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3.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4.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charts/style4.xml" ContentType="application/vnd.ms-office.chartstyle+xml"/>
  <Override PartName="/ppt/charts/colors4.xml" ContentType="application/vnd.ms-office.chartcolorstyle+xml"/>
  <Override PartName="/ppt/charts/chart7.xml" ContentType="application/vnd.openxmlformats-officedocument.drawingml.chart+xml"/>
  <Override PartName="/ppt/charts/style5.xml" ContentType="application/vnd.ms-office.chartstyle+xml"/>
  <Override PartName="/ppt/charts/colors5.xml" ContentType="application/vnd.ms-office.chartcolorstyle+xml"/>
  <Override PartName="/ppt/charts/chart8.xml" ContentType="application/vnd.openxmlformats-officedocument.drawingml.chart+xml"/>
  <Override PartName="/ppt/charts/style6.xml" ContentType="application/vnd.ms-office.chartstyle+xml"/>
  <Override PartName="/ppt/charts/colors6.xml" ContentType="application/vnd.ms-office.chartcolorstyle+xml"/>
  <Override PartName="/ppt/charts/chart9.xml" ContentType="application/vnd.openxmlformats-officedocument.drawingml.chart+xml"/>
  <Override PartName="/ppt/charts/style7.xml" ContentType="application/vnd.ms-office.chartstyle+xml"/>
  <Override PartName="/ppt/charts/colors7.xml" ContentType="application/vnd.ms-office.chartcolorstyle+xml"/>
  <Override PartName="/ppt/charts/chart10.xml" ContentType="application/vnd.openxmlformats-officedocument.drawingml.chart+xml"/>
  <Override PartName="/ppt/charts/style8.xml" ContentType="application/vnd.ms-office.chartstyle+xml"/>
  <Override PartName="/ppt/charts/colors8.xml" ContentType="application/vnd.ms-office.chartcolorstyle+xml"/>
  <Override PartName="/ppt/charts/chart11.xml" ContentType="application/vnd.openxmlformats-officedocument.drawingml.chart+xml"/>
  <Override PartName="/ppt/charts/style9.xml" ContentType="application/vnd.ms-office.chartstyle+xml"/>
  <Override PartName="/ppt/charts/colors9.xml" ContentType="application/vnd.ms-office.chartcolorstyle+xml"/>
  <Override PartName="/ppt/charts/chart12.xml" ContentType="application/vnd.openxmlformats-officedocument.drawingml.chart+xml"/>
  <Override PartName="/ppt/charts/style10.xml" ContentType="application/vnd.ms-office.chartstyle+xml"/>
  <Override PartName="/ppt/charts/colors10.xml" ContentType="application/vnd.ms-office.chartcolorstyle+xml"/>
  <Override PartName="/ppt/tags/tag1.xml" ContentType="application/vnd.openxmlformats-officedocument.presentationml.tags+xml"/>
  <Override PartName="/ppt/notesSlides/notesSlide1.xml" ContentType="application/vnd.openxmlformats-officedocument.presentationml.notesSlide+xml"/>
  <Override PartName="/ppt/charts/chart13.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14.xml" ContentType="application/vnd.openxmlformats-officedocument.drawingml.chart+xml"/>
  <Override PartName="/ppt/charts/style12.xml" ContentType="application/vnd.ms-office.chartstyle+xml"/>
  <Override PartName="/ppt/charts/colors12.xml" ContentType="application/vnd.ms-office.chartcolorstyle+xml"/>
  <Override PartName="/ppt/charts/chart15.xml" ContentType="application/vnd.openxmlformats-officedocument.drawingml.chart+xml"/>
  <Override PartName="/ppt/charts/style13.xml" ContentType="application/vnd.ms-office.chartstyle+xml"/>
  <Override PartName="/ppt/charts/colors13.xml" ContentType="application/vnd.ms-office.chartcolorstyle+xml"/>
  <Override PartName="/ppt/theme/themeOverride1.xml" ContentType="application/vnd.openxmlformats-officedocument.themeOverride+xml"/>
  <Override PartName="/ppt/charts/chart16.xml" ContentType="application/vnd.openxmlformats-officedocument.drawingml.chart+xml"/>
  <Override PartName="/ppt/charts/style14.xml" ContentType="application/vnd.ms-office.chartstyle+xml"/>
  <Override PartName="/ppt/charts/colors14.xml" ContentType="application/vnd.ms-office.chartcolorstyle+xml"/>
  <Override PartName="/ppt/charts/chart17.xml" ContentType="application/vnd.openxmlformats-officedocument.drawingml.chart+xml"/>
  <Override PartName="/ppt/charts/style15.xml" ContentType="application/vnd.ms-office.chartstyle+xml"/>
  <Override PartName="/ppt/charts/colors15.xml" ContentType="application/vnd.ms-office.chartcolorstyle+xml"/>
  <Override PartName="/ppt/theme/themeOverride2.xml" ContentType="application/vnd.openxmlformats-officedocument.themeOverride+xml"/>
  <Override PartName="/ppt/charts/chart18.xml" ContentType="application/vnd.openxmlformats-officedocument.drawingml.chart+xml"/>
  <Override PartName="/ppt/charts/style16.xml" ContentType="application/vnd.ms-office.chartstyle+xml"/>
  <Override PartName="/ppt/charts/colors16.xml" ContentType="application/vnd.ms-office.chartcolorstyle+xml"/>
  <Override PartName="/ppt/charts/chart19.xml" ContentType="application/vnd.openxmlformats-officedocument.drawingml.chart+xml"/>
  <Override PartName="/ppt/charts/style17.xml" ContentType="application/vnd.ms-office.chartstyle+xml"/>
  <Override PartName="/ppt/charts/colors17.xml" ContentType="application/vnd.ms-office.chartcolorstyle+xml"/>
  <Override PartName="/ppt/charts/chart20.xml" ContentType="application/vnd.openxmlformats-officedocument.drawingml.chart+xml"/>
  <Override PartName="/ppt/charts/chart21.xml" ContentType="application/vnd.openxmlformats-officedocument.drawingml.chart+xml"/>
  <Override PartName="/ppt/charts/chart22.xml" ContentType="application/vnd.openxmlformats-officedocument.drawingml.chart+xml"/>
  <Override PartName="/ppt/charts/style18.xml" ContentType="application/vnd.ms-office.chartstyle+xml"/>
  <Override PartName="/ppt/charts/colors18.xml" ContentType="application/vnd.ms-office.chartcolorstyle+xml"/>
  <Override PartName="/ppt/charts/chart23.xml" ContentType="application/vnd.openxmlformats-officedocument.drawingml.chart+xml"/>
  <Override PartName="/ppt/charts/style19.xml" ContentType="application/vnd.ms-office.chartstyle+xml"/>
  <Override PartName="/ppt/charts/colors19.xml" ContentType="application/vnd.ms-office.chartcolorstyle+xml"/>
  <Override PartName="/ppt/charts/chart24.xml" ContentType="application/vnd.openxmlformats-officedocument.drawingml.chart+xml"/>
  <Override PartName="/ppt/charts/style20.xml" ContentType="application/vnd.ms-office.chartstyle+xml"/>
  <Override PartName="/ppt/charts/colors20.xml" ContentType="application/vnd.ms-office.chartcolorstyle+xml"/>
  <Override PartName="/ppt/charts/chart25.xml" ContentType="application/vnd.openxmlformats-officedocument.drawingml.chart+xml"/>
  <Override PartName="/ppt/charts/style21.xml" ContentType="application/vnd.ms-office.chartstyle+xml"/>
  <Override PartName="/ppt/charts/colors21.xml" ContentType="application/vnd.ms-office.chartcolorstyle+xml"/>
  <Override PartName="/ppt/charts/chart26.xml" ContentType="application/vnd.openxmlformats-officedocument.drawingml.chart+xml"/>
  <Override PartName="/ppt/charts/style22.xml" ContentType="application/vnd.ms-office.chartstyle+xml"/>
  <Override PartName="/ppt/charts/colors22.xml" ContentType="application/vnd.ms-office.chartcolorstyle+xml"/>
  <Override PartName="/ppt/charts/chart27.xml" ContentType="application/vnd.openxmlformats-officedocument.drawingml.chart+xml"/>
  <Override PartName="/ppt/charts/style23.xml" ContentType="application/vnd.ms-office.chartstyle+xml"/>
  <Override PartName="/ppt/charts/colors23.xml" ContentType="application/vnd.ms-office.chartcolorstyle+xml"/>
  <Override PartName="/ppt/charts/chart28.xml" ContentType="application/vnd.openxmlformats-officedocument.drawingml.chart+xml"/>
  <Override PartName="/ppt/charts/style24.xml" ContentType="application/vnd.ms-office.chartstyle+xml"/>
  <Override PartName="/ppt/charts/colors24.xml" ContentType="application/vnd.ms-office.chartcolorstyle+xml"/>
  <Override PartName="/ppt/charts/chart29.xml" ContentType="application/vnd.openxmlformats-officedocument.drawingml.chart+xml"/>
  <Override PartName="/ppt/drawings/drawing1.xml" ContentType="application/vnd.openxmlformats-officedocument.drawingml.chartshapes+xml"/>
  <Override PartName="/ppt/charts/chart30.xml" ContentType="application/vnd.openxmlformats-officedocument.drawingml.chart+xml"/>
  <Override PartName="/ppt/charts/style25.xml" ContentType="application/vnd.ms-office.chartstyle+xml"/>
  <Override PartName="/ppt/charts/colors25.xml" ContentType="application/vnd.ms-office.chartcolorstyle+xml"/>
  <Override PartName="/ppt/charts/chart31.xml" ContentType="application/vnd.openxmlformats-officedocument.drawingml.chart+xml"/>
  <Override PartName="/ppt/charts/style26.xml" ContentType="application/vnd.ms-office.chartstyle+xml"/>
  <Override PartName="/ppt/charts/colors26.xml" ContentType="application/vnd.ms-office.chartcolorstyle+xml"/>
  <Override PartName="/ppt/charts/chart32.xml" ContentType="application/vnd.openxmlformats-officedocument.drawingml.chart+xml"/>
  <Override PartName="/ppt/charts/chart33.xml" ContentType="application/vnd.openxmlformats-officedocument.drawingml.chart+xml"/>
  <Override PartName="/ppt/charts/style27.xml" ContentType="application/vnd.ms-office.chartstyle+xml"/>
  <Override PartName="/ppt/charts/colors27.xml" ContentType="application/vnd.ms-office.chartcolorstyle+xml"/>
  <Override PartName="/ppt/charts/chart34.xml" ContentType="application/vnd.openxmlformats-officedocument.drawingml.chart+xml"/>
  <Override PartName="/ppt/charts/style28.xml" ContentType="application/vnd.ms-office.chartstyle+xml"/>
  <Override PartName="/ppt/charts/colors28.xml" ContentType="application/vnd.ms-office.chartcolorstyle+xml"/>
  <Override PartName="/ppt/charts/chart35.xml" ContentType="application/vnd.openxmlformats-officedocument.drawingml.chart+xml"/>
  <Override PartName="/ppt/charts/style29.xml" ContentType="application/vnd.ms-office.chartstyle+xml"/>
  <Override PartName="/ppt/charts/colors29.xml" ContentType="application/vnd.ms-office.chartcolorstyle+xml"/>
  <Override PartName="/ppt/charts/chart36.xml" ContentType="application/vnd.openxmlformats-officedocument.drawingml.chart+xml"/>
  <Override PartName="/ppt/charts/style30.xml" ContentType="application/vnd.ms-office.chartstyle+xml"/>
  <Override PartName="/ppt/charts/colors30.xml" ContentType="application/vnd.ms-office.chartcolorstyle+xml"/>
  <Override PartName="/ppt/charts/chart37.xml" ContentType="application/vnd.openxmlformats-officedocument.drawingml.chart+xml"/>
  <Override PartName="/ppt/charts/style31.xml" ContentType="application/vnd.ms-office.chartstyle+xml"/>
  <Override PartName="/ppt/charts/colors31.xml" ContentType="application/vnd.ms-office.chartcolorstyle+xml"/>
  <Override PartName="/ppt/charts/chart38.xml" ContentType="application/vnd.openxmlformats-officedocument.drawingml.chart+xml"/>
  <Override PartName="/ppt/charts/style32.xml" ContentType="application/vnd.ms-office.chartstyle+xml"/>
  <Override PartName="/ppt/charts/colors32.xml" ContentType="application/vnd.ms-office.chartcolorstyle+xml"/>
  <Override PartName="/ppt/charts/chart39.xml" ContentType="application/vnd.openxmlformats-officedocument.drawingml.chart+xml"/>
  <Override PartName="/ppt/charts/style33.xml" ContentType="application/vnd.ms-office.chartstyle+xml"/>
  <Override PartName="/ppt/charts/colors33.xml" ContentType="application/vnd.ms-office.chartcolorstyle+xml"/>
  <Override PartName="/ppt/charts/chart40.xml" ContentType="application/vnd.openxmlformats-officedocument.drawingml.chart+xml"/>
  <Override PartName="/ppt/charts/style34.xml" ContentType="application/vnd.ms-office.chartstyle+xml"/>
  <Override PartName="/ppt/charts/colors34.xml" ContentType="application/vnd.ms-office.chartcolorstyle+xml"/>
  <Override PartName="/ppt/charts/chart41.xml" ContentType="application/vnd.openxmlformats-officedocument.drawingml.chart+xml"/>
  <Override PartName="/ppt/charts/style35.xml" ContentType="application/vnd.ms-office.chartstyle+xml"/>
  <Override PartName="/ppt/charts/colors35.xml" ContentType="application/vnd.ms-office.chartcolorstyle+xml"/>
  <Override PartName="/ppt/charts/chart42.xml" ContentType="application/vnd.openxmlformats-officedocument.drawingml.chart+xml"/>
  <Override PartName="/ppt/charts/style36.xml" ContentType="application/vnd.ms-office.chartstyle+xml"/>
  <Override PartName="/ppt/charts/colors36.xml" ContentType="application/vnd.ms-office.chartcolorstyle+xml"/>
  <Override PartName="/ppt/charts/chart43.xml" ContentType="application/vnd.openxmlformats-officedocument.drawingml.chart+xml"/>
  <Override PartName="/ppt/charts/style37.xml" ContentType="application/vnd.ms-office.chartstyle+xml"/>
  <Override PartName="/ppt/charts/colors37.xml" ContentType="application/vnd.ms-office.chartcolorstyle+xml"/>
  <Override PartName="/ppt/notesSlides/notesSlide2.xml" ContentType="application/vnd.openxmlformats-officedocument.presentationml.notesSlide+xml"/>
  <Override PartName="/ppt/charts/chart44.xml" ContentType="application/vnd.openxmlformats-officedocument.drawingml.chart+xml"/>
  <Override PartName="/ppt/charts/style38.xml" ContentType="application/vnd.ms-office.chartstyle+xml"/>
  <Override PartName="/ppt/charts/colors38.xml" ContentType="application/vnd.ms-office.chartcolorstyle+xml"/>
  <Override PartName="/ppt/charts/chart45.xml" ContentType="application/vnd.openxmlformats-officedocument.drawingml.chart+xml"/>
  <Override PartName="/ppt/charts/style39.xml" ContentType="application/vnd.ms-office.chartstyle+xml"/>
  <Override PartName="/ppt/charts/colors39.xml" ContentType="application/vnd.ms-office.chartcolorstyle+xml"/>
  <Override PartName="/ppt/tags/tag2.xml" ContentType="application/vnd.openxmlformats-officedocument.presentationml.tags+xml"/>
  <Override PartName="/ppt/notesSlides/notesSlide3.xml" ContentType="application/vnd.openxmlformats-officedocument.presentationml.notesSlide+xml"/>
  <Override PartName="/ppt/charts/chart46.xml" ContentType="application/vnd.openxmlformats-officedocument.drawingml.chart+xml"/>
  <Override PartName="/ppt/charts/style40.xml" ContentType="application/vnd.ms-office.chartstyle+xml"/>
  <Override PartName="/ppt/charts/colors40.xml" ContentType="application/vnd.ms-office.chartcolorstyle+xml"/>
  <Override PartName="/ppt/notesSlides/notesSlide4.xml" ContentType="application/vnd.openxmlformats-officedocument.presentationml.notesSlide+xml"/>
  <Override PartName="/ppt/tags/tag3.xml" ContentType="application/vnd.openxmlformats-officedocument.presentationml.tags+xml"/>
  <Override PartName="/ppt/notesSlides/notesSlide5.xml" ContentType="application/vnd.openxmlformats-officedocument.presentationml.notesSlide+xml"/>
  <Override PartName="/ppt/charts/chart47.xml" ContentType="application/vnd.openxmlformats-officedocument.drawingml.chart+xml"/>
  <Override PartName="/ppt/charts/style41.xml" ContentType="application/vnd.ms-office.chartstyle+xml"/>
  <Override PartName="/ppt/charts/colors41.xml" ContentType="application/vnd.ms-office.chartcolorstyle+xml"/>
  <Override PartName="/ppt/charts/chart48.xml" ContentType="application/vnd.openxmlformats-officedocument.drawingml.chart+xml"/>
  <Override PartName="/ppt/charts/style42.xml" ContentType="application/vnd.ms-office.chartstyle+xml"/>
  <Override PartName="/ppt/charts/colors42.xml" ContentType="application/vnd.ms-office.chartcolorstyle+xml"/>
  <Override PartName="/ppt/theme/themeOverride3.xml" ContentType="application/vnd.openxmlformats-officedocument.themeOverride+xml"/>
  <Override PartName="/ppt/charts/chart49.xml" ContentType="application/vnd.openxmlformats-officedocument.drawingml.chart+xml"/>
  <Override PartName="/ppt/charts/chart50.xml" ContentType="application/vnd.openxmlformats-officedocument.drawingml.chart+xml"/>
  <Override PartName="/ppt/charts/style43.xml" ContentType="application/vnd.ms-office.chartstyle+xml"/>
  <Override PartName="/ppt/charts/colors43.xml" ContentType="application/vnd.ms-office.chartcolorstyle+xml"/>
  <Override PartName="/ppt/charts/chart51.xml" ContentType="application/vnd.openxmlformats-officedocument.drawingml.chart+xml"/>
  <Override PartName="/ppt/charts/style44.xml" ContentType="application/vnd.ms-office.chartstyle+xml"/>
  <Override PartName="/ppt/charts/colors44.xml" ContentType="application/vnd.ms-office.chartcolorstyle+xml"/>
  <Override PartName="/ppt/charts/chart52.xml" ContentType="application/vnd.openxmlformats-officedocument.drawingml.chart+xml"/>
  <Override PartName="/ppt/charts/style45.xml" ContentType="application/vnd.ms-office.chartstyle+xml"/>
  <Override PartName="/ppt/charts/colors45.xml" ContentType="application/vnd.ms-office.chartcolorstyle+xml"/>
  <Override PartName="/ppt/charts/chart53.xml" ContentType="application/vnd.openxmlformats-officedocument.drawingml.chart+xml"/>
  <Override PartName="/ppt/charts/style46.xml" ContentType="application/vnd.ms-office.chartstyle+xml"/>
  <Override PartName="/ppt/charts/colors46.xml" ContentType="application/vnd.ms-office.chartcolorstyle+xml"/>
  <Override PartName="/ppt/charts/chart54.xml" ContentType="application/vnd.openxmlformats-officedocument.drawingml.chart+xml"/>
  <Override PartName="/ppt/charts/style47.xml" ContentType="application/vnd.ms-office.chartstyle+xml"/>
  <Override PartName="/ppt/charts/colors47.xml" ContentType="application/vnd.ms-office.chartcolorstyle+xml"/>
  <Override PartName="/ppt/charts/chart55.xml" ContentType="application/vnd.openxmlformats-officedocument.drawingml.chart+xml"/>
  <Override PartName="/ppt/charts/style48.xml" ContentType="application/vnd.ms-office.chartstyle+xml"/>
  <Override PartName="/ppt/charts/colors48.xml" ContentType="application/vnd.ms-office.chartcolorstyle+xml"/>
  <Override PartName="/ppt/charts/chart56.xml" ContentType="application/vnd.openxmlformats-officedocument.drawingml.chart+xml"/>
  <Override PartName="/ppt/charts/chart57.xml" ContentType="application/vnd.openxmlformats-officedocument.drawingml.chart+xml"/>
  <Override PartName="/ppt/drawings/drawing2.xml" ContentType="application/vnd.openxmlformats-officedocument.drawingml.chartshapes+xml"/>
  <Override PartName="/ppt/theme/themeOverride4.xml" ContentType="application/vnd.openxmlformats-officedocument.themeOverride+xml"/>
  <Override PartName="/ppt/charts/chart58.xml" ContentType="application/vnd.openxmlformats-officedocument.drawingml.chart+xml"/>
  <Override PartName="/ppt/charts/style49.xml" ContentType="application/vnd.ms-office.chartstyle+xml"/>
  <Override PartName="/ppt/charts/colors49.xml" ContentType="application/vnd.ms-office.chartcolorstyle+xml"/>
  <Override PartName="/ppt/charts/chart59.xml" ContentType="application/vnd.openxmlformats-officedocument.drawingml.chart+xml"/>
  <Override PartName="/ppt/charts/style50.xml" ContentType="application/vnd.ms-office.chartstyle+xml"/>
  <Override PartName="/ppt/charts/colors50.xml" ContentType="application/vnd.ms-office.chartcolorstyle+xml"/>
  <Override PartName="/ppt/charts/chart60.xml" ContentType="application/vnd.openxmlformats-officedocument.drawingml.chart+xml"/>
  <Override PartName="/ppt/charts/style51.xml" ContentType="application/vnd.ms-office.chartstyle+xml"/>
  <Override PartName="/ppt/charts/colors51.xml" ContentType="application/vnd.ms-office.chartcolorstyle+xml"/>
  <Override PartName="/ppt/charts/chart61.xml" ContentType="application/vnd.openxmlformats-officedocument.drawingml.chart+xml"/>
  <Override PartName="/ppt/charts/style52.xml" ContentType="application/vnd.ms-office.chartstyle+xml"/>
  <Override PartName="/ppt/charts/colors52.xml" ContentType="application/vnd.ms-office.chartcolorstyle+xml"/>
  <Override PartName="/ppt/charts/chart62.xml" ContentType="application/vnd.openxmlformats-officedocument.drawingml.chart+xml"/>
  <Override PartName="/ppt/charts/style53.xml" ContentType="application/vnd.ms-office.chartstyle+xml"/>
  <Override PartName="/ppt/charts/colors53.xml" ContentType="application/vnd.ms-office.chartcolorstyle+xml"/>
  <Override PartName="/ppt/charts/chart63.xml" ContentType="application/vnd.openxmlformats-officedocument.drawingml.chart+xml"/>
  <Override PartName="/ppt/charts/style54.xml" ContentType="application/vnd.ms-office.chartstyle+xml"/>
  <Override PartName="/ppt/charts/colors54.xml" ContentType="application/vnd.ms-office.chartcolorstyle+xml"/>
  <Override PartName="/ppt/charts/chart64.xml" ContentType="application/vnd.openxmlformats-officedocument.drawingml.chart+xml"/>
  <Override PartName="/ppt/charts/style55.xml" ContentType="application/vnd.ms-office.chartstyle+xml"/>
  <Override PartName="/ppt/charts/colors55.xml" ContentType="application/vnd.ms-office.chartcolorstyle+xml"/>
  <Override PartName="/ppt/charts/chart65.xml" ContentType="application/vnd.openxmlformats-officedocument.drawingml.chart+xml"/>
  <Override PartName="/ppt/charts/style56.xml" ContentType="application/vnd.ms-office.chartstyle+xml"/>
  <Override PartName="/ppt/charts/colors56.xml" ContentType="application/vnd.ms-office.chartcolorstyle+xml"/>
  <Override PartName="/ppt/charts/chart66.xml" ContentType="application/vnd.openxmlformats-officedocument.drawingml.chart+xml"/>
  <Override PartName="/ppt/charts/style57.xml" ContentType="application/vnd.ms-office.chartstyle+xml"/>
  <Override PartName="/ppt/charts/colors57.xml" ContentType="application/vnd.ms-office.chartcolorstyle+xml"/>
  <Override PartName="/ppt/charts/chart67.xml" ContentType="application/vnd.openxmlformats-officedocument.drawingml.chart+xml"/>
  <Override PartName="/ppt/charts/style58.xml" ContentType="application/vnd.ms-office.chartstyle+xml"/>
  <Override PartName="/ppt/charts/colors58.xml" ContentType="application/vnd.ms-office.chartcolorstyle+xml"/>
  <Override PartName="/ppt/charts/chart68.xml" ContentType="application/vnd.openxmlformats-officedocument.drawingml.chart+xml"/>
  <Override PartName="/ppt/charts/style59.xml" ContentType="application/vnd.ms-office.chartstyle+xml"/>
  <Override PartName="/ppt/charts/colors59.xml" ContentType="application/vnd.ms-office.chartcolorstyle+xml"/>
  <Override PartName="/ppt/charts/chart69.xml" ContentType="application/vnd.openxmlformats-officedocument.drawingml.chart+xml"/>
  <Override PartName="/ppt/charts/style60.xml" ContentType="application/vnd.ms-office.chartstyle+xml"/>
  <Override PartName="/ppt/charts/colors60.xml" ContentType="application/vnd.ms-office.chartcolorstyle+xml"/>
  <Override PartName="/ppt/charts/chart70.xml" ContentType="application/vnd.openxmlformats-officedocument.drawingml.chart+xml"/>
  <Override PartName="/ppt/charts/style61.xml" ContentType="application/vnd.ms-office.chartstyle+xml"/>
  <Override PartName="/ppt/charts/colors61.xml" ContentType="application/vnd.ms-office.chartcolorstyle+xml"/>
  <Override PartName="/ppt/drawings/drawing3.xml" ContentType="application/vnd.openxmlformats-officedocument.drawingml.chartshapes+xml"/>
  <Override PartName="/ppt/charts/chart71.xml" ContentType="application/vnd.openxmlformats-officedocument.drawingml.chart+xml"/>
  <Override PartName="/ppt/charts/style62.xml" ContentType="application/vnd.ms-office.chartstyle+xml"/>
  <Override PartName="/ppt/charts/colors62.xml" ContentType="application/vnd.ms-office.chartcolorstyle+xml"/>
  <Override PartName="/ppt/charts/chart72.xml" ContentType="application/vnd.openxmlformats-officedocument.drawingml.chart+xml"/>
  <Override PartName="/ppt/charts/style63.xml" ContentType="application/vnd.ms-office.chartstyle+xml"/>
  <Override PartName="/ppt/charts/colors63.xml" ContentType="application/vnd.ms-office.chartcolorstyle+xml"/>
  <Override PartName="/ppt/drawings/drawing4.xml" ContentType="application/vnd.openxmlformats-officedocument.drawingml.chartshapes+xml"/>
  <Override PartName="/ppt/charts/chart73.xml" ContentType="application/vnd.openxmlformats-officedocument.drawingml.chart+xml"/>
  <Override PartName="/ppt/charts/style64.xml" ContentType="application/vnd.ms-office.chartstyle+xml"/>
  <Override PartName="/ppt/charts/colors64.xml" ContentType="application/vnd.ms-office.chartcolorstyle+xml"/>
  <Override PartName="/docProps/core.xml" ContentType="application/vnd.openxmlformats-package.core-properties+xml"/>
  <Override PartName="/docProps/app.xml" ContentType="application/vnd.openxmlformats-officedocument.extended-properties+xml"/>
  <Override PartName="/ppt/comments/modernComment_108_FD257142.xml" ContentType="application/vnd.ms-powerpoint.comments+xml"/>
  <Override PartName="/ppt/comments/modernComment_10C_79E5B3FB.xml" ContentType="application/vnd.ms-powerpoint.comments+xml"/>
  <Override PartName="/ppt/comments/modernComment_10D_6A61ECE6.xml" ContentType="application/vnd.ms-powerpoint.comments+xml"/>
  <Override PartName="/ppt/comments/modernComment_112_E46C651D.xml" ContentType="application/vnd.ms-powerpoint.comments+xml"/>
  <Override PartName="/ppt/comments/modernComment_113_A87244F4.xml" ContentType="application/vnd.ms-powerpoint.comments+xml"/>
  <Override PartName="/ppt/comments/modernComment_114_67C476CA.xml" ContentType="application/vnd.ms-powerpoint.comments+xml"/>
  <Override PartName="/ppt/comments/modernComment_117_82442FC7.xml" ContentType="application/vnd.ms-powerpoint.comments+xml"/>
  <Override PartName="/ppt/comments/modernComment_118_4F530564.xml" ContentType="application/vnd.ms-powerpoint.comments+xml"/>
  <Override PartName="/ppt/comments/modernComment_11E_C15DE9F5.xml" ContentType="application/vnd.ms-powerpoint.comments+xml"/>
  <Override PartName="/ppt/comments/modernComment_127_1AAE637F.xml" ContentType="application/vnd.ms-powerpoint.comments+xml"/>
  <Override PartName="/ppt/comments/modernComment_12C_A47B61D8.xml" ContentType="application/vnd.ms-powerpoint.comments+xml"/>
  <Override PartName="/ppt/comments/modernComment_12D_9DC42DD0.xml" ContentType="application/vnd.ms-powerpoint.comments+xml"/>
  <Override PartName="/ppt/comments/modernComment_12E_DA8194F0.xml" ContentType="application/vnd.ms-powerpoint.comments+xml"/>
  <Override PartName="/ppt/comments/modernComment_130_7990E50B.xml" ContentType="application/vnd.ms-powerpoint.comments+xml"/>
  <Override PartName="/ppt/comments/modernComment_131_A498FDBA0.xml" ContentType="application/vnd.ms-powerpoint.comments+xml"/>
  <Override PartName="/ppt/comments/modernComment_137_5D711B1E.xml" ContentType="application/vnd.ms-powerpoint.comments+xml"/>
  <Override PartName="/ppt/authors.xml" ContentType="application/vnd.ms-powerpoint.author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1" r:id="rId1"/>
    <p:sldMasterId id="2147483682" r:id="rId2"/>
    <p:sldMasterId id="2147483728" r:id="rId3"/>
    <p:sldMasterId id="2147483739" r:id="rId4"/>
    <p:sldMasterId id="2147483754" r:id="rId5"/>
  </p:sldMasterIdLst>
  <p:notesMasterIdLst>
    <p:notesMasterId r:id="rId75"/>
  </p:notesMasterIdLst>
  <p:handoutMasterIdLst>
    <p:handoutMasterId r:id="rId76"/>
  </p:handoutMasterIdLst>
  <p:sldIdLst>
    <p:sldId id="256" r:id="rId6"/>
    <p:sldId id="257" r:id="rId7"/>
    <p:sldId id="258" r:id="rId8"/>
    <p:sldId id="2145705394" r:id="rId9"/>
    <p:sldId id="2145705397" r:id="rId10"/>
    <p:sldId id="2145705396" r:id="rId11"/>
    <p:sldId id="261" r:id="rId12"/>
    <p:sldId id="262" r:id="rId13"/>
    <p:sldId id="316" r:id="rId14"/>
    <p:sldId id="2145705402" r:id="rId15"/>
    <p:sldId id="264" r:id="rId16"/>
    <p:sldId id="265" r:id="rId17"/>
    <p:sldId id="266" r:id="rId18"/>
    <p:sldId id="2145705372" r:id="rId19"/>
    <p:sldId id="315" r:id="rId20"/>
    <p:sldId id="2145705399" r:id="rId21"/>
    <p:sldId id="2145705409" r:id="rId22"/>
    <p:sldId id="2145705393" r:id="rId23"/>
    <p:sldId id="2145705392" r:id="rId24"/>
    <p:sldId id="270" r:id="rId25"/>
    <p:sldId id="272" r:id="rId26"/>
    <p:sldId id="271" r:id="rId27"/>
    <p:sldId id="273" r:id="rId28"/>
    <p:sldId id="274" r:id="rId29"/>
    <p:sldId id="275" r:id="rId30"/>
    <p:sldId id="2145705407" r:id="rId31"/>
    <p:sldId id="278" r:id="rId32"/>
    <p:sldId id="2145705387" r:id="rId33"/>
    <p:sldId id="2145705386" r:id="rId34"/>
    <p:sldId id="2145705403" r:id="rId35"/>
    <p:sldId id="2145705406" r:id="rId36"/>
    <p:sldId id="281" r:id="rId37"/>
    <p:sldId id="2145705388" r:id="rId38"/>
    <p:sldId id="283" r:id="rId39"/>
    <p:sldId id="284" r:id="rId40"/>
    <p:sldId id="285" r:id="rId41"/>
    <p:sldId id="286" r:id="rId42"/>
    <p:sldId id="287" r:id="rId43"/>
    <p:sldId id="288" r:id="rId44"/>
    <p:sldId id="289" r:id="rId45"/>
    <p:sldId id="2145705382" r:id="rId46"/>
    <p:sldId id="2145705381" r:id="rId47"/>
    <p:sldId id="292" r:id="rId48"/>
    <p:sldId id="2145705383" r:id="rId49"/>
    <p:sldId id="294" r:id="rId50"/>
    <p:sldId id="2145705410" r:id="rId51"/>
    <p:sldId id="295" r:id="rId52"/>
    <p:sldId id="296" r:id="rId53"/>
    <p:sldId id="297" r:id="rId54"/>
    <p:sldId id="298" r:id="rId55"/>
    <p:sldId id="299" r:id="rId56"/>
    <p:sldId id="300" r:id="rId57"/>
    <p:sldId id="301" r:id="rId58"/>
    <p:sldId id="302" r:id="rId59"/>
    <p:sldId id="303" r:id="rId60"/>
    <p:sldId id="304" r:id="rId61"/>
    <p:sldId id="2145705411" r:id="rId62"/>
    <p:sldId id="2145705412" r:id="rId63"/>
    <p:sldId id="306" r:id="rId64"/>
    <p:sldId id="2145705389" r:id="rId65"/>
    <p:sldId id="308" r:id="rId66"/>
    <p:sldId id="309" r:id="rId67"/>
    <p:sldId id="2145705408" r:id="rId68"/>
    <p:sldId id="310" r:id="rId69"/>
    <p:sldId id="311" r:id="rId70"/>
    <p:sldId id="312" r:id="rId71"/>
    <p:sldId id="313" r:id="rId72"/>
    <p:sldId id="314" r:id="rId73"/>
    <p:sldId id="2145705395" r:id="rId7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NESPRESSO Monthly Report" id="{CC64978A-2A1D-9C4C-8B66-C463D9D172BD}">
          <p14:sldIdLst>
            <p14:sldId id="256"/>
            <p14:sldId id="257"/>
          </p14:sldIdLst>
        </p14:section>
        <p14:section name="01" id="{2BE10999-A73A-9B47-81A4-7A952D9E5D27}">
          <p14:sldIdLst>
            <p14:sldId id="258"/>
            <p14:sldId id="2145705394"/>
            <p14:sldId id="2145705397"/>
            <p14:sldId id="2145705396"/>
            <p14:sldId id="261"/>
            <p14:sldId id="262"/>
            <p14:sldId id="316"/>
            <p14:sldId id="2145705402"/>
            <p14:sldId id="264"/>
            <p14:sldId id="265"/>
          </p14:sldIdLst>
        </p14:section>
        <p14:section name="02" id="{A7BF2067-BF21-454D-9474-A19818A0B015}">
          <p14:sldIdLst>
            <p14:sldId id="266"/>
            <p14:sldId id="2145705372"/>
            <p14:sldId id="315"/>
            <p14:sldId id="2145705399"/>
            <p14:sldId id="2145705409"/>
            <p14:sldId id="2145705393"/>
            <p14:sldId id="2145705392"/>
            <p14:sldId id="270"/>
            <p14:sldId id="272"/>
            <p14:sldId id="271"/>
            <p14:sldId id="273"/>
            <p14:sldId id="274"/>
            <p14:sldId id="275"/>
            <p14:sldId id="2145705407"/>
            <p14:sldId id="278"/>
            <p14:sldId id="2145705387"/>
            <p14:sldId id="2145705386"/>
            <p14:sldId id="2145705403"/>
            <p14:sldId id="2145705406"/>
            <p14:sldId id="281"/>
            <p14:sldId id="2145705388"/>
            <p14:sldId id="283"/>
            <p14:sldId id="284"/>
            <p14:sldId id="285"/>
            <p14:sldId id="286"/>
            <p14:sldId id="287"/>
            <p14:sldId id="288"/>
          </p14:sldIdLst>
        </p14:section>
        <p14:section name="03" id="{FB02FCFF-9B2A-F94D-BECA-CDD1AE0D1362}">
          <p14:sldIdLst>
            <p14:sldId id="289"/>
            <p14:sldId id="2145705382"/>
            <p14:sldId id="2145705381"/>
            <p14:sldId id="292"/>
            <p14:sldId id="2145705383"/>
            <p14:sldId id="294"/>
            <p14:sldId id="2145705410"/>
            <p14:sldId id="295"/>
            <p14:sldId id="296"/>
            <p14:sldId id="297"/>
            <p14:sldId id="298"/>
            <p14:sldId id="299"/>
            <p14:sldId id="300"/>
            <p14:sldId id="301"/>
            <p14:sldId id="302"/>
            <p14:sldId id="303"/>
            <p14:sldId id="304"/>
            <p14:sldId id="2145705411"/>
            <p14:sldId id="2145705412"/>
            <p14:sldId id="306"/>
            <p14:sldId id="2145705389"/>
            <p14:sldId id="308"/>
            <p14:sldId id="309"/>
            <p14:sldId id="2145705408"/>
            <p14:sldId id="310"/>
            <p14:sldId id="311"/>
            <p14:sldId id="312"/>
            <p14:sldId id="313"/>
          </p14:sldIdLst>
        </p14:section>
        <p14:section name="04" id="{0DC7A2E0-A650-C042-8E01-C8C014DE1FBD}">
          <p14:sldIdLst>
            <p14:sldId id="314"/>
          </p14:sldIdLst>
        </p14:section>
        <p14:section name="附录" id="{32078B00-FBAD-4635-8AB2-B8F041A4FF29}">
          <p14:sldIdLst>
            <p14:sldId id="2145705395"/>
          </p14:sldIdLst>
        </p14:section>
      </p14:sectionLst>
    </p:ext>
    <p:ext uri="{EFAFB233-063F-42B5-8137-9DF3F51BA10A}">
      <p15:sldGuideLst xmlns:p15="http://schemas.microsoft.com/office/powerpoint/2012/main">
        <p15:guide id="3" orient="horz" pos="2160">
          <p15:clr>
            <a:srgbClr val="A4A3A4"/>
          </p15:clr>
        </p15:guide>
        <p15:guide id="4" pos="3863"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8443ED59-20C7-4FDF-8DCA-8A14D1AA1C8C}" name="Microsoft Office User" initials="MOU" userId="Microsoft Office User" providerId="None"/>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Hu Rachel" initials="HR" lastIdx="1" clrIdx="0">
    <p:extLst>
      <p:ext uri="{19B8F6BF-5375-455C-9EA6-DF929625EA0E}">
        <p15:presenceInfo xmlns:p15="http://schemas.microsoft.com/office/powerpoint/2012/main" userId="4da5149c572a20a8" providerId="Windows Live"/>
      </p:ext>
    </p:extLst>
  </p:cmAuthor>
  <p:cmAuthor id="2" name="Yinfinity" initials="Y" lastIdx="1" clrIdx="1">
    <p:extLst>
      <p:ext uri="{19B8F6BF-5375-455C-9EA6-DF929625EA0E}">
        <p15:presenceInfo xmlns:p15="http://schemas.microsoft.com/office/powerpoint/2012/main" userId="Yinfinity" providerId="None"/>
      </p:ext>
    </p:extLst>
  </p:cmAuthor>
  <p:cmAuthor id="3" name="Yinfinity" initials="Y [2]" lastIdx="3" clrIdx="2">
    <p:extLst>
      <p:ext uri="{19B8F6BF-5375-455C-9EA6-DF929625EA0E}">
        <p15:presenceInfo xmlns:p15="http://schemas.microsoft.com/office/powerpoint/2012/main" userId="b6adcdfcd54018d2" providerId="Windows Live"/>
      </p:ext>
    </p:extLst>
  </p:cmAuthor>
  <p:cmAuthor id="4" name="Microsoft 帐户" initials="M帐" lastIdx="2" clrIdx="3">
    <p:extLst>
      <p:ext uri="{19B8F6BF-5375-455C-9EA6-DF929625EA0E}">
        <p15:presenceInfo xmlns:p15="http://schemas.microsoft.com/office/powerpoint/2012/main" userId="d92192e5e3ab878d"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F3F3"/>
    <a:srgbClr val="F6F4F0"/>
    <a:srgbClr val="FBEFDD"/>
    <a:srgbClr val="7030A0"/>
    <a:srgbClr val="49851E"/>
    <a:srgbClr val="E9F6DC"/>
    <a:srgbClr val="FFE7E7"/>
    <a:srgbClr val="EDAD56"/>
    <a:srgbClr val="F0D9C6"/>
    <a:srgbClr val="E2D6E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A488322-F2BA-4B5B-9748-0D474271808F}" styleName="中度样式 3 - 强调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EB344D84-9AFB-497E-A393-DC336BA19D2E}" styleName="中度样式 3 - 强调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2833802-FEF1-4C79-8D5D-14CF1EAF98D9}" styleName="浅色样式 2 - 强调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308" autoAdjust="0"/>
    <p:restoredTop sz="96357" autoAdjust="0"/>
  </p:normalViewPr>
  <p:slideViewPr>
    <p:cSldViewPr snapToGrid="0">
      <p:cViewPr varScale="1">
        <p:scale>
          <a:sx n="110" d="100"/>
          <a:sy n="110" d="100"/>
        </p:scale>
        <p:origin x="612" y="114"/>
      </p:cViewPr>
      <p:guideLst>
        <p:guide orient="horz" pos="2160"/>
        <p:guide pos="3863"/>
      </p:guideLst>
    </p:cSldViewPr>
  </p:slideViewPr>
  <p:outlineViewPr>
    <p:cViewPr>
      <p:scale>
        <a:sx n="33" d="100"/>
        <a:sy n="33" d="100"/>
      </p:scale>
      <p:origin x="0" y="-27936"/>
    </p:cViewPr>
  </p:outlineViewPr>
  <p:notesTextViewPr>
    <p:cViewPr>
      <p:scale>
        <a:sx n="3" d="2"/>
        <a:sy n="3" d="2"/>
      </p:scale>
      <p:origin x="0" y="0"/>
    </p:cViewPr>
  </p:notesTextViewPr>
  <p:notesViewPr>
    <p:cSldViewPr snapToGrid="0">
      <p:cViewPr varScale="1">
        <p:scale>
          <a:sx n="87" d="100"/>
          <a:sy n="87" d="100"/>
        </p:scale>
        <p:origin x="2502" y="66"/>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16" Type="http://schemas.openxmlformats.org/officeDocument/2006/relationships/slide" Target="slides/slide11.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viewProps" Target="viewProps.xml"/><Relationship Id="rId5" Type="http://schemas.openxmlformats.org/officeDocument/2006/relationships/slideMaster" Target="slideMasters/slideMaster5.xml"/><Relationship Id="rId61" Type="http://schemas.openxmlformats.org/officeDocument/2006/relationships/slide" Target="slides/slide56.xml"/><Relationship Id="rId82" Type="http://schemas.microsoft.com/office/2018/10/relationships/authors" Target="authors.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77" Type="http://schemas.openxmlformats.org/officeDocument/2006/relationships/commentAuthors" Target="commentAuthors.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80"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handoutMaster" Target="handoutMasters/handoutMaster1.xml"/><Relationship Id="rId7" Type="http://schemas.openxmlformats.org/officeDocument/2006/relationships/slide" Target="slides/slide2.xml"/><Relationship Id="rId71" Type="http://schemas.openxmlformats.org/officeDocument/2006/relationships/slide" Target="slides/slide66.xml"/><Relationship Id="rId2" Type="http://schemas.openxmlformats.org/officeDocument/2006/relationships/slideMaster" Target="slideMasters/slideMaster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Worksheet9.xlsx"/><Relationship Id="rId2" Type="http://schemas.microsoft.com/office/2011/relationships/chartColorStyle" Target="colors8.xml"/><Relationship Id="rId1" Type="http://schemas.microsoft.com/office/2011/relationships/chartStyle" Target="style8.xml"/></Relationships>
</file>

<file path=ppt/charts/_rels/chart11.xml.rels><?xml version="1.0" encoding="UTF-8" standalone="yes"?>
<Relationships xmlns="http://schemas.openxmlformats.org/package/2006/relationships"><Relationship Id="rId3" Type="http://schemas.openxmlformats.org/officeDocument/2006/relationships/package" Target="../embeddings/Microsoft_Excel_Worksheet10.xlsx"/><Relationship Id="rId2" Type="http://schemas.microsoft.com/office/2011/relationships/chartColorStyle" Target="colors9.xml"/><Relationship Id="rId1" Type="http://schemas.microsoft.com/office/2011/relationships/chartStyle" Target="style9.xml"/></Relationships>
</file>

<file path=ppt/charts/_rels/chart12.xml.rels><?xml version="1.0" encoding="UTF-8" standalone="yes"?>
<Relationships xmlns="http://schemas.openxmlformats.org/package/2006/relationships"><Relationship Id="rId3" Type="http://schemas.openxmlformats.org/officeDocument/2006/relationships/package" Target="../embeddings/Microsoft_Excel_Worksheet11.xlsx"/><Relationship Id="rId2" Type="http://schemas.microsoft.com/office/2011/relationships/chartColorStyle" Target="colors10.xml"/><Relationship Id="rId1" Type="http://schemas.microsoft.com/office/2011/relationships/chartStyle" Target="style10.xml"/></Relationships>
</file>

<file path=ppt/charts/_rels/chart13.xml.rels><?xml version="1.0" encoding="UTF-8" standalone="yes"?>
<Relationships xmlns="http://schemas.openxmlformats.org/package/2006/relationships"><Relationship Id="rId3" Type="http://schemas.openxmlformats.org/officeDocument/2006/relationships/package" Target="../embeddings/Microsoft_Excel_Worksheet12.xlsx"/><Relationship Id="rId2" Type="http://schemas.microsoft.com/office/2011/relationships/chartColorStyle" Target="colors11.xml"/><Relationship Id="rId1" Type="http://schemas.microsoft.com/office/2011/relationships/chartStyle" Target="style11.xml"/></Relationships>
</file>

<file path=ppt/charts/_rels/chart14.xml.rels><?xml version="1.0" encoding="UTF-8" standalone="yes"?>
<Relationships xmlns="http://schemas.openxmlformats.org/package/2006/relationships"><Relationship Id="rId3" Type="http://schemas.openxmlformats.org/officeDocument/2006/relationships/package" Target="../embeddings/Microsoft_Excel_Worksheet13.xlsx"/><Relationship Id="rId2" Type="http://schemas.microsoft.com/office/2011/relationships/chartColorStyle" Target="colors12.xml"/><Relationship Id="rId1" Type="http://schemas.microsoft.com/office/2011/relationships/chartStyle" Target="style12.xml"/></Relationships>
</file>

<file path=ppt/charts/_rels/chart15.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3.xml"/><Relationship Id="rId1" Type="http://schemas.microsoft.com/office/2011/relationships/chartStyle" Target="style13.xml"/><Relationship Id="rId4" Type="http://schemas.openxmlformats.org/officeDocument/2006/relationships/package" Target="../embeddings/Microsoft_Excel_Worksheet14.xlsx"/></Relationships>
</file>

<file path=ppt/charts/_rels/chart16.xml.rels><?xml version="1.0" encoding="UTF-8" standalone="yes"?>
<Relationships xmlns="http://schemas.openxmlformats.org/package/2006/relationships"><Relationship Id="rId3" Type="http://schemas.openxmlformats.org/officeDocument/2006/relationships/package" Target="../embeddings/Microsoft_Excel_Worksheet15.xlsx"/><Relationship Id="rId2" Type="http://schemas.microsoft.com/office/2011/relationships/chartColorStyle" Target="colors14.xml"/><Relationship Id="rId1" Type="http://schemas.microsoft.com/office/2011/relationships/chartStyle" Target="style14.xml"/></Relationships>
</file>

<file path=ppt/charts/_rels/chart17.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15.xml"/><Relationship Id="rId1" Type="http://schemas.microsoft.com/office/2011/relationships/chartStyle" Target="style15.xml"/><Relationship Id="rId4" Type="http://schemas.openxmlformats.org/officeDocument/2006/relationships/package" Target="../embeddings/Microsoft_Excel_Worksheet16.xlsx"/></Relationships>
</file>

<file path=ppt/charts/_rels/chart18.xml.rels><?xml version="1.0" encoding="UTF-8" standalone="yes"?>
<Relationships xmlns="http://schemas.openxmlformats.org/package/2006/relationships"><Relationship Id="rId3" Type="http://schemas.openxmlformats.org/officeDocument/2006/relationships/package" Target="../embeddings/Microsoft_Excel_Worksheet17.xlsx"/><Relationship Id="rId2" Type="http://schemas.microsoft.com/office/2011/relationships/chartColorStyle" Target="colors16.xml"/><Relationship Id="rId1" Type="http://schemas.microsoft.com/office/2011/relationships/chartStyle" Target="style16.xml"/></Relationships>
</file>

<file path=ppt/charts/_rels/chart19.xml.rels><?xml version="1.0" encoding="UTF-8" standalone="yes"?>
<Relationships xmlns="http://schemas.openxmlformats.org/package/2006/relationships"><Relationship Id="rId3" Type="http://schemas.openxmlformats.org/officeDocument/2006/relationships/package" Target="../embeddings/Microsoft_Excel_Worksheet18.xlsx"/><Relationship Id="rId2" Type="http://schemas.microsoft.com/office/2011/relationships/chartColorStyle" Target="colors17.xml"/><Relationship Id="rId1" Type="http://schemas.microsoft.com/office/2011/relationships/chartStyle" Target="style17.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20.xml.rels><?xml version="1.0" encoding="UTF-8" standalone="yes"?>
<Relationships xmlns="http://schemas.openxmlformats.org/package/2006/relationships"><Relationship Id="rId1" Type="http://schemas.openxmlformats.org/officeDocument/2006/relationships/package" Target="../embeddings/Microsoft_Excel_Worksheet19.xlsx"/></Relationships>
</file>

<file path=ppt/charts/_rels/chart21.xml.rels><?xml version="1.0" encoding="UTF-8" standalone="yes"?>
<Relationships xmlns="http://schemas.openxmlformats.org/package/2006/relationships"><Relationship Id="rId1" Type="http://schemas.openxmlformats.org/officeDocument/2006/relationships/package" Target="../embeddings/Microsoft_Excel_Worksheet20.xlsx"/></Relationships>
</file>

<file path=ppt/charts/_rels/chart22.xml.rels><?xml version="1.0" encoding="UTF-8" standalone="yes"?>
<Relationships xmlns="http://schemas.openxmlformats.org/package/2006/relationships"><Relationship Id="rId3" Type="http://schemas.openxmlformats.org/officeDocument/2006/relationships/package" Target="../embeddings/Microsoft_Excel_Worksheet21.xlsx"/><Relationship Id="rId2" Type="http://schemas.microsoft.com/office/2011/relationships/chartColorStyle" Target="colors18.xml"/><Relationship Id="rId1" Type="http://schemas.microsoft.com/office/2011/relationships/chartStyle" Target="style18.xml"/></Relationships>
</file>

<file path=ppt/charts/_rels/chart23.xml.rels><?xml version="1.0" encoding="UTF-8" standalone="yes"?>
<Relationships xmlns="http://schemas.openxmlformats.org/package/2006/relationships"><Relationship Id="rId3" Type="http://schemas.openxmlformats.org/officeDocument/2006/relationships/package" Target="../embeddings/Microsoft_Excel_Worksheet22.xlsx"/><Relationship Id="rId2" Type="http://schemas.microsoft.com/office/2011/relationships/chartColorStyle" Target="colors19.xml"/><Relationship Id="rId1" Type="http://schemas.microsoft.com/office/2011/relationships/chartStyle" Target="style19.xml"/></Relationships>
</file>

<file path=ppt/charts/_rels/chart24.xml.rels><?xml version="1.0" encoding="UTF-8" standalone="yes"?>
<Relationships xmlns="http://schemas.openxmlformats.org/package/2006/relationships"><Relationship Id="rId3" Type="http://schemas.openxmlformats.org/officeDocument/2006/relationships/package" Target="../embeddings/Microsoft_Excel_Worksheet23.xlsx"/><Relationship Id="rId2" Type="http://schemas.microsoft.com/office/2011/relationships/chartColorStyle" Target="colors20.xml"/><Relationship Id="rId1" Type="http://schemas.microsoft.com/office/2011/relationships/chartStyle" Target="style20.xml"/></Relationships>
</file>

<file path=ppt/charts/_rels/chart25.xml.rels><?xml version="1.0" encoding="UTF-8" standalone="yes"?>
<Relationships xmlns="http://schemas.openxmlformats.org/package/2006/relationships"><Relationship Id="rId3" Type="http://schemas.openxmlformats.org/officeDocument/2006/relationships/package" Target="../embeddings/Microsoft_Excel_Worksheet24.xlsx"/><Relationship Id="rId2" Type="http://schemas.microsoft.com/office/2011/relationships/chartColorStyle" Target="colors21.xml"/><Relationship Id="rId1" Type="http://schemas.microsoft.com/office/2011/relationships/chartStyle" Target="style21.xml"/></Relationships>
</file>

<file path=ppt/charts/_rels/chart26.xml.rels><?xml version="1.0" encoding="UTF-8" standalone="yes"?>
<Relationships xmlns="http://schemas.openxmlformats.org/package/2006/relationships"><Relationship Id="rId3" Type="http://schemas.openxmlformats.org/officeDocument/2006/relationships/package" Target="../embeddings/Microsoft_Excel_Worksheet25.xlsx"/><Relationship Id="rId2" Type="http://schemas.microsoft.com/office/2011/relationships/chartColorStyle" Target="colors22.xml"/><Relationship Id="rId1" Type="http://schemas.microsoft.com/office/2011/relationships/chartStyle" Target="style22.xml"/></Relationships>
</file>

<file path=ppt/charts/_rels/chart27.xml.rels><?xml version="1.0" encoding="UTF-8" standalone="yes"?>
<Relationships xmlns="http://schemas.openxmlformats.org/package/2006/relationships"><Relationship Id="rId3" Type="http://schemas.openxmlformats.org/officeDocument/2006/relationships/package" Target="../embeddings/Microsoft_Excel_Worksheet26.xlsx"/><Relationship Id="rId2" Type="http://schemas.microsoft.com/office/2011/relationships/chartColorStyle" Target="colors23.xml"/><Relationship Id="rId1" Type="http://schemas.microsoft.com/office/2011/relationships/chartStyle" Target="style23.xml"/></Relationships>
</file>

<file path=ppt/charts/_rels/chart28.xml.rels><?xml version="1.0" encoding="UTF-8" standalone="yes"?>
<Relationships xmlns="http://schemas.openxmlformats.org/package/2006/relationships"><Relationship Id="rId3" Type="http://schemas.openxmlformats.org/officeDocument/2006/relationships/package" Target="../embeddings/Microsoft_Excel_Worksheet27.xlsx"/><Relationship Id="rId2" Type="http://schemas.microsoft.com/office/2011/relationships/chartColorStyle" Target="colors24.xml"/><Relationship Id="rId1" Type="http://schemas.microsoft.com/office/2011/relationships/chartStyle" Target="style24.xml"/></Relationships>
</file>

<file path=ppt/charts/_rels/chart29.xml.rels><?xml version="1.0" encoding="UTF-8" standalone="yes"?>
<Relationships xmlns="http://schemas.openxmlformats.org/package/2006/relationships"><Relationship Id="rId2" Type="http://schemas.openxmlformats.org/officeDocument/2006/relationships/chartUserShapes" Target="../drawings/drawing1.xml"/><Relationship Id="rId1" Type="http://schemas.openxmlformats.org/officeDocument/2006/relationships/package" Target="../embeddings/Microsoft_Excel_Worksheet28.xlsx"/></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30.xml.rels><?xml version="1.0" encoding="UTF-8" standalone="yes"?>
<Relationships xmlns="http://schemas.openxmlformats.org/package/2006/relationships"><Relationship Id="rId3" Type="http://schemas.openxmlformats.org/officeDocument/2006/relationships/package" Target="../embeddings/Microsoft_Excel_Worksheet29.xlsx"/><Relationship Id="rId2" Type="http://schemas.microsoft.com/office/2011/relationships/chartColorStyle" Target="colors25.xml"/><Relationship Id="rId1" Type="http://schemas.microsoft.com/office/2011/relationships/chartStyle" Target="style25.xml"/></Relationships>
</file>

<file path=ppt/charts/_rels/chart31.xml.rels><?xml version="1.0" encoding="UTF-8" standalone="yes"?>
<Relationships xmlns="http://schemas.openxmlformats.org/package/2006/relationships"><Relationship Id="rId3" Type="http://schemas.openxmlformats.org/officeDocument/2006/relationships/package" Target="../embeddings/Microsoft_Excel_Worksheet30.xlsx"/><Relationship Id="rId2" Type="http://schemas.microsoft.com/office/2011/relationships/chartColorStyle" Target="colors26.xml"/><Relationship Id="rId1" Type="http://schemas.microsoft.com/office/2011/relationships/chartStyle" Target="style26.xml"/></Relationships>
</file>

<file path=ppt/charts/_rels/chart32.xml.rels><?xml version="1.0" encoding="UTF-8" standalone="yes"?>
<Relationships xmlns="http://schemas.openxmlformats.org/package/2006/relationships"><Relationship Id="rId2" Type="http://schemas.openxmlformats.org/officeDocument/2006/relationships/package" Target="../embeddings/Microsoft_Excel_Worksheet31.xlsx"/><Relationship Id="rId1" Type="http://schemas.openxmlformats.org/officeDocument/2006/relationships/image" Target="../media/image31.png"/></Relationships>
</file>

<file path=ppt/charts/_rels/chart33.xml.rels><?xml version="1.0" encoding="UTF-8" standalone="yes"?>
<Relationships xmlns="http://schemas.openxmlformats.org/package/2006/relationships"><Relationship Id="rId3" Type="http://schemas.openxmlformats.org/officeDocument/2006/relationships/package" Target="../embeddings/Microsoft_Excel_Worksheet32.xlsx"/><Relationship Id="rId2" Type="http://schemas.microsoft.com/office/2011/relationships/chartColorStyle" Target="colors27.xml"/><Relationship Id="rId1" Type="http://schemas.microsoft.com/office/2011/relationships/chartStyle" Target="style27.xml"/></Relationships>
</file>

<file path=ppt/charts/_rels/chart34.xml.rels><?xml version="1.0" encoding="UTF-8" standalone="yes"?>
<Relationships xmlns="http://schemas.openxmlformats.org/package/2006/relationships"><Relationship Id="rId3" Type="http://schemas.openxmlformats.org/officeDocument/2006/relationships/package" Target="../embeddings/Microsoft_Excel_Worksheet33.xlsx"/><Relationship Id="rId2" Type="http://schemas.microsoft.com/office/2011/relationships/chartColorStyle" Target="colors28.xml"/><Relationship Id="rId1" Type="http://schemas.microsoft.com/office/2011/relationships/chartStyle" Target="style28.xml"/></Relationships>
</file>

<file path=ppt/charts/_rels/chart35.xml.rels><?xml version="1.0" encoding="UTF-8" standalone="yes"?>
<Relationships xmlns="http://schemas.openxmlformats.org/package/2006/relationships"><Relationship Id="rId3" Type="http://schemas.openxmlformats.org/officeDocument/2006/relationships/package" Target="../embeddings/Microsoft_Excel_Worksheet34.xlsx"/><Relationship Id="rId2" Type="http://schemas.microsoft.com/office/2011/relationships/chartColorStyle" Target="colors29.xml"/><Relationship Id="rId1" Type="http://schemas.microsoft.com/office/2011/relationships/chartStyle" Target="style29.xml"/></Relationships>
</file>

<file path=ppt/charts/_rels/chart36.xml.rels><?xml version="1.0" encoding="UTF-8" standalone="yes"?>
<Relationships xmlns="http://schemas.openxmlformats.org/package/2006/relationships"><Relationship Id="rId3" Type="http://schemas.openxmlformats.org/officeDocument/2006/relationships/package" Target="../embeddings/Microsoft_Excel_Worksheet35.xlsx"/><Relationship Id="rId2" Type="http://schemas.microsoft.com/office/2011/relationships/chartColorStyle" Target="colors30.xml"/><Relationship Id="rId1" Type="http://schemas.microsoft.com/office/2011/relationships/chartStyle" Target="style30.xml"/></Relationships>
</file>

<file path=ppt/charts/_rels/chart37.xml.rels><?xml version="1.0" encoding="UTF-8" standalone="yes"?>
<Relationships xmlns="http://schemas.openxmlformats.org/package/2006/relationships"><Relationship Id="rId3" Type="http://schemas.openxmlformats.org/officeDocument/2006/relationships/package" Target="../embeddings/Microsoft_Excel_Worksheet36.xlsx"/><Relationship Id="rId2" Type="http://schemas.microsoft.com/office/2011/relationships/chartColorStyle" Target="colors31.xml"/><Relationship Id="rId1" Type="http://schemas.microsoft.com/office/2011/relationships/chartStyle" Target="style31.xml"/></Relationships>
</file>

<file path=ppt/charts/_rels/chart38.xml.rels><?xml version="1.0" encoding="UTF-8" standalone="yes"?>
<Relationships xmlns="http://schemas.openxmlformats.org/package/2006/relationships"><Relationship Id="rId3" Type="http://schemas.openxmlformats.org/officeDocument/2006/relationships/package" Target="../embeddings/Microsoft_Excel_Worksheet37.xlsx"/><Relationship Id="rId2" Type="http://schemas.microsoft.com/office/2011/relationships/chartColorStyle" Target="colors32.xml"/><Relationship Id="rId1" Type="http://schemas.microsoft.com/office/2011/relationships/chartStyle" Target="style32.xml"/></Relationships>
</file>

<file path=ppt/charts/_rels/chart39.xml.rels><?xml version="1.0" encoding="UTF-8" standalone="yes"?>
<Relationships xmlns="http://schemas.openxmlformats.org/package/2006/relationships"><Relationship Id="rId3" Type="http://schemas.openxmlformats.org/officeDocument/2006/relationships/package" Target="../embeddings/Microsoft_Excel_Worksheet38.xlsx"/><Relationship Id="rId2" Type="http://schemas.microsoft.com/office/2011/relationships/chartColorStyle" Target="colors33.xml"/><Relationship Id="rId1" Type="http://schemas.microsoft.com/office/2011/relationships/chartStyle" Target="style33.xml"/></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Worksheet3.xlsx"/></Relationships>
</file>

<file path=ppt/charts/_rels/chart40.xml.rels><?xml version="1.0" encoding="UTF-8" standalone="yes"?>
<Relationships xmlns="http://schemas.openxmlformats.org/package/2006/relationships"><Relationship Id="rId3" Type="http://schemas.openxmlformats.org/officeDocument/2006/relationships/package" Target="../embeddings/Microsoft_Excel_Worksheet39.xlsx"/><Relationship Id="rId2" Type="http://schemas.microsoft.com/office/2011/relationships/chartColorStyle" Target="colors34.xml"/><Relationship Id="rId1" Type="http://schemas.microsoft.com/office/2011/relationships/chartStyle" Target="style34.xml"/></Relationships>
</file>

<file path=ppt/charts/_rels/chart41.xml.rels><?xml version="1.0" encoding="UTF-8" standalone="yes"?>
<Relationships xmlns="http://schemas.openxmlformats.org/package/2006/relationships"><Relationship Id="rId3" Type="http://schemas.openxmlformats.org/officeDocument/2006/relationships/package" Target="../embeddings/Microsoft_Excel_Worksheet40.xlsx"/><Relationship Id="rId2" Type="http://schemas.microsoft.com/office/2011/relationships/chartColorStyle" Target="colors35.xml"/><Relationship Id="rId1" Type="http://schemas.microsoft.com/office/2011/relationships/chartStyle" Target="style35.xml"/></Relationships>
</file>

<file path=ppt/charts/_rels/chart42.xml.rels><?xml version="1.0" encoding="UTF-8" standalone="yes"?>
<Relationships xmlns="http://schemas.openxmlformats.org/package/2006/relationships"><Relationship Id="rId3" Type="http://schemas.openxmlformats.org/officeDocument/2006/relationships/package" Target="../embeddings/Microsoft_Excel_Worksheet41.xlsx"/><Relationship Id="rId2" Type="http://schemas.microsoft.com/office/2011/relationships/chartColorStyle" Target="colors36.xml"/><Relationship Id="rId1" Type="http://schemas.microsoft.com/office/2011/relationships/chartStyle" Target="style36.xml"/></Relationships>
</file>

<file path=ppt/charts/_rels/chart43.xml.rels><?xml version="1.0" encoding="UTF-8" standalone="yes"?>
<Relationships xmlns="http://schemas.openxmlformats.org/package/2006/relationships"><Relationship Id="rId3" Type="http://schemas.openxmlformats.org/officeDocument/2006/relationships/package" Target="../embeddings/Microsoft_Excel_Worksheet42.xlsx"/><Relationship Id="rId2" Type="http://schemas.microsoft.com/office/2011/relationships/chartColorStyle" Target="colors37.xml"/><Relationship Id="rId1" Type="http://schemas.microsoft.com/office/2011/relationships/chartStyle" Target="style37.xml"/></Relationships>
</file>

<file path=ppt/charts/_rels/chart44.xml.rels><?xml version="1.0" encoding="UTF-8" standalone="yes"?>
<Relationships xmlns="http://schemas.openxmlformats.org/package/2006/relationships"><Relationship Id="rId3" Type="http://schemas.openxmlformats.org/officeDocument/2006/relationships/package" Target="../embeddings/Microsoft_Excel_Worksheet43.xlsx"/><Relationship Id="rId2" Type="http://schemas.microsoft.com/office/2011/relationships/chartColorStyle" Target="colors38.xml"/><Relationship Id="rId1" Type="http://schemas.microsoft.com/office/2011/relationships/chartStyle" Target="style38.xml"/></Relationships>
</file>

<file path=ppt/charts/_rels/chart45.xml.rels><?xml version="1.0" encoding="UTF-8" standalone="yes"?>
<Relationships xmlns="http://schemas.openxmlformats.org/package/2006/relationships"><Relationship Id="rId3" Type="http://schemas.openxmlformats.org/officeDocument/2006/relationships/package" Target="../embeddings/Microsoft_Excel_Worksheet44.xlsx"/><Relationship Id="rId2" Type="http://schemas.microsoft.com/office/2011/relationships/chartColorStyle" Target="colors39.xml"/><Relationship Id="rId1" Type="http://schemas.microsoft.com/office/2011/relationships/chartStyle" Target="style39.xml"/></Relationships>
</file>

<file path=ppt/charts/_rels/chart46.xml.rels><?xml version="1.0" encoding="UTF-8" standalone="yes"?>
<Relationships xmlns="http://schemas.openxmlformats.org/package/2006/relationships"><Relationship Id="rId3" Type="http://schemas.openxmlformats.org/officeDocument/2006/relationships/package" Target="../embeddings/Microsoft_Excel_Worksheet45.xlsx"/><Relationship Id="rId2" Type="http://schemas.microsoft.com/office/2011/relationships/chartColorStyle" Target="colors40.xml"/><Relationship Id="rId1" Type="http://schemas.microsoft.com/office/2011/relationships/chartStyle" Target="style40.xml"/></Relationships>
</file>

<file path=ppt/charts/_rels/chart47.xml.rels><?xml version="1.0" encoding="UTF-8" standalone="yes"?>
<Relationships xmlns="http://schemas.openxmlformats.org/package/2006/relationships"><Relationship Id="rId3" Type="http://schemas.openxmlformats.org/officeDocument/2006/relationships/package" Target="../embeddings/Microsoft_Excel_Worksheet46.xlsx"/><Relationship Id="rId2" Type="http://schemas.microsoft.com/office/2011/relationships/chartColorStyle" Target="colors41.xml"/><Relationship Id="rId1" Type="http://schemas.microsoft.com/office/2011/relationships/chartStyle" Target="style41.xml"/></Relationships>
</file>

<file path=ppt/charts/_rels/chart48.xml.rels><?xml version="1.0" encoding="UTF-8" standalone="yes"?>
<Relationships xmlns="http://schemas.openxmlformats.org/package/2006/relationships"><Relationship Id="rId3" Type="http://schemas.openxmlformats.org/officeDocument/2006/relationships/themeOverride" Target="../theme/themeOverride3.xml"/><Relationship Id="rId2" Type="http://schemas.microsoft.com/office/2011/relationships/chartColorStyle" Target="colors42.xml"/><Relationship Id="rId1" Type="http://schemas.microsoft.com/office/2011/relationships/chartStyle" Target="style42.xml"/><Relationship Id="rId4" Type="http://schemas.openxmlformats.org/officeDocument/2006/relationships/package" Target="../embeddings/Microsoft_Excel_Worksheet47.xlsx"/></Relationships>
</file>

<file path=ppt/charts/_rels/chart49.xml.rels><?xml version="1.0" encoding="UTF-8" standalone="yes"?>
<Relationships xmlns="http://schemas.openxmlformats.org/package/2006/relationships"><Relationship Id="rId1" Type="http://schemas.openxmlformats.org/officeDocument/2006/relationships/package" Target="../embeddings/Microsoft_Excel_Worksheet48.xlsx"/></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Worksheet4.xlsx"/></Relationships>
</file>

<file path=ppt/charts/_rels/chart50.xml.rels><?xml version="1.0" encoding="UTF-8" standalone="yes"?>
<Relationships xmlns="http://schemas.openxmlformats.org/package/2006/relationships"><Relationship Id="rId3" Type="http://schemas.openxmlformats.org/officeDocument/2006/relationships/package" Target="../embeddings/Microsoft_Excel_Worksheet49.xlsx"/><Relationship Id="rId2" Type="http://schemas.microsoft.com/office/2011/relationships/chartColorStyle" Target="colors43.xml"/><Relationship Id="rId1" Type="http://schemas.microsoft.com/office/2011/relationships/chartStyle" Target="style43.xml"/></Relationships>
</file>

<file path=ppt/charts/_rels/chart51.xml.rels><?xml version="1.0" encoding="UTF-8" standalone="yes"?>
<Relationships xmlns="http://schemas.openxmlformats.org/package/2006/relationships"><Relationship Id="rId3" Type="http://schemas.openxmlformats.org/officeDocument/2006/relationships/package" Target="../embeddings/Microsoft_Excel_Worksheet50.xlsx"/><Relationship Id="rId2" Type="http://schemas.microsoft.com/office/2011/relationships/chartColorStyle" Target="colors44.xml"/><Relationship Id="rId1" Type="http://schemas.microsoft.com/office/2011/relationships/chartStyle" Target="style44.xml"/></Relationships>
</file>

<file path=ppt/charts/_rels/chart52.xml.rels><?xml version="1.0" encoding="UTF-8" standalone="yes"?>
<Relationships xmlns="http://schemas.openxmlformats.org/package/2006/relationships"><Relationship Id="rId3" Type="http://schemas.openxmlformats.org/officeDocument/2006/relationships/package" Target="../embeddings/Microsoft_Excel_Worksheet51.xlsx"/><Relationship Id="rId2" Type="http://schemas.microsoft.com/office/2011/relationships/chartColorStyle" Target="colors45.xml"/><Relationship Id="rId1" Type="http://schemas.microsoft.com/office/2011/relationships/chartStyle" Target="style45.xml"/></Relationships>
</file>

<file path=ppt/charts/_rels/chart53.xml.rels><?xml version="1.0" encoding="UTF-8" standalone="yes"?>
<Relationships xmlns="http://schemas.openxmlformats.org/package/2006/relationships"><Relationship Id="rId3" Type="http://schemas.openxmlformats.org/officeDocument/2006/relationships/package" Target="../embeddings/Microsoft_Excel_Worksheet52.xlsx"/><Relationship Id="rId2" Type="http://schemas.microsoft.com/office/2011/relationships/chartColorStyle" Target="colors46.xml"/><Relationship Id="rId1" Type="http://schemas.microsoft.com/office/2011/relationships/chartStyle" Target="style46.xml"/></Relationships>
</file>

<file path=ppt/charts/_rels/chart54.xml.rels><?xml version="1.0" encoding="UTF-8" standalone="yes"?>
<Relationships xmlns="http://schemas.openxmlformats.org/package/2006/relationships"><Relationship Id="rId3" Type="http://schemas.openxmlformats.org/officeDocument/2006/relationships/package" Target="../embeddings/Microsoft_Excel_Worksheet53.xlsx"/><Relationship Id="rId2" Type="http://schemas.microsoft.com/office/2011/relationships/chartColorStyle" Target="colors47.xml"/><Relationship Id="rId1" Type="http://schemas.microsoft.com/office/2011/relationships/chartStyle" Target="style47.xml"/></Relationships>
</file>

<file path=ppt/charts/_rels/chart55.xml.rels><?xml version="1.0" encoding="UTF-8" standalone="yes"?>
<Relationships xmlns="http://schemas.openxmlformats.org/package/2006/relationships"><Relationship Id="rId3" Type="http://schemas.openxmlformats.org/officeDocument/2006/relationships/package" Target="../embeddings/Microsoft_Excel_Worksheet54.xlsx"/><Relationship Id="rId2" Type="http://schemas.microsoft.com/office/2011/relationships/chartColorStyle" Target="colors48.xml"/><Relationship Id="rId1" Type="http://schemas.microsoft.com/office/2011/relationships/chartStyle" Target="style48.xml"/></Relationships>
</file>

<file path=ppt/charts/_rels/chart56.xml.rels><?xml version="1.0" encoding="UTF-8" standalone="yes"?>
<Relationships xmlns="http://schemas.openxmlformats.org/package/2006/relationships"><Relationship Id="rId2" Type="http://schemas.openxmlformats.org/officeDocument/2006/relationships/package" Target="../embeddings/Microsoft_Excel_Worksheet55.xlsx"/><Relationship Id="rId1" Type="http://schemas.openxmlformats.org/officeDocument/2006/relationships/image" Target="../media/image47.png"/></Relationships>
</file>

<file path=ppt/charts/_rels/chart57.xml.rels><?xml version="1.0" encoding="UTF-8" standalone="yes"?>
<Relationships xmlns="http://schemas.openxmlformats.org/package/2006/relationships"><Relationship Id="rId2" Type="http://schemas.openxmlformats.org/officeDocument/2006/relationships/chartUserShapes" Target="../drawings/drawing2.xml"/><Relationship Id="rId1" Type="http://schemas.openxmlformats.org/officeDocument/2006/relationships/package" Target="../embeddings/Microsoft_Excel_Worksheet56.xlsx"/></Relationships>
</file>

<file path=ppt/charts/_rels/chart58.xml.rels><?xml version="1.0" encoding="UTF-8" standalone="yes"?>
<Relationships xmlns="http://schemas.openxmlformats.org/package/2006/relationships"><Relationship Id="rId3" Type="http://schemas.openxmlformats.org/officeDocument/2006/relationships/package" Target="../embeddings/Microsoft_Excel_Worksheet57.xlsx"/><Relationship Id="rId2" Type="http://schemas.microsoft.com/office/2011/relationships/chartColorStyle" Target="colors49.xml"/><Relationship Id="rId1" Type="http://schemas.microsoft.com/office/2011/relationships/chartStyle" Target="style49.xml"/></Relationships>
</file>

<file path=ppt/charts/_rels/chart59.xml.rels><?xml version="1.0" encoding="UTF-8" standalone="yes"?>
<Relationships xmlns="http://schemas.openxmlformats.org/package/2006/relationships"><Relationship Id="rId3" Type="http://schemas.openxmlformats.org/officeDocument/2006/relationships/package" Target="../embeddings/Microsoft_Excel_Worksheet58.xlsx"/><Relationship Id="rId2" Type="http://schemas.microsoft.com/office/2011/relationships/chartColorStyle" Target="colors50.xml"/><Relationship Id="rId1" Type="http://schemas.microsoft.com/office/2011/relationships/chartStyle" Target="style50.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4.xml"/><Relationship Id="rId1" Type="http://schemas.microsoft.com/office/2011/relationships/chartStyle" Target="style4.xml"/></Relationships>
</file>

<file path=ppt/charts/_rels/chart60.xml.rels><?xml version="1.0" encoding="UTF-8" standalone="yes"?>
<Relationships xmlns="http://schemas.openxmlformats.org/package/2006/relationships"><Relationship Id="rId3" Type="http://schemas.openxmlformats.org/officeDocument/2006/relationships/package" Target="../embeddings/Microsoft_Excel_Worksheet59.xlsx"/><Relationship Id="rId2" Type="http://schemas.microsoft.com/office/2011/relationships/chartColorStyle" Target="colors51.xml"/><Relationship Id="rId1" Type="http://schemas.microsoft.com/office/2011/relationships/chartStyle" Target="style51.xml"/></Relationships>
</file>

<file path=ppt/charts/_rels/chart61.xml.rels><?xml version="1.0" encoding="UTF-8" standalone="yes"?>
<Relationships xmlns="http://schemas.openxmlformats.org/package/2006/relationships"><Relationship Id="rId3" Type="http://schemas.openxmlformats.org/officeDocument/2006/relationships/package" Target="../embeddings/Microsoft_Excel_Worksheet60.xlsx"/><Relationship Id="rId2" Type="http://schemas.microsoft.com/office/2011/relationships/chartColorStyle" Target="colors52.xml"/><Relationship Id="rId1" Type="http://schemas.microsoft.com/office/2011/relationships/chartStyle" Target="style52.xml"/></Relationships>
</file>

<file path=ppt/charts/_rels/chart62.xml.rels><?xml version="1.0" encoding="UTF-8" standalone="yes"?>
<Relationships xmlns="http://schemas.openxmlformats.org/package/2006/relationships"><Relationship Id="rId3" Type="http://schemas.openxmlformats.org/officeDocument/2006/relationships/package" Target="../embeddings/Microsoft_Excel_Worksheet61.xlsx"/><Relationship Id="rId2" Type="http://schemas.microsoft.com/office/2011/relationships/chartColorStyle" Target="colors53.xml"/><Relationship Id="rId1" Type="http://schemas.microsoft.com/office/2011/relationships/chartStyle" Target="style53.xml"/></Relationships>
</file>

<file path=ppt/charts/_rels/chart63.xml.rels><?xml version="1.0" encoding="UTF-8" standalone="yes"?>
<Relationships xmlns="http://schemas.openxmlformats.org/package/2006/relationships"><Relationship Id="rId3" Type="http://schemas.openxmlformats.org/officeDocument/2006/relationships/package" Target="../embeddings/Microsoft_Excel_Worksheet62.xlsx"/><Relationship Id="rId2" Type="http://schemas.microsoft.com/office/2011/relationships/chartColorStyle" Target="colors54.xml"/><Relationship Id="rId1" Type="http://schemas.microsoft.com/office/2011/relationships/chartStyle" Target="style54.xml"/></Relationships>
</file>

<file path=ppt/charts/_rels/chart64.xml.rels><?xml version="1.0" encoding="UTF-8" standalone="yes"?>
<Relationships xmlns="http://schemas.openxmlformats.org/package/2006/relationships"><Relationship Id="rId3" Type="http://schemas.openxmlformats.org/officeDocument/2006/relationships/package" Target="../embeddings/Microsoft_Excel_Worksheet63.xlsx"/><Relationship Id="rId2" Type="http://schemas.microsoft.com/office/2011/relationships/chartColorStyle" Target="colors55.xml"/><Relationship Id="rId1" Type="http://schemas.microsoft.com/office/2011/relationships/chartStyle" Target="style55.xml"/></Relationships>
</file>

<file path=ppt/charts/_rels/chart65.xml.rels><?xml version="1.0" encoding="UTF-8" standalone="yes"?>
<Relationships xmlns="http://schemas.openxmlformats.org/package/2006/relationships"><Relationship Id="rId3" Type="http://schemas.openxmlformats.org/officeDocument/2006/relationships/package" Target="../embeddings/Microsoft_Excel_Worksheet64.xlsx"/><Relationship Id="rId2" Type="http://schemas.microsoft.com/office/2011/relationships/chartColorStyle" Target="colors56.xml"/><Relationship Id="rId1" Type="http://schemas.microsoft.com/office/2011/relationships/chartStyle" Target="style56.xml"/></Relationships>
</file>

<file path=ppt/charts/_rels/chart66.xml.rels><?xml version="1.0" encoding="UTF-8" standalone="yes"?>
<Relationships xmlns="http://schemas.openxmlformats.org/package/2006/relationships"><Relationship Id="rId3" Type="http://schemas.openxmlformats.org/officeDocument/2006/relationships/package" Target="../embeddings/Microsoft_Excel_Worksheet65.xlsx"/><Relationship Id="rId2" Type="http://schemas.microsoft.com/office/2011/relationships/chartColorStyle" Target="colors57.xml"/><Relationship Id="rId1" Type="http://schemas.microsoft.com/office/2011/relationships/chartStyle" Target="style57.xml"/></Relationships>
</file>

<file path=ppt/charts/_rels/chart67.xml.rels><?xml version="1.0" encoding="UTF-8" standalone="yes"?>
<Relationships xmlns="http://schemas.openxmlformats.org/package/2006/relationships"><Relationship Id="rId3" Type="http://schemas.openxmlformats.org/officeDocument/2006/relationships/package" Target="../embeddings/Microsoft_Excel_Worksheet66.xlsx"/><Relationship Id="rId2" Type="http://schemas.microsoft.com/office/2011/relationships/chartColorStyle" Target="colors58.xml"/><Relationship Id="rId1" Type="http://schemas.microsoft.com/office/2011/relationships/chartStyle" Target="style58.xml"/></Relationships>
</file>

<file path=ppt/charts/_rels/chart68.xml.rels><?xml version="1.0" encoding="UTF-8" standalone="yes"?>
<Relationships xmlns="http://schemas.openxmlformats.org/package/2006/relationships"><Relationship Id="rId3" Type="http://schemas.openxmlformats.org/officeDocument/2006/relationships/package" Target="../embeddings/Microsoft_Excel_Worksheet67.xlsx"/><Relationship Id="rId2" Type="http://schemas.microsoft.com/office/2011/relationships/chartColorStyle" Target="colors59.xml"/><Relationship Id="rId1" Type="http://schemas.microsoft.com/office/2011/relationships/chartStyle" Target="style59.xml"/></Relationships>
</file>

<file path=ppt/charts/_rels/chart69.xml.rels><?xml version="1.0" encoding="UTF-8" standalone="yes"?>
<Relationships xmlns="http://schemas.openxmlformats.org/package/2006/relationships"><Relationship Id="rId3" Type="http://schemas.openxmlformats.org/officeDocument/2006/relationships/package" Target="../embeddings/Microsoft_Excel_Worksheet68.xlsx"/><Relationship Id="rId2" Type="http://schemas.microsoft.com/office/2011/relationships/chartColorStyle" Target="colors60.xml"/><Relationship Id="rId1" Type="http://schemas.microsoft.com/office/2011/relationships/chartStyle" Target="style60.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5.xml"/><Relationship Id="rId1" Type="http://schemas.microsoft.com/office/2011/relationships/chartStyle" Target="style5.xml"/></Relationships>
</file>

<file path=ppt/charts/_rels/chart70.xml.rels><?xml version="1.0" encoding="UTF-8" standalone="yes"?>
<Relationships xmlns="http://schemas.openxmlformats.org/package/2006/relationships"><Relationship Id="rId3" Type="http://schemas.openxmlformats.org/officeDocument/2006/relationships/package" Target="../embeddings/Microsoft_Excel_Worksheet69.xlsx"/><Relationship Id="rId2" Type="http://schemas.microsoft.com/office/2011/relationships/chartColorStyle" Target="colors61.xml"/><Relationship Id="rId1" Type="http://schemas.microsoft.com/office/2011/relationships/chartStyle" Target="style61.xml"/><Relationship Id="rId4" Type="http://schemas.openxmlformats.org/officeDocument/2006/relationships/chartUserShapes" Target="../drawings/drawing3.xml"/></Relationships>
</file>

<file path=ppt/charts/_rels/chart71.xml.rels><?xml version="1.0" encoding="UTF-8" standalone="yes"?>
<Relationships xmlns="http://schemas.openxmlformats.org/package/2006/relationships"><Relationship Id="rId3" Type="http://schemas.openxmlformats.org/officeDocument/2006/relationships/package" Target="../embeddings/Microsoft_Excel_Worksheet70.xlsx"/><Relationship Id="rId2" Type="http://schemas.microsoft.com/office/2011/relationships/chartColorStyle" Target="colors62.xml"/><Relationship Id="rId1" Type="http://schemas.microsoft.com/office/2011/relationships/chartStyle" Target="style62.xml"/></Relationships>
</file>

<file path=ppt/charts/_rels/chart72.xml.rels><?xml version="1.0" encoding="UTF-8" standalone="yes"?>
<Relationships xmlns="http://schemas.openxmlformats.org/package/2006/relationships"><Relationship Id="rId3" Type="http://schemas.openxmlformats.org/officeDocument/2006/relationships/package" Target="../embeddings/Microsoft_Excel_Worksheet71.xlsx"/><Relationship Id="rId2" Type="http://schemas.microsoft.com/office/2011/relationships/chartColorStyle" Target="colors63.xml"/><Relationship Id="rId1" Type="http://schemas.microsoft.com/office/2011/relationships/chartStyle" Target="style63.xml"/><Relationship Id="rId4" Type="http://schemas.openxmlformats.org/officeDocument/2006/relationships/chartUserShapes" Target="../drawings/drawing4.xml"/></Relationships>
</file>

<file path=ppt/charts/_rels/chart73.xml.rels><?xml version="1.0" encoding="UTF-8" standalone="yes"?>
<Relationships xmlns="http://schemas.openxmlformats.org/package/2006/relationships"><Relationship Id="rId3" Type="http://schemas.openxmlformats.org/officeDocument/2006/relationships/package" Target="../embeddings/Microsoft_Excel_Worksheet72.xlsx"/><Relationship Id="rId2" Type="http://schemas.microsoft.com/office/2011/relationships/chartColorStyle" Target="colors64.xml"/><Relationship Id="rId1" Type="http://schemas.microsoft.com/office/2011/relationships/chartStyle" Target="style64.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6.xml"/><Relationship Id="rId1" Type="http://schemas.microsoft.com/office/2011/relationships/chartStyle" Target="style6.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microsoft.com/office/2011/relationships/chartColorStyle" Target="colors7.xml"/><Relationship Id="rId1" Type="http://schemas.microsoft.com/office/2011/relationships/chartStyle" Target="style7.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ea"/>
                <a:ea typeface="+mn-ea"/>
                <a:cs typeface="+mn-cs"/>
              </a:defRPr>
            </a:pPr>
            <a:r>
              <a:rPr lang="zh-CN" altLang="en-US" b="1" dirty="0"/>
              <a:t>店铺整体</a:t>
            </a:r>
            <a:r>
              <a:rPr lang="zh-CN" b="1" dirty="0"/>
              <a:t>销售金额趋势</a:t>
            </a:r>
            <a:endParaRPr lang="en-US" b="1" dirty="0"/>
          </a:p>
        </c:rich>
      </c:tx>
      <c:layout>
        <c:manualLayout>
          <c:xMode val="edge"/>
          <c:yMode val="edge"/>
          <c:x val="0.30114461688480937"/>
          <c:y val="4.8625953087824594E-2"/>
        </c:manualLayout>
      </c:layout>
      <c:overlay val="0"/>
      <c:spPr>
        <a:noFill/>
        <a:ln>
          <a:noFill/>
        </a:ln>
        <a:effectLst/>
      </c:spPr>
      <c:txPr>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ea"/>
              <a:ea typeface="+mn-ea"/>
              <a:cs typeface="+mn-cs"/>
            </a:defRPr>
          </a:pPr>
          <a:endParaRPr lang="zh-CN"/>
        </a:p>
      </c:txPr>
    </c:title>
    <c:autoTitleDeleted val="0"/>
    <c:plotArea>
      <c:layout>
        <c:manualLayout>
          <c:layoutTarget val="inner"/>
          <c:xMode val="edge"/>
          <c:yMode val="edge"/>
          <c:x val="8.3910226731270382E-2"/>
          <c:y val="0.32527967580655909"/>
          <c:w val="0.8789911395533595"/>
          <c:h val="0.37868743620236667"/>
        </c:manualLayout>
      </c:layout>
      <c:barChart>
        <c:barDir val="col"/>
        <c:grouping val="clustered"/>
        <c:varyColors val="0"/>
        <c:ser>
          <c:idx val="0"/>
          <c:order val="0"/>
          <c:tx>
            <c:strRef>
              <c:f>Sheet1!$B$1</c:f>
              <c:strCache>
                <c:ptCount val="1"/>
                <c:pt idx="0">
                  <c:v>支付金额</c:v>
                </c:pt>
              </c:strCache>
            </c:strRef>
          </c:tx>
          <c:spPr>
            <a:solidFill>
              <a:schemeClr val="accent1"/>
            </a:solidFill>
            <a:ln>
              <a:noFill/>
            </a:ln>
            <a:effectLst/>
          </c:spPr>
          <c:invertIfNegative val="0"/>
          <c:dLbls>
            <c:numFmt formatCode="#,##0.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mn-ea"/>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Sheet1!$A$2:$A$14</c:f>
              <c:strCache>
                <c:ptCount val="13"/>
                <c:pt idx="0">
                  <c:v>2022-12</c:v>
                </c:pt>
                <c:pt idx="1">
                  <c:v>2023-01</c:v>
                </c:pt>
                <c:pt idx="2">
                  <c:v>2023-02</c:v>
                </c:pt>
                <c:pt idx="3">
                  <c:v>2023-03</c:v>
                </c:pt>
                <c:pt idx="4">
                  <c:v>2023-04</c:v>
                </c:pt>
                <c:pt idx="5">
                  <c:v>2023-05</c:v>
                </c:pt>
                <c:pt idx="6">
                  <c:v>2023-06</c:v>
                </c:pt>
                <c:pt idx="7">
                  <c:v>2023-07</c:v>
                </c:pt>
                <c:pt idx="8">
                  <c:v>2023-08</c:v>
                </c:pt>
                <c:pt idx="9">
                  <c:v>2023-09</c:v>
                </c:pt>
                <c:pt idx="10">
                  <c:v>2023-10</c:v>
                </c:pt>
                <c:pt idx="11">
                  <c:v>2023-11</c:v>
                </c:pt>
                <c:pt idx="12">
                  <c:v>2023-12</c:v>
                </c:pt>
              </c:strCache>
            </c:strRef>
          </c:cat>
          <c:val>
            <c:numRef>
              <c:f>Sheet1!$B$2:$B$14</c:f>
              <c:numCache>
                <c:formatCode>General</c:formatCode>
                <c:ptCount val="13"/>
                <c:pt idx="0">
                  <c:v>237386140</c:v>
                </c:pt>
                <c:pt idx="1">
                  <c:v>106291550.8</c:v>
                </c:pt>
                <c:pt idx="2">
                  <c:v>123670550</c:v>
                </c:pt>
                <c:pt idx="3">
                  <c:v>235701923.29999998</c:v>
                </c:pt>
                <c:pt idx="4">
                  <c:v>138414316.80000001</c:v>
                </c:pt>
                <c:pt idx="5">
                  <c:v>296042042.30000001</c:v>
                </c:pt>
                <c:pt idx="6">
                  <c:v>380461155.09999996</c:v>
                </c:pt>
                <c:pt idx="7">
                  <c:v>85314040</c:v>
                </c:pt>
                <c:pt idx="8">
                  <c:v>128134757.89999999</c:v>
                </c:pt>
                <c:pt idx="9">
                  <c:v>132368183.5</c:v>
                </c:pt>
                <c:pt idx="10">
                  <c:v>371610811.59999967</c:v>
                </c:pt>
                <c:pt idx="11">
                  <c:v>410844305.79999989</c:v>
                </c:pt>
                <c:pt idx="12">
                  <c:v>111648865.3</c:v>
                </c:pt>
              </c:numCache>
            </c:numRef>
          </c:val>
          <c:extLst>
            <c:ext xmlns:c16="http://schemas.microsoft.com/office/drawing/2014/chart" uri="{C3380CC4-5D6E-409C-BE32-E72D297353CC}">
              <c16:uniqueId val="{00000000-F50E-4B26-84F8-ACEDD0BF3A7E}"/>
            </c:ext>
          </c:extLst>
        </c:ser>
        <c:dLbls>
          <c:showLegendKey val="0"/>
          <c:showVal val="1"/>
          <c:showCatName val="0"/>
          <c:showSerName val="0"/>
          <c:showPercent val="0"/>
          <c:showBubbleSize val="0"/>
        </c:dLbls>
        <c:gapWidth val="150"/>
        <c:axId val="901146112"/>
        <c:axId val="901146656"/>
      </c:barChart>
      <c:catAx>
        <c:axId val="9011461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n-ea"/>
                <a:ea typeface="+mn-ea"/>
                <a:cs typeface="+mn-cs"/>
              </a:defRPr>
            </a:pPr>
            <a:endParaRPr lang="zh-CN"/>
          </a:p>
        </c:txPr>
        <c:crossAx val="901146656"/>
        <c:crosses val="autoZero"/>
        <c:auto val="1"/>
        <c:lblAlgn val="ctr"/>
        <c:lblOffset val="100"/>
        <c:noMultiLvlLbl val="0"/>
      </c:catAx>
      <c:valAx>
        <c:axId val="901146656"/>
        <c:scaling>
          <c:orientation val="minMax"/>
        </c:scaling>
        <c:delete val="0"/>
        <c:axPos val="l"/>
        <c:numFmt formatCode="#,##0.0_ " sourceLinked="0"/>
        <c:majorTickMark val="none"/>
        <c:minorTickMark val="none"/>
        <c:tickLblPos val="none"/>
        <c:spPr>
          <a:noFill/>
          <a:ln>
            <a:noFill/>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ea"/>
                <a:ea typeface="+mn-ea"/>
                <a:cs typeface="+mn-cs"/>
              </a:defRPr>
            </a:pPr>
            <a:endParaRPr lang="zh-CN"/>
          </a:p>
        </c:txPr>
        <c:crossAx val="901146112"/>
        <c:crosses val="autoZero"/>
        <c:crossBetween val="between"/>
        <c:dispUnits>
          <c:builtInUnit val="hundredMillions"/>
          <c:dispUnitsLbl>
            <c:layout>
              <c:manualLayout>
                <c:xMode val="edge"/>
                <c:yMode val="edge"/>
                <c:x val="5.1403240740740735E-2"/>
                <c:y val="0.12026388888888889"/>
              </c:manualLayout>
            </c:layout>
            <c:tx>
              <c:rich>
                <a:bodyPr rot="0" spcFirstLastPara="1" vertOverflow="ellipsis" wrap="square" anchor="ctr" anchorCtr="1"/>
                <a:lstStyle/>
                <a:p>
                  <a:pPr>
                    <a:defRPr sz="1000" b="0" i="0" u="none" strike="noStrike" kern="1200" baseline="0">
                      <a:solidFill>
                        <a:schemeClr val="tx1">
                          <a:lumMod val="65000"/>
                          <a:lumOff val="35000"/>
                        </a:schemeClr>
                      </a:solidFill>
                      <a:latin typeface="+mn-ea"/>
                      <a:ea typeface="+mn-ea"/>
                      <a:cs typeface="+mn-cs"/>
                    </a:defRPr>
                  </a:pPr>
                  <a:r>
                    <a:rPr lang="zh-CN" altLang="en-US" dirty="0"/>
                    <a:t>单位：千万</a:t>
                  </a:r>
                  <a:endParaRPr lang="en-US" dirty="0"/>
                </a:p>
              </c:rich>
            </c:tx>
            <c:spPr>
              <a:noFill/>
              <a:ln>
                <a:noFill/>
              </a:ln>
              <a:effectLst/>
            </c:spPr>
            <c:txPr>
              <a:bodyPr rot="0" spcFirstLastPara="1" vertOverflow="ellipsis" wrap="square" anchor="ctr" anchorCtr="1"/>
              <a:lstStyle/>
              <a:p>
                <a:pPr>
                  <a:defRPr sz="1000" b="0" i="0" u="none" strike="noStrike" kern="1200" baseline="0">
                    <a:solidFill>
                      <a:schemeClr val="tx1">
                        <a:lumMod val="65000"/>
                        <a:lumOff val="35000"/>
                      </a:schemeClr>
                    </a:solidFill>
                    <a:latin typeface="+mn-ea"/>
                    <a:ea typeface="+mn-ea"/>
                    <a:cs typeface="+mn-cs"/>
                  </a:defRPr>
                </a:pPr>
                <a:endParaRPr lang="zh-CN"/>
              </a:p>
            </c:txPr>
          </c:dispUnitsLbl>
        </c:dispUnits>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latin typeface="+mn-ea"/>
          <a:ea typeface="+mn-ea"/>
        </a:defRPr>
      </a:pPr>
      <a:endParaRPr lang="zh-CN"/>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ea"/>
                <a:ea typeface="+mn-ea"/>
                <a:cs typeface="+mn-cs"/>
              </a:defRPr>
            </a:pPr>
            <a:r>
              <a:rPr lang="zh-CN" altLang="en-US" sz="1200" b="1" dirty="0">
                <a:latin typeface="+mn-ea"/>
                <a:ea typeface="+mn-ea"/>
              </a:rPr>
              <a:t>站内品牌词相关搜索词搜索人数</a:t>
            </a:r>
            <a:endParaRPr lang="en-US" altLang="zh-CN" sz="1200" b="1" dirty="0">
              <a:latin typeface="+mn-ea"/>
              <a:ea typeface="+mn-ea"/>
            </a:endParaRPr>
          </a:p>
        </c:rich>
      </c:tx>
      <c:layout>
        <c:manualLayout>
          <c:xMode val="edge"/>
          <c:yMode val="edge"/>
          <c:x val="0.29452016230886141"/>
          <c:y val="7.1503305782599606E-3"/>
        </c:manualLayout>
      </c:layout>
      <c:overlay val="0"/>
      <c:spPr>
        <a:noFill/>
        <a:ln>
          <a:noFill/>
        </a:ln>
        <a:effectLst/>
      </c:spPr>
      <c:txPr>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ea"/>
              <a:ea typeface="+mn-ea"/>
              <a:cs typeface="+mn-cs"/>
            </a:defRPr>
          </a:pPr>
          <a:endParaRPr lang="zh-CN"/>
        </a:p>
      </c:txPr>
    </c:title>
    <c:autoTitleDeleted val="0"/>
    <c:plotArea>
      <c:layout>
        <c:manualLayout>
          <c:layoutTarget val="inner"/>
          <c:xMode val="edge"/>
          <c:yMode val="edge"/>
          <c:x val="0.34405464273594699"/>
          <c:y val="0.15257851180756107"/>
          <c:w val="0.51240200140973435"/>
          <c:h val="0.79980507642456211"/>
        </c:manualLayout>
      </c:layout>
      <c:barChart>
        <c:barDir val="bar"/>
        <c:grouping val="clustered"/>
        <c:varyColors val="0"/>
        <c:ser>
          <c:idx val="0"/>
          <c:order val="0"/>
          <c:tx>
            <c:strRef>
              <c:f>Sheet1!$B$1</c:f>
              <c:strCache>
                <c:ptCount val="1"/>
                <c:pt idx="0">
                  <c:v>22.12月</c:v>
                </c:pt>
              </c:strCache>
            </c:strRef>
          </c:tx>
          <c:spPr>
            <a:solidFill>
              <a:schemeClr val="accent3">
                <a:lumMod val="40000"/>
                <a:lumOff val="6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700" b="0" i="0" u="none" strike="noStrike" kern="1200" baseline="0">
                    <a:solidFill>
                      <a:schemeClr val="tx1"/>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prstDash val="solid"/>
                      <a:round/>
                    </a:ln>
                    <a:effectLst/>
                  </c:spPr>
                </c15:leaderLines>
              </c:ext>
            </c:extLst>
          </c:dLbls>
          <c:cat>
            <c:strRef>
              <c:f>Sheet1!$A$2:$A$11</c:f>
              <c:strCache>
                <c:ptCount val="10"/>
                <c:pt idx="0">
                  <c:v>nespresso</c:v>
                </c:pt>
                <c:pt idx="1">
                  <c:v>nespresso胶囊</c:v>
                </c:pt>
                <c:pt idx="2">
                  <c:v>nespresso咖啡机</c:v>
                </c:pt>
                <c:pt idx="3">
                  <c:v>nespresso官方旗舰店</c:v>
                </c:pt>
                <c:pt idx="4">
                  <c:v>nespresso胶囊咖啡机</c:v>
                </c:pt>
                <c:pt idx="5">
                  <c:v>咖啡胶囊nespresso</c:v>
                </c:pt>
                <c:pt idx="6">
                  <c:v>nespresso 咖啡机</c:v>
                </c:pt>
                <c:pt idx="7">
                  <c:v>胶囊咖啡nespresso</c:v>
                </c:pt>
                <c:pt idx="8">
                  <c:v>胶囊咖啡机nespresso</c:v>
                </c:pt>
                <c:pt idx="9">
                  <c:v>nespresso胶囊机</c:v>
                </c:pt>
              </c:strCache>
            </c:strRef>
          </c:cat>
          <c:val>
            <c:numRef>
              <c:f>Sheet1!$B$2:$B$11</c:f>
              <c:numCache>
                <c:formatCode>General</c:formatCode>
                <c:ptCount val="10"/>
                <c:pt idx="0">
                  <c:v>18382</c:v>
                </c:pt>
                <c:pt idx="1">
                  <c:v>14313</c:v>
                </c:pt>
                <c:pt idx="2">
                  <c:v>7358</c:v>
                </c:pt>
                <c:pt idx="3">
                  <c:v>5217</c:v>
                </c:pt>
                <c:pt idx="4">
                  <c:v>4253</c:v>
                </c:pt>
                <c:pt idx="5">
                  <c:v>3194</c:v>
                </c:pt>
                <c:pt idx="6">
                  <c:v>4364</c:v>
                </c:pt>
                <c:pt idx="7">
                  <c:v>739</c:v>
                </c:pt>
                <c:pt idx="8">
                  <c:v>884</c:v>
                </c:pt>
                <c:pt idx="9">
                  <c:v>1270</c:v>
                </c:pt>
              </c:numCache>
            </c:numRef>
          </c:val>
          <c:extLst>
            <c:ext xmlns:c16="http://schemas.microsoft.com/office/drawing/2014/chart" uri="{C3380CC4-5D6E-409C-BE32-E72D297353CC}">
              <c16:uniqueId val="{00000000-629B-394D-8E72-7401607A304E}"/>
            </c:ext>
          </c:extLst>
        </c:ser>
        <c:ser>
          <c:idx val="1"/>
          <c:order val="1"/>
          <c:tx>
            <c:strRef>
              <c:f>Sheet1!$C$1</c:f>
              <c:strCache>
                <c:ptCount val="1"/>
                <c:pt idx="0">
                  <c:v>23.12月</c:v>
                </c:pt>
              </c:strCache>
            </c:strRef>
          </c:tx>
          <c:spPr>
            <a:solidFill>
              <a:schemeClr val="accent2">
                <a:lumMod val="50000"/>
              </a:schemeClr>
            </a:solidFill>
            <a:ln>
              <a:noFill/>
            </a:ln>
            <a:effectLst/>
          </c:spPr>
          <c:invertIfNegative val="0"/>
          <c:dLbls>
            <c:dLbl>
              <c:idx val="0"/>
              <c:layout>
                <c:manualLayout>
                  <c:x val="0"/>
                  <c:y val="-2.8841445591993014E-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629B-394D-8E72-7401607A304E}"/>
                </c:ext>
              </c:extLst>
            </c:dLbl>
            <c:spPr>
              <a:noFill/>
              <a:ln>
                <a:noFill/>
              </a:ln>
              <a:effectLst/>
            </c:spPr>
            <c:txPr>
              <a:bodyPr rot="0" spcFirstLastPara="1" vertOverflow="ellipsis" vert="horz" wrap="square" lIns="38100" tIns="19050" rIns="38100" bIns="19050" anchor="ctr" anchorCtr="1">
                <a:spAutoFit/>
              </a:bodyPr>
              <a:lstStyle/>
              <a:p>
                <a:pPr>
                  <a:defRPr sz="700" b="0" i="0" u="none" strike="noStrike" kern="1200" baseline="0">
                    <a:solidFill>
                      <a:schemeClr val="tx1"/>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6350" cap="flat" cmpd="sng" algn="ctr">
                      <a:solidFill>
                        <a:schemeClr val="tx1"/>
                      </a:solidFill>
                      <a:prstDash val="solid"/>
                      <a:round/>
                    </a:ln>
                    <a:effectLst/>
                  </c:spPr>
                </c15:leaderLines>
              </c:ext>
            </c:extLst>
          </c:dLbls>
          <c:cat>
            <c:strRef>
              <c:f>Sheet1!$A$2:$A$11</c:f>
              <c:strCache>
                <c:ptCount val="10"/>
                <c:pt idx="0">
                  <c:v>nespresso</c:v>
                </c:pt>
                <c:pt idx="1">
                  <c:v>nespresso胶囊</c:v>
                </c:pt>
                <c:pt idx="2">
                  <c:v>nespresso咖啡机</c:v>
                </c:pt>
                <c:pt idx="3">
                  <c:v>nespresso官方旗舰店</c:v>
                </c:pt>
                <c:pt idx="4">
                  <c:v>nespresso胶囊咖啡机</c:v>
                </c:pt>
                <c:pt idx="5">
                  <c:v>咖啡胶囊nespresso</c:v>
                </c:pt>
                <c:pt idx="6">
                  <c:v>nespresso 咖啡机</c:v>
                </c:pt>
                <c:pt idx="7">
                  <c:v>胶囊咖啡nespresso</c:v>
                </c:pt>
                <c:pt idx="8">
                  <c:v>胶囊咖啡机nespresso</c:v>
                </c:pt>
                <c:pt idx="9">
                  <c:v>nespresso胶囊机</c:v>
                </c:pt>
              </c:strCache>
            </c:strRef>
          </c:cat>
          <c:val>
            <c:numRef>
              <c:f>Sheet1!$C$2:$C$11</c:f>
              <c:numCache>
                <c:formatCode>General</c:formatCode>
                <c:ptCount val="10"/>
                <c:pt idx="0">
                  <c:v>13678</c:v>
                </c:pt>
                <c:pt idx="1">
                  <c:v>10102</c:v>
                </c:pt>
                <c:pt idx="2">
                  <c:v>8040</c:v>
                </c:pt>
                <c:pt idx="3">
                  <c:v>3282</c:v>
                </c:pt>
                <c:pt idx="4">
                  <c:v>3159</c:v>
                </c:pt>
                <c:pt idx="5">
                  <c:v>2732</c:v>
                </c:pt>
                <c:pt idx="6">
                  <c:v>2009</c:v>
                </c:pt>
                <c:pt idx="7">
                  <c:v>1538</c:v>
                </c:pt>
                <c:pt idx="8">
                  <c:v>1219</c:v>
                </c:pt>
                <c:pt idx="9">
                  <c:v>984</c:v>
                </c:pt>
              </c:numCache>
            </c:numRef>
          </c:val>
          <c:extLst>
            <c:ext xmlns:c16="http://schemas.microsoft.com/office/drawing/2014/chart" uri="{C3380CC4-5D6E-409C-BE32-E72D297353CC}">
              <c16:uniqueId val="{00000002-629B-394D-8E72-7401607A304E}"/>
            </c:ext>
          </c:extLst>
        </c:ser>
        <c:dLbls>
          <c:showLegendKey val="0"/>
          <c:showVal val="0"/>
          <c:showCatName val="0"/>
          <c:showSerName val="0"/>
          <c:showPercent val="0"/>
          <c:showBubbleSize val="0"/>
        </c:dLbls>
        <c:gapWidth val="80"/>
        <c:axId val="960512624"/>
        <c:axId val="960514256"/>
      </c:barChart>
      <c:catAx>
        <c:axId val="960512624"/>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prstDash val="solid"/>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ea"/>
                <a:ea typeface="+mn-ea"/>
                <a:cs typeface="+mn-cs"/>
              </a:defRPr>
            </a:pPr>
            <a:endParaRPr lang="zh-CN"/>
          </a:p>
        </c:txPr>
        <c:crossAx val="960514256"/>
        <c:crosses val="autoZero"/>
        <c:auto val="1"/>
        <c:lblAlgn val="ctr"/>
        <c:lblOffset val="100"/>
        <c:noMultiLvlLbl val="0"/>
      </c:catAx>
      <c:valAx>
        <c:axId val="960514256"/>
        <c:scaling>
          <c:orientation val="minMax"/>
        </c:scaling>
        <c:delete val="1"/>
        <c:axPos val="t"/>
        <c:numFmt formatCode="General" sourceLinked="1"/>
        <c:majorTickMark val="none"/>
        <c:minorTickMark val="none"/>
        <c:tickLblPos val="nextTo"/>
        <c:crossAx val="960512624"/>
        <c:crosses val="autoZero"/>
        <c:crossBetween val="between"/>
      </c:valAx>
      <c:spPr>
        <a:noFill/>
        <a:ln>
          <a:noFill/>
        </a:ln>
        <a:effectLst/>
      </c:spPr>
    </c:plotArea>
    <c:legend>
      <c:legendPos val="t"/>
      <c:layout>
        <c:manualLayout>
          <c:xMode val="edge"/>
          <c:yMode val="edge"/>
          <c:x val="0.31843358851080517"/>
          <c:y val="7.6335511969261471E-2"/>
          <c:w val="0.40318295697505774"/>
          <c:h val="5.5390298770537985E-2"/>
        </c:manualLayout>
      </c:layout>
      <c:overlay val="0"/>
      <c:spPr>
        <a:noFill/>
        <a:ln>
          <a:noFill/>
        </a:ln>
        <a:effectLst/>
      </c:spPr>
      <c:txPr>
        <a:bodyPr rot="0" spcFirstLastPara="1" vertOverflow="ellipsis" vert="horz" wrap="square" anchor="ctr" anchorCtr="1"/>
        <a:lstStyle/>
        <a:p>
          <a:pPr>
            <a:defRPr sz="1050" b="0" i="0" u="none" strike="noStrike" kern="1200" baseline="0">
              <a:solidFill>
                <a:schemeClr val="tx1"/>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6350" cap="flat" cmpd="sng" algn="ctr">
      <a:noFill/>
      <a:prstDash val="solid"/>
      <a:miter lim="800000"/>
    </a:ln>
    <a:effectLst/>
  </c:spPr>
  <c:txPr>
    <a:bodyPr/>
    <a:lstStyle/>
    <a:p>
      <a:pPr>
        <a:defRPr sz="1200"/>
      </a:pPr>
      <a:endParaRPr lang="zh-CN"/>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nSpc>
                <a:spcPct val="80000"/>
              </a:lnSpc>
              <a:defRPr sz="1200" b="1" i="0" u="none" strike="noStrike" kern="1200" spc="0" baseline="0">
                <a:solidFill>
                  <a:schemeClr val="tx1">
                    <a:lumMod val="75000"/>
                    <a:lumOff val="2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defRPr>
            </a:pPr>
            <a:r>
              <a:rPr lang="en-US" sz="1200" b="1" dirty="0">
                <a:solidFill>
                  <a:schemeClr val="tx1">
                    <a:lumMod val="75000"/>
                    <a:lumOff val="25000"/>
                  </a:schemeClr>
                </a:solidFill>
              </a:rPr>
              <a:t>Nespresso</a:t>
            </a:r>
            <a:r>
              <a:rPr lang="zh-CN" sz="1200" b="1" dirty="0">
                <a:solidFill>
                  <a:schemeClr val="tx1">
                    <a:lumMod val="75000"/>
                    <a:lumOff val="25000"/>
                  </a:schemeClr>
                </a:solidFill>
              </a:rPr>
              <a:t>小红书笔记数</a:t>
            </a:r>
            <a:r>
              <a:rPr lang="en-US" sz="1200" b="1" dirty="0">
                <a:solidFill>
                  <a:schemeClr val="tx1">
                    <a:lumMod val="75000"/>
                    <a:lumOff val="25000"/>
                  </a:schemeClr>
                </a:solidFill>
              </a:rPr>
              <a:t>*</a:t>
            </a:r>
          </a:p>
          <a:p>
            <a:pPr>
              <a:lnSpc>
                <a:spcPct val="80000"/>
              </a:lnSpc>
              <a:defRPr sz="1200" b="1">
                <a:solidFill>
                  <a:schemeClr val="tx1">
                    <a:lumMod val="75000"/>
                    <a:lumOff val="25000"/>
                  </a:schemeClr>
                </a:solidFill>
              </a:defRPr>
            </a:pPr>
            <a:r>
              <a:rPr lang="zh-CN" sz="1200" b="1" dirty="0">
                <a:solidFill>
                  <a:schemeClr val="tx1">
                    <a:lumMod val="75000"/>
                    <a:lumOff val="25000"/>
                  </a:schemeClr>
                </a:solidFill>
              </a:rPr>
              <a:t>与站内搜索人数</a:t>
            </a:r>
            <a:r>
              <a:rPr lang="en-US" sz="1200" b="1" dirty="0">
                <a:solidFill>
                  <a:schemeClr val="tx1">
                    <a:lumMod val="75000"/>
                    <a:lumOff val="25000"/>
                  </a:schemeClr>
                </a:solidFill>
              </a:rPr>
              <a:t>*</a:t>
            </a:r>
            <a:r>
              <a:rPr lang="zh-CN" sz="1200" b="1" dirty="0">
                <a:solidFill>
                  <a:schemeClr val="tx1">
                    <a:lumMod val="75000"/>
                    <a:lumOff val="25000"/>
                  </a:schemeClr>
                </a:solidFill>
              </a:rPr>
              <a:t>的关系</a:t>
            </a:r>
          </a:p>
        </c:rich>
      </c:tx>
      <c:layout>
        <c:manualLayout>
          <c:xMode val="edge"/>
          <c:yMode val="edge"/>
          <c:x val="0.26021300949154041"/>
          <c:y val="0"/>
        </c:manualLayout>
      </c:layout>
      <c:overlay val="0"/>
      <c:spPr>
        <a:noFill/>
        <a:ln>
          <a:noFill/>
        </a:ln>
        <a:effectLst/>
      </c:spPr>
      <c:txPr>
        <a:bodyPr rot="0" spcFirstLastPara="1" vertOverflow="ellipsis" vert="horz" wrap="square" anchor="ctr" anchorCtr="1"/>
        <a:lstStyle/>
        <a:p>
          <a:pPr>
            <a:lnSpc>
              <a:spcPct val="80000"/>
            </a:lnSpc>
            <a:defRPr sz="1200" b="1" i="0" u="none" strike="noStrike" kern="1200" spc="0" baseline="0">
              <a:solidFill>
                <a:schemeClr val="tx1">
                  <a:lumMod val="75000"/>
                  <a:lumOff val="2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defRPr>
          </a:pPr>
          <a:endParaRPr lang="zh-CN"/>
        </a:p>
      </c:txPr>
    </c:title>
    <c:autoTitleDeleted val="0"/>
    <c:plotArea>
      <c:layout>
        <c:manualLayout>
          <c:layoutTarget val="inner"/>
          <c:xMode val="edge"/>
          <c:yMode val="edge"/>
          <c:x val="0.12817785602391832"/>
          <c:y val="0.15947351366364743"/>
          <c:w val="0.78226283845109101"/>
          <c:h val="0.75809789065995958"/>
        </c:manualLayout>
      </c:layout>
      <c:scatterChart>
        <c:scatterStyle val="lineMarker"/>
        <c:varyColors val="0"/>
        <c:ser>
          <c:idx val="0"/>
          <c:order val="0"/>
          <c:tx>
            <c:strRef>
              <c:f>Sheet1!$B$1</c:f>
              <c:strCache>
                <c:ptCount val="1"/>
                <c:pt idx="0">
                  <c:v>Y 值</c:v>
                </c:pt>
              </c:strCache>
            </c:strRef>
          </c:tx>
          <c:spPr>
            <a:ln w="1905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linear"/>
            <c:dispRSqr val="0"/>
            <c:dispEq val="0"/>
          </c:trendline>
          <c:trendline>
            <c:spPr>
              <a:ln w="19050" cap="rnd">
                <a:solidFill>
                  <a:schemeClr val="accent1"/>
                </a:solidFill>
                <a:prstDash val="sysDot"/>
              </a:ln>
              <a:effectLst/>
            </c:spPr>
            <c:trendlineType val="linear"/>
            <c:dispRSqr val="1"/>
            <c:dispEq val="1"/>
            <c:trendlineLbl>
              <c:layout>
                <c:manualLayout>
                  <c:x val="0.10786187067597112"/>
                  <c:y val="0.20398130860349448"/>
                </c:manualLayout>
              </c:layout>
              <c:tx>
                <c:rich>
                  <a:bodyPr rot="0" spcFirstLastPara="1" vertOverflow="ellipsis" vert="horz" wrap="square" anchor="ctr" anchorCtr="1"/>
                  <a:lstStyle/>
                  <a:p>
                    <a:pPr>
                      <a:defRPr sz="105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defRPr>
                    </a:pPr>
                    <a:r>
                      <a:rPr lang="en-US" altLang="zh-CN" baseline="0" dirty="0"/>
                      <a:t>y = -35.69x + 1815.2</a:t>
                    </a:r>
                    <a:br>
                      <a:rPr lang="en-US" altLang="zh-CN" baseline="0" dirty="0"/>
                    </a:br>
                    <a:r>
                      <a:rPr lang="en-US" altLang="zh-CN" b="1" baseline="0" dirty="0"/>
                      <a:t>R = -0.21</a:t>
                    </a:r>
                    <a:endParaRPr lang="en-US" altLang="zh-CN" b="1" dirty="0"/>
                  </a:p>
                </c:rich>
              </c:tx>
              <c:numFmt formatCode="General" sourceLinked="0"/>
              <c:spPr>
                <a:noFill/>
                <a:ln>
                  <a:noFill/>
                </a:ln>
                <a:effectLst/>
              </c:spPr>
              <c:txPr>
                <a:bodyPr rot="0" spcFirstLastPara="1" vertOverflow="ellipsis" vert="horz" wrap="square" anchor="ctr" anchorCtr="1"/>
                <a:lstStyle/>
                <a:p>
                  <a:pPr>
                    <a:defRPr sz="105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defRPr>
                  </a:pPr>
                  <a:endParaRPr lang="zh-CN"/>
                </a:p>
              </c:txPr>
            </c:trendlineLbl>
          </c:trendline>
          <c:xVal>
            <c:numRef>
              <c:f>Sheet1!$A$2:$A$29</c:f>
              <c:numCache>
                <c:formatCode>General</c:formatCode>
                <c:ptCount val="28"/>
                <c:pt idx="0">
                  <c:v>2</c:v>
                </c:pt>
                <c:pt idx="1">
                  <c:v>2</c:v>
                </c:pt>
                <c:pt idx="2">
                  <c:v>1</c:v>
                </c:pt>
                <c:pt idx="3">
                  <c:v>0</c:v>
                </c:pt>
                <c:pt idx="4">
                  <c:v>4</c:v>
                </c:pt>
                <c:pt idx="5">
                  <c:v>2</c:v>
                </c:pt>
                <c:pt idx="6">
                  <c:v>6</c:v>
                </c:pt>
                <c:pt idx="7">
                  <c:v>2</c:v>
                </c:pt>
                <c:pt idx="8">
                  <c:v>1</c:v>
                </c:pt>
                <c:pt idx="9">
                  <c:v>0</c:v>
                </c:pt>
                <c:pt idx="10">
                  <c:v>0</c:v>
                </c:pt>
                <c:pt idx="11">
                  <c:v>1</c:v>
                </c:pt>
                <c:pt idx="12">
                  <c:v>0</c:v>
                </c:pt>
                <c:pt idx="13">
                  <c:v>2</c:v>
                </c:pt>
                <c:pt idx="14">
                  <c:v>1</c:v>
                </c:pt>
                <c:pt idx="15">
                  <c:v>3</c:v>
                </c:pt>
                <c:pt idx="16">
                  <c:v>5</c:v>
                </c:pt>
                <c:pt idx="17">
                  <c:v>1</c:v>
                </c:pt>
                <c:pt idx="18">
                  <c:v>0</c:v>
                </c:pt>
                <c:pt idx="19">
                  <c:v>2</c:v>
                </c:pt>
                <c:pt idx="20">
                  <c:v>2</c:v>
                </c:pt>
                <c:pt idx="21">
                  <c:v>4</c:v>
                </c:pt>
                <c:pt idx="22">
                  <c:v>1</c:v>
                </c:pt>
                <c:pt idx="23">
                  <c:v>4</c:v>
                </c:pt>
                <c:pt idx="24">
                  <c:v>2</c:v>
                </c:pt>
                <c:pt idx="25">
                  <c:v>1</c:v>
                </c:pt>
                <c:pt idx="26">
                  <c:v>0</c:v>
                </c:pt>
                <c:pt idx="27">
                  <c:v>1</c:v>
                </c:pt>
              </c:numCache>
            </c:numRef>
          </c:xVal>
          <c:yVal>
            <c:numRef>
              <c:f>Sheet1!$B$2:$B$29</c:f>
              <c:numCache>
                <c:formatCode>General</c:formatCode>
                <c:ptCount val="28"/>
                <c:pt idx="0">
                  <c:v>1538</c:v>
                </c:pt>
                <c:pt idx="1">
                  <c:v>1661</c:v>
                </c:pt>
                <c:pt idx="2">
                  <c:v>1785</c:v>
                </c:pt>
                <c:pt idx="3">
                  <c:v>1720</c:v>
                </c:pt>
                <c:pt idx="4">
                  <c:v>1752</c:v>
                </c:pt>
                <c:pt idx="5">
                  <c:v>1727</c:v>
                </c:pt>
                <c:pt idx="6">
                  <c:v>1674</c:v>
                </c:pt>
                <c:pt idx="7">
                  <c:v>1738</c:v>
                </c:pt>
                <c:pt idx="8">
                  <c:v>2273</c:v>
                </c:pt>
                <c:pt idx="9">
                  <c:v>2305</c:v>
                </c:pt>
                <c:pt idx="10">
                  <c:v>2146</c:v>
                </c:pt>
                <c:pt idx="11">
                  <c:v>2510</c:v>
                </c:pt>
                <c:pt idx="12">
                  <c:v>1631</c:v>
                </c:pt>
                <c:pt idx="13">
                  <c:v>1469</c:v>
                </c:pt>
                <c:pt idx="14">
                  <c:v>1429</c:v>
                </c:pt>
                <c:pt idx="15">
                  <c:v>1564</c:v>
                </c:pt>
                <c:pt idx="16">
                  <c:v>1607</c:v>
                </c:pt>
                <c:pt idx="17">
                  <c:v>1632</c:v>
                </c:pt>
                <c:pt idx="18">
                  <c:v>1733</c:v>
                </c:pt>
                <c:pt idx="19">
                  <c:v>1625</c:v>
                </c:pt>
                <c:pt idx="20">
                  <c:v>1503</c:v>
                </c:pt>
                <c:pt idx="21">
                  <c:v>1576</c:v>
                </c:pt>
                <c:pt idx="22">
                  <c:v>1948</c:v>
                </c:pt>
                <c:pt idx="23">
                  <c:v>2040</c:v>
                </c:pt>
                <c:pt idx="24">
                  <c:v>1815</c:v>
                </c:pt>
                <c:pt idx="25">
                  <c:v>1638</c:v>
                </c:pt>
                <c:pt idx="26">
                  <c:v>1492</c:v>
                </c:pt>
                <c:pt idx="27">
                  <c:v>1509</c:v>
                </c:pt>
              </c:numCache>
            </c:numRef>
          </c:yVal>
          <c:smooth val="0"/>
          <c:extLst>
            <c:ext xmlns:c16="http://schemas.microsoft.com/office/drawing/2014/chart" uri="{C3380CC4-5D6E-409C-BE32-E72D297353CC}">
              <c16:uniqueId val="{00000002-62B9-4747-9362-5B77F76B8B4F}"/>
            </c:ext>
          </c:extLst>
        </c:ser>
        <c:dLbls>
          <c:showLegendKey val="0"/>
          <c:showVal val="0"/>
          <c:showCatName val="0"/>
          <c:showSerName val="0"/>
          <c:showPercent val="0"/>
          <c:showBubbleSize val="0"/>
        </c:dLbls>
        <c:axId val="2114762159"/>
        <c:axId val="804819519"/>
      </c:scatterChart>
      <c:valAx>
        <c:axId val="2114762159"/>
        <c:scaling>
          <c:orientation val="minMax"/>
          <c:max val="6"/>
        </c:scaling>
        <c:delete val="0"/>
        <c:axPos val="b"/>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defRPr>
            </a:pPr>
            <a:endParaRPr lang="zh-CN"/>
          </a:p>
        </c:txPr>
        <c:crossAx val="804819519"/>
        <c:crosses val="autoZero"/>
        <c:crossBetween val="midCat"/>
      </c:valAx>
      <c:valAx>
        <c:axId val="804819519"/>
        <c:scaling>
          <c:orientation val="minMax"/>
        </c:scaling>
        <c:delete val="0"/>
        <c:axPos val="l"/>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defRPr>
            </a:pPr>
            <a:endParaRPr lang="zh-CN"/>
          </a:p>
        </c:txPr>
        <c:crossAx val="2114762159"/>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50">
          <a:latin typeface="微软雅黑" panose="020B0503020204020204" pitchFamily="34" charset="-122"/>
          <a:ea typeface="微软雅黑" panose="020B0503020204020204" pitchFamily="34" charset="-122"/>
          <a:sym typeface="微软雅黑" panose="020B0503020204020204" pitchFamily="34" charset="-122"/>
        </a:defRPr>
      </a:pPr>
      <a:endParaRPr lang="zh-CN"/>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ea"/>
                <a:ea typeface="+mn-ea"/>
                <a:cs typeface="+mn-cs"/>
              </a:defRPr>
            </a:pPr>
            <a:r>
              <a:rPr lang="zh-CN" altLang="en-US" sz="1200" b="1" dirty="0">
                <a:latin typeface="+mn-ea"/>
                <a:ea typeface="+mn-ea"/>
              </a:rPr>
              <a:t>小红书品牌词相关词搜索热度值</a:t>
            </a:r>
            <a:r>
              <a:rPr lang="en-US" altLang="zh-CN" sz="1200" b="1" dirty="0">
                <a:latin typeface="+mn-ea"/>
                <a:ea typeface="+mn-ea"/>
              </a:rPr>
              <a:t>*</a:t>
            </a:r>
          </a:p>
        </c:rich>
      </c:tx>
      <c:layout>
        <c:manualLayout>
          <c:xMode val="edge"/>
          <c:yMode val="edge"/>
          <c:x val="0.29452016230886141"/>
          <c:y val="7.1503305782599606E-3"/>
        </c:manualLayout>
      </c:layout>
      <c:overlay val="0"/>
      <c:spPr>
        <a:noFill/>
        <a:ln>
          <a:noFill/>
        </a:ln>
        <a:effectLst/>
      </c:spPr>
      <c:txPr>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ea"/>
              <a:ea typeface="+mn-ea"/>
              <a:cs typeface="+mn-cs"/>
            </a:defRPr>
          </a:pPr>
          <a:endParaRPr lang="zh-CN"/>
        </a:p>
      </c:txPr>
    </c:title>
    <c:autoTitleDeleted val="0"/>
    <c:plotArea>
      <c:layout>
        <c:manualLayout>
          <c:layoutTarget val="inner"/>
          <c:xMode val="edge"/>
          <c:yMode val="edge"/>
          <c:x val="0.34405464273594699"/>
          <c:y val="0.15257851180756107"/>
          <c:w val="0.65594542770231146"/>
          <c:h val="0.79980507642456211"/>
        </c:manualLayout>
      </c:layout>
      <c:barChart>
        <c:barDir val="bar"/>
        <c:grouping val="clustered"/>
        <c:varyColors val="0"/>
        <c:ser>
          <c:idx val="0"/>
          <c:order val="0"/>
          <c:tx>
            <c:strRef>
              <c:f>Sheet1!$B$1</c:f>
              <c:strCache>
                <c:ptCount val="1"/>
                <c:pt idx="0">
                  <c:v>22.12月</c:v>
                </c:pt>
              </c:strCache>
            </c:strRef>
          </c:tx>
          <c:spPr>
            <a:solidFill>
              <a:schemeClr val="accent3">
                <a:lumMod val="40000"/>
                <a:lumOff val="6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700" b="0" i="0" u="none" strike="noStrike" kern="1200" baseline="0">
                    <a:solidFill>
                      <a:schemeClr val="tx1"/>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prstDash val="solid"/>
                      <a:round/>
                    </a:ln>
                    <a:effectLst/>
                  </c:spPr>
                </c15:leaderLines>
              </c:ext>
            </c:extLst>
          </c:dLbls>
          <c:cat>
            <c:strRef>
              <c:f>Sheet1!$A$2:$A$11</c:f>
              <c:strCache>
                <c:ptCount val="10"/>
                <c:pt idx="0">
                  <c:v>nespresso</c:v>
                </c:pt>
                <c:pt idx="1">
                  <c:v>nespresso胶囊</c:v>
                </c:pt>
                <c:pt idx="2">
                  <c:v>nespresso胶囊咖啡机</c:v>
                </c:pt>
                <c:pt idx="3">
                  <c:v>nespresso vertuo</c:v>
                </c:pt>
                <c:pt idx="4">
                  <c:v>nespresso咖啡</c:v>
                </c:pt>
                <c:pt idx="5">
                  <c:v>nespresso咖啡胶囊</c:v>
                </c:pt>
                <c:pt idx="6">
                  <c:v>胶囊咖啡机nespresso</c:v>
                </c:pt>
                <c:pt idx="7">
                  <c:v>nespresso咖啡机</c:v>
                </c:pt>
                <c:pt idx="8">
                  <c:v>nespresso胶囊咖啡</c:v>
                </c:pt>
                <c:pt idx="9">
                  <c:v>胶囊咖啡nespresso</c:v>
                </c:pt>
              </c:strCache>
            </c:strRef>
          </c:cat>
          <c:val>
            <c:numRef>
              <c:f>Sheet1!$B$2:$B$11</c:f>
              <c:numCache>
                <c:formatCode>General</c:formatCode>
                <c:ptCount val="10"/>
                <c:pt idx="0">
                  <c:v>554</c:v>
                </c:pt>
                <c:pt idx="1">
                  <c:v>142</c:v>
                </c:pt>
                <c:pt idx="2">
                  <c:v>122</c:v>
                </c:pt>
                <c:pt idx="3">
                  <c:v>90</c:v>
                </c:pt>
                <c:pt idx="4">
                  <c:v>33</c:v>
                </c:pt>
                <c:pt idx="5">
                  <c:v>25</c:v>
                </c:pt>
                <c:pt idx="6">
                  <c:v>46</c:v>
                </c:pt>
                <c:pt idx="7">
                  <c:v>68</c:v>
                </c:pt>
                <c:pt idx="8">
                  <c:v>50</c:v>
                </c:pt>
                <c:pt idx="9">
                  <c:v>17</c:v>
                </c:pt>
              </c:numCache>
            </c:numRef>
          </c:val>
          <c:extLst>
            <c:ext xmlns:c16="http://schemas.microsoft.com/office/drawing/2014/chart" uri="{C3380CC4-5D6E-409C-BE32-E72D297353CC}">
              <c16:uniqueId val="{00000000-24C8-0842-AA9D-87B29542A3A4}"/>
            </c:ext>
          </c:extLst>
        </c:ser>
        <c:ser>
          <c:idx val="1"/>
          <c:order val="1"/>
          <c:tx>
            <c:strRef>
              <c:f>Sheet1!$C$1</c:f>
              <c:strCache>
                <c:ptCount val="1"/>
                <c:pt idx="0">
                  <c:v>23.12月</c:v>
                </c:pt>
              </c:strCache>
            </c:strRef>
          </c:tx>
          <c:spPr>
            <a:solidFill>
              <a:schemeClr val="accent2">
                <a:lumMod val="50000"/>
              </a:schemeClr>
            </a:solidFill>
            <a:ln>
              <a:noFill/>
            </a:ln>
            <a:effectLst/>
          </c:spPr>
          <c:invertIfNegative val="0"/>
          <c:dLbls>
            <c:dLbl>
              <c:idx val="0"/>
              <c:layout>
                <c:manualLayout>
                  <c:x val="0"/>
                  <c:y val="-2.8841445591993014E-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24C8-0842-AA9D-87B29542A3A4}"/>
                </c:ext>
              </c:extLst>
            </c:dLbl>
            <c:spPr>
              <a:noFill/>
              <a:ln>
                <a:noFill/>
              </a:ln>
              <a:effectLst/>
            </c:spPr>
            <c:txPr>
              <a:bodyPr rot="0" spcFirstLastPara="1" vertOverflow="ellipsis" vert="horz" wrap="square" lIns="38100" tIns="19050" rIns="38100" bIns="19050" anchor="ctr" anchorCtr="1">
                <a:spAutoFit/>
              </a:bodyPr>
              <a:lstStyle/>
              <a:p>
                <a:pPr>
                  <a:defRPr sz="700" b="0" i="0" u="none" strike="noStrike" kern="1200" baseline="0">
                    <a:solidFill>
                      <a:schemeClr val="tx1"/>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6350" cap="flat" cmpd="sng" algn="ctr">
                      <a:solidFill>
                        <a:schemeClr val="tx1"/>
                      </a:solidFill>
                      <a:prstDash val="solid"/>
                      <a:round/>
                    </a:ln>
                    <a:effectLst/>
                  </c:spPr>
                </c15:leaderLines>
              </c:ext>
            </c:extLst>
          </c:dLbls>
          <c:cat>
            <c:strRef>
              <c:f>Sheet1!$A$2:$A$11</c:f>
              <c:strCache>
                <c:ptCount val="10"/>
                <c:pt idx="0">
                  <c:v>nespresso</c:v>
                </c:pt>
                <c:pt idx="1">
                  <c:v>nespresso胶囊</c:v>
                </c:pt>
                <c:pt idx="2">
                  <c:v>nespresso胶囊咖啡机</c:v>
                </c:pt>
                <c:pt idx="3">
                  <c:v>nespresso vertuo</c:v>
                </c:pt>
                <c:pt idx="4">
                  <c:v>nespresso咖啡</c:v>
                </c:pt>
                <c:pt idx="5">
                  <c:v>nespresso咖啡胶囊</c:v>
                </c:pt>
                <c:pt idx="6">
                  <c:v>胶囊咖啡机nespresso</c:v>
                </c:pt>
                <c:pt idx="7">
                  <c:v>nespresso咖啡机</c:v>
                </c:pt>
                <c:pt idx="8">
                  <c:v>nespresso胶囊咖啡</c:v>
                </c:pt>
                <c:pt idx="9">
                  <c:v>胶囊咖啡nespresso</c:v>
                </c:pt>
              </c:strCache>
            </c:strRef>
          </c:cat>
          <c:val>
            <c:numRef>
              <c:f>Sheet1!$C$2:$C$11</c:f>
              <c:numCache>
                <c:formatCode>General</c:formatCode>
                <c:ptCount val="10"/>
                <c:pt idx="0">
                  <c:v>758</c:v>
                </c:pt>
                <c:pt idx="1">
                  <c:v>229</c:v>
                </c:pt>
                <c:pt idx="2">
                  <c:v>185</c:v>
                </c:pt>
                <c:pt idx="3">
                  <c:v>180</c:v>
                </c:pt>
                <c:pt idx="4">
                  <c:v>94</c:v>
                </c:pt>
                <c:pt idx="5">
                  <c:v>69</c:v>
                </c:pt>
                <c:pt idx="6">
                  <c:v>51</c:v>
                </c:pt>
                <c:pt idx="7">
                  <c:v>45</c:v>
                </c:pt>
                <c:pt idx="8">
                  <c:v>15</c:v>
                </c:pt>
                <c:pt idx="9">
                  <c:v>4</c:v>
                </c:pt>
              </c:numCache>
            </c:numRef>
          </c:val>
          <c:extLst>
            <c:ext xmlns:c16="http://schemas.microsoft.com/office/drawing/2014/chart" uri="{C3380CC4-5D6E-409C-BE32-E72D297353CC}">
              <c16:uniqueId val="{00000002-24C8-0842-AA9D-87B29542A3A4}"/>
            </c:ext>
          </c:extLst>
        </c:ser>
        <c:dLbls>
          <c:showLegendKey val="0"/>
          <c:showVal val="0"/>
          <c:showCatName val="0"/>
          <c:showSerName val="0"/>
          <c:showPercent val="0"/>
          <c:showBubbleSize val="0"/>
        </c:dLbls>
        <c:gapWidth val="80"/>
        <c:axId val="960505008"/>
        <c:axId val="960507184"/>
      </c:barChart>
      <c:catAx>
        <c:axId val="960505008"/>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prstDash val="solid"/>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ea"/>
                <a:ea typeface="+mn-ea"/>
                <a:cs typeface="+mn-cs"/>
              </a:defRPr>
            </a:pPr>
            <a:endParaRPr lang="zh-CN"/>
          </a:p>
        </c:txPr>
        <c:crossAx val="960507184"/>
        <c:crosses val="autoZero"/>
        <c:auto val="1"/>
        <c:lblAlgn val="ctr"/>
        <c:lblOffset val="100"/>
        <c:noMultiLvlLbl val="0"/>
      </c:catAx>
      <c:valAx>
        <c:axId val="960507184"/>
        <c:scaling>
          <c:orientation val="minMax"/>
        </c:scaling>
        <c:delete val="1"/>
        <c:axPos val="t"/>
        <c:numFmt formatCode="General" sourceLinked="1"/>
        <c:majorTickMark val="none"/>
        <c:minorTickMark val="none"/>
        <c:tickLblPos val="nextTo"/>
        <c:crossAx val="960505008"/>
        <c:crosses val="autoZero"/>
        <c:crossBetween val="between"/>
      </c:valAx>
      <c:spPr>
        <a:noFill/>
        <a:ln>
          <a:noFill/>
        </a:ln>
        <a:effectLst/>
      </c:spPr>
    </c:plotArea>
    <c:legend>
      <c:legendPos val="t"/>
      <c:layout>
        <c:manualLayout>
          <c:xMode val="edge"/>
          <c:yMode val="edge"/>
          <c:x val="0.31843358851080517"/>
          <c:y val="7.6335511969261471E-2"/>
          <c:w val="0.40318295697505774"/>
          <c:h val="5.5390298770537985E-2"/>
        </c:manualLayout>
      </c:layout>
      <c:overlay val="0"/>
      <c:spPr>
        <a:noFill/>
        <a:ln>
          <a:noFill/>
        </a:ln>
        <a:effectLst/>
      </c:spPr>
      <c:txPr>
        <a:bodyPr rot="0" spcFirstLastPara="1" vertOverflow="ellipsis" vert="horz" wrap="square" anchor="ctr" anchorCtr="1"/>
        <a:lstStyle/>
        <a:p>
          <a:pPr>
            <a:defRPr sz="1050" b="0" i="0" u="none" strike="noStrike" kern="1200" baseline="0">
              <a:solidFill>
                <a:schemeClr val="tx1"/>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6350" cap="flat" cmpd="sng" algn="ctr">
      <a:noFill/>
      <a:prstDash val="solid"/>
      <a:miter lim="800000"/>
    </a:ln>
    <a:effectLst/>
  </c:spPr>
  <c:txPr>
    <a:bodyPr/>
    <a:lstStyle/>
    <a:p>
      <a:pPr>
        <a:defRPr sz="1200"/>
      </a:pPr>
      <a:endParaRPr lang="zh-CN"/>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0" i="0" u="none" strike="noStrike" kern="1200" spc="0" baseline="0">
                <a:solidFill>
                  <a:schemeClr val="tx1">
                    <a:lumMod val="65000"/>
                    <a:lumOff val="35000"/>
                  </a:schemeClr>
                </a:solidFill>
                <a:latin typeface="+mn-ea"/>
                <a:ea typeface="+mn-ea"/>
                <a:cs typeface="+mn-cs"/>
              </a:defRPr>
            </a:pPr>
            <a:r>
              <a:rPr lang="zh-CN" dirty="0"/>
              <a:t>咖啡机</a:t>
            </a:r>
            <a:r>
              <a:rPr lang="zh-CN" altLang="en-US" dirty="0"/>
              <a:t>市场销售金额</a:t>
            </a:r>
            <a:r>
              <a:rPr lang="en-US" altLang="zh-CN" dirty="0"/>
              <a:t>(</a:t>
            </a:r>
            <a:r>
              <a:rPr lang="zh-CN" altLang="en-US" dirty="0"/>
              <a:t>指数</a:t>
            </a:r>
            <a:r>
              <a:rPr lang="en-US" altLang="zh-CN" dirty="0"/>
              <a:t>)</a:t>
            </a:r>
            <a:endParaRPr lang="en-US" dirty="0"/>
          </a:p>
        </c:rich>
      </c:tx>
      <c:overlay val="0"/>
      <c:spPr>
        <a:noFill/>
        <a:ln>
          <a:noFill/>
        </a:ln>
        <a:effectLst/>
      </c:spPr>
      <c:txPr>
        <a:bodyPr rot="0" spcFirstLastPara="1" vertOverflow="ellipsis" vert="horz" wrap="square" anchor="ctr" anchorCtr="1"/>
        <a:lstStyle/>
        <a:p>
          <a:pPr>
            <a:defRPr sz="1200" b="0" i="0" u="none" strike="noStrike" kern="1200" spc="0" baseline="0">
              <a:solidFill>
                <a:schemeClr val="tx1">
                  <a:lumMod val="65000"/>
                  <a:lumOff val="35000"/>
                </a:schemeClr>
              </a:solidFill>
              <a:latin typeface="+mn-ea"/>
              <a:ea typeface="+mn-ea"/>
              <a:cs typeface="+mn-cs"/>
            </a:defRPr>
          </a:pPr>
          <a:endParaRPr lang="zh-CN"/>
        </a:p>
      </c:txPr>
    </c:title>
    <c:autoTitleDeleted val="0"/>
    <c:plotArea>
      <c:layout>
        <c:manualLayout>
          <c:layoutTarget val="inner"/>
          <c:xMode val="edge"/>
          <c:yMode val="edge"/>
          <c:x val="8.3910226731270382E-2"/>
          <c:y val="0.23775289850009595"/>
          <c:w val="0.8789911395533595"/>
          <c:h val="0.46621421395375728"/>
        </c:manualLayout>
      </c:layout>
      <c:barChart>
        <c:barDir val="col"/>
        <c:grouping val="clustered"/>
        <c:varyColors val="0"/>
        <c:ser>
          <c:idx val="0"/>
          <c:order val="0"/>
          <c:tx>
            <c:strRef>
              <c:f>Sheet1!$B$1</c:f>
              <c:strCache>
                <c:ptCount val="1"/>
                <c:pt idx="0">
                  <c:v>GMV</c:v>
                </c:pt>
              </c:strCache>
            </c:strRef>
          </c:tx>
          <c:spPr>
            <a:solidFill>
              <a:schemeClr val="accent1"/>
            </a:solidFill>
            <a:ln>
              <a:noFill/>
            </a:ln>
            <a:effectLst/>
          </c:spPr>
          <c:invertIfNegative val="0"/>
          <c:dLbls>
            <c:dLbl>
              <c:idx val="0"/>
              <c:tx>
                <c:rich>
                  <a:bodyPr/>
                  <a:lstStyle/>
                  <a:p>
                    <a:fld id="{326C5497-FA08-401B-B8CB-89AECECD9DC1}" type="CELLRANGE">
                      <a:rPr lang="en-US" altLang="zh-CN"/>
                      <a:pPr/>
                      <a:t>[CELLRANGE]</a:t>
                    </a:fld>
                    <a:endParaRPr lang="zh-CN" altLang="en-US"/>
                  </a:p>
                </c:rich>
              </c:tx>
              <c:dLblPos val="out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0954-4D93-856D-2CF77A156654}"/>
                </c:ext>
              </c:extLst>
            </c:dLbl>
            <c:dLbl>
              <c:idx val="1"/>
              <c:tx>
                <c:rich>
                  <a:bodyPr/>
                  <a:lstStyle/>
                  <a:p>
                    <a:fld id="{45EE5CD3-3623-4C95-9509-1FA489B6BFCD}" type="CELLRANGE">
                      <a:rPr lang="zh-CN" altLang="en-US"/>
                      <a:pPr/>
                      <a:t>[CELLRANGE]</a:t>
                    </a:fld>
                    <a:endParaRPr lang="zh-CN" altLang="en-US"/>
                  </a:p>
                </c:rich>
              </c:tx>
              <c:dLblPos val="outEnd"/>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0954-4D93-856D-2CF77A156654}"/>
                </c:ext>
              </c:extLst>
            </c:dLbl>
            <c:dLbl>
              <c:idx val="2"/>
              <c:tx>
                <c:rich>
                  <a:bodyPr/>
                  <a:lstStyle/>
                  <a:p>
                    <a:fld id="{E97A9E5E-B8F8-4245-BFDB-072346C9929E}" type="CELLRANGE">
                      <a:rPr lang="zh-CN" altLang="en-US"/>
                      <a:pPr/>
                      <a:t>[CELLRANGE]</a:t>
                    </a:fld>
                    <a:endParaRPr lang="zh-CN" altLang="en-US"/>
                  </a:p>
                </c:rich>
              </c:tx>
              <c:dLblPos val="outEnd"/>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0954-4D93-856D-2CF77A156654}"/>
                </c:ext>
              </c:extLst>
            </c:dLbl>
            <c:dLbl>
              <c:idx val="3"/>
              <c:tx>
                <c:rich>
                  <a:bodyPr/>
                  <a:lstStyle/>
                  <a:p>
                    <a:fld id="{BC44ADC5-AABE-454F-A239-D4DFF2477991}" type="CELLRANGE">
                      <a:rPr lang="zh-CN" altLang="en-US"/>
                      <a:pPr/>
                      <a:t>[CELLRANGE]</a:t>
                    </a:fld>
                    <a:endParaRPr lang="zh-CN" altLang="en-US"/>
                  </a:p>
                </c:rich>
              </c:tx>
              <c:dLblPos val="outEnd"/>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0954-4D93-856D-2CF77A156654}"/>
                </c:ext>
              </c:extLst>
            </c:dLbl>
            <c:dLbl>
              <c:idx val="4"/>
              <c:tx>
                <c:rich>
                  <a:bodyPr/>
                  <a:lstStyle/>
                  <a:p>
                    <a:fld id="{D5083D83-33C7-43E3-9B59-61178A46649C}" type="CELLRANGE">
                      <a:rPr lang="zh-CN" altLang="en-US"/>
                      <a:pPr/>
                      <a:t>[CELLRANGE]</a:t>
                    </a:fld>
                    <a:endParaRPr lang="zh-CN" altLang="en-US"/>
                  </a:p>
                </c:rich>
              </c:tx>
              <c:dLblPos val="outEnd"/>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0954-4D93-856D-2CF77A156654}"/>
                </c:ext>
              </c:extLst>
            </c:dLbl>
            <c:dLbl>
              <c:idx val="5"/>
              <c:tx>
                <c:rich>
                  <a:bodyPr/>
                  <a:lstStyle/>
                  <a:p>
                    <a:fld id="{30B7FC43-90F1-4D85-80A9-1357925A279C}" type="CELLRANGE">
                      <a:rPr lang="zh-CN" altLang="en-US"/>
                      <a:pPr/>
                      <a:t>[CELLRANGE]</a:t>
                    </a:fld>
                    <a:endParaRPr lang="zh-CN" altLang="en-US"/>
                  </a:p>
                </c:rich>
              </c:tx>
              <c:dLblPos val="outEnd"/>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0954-4D93-856D-2CF77A156654}"/>
                </c:ext>
              </c:extLst>
            </c:dLbl>
            <c:dLbl>
              <c:idx val="6"/>
              <c:tx>
                <c:rich>
                  <a:bodyPr/>
                  <a:lstStyle/>
                  <a:p>
                    <a:fld id="{C2F7AAD2-A8CF-451D-B57C-EC44BD1B49B2}" type="CELLRANGE">
                      <a:rPr lang="zh-CN" altLang="en-US"/>
                      <a:pPr/>
                      <a:t>[CELLRANGE]</a:t>
                    </a:fld>
                    <a:endParaRPr lang="zh-CN" altLang="en-US"/>
                  </a:p>
                </c:rich>
              </c:tx>
              <c:dLblPos val="outEnd"/>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0954-4D93-856D-2CF77A156654}"/>
                </c:ext>
              </c:extLst>
            </c:dLbl>
            <c:dLbl>
              <c:idx val="7"/>
              <c:tx>
                <c:rich>
                  <a:bodyPr/>
                  <a:lstStyle/>
                  <a:p>
                    <a:fld id="{14457F92-5FA7-4F19-83E1-CEB3AE703BA2}" type="CELLRANGE">
                      <a:rPr lang="zh-CN" altLang="en-US"/>
                      <a:pPr/>
                      <a:t>[CELLRANGE]</a:t>
                    </a:fld>
                    <a:endParaRPr lang="zh-CN" altLang="en-US"/>
                  </a:p>
                </c:rich>
              </c:tx>
              <c:dLblPos val="outEnd"/>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0954-4D93-856D-2CF77A156654}"/>
                </c:ext>
              </c:extLst>
            </c:dLbl>
            <c:dLbl>
              <c:idx val="8"/>
              <c:tx>
                <c:rich>
                  <a:bodyPr/>
                  <a:lstStyle/>
                  <a:p>
                    <a:fld id="{B0F4DE6C-F725-42B7-9D62-842906587A68}" type="CELLRANGE">
                      <a:rPr lang="zh-CN" altLang="en-US"/>
                      <a:pPr/>
                      <a:t>[CELLRANGE]</a:t>
                    </a:fld>
                    <a:endParaRPr lang="zh-CN" altLang="en-US"/>
                  </a:p>
                </c:rich>
              </c:tx>
              <c:dLblPos val="outEnd"/>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8-0954-4D93-856D-2CF77A156654}"/>
                </c:ext>
              </c:extLst>
            </c:dLbl>
            <c:dLbl>
              <c:idx val="9"/>
              <c:tx>
                <c:rich>
                  <a:bodyPr/>
                  <a:lstStyle/>
                  <a:p>
                    <a:fld id="{E404ACDB-7A72-4BE8-94F0-7518176516A9}" type="CELLRANGE">
                      <a:rPr lang="zh-CN" altLang="en-US"/>
                      <a:pPr/>
                      <a:t>[CELLRANGE]</a:t>
                    </a:fld>
                    <a:endParaRPr lang="zh-CN" altLang="en-US"/>
                  </a:p>
                </c:rich>
              </c:tx>
              <c:dLblPos val="outEnd"/>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9-0954-4D93-856D-2CF77A156654}"/>
                </c:ext>
              </c:extLst>
            </c:dLbl>
            <c:dLbl>
              <c:idx val="10"/>
              <c:tx>
                <c:rich>
                  <a:bodyPr/>
                  <a:lstStyle/>
                  <a:p>
                    <a:fld id="{6653300E-D527-4830-86CF-1F65B205FF3D}" type="CELLRANGE">
                      <a:rPr lang="zh-CN" altLang="en-US"/>
                      <a:pPr/>
                      <a:t>[CELLRANGE]</a:t>
                    </a:fld>
                    <a:endParaRPr lang="zh-CN" altLang="en-US"/>
                  </a:p>
                </c:rich>
              </c:tx>
              <c:dLblPos val="outEnd"/>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A-0954-4D93-856D-2CF77A156654}"/>
                </c:ext>
              </c:extLst>
            </c:dLbl>
            <c:dLbl>
              <c:idx val="11"/>
              <c:tx>
                <c:rich>
                  <a:bodyPr/>
                  <a:lstStyle/>
                  <a:p>
                    <a:fld id="{2235A3AB-FE91-4E9E-B612-1385FDC941C4}" type="CELLRANGE">
                      <a:rPr lang="zh-CN" altLang="en-US"/>
                      <a:pPr/>
                      <a:t>[CELLRANGE]</a:t>
                    </a:fld>
                    <a:endParaRPr lang="zh-CN" altLang="en-US"/>
                  </a:p>
                </c:rich>
              </c:tx>
              <c:dLblPos val="outEnd"/>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B-0954-4D93-856D-2CF77A156654}"/>
                </c:ext>
              </c:extLst>
            </c:dLbl>
            <c:dLbl>
              <c:idx val="12"/>
              <c:tx>
                <c:rich>
                  <a:bodyPr/>
                  <a:lstStyle/>
                  <a:p>
                    <a:fld id="{0D5A99A4-FB52-42C7-AA81-19446272A738}" type="CELLRANGE">
                      <a:rPr lang="zh-CN" altLang="en-US"/>
                      <a:pPr/>
                      <a:t>[CELLRANGE]</a:t>
                    </a:fld>
                    <a:endParaRPr lang="zh-CN" altLang="en-US"/>
                  </a:p>
                </c:rich>
              </c:tx>
              <c:dLblPos val="outEnd"/>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C-0954-4D93-856D-2CF77A156654}"/>
                </c:ext>
              </c:extLst>
            </c:dLbl>
            <c:dLbl>
              <c:idx val="13"/>
              <c:tx>
                <c:rich>
                  <a:bodyPr/>
                  <a:lstStyle/>
                  <a:p>
                    <a:fld id="{96904A1C-5235-401F-B3A9-DAF22C4C87F5}" type="CELLRANGE">
                      <a:rPr lang="zh-CN" altLang="en-US"/>
                      <a:pPr/>
                      <a:t>[CELLRANGE]</a:t>
                    </a:fld>
                    <a:endParaRPr lang="zh-CN" altLang="en-US"/>
                  </a:p>
                </c:rich>
              </c:tx>
              <c:dLblPos val="outEnd"/>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D-0954-4D93-856D-2CF77A156654}"/>
                </c:ext>
              </c:extLst>
            </c:dLbl>
            <c:numFmt formatCode="#,##0.0_);[Red]\(#,##0.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mn-ea"/>
                    <a:ea typeface="+mn-ea"/>
                    <a:cs typeface="+mn-cs"/>
                  </a:defRPr>
                </a:pPr>
                <a:endParaRPr lang="zh-CN"/>
              </a:p>
            </c:txPr>
            <c:dLblPos val="outEnd"/>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cat>
            <c:numRef>
              <c:f>Sheet1!$A$12:$A$25</c:f>
              <c:numCache>
                <c:formatCode>0.00</c:formatCode>
                <c:ptCount val="14"/>
                <c:pt idx="0">
                  <c:v>2022.11</c:v>
                </c:pt>
                <c:pt idx="1">
                  <c:v>2022.12</c:v>
                </c:pt>
                <c:pt idx="2">
                  <c:v>2023.01</c:v>
                </c:pt>
                <c:pt idx="3">
                  <c:v>2023.02</c:v>
                </c:pt>
                <c:pt idx="4">
                  <c:v>2023.03</c:v>
                </c:pt>
                <c:pt idx="5">
                  <c:v>2023.04</c:v>
                </c:pt>
                <c:pt idx="6">
                  <c:v>2023.05</c:v>
                </c:pt>
                <c:pt idx="7">
                  <c:v>2023.06</c:v>
                </c:pt>
                <c:pt idx="8">
                  <c:v>2023.07</c:v>
                </c:pt>
                <c:pt idx="9">
                  <c:v>2023.08</c:v>
                </c:pt>
                <c:pt idx="10">
                  <c:v>2023.09</c:v>
                </c:pt>
                <c:pt idx="11">
                  <c:v>2023.1</c:v>
                </c:pt>
                <c:pt idx="12">
                  <c:v>2023.11</c:v>
                </c:pt>
                <c:pt idx="13">
                  <c:v>2023.12</c:v>
                </c:pt>
              </c:numCache>
            </c:numRef>
          </c:cat>
          <c:val>
            <c:numRef>
              <c:f>Sheet1!$B$12:$B$25</c:f>
              <c:numCache>
                <c:formatCode>#,##0_ </c:formatCode>
                <c:ptCount val="14"/>
                <c:pt idx="0">
                  <c:v>71190103</c:v>
                </c:pt>
                <c:pt idx="1">
                  <c:v>38417875</c:v>
                </c:pt>
                <c:pt idx="2">
                  <c:v>22958817</c:v>
                </c:pt>
                <c:pt idx="3">
                  <c:v>29935482</c:v>
                </c:pt>
                <c:pt idx="4">
                  <c:v>38073362</c:v>
                </c:pt>
                <c:pt idx="5">
                  <c:v>32732856</c:v>
                </c:pt>
                <c:pt idx="6">
                  <c:v>48003265</c:v>
                </c:pt>
                <c:pt idx="7">
                  <c:v>59476192</c:v>
                </c:pt>
                <c:pt idx="8">
                  <c:v>25043474</c:v>
                </c:pt>
                <c:pt idx="9">
                  <c:v>34734113</c:v>
                </c:pt>
                <c:pt idx="10">
                  <c:v>33011631</c:v>
                </c:pt>
                <c:pt idx="11">
                  <c:v>63111244</c:v>
                </c:pt>
                <c:pt idx="12">
                  <c:v>72501084</c:v>
                </c:pt>
                <c:pt idx="13">
                  <c:v>37371815</c:v>
                </c:pt>
              </c:numCache>
            </c:numRef>
          </c:val>
          <c:extLst>
            <c:ext xmlns:c15="http://schemas.microsoft.com/office/drawing/2012/chart" uri="{02D57815-91ED-43cb-92C2-25804820EDAC}">
              <c15:datalabelsRange>
                <c15:f>Sheet1!$D$12:$D$25</c15:f>
                <c15:dlblRangeCache>
                  <c:ptCount val="14"/>
                  <c:pt idx="0">
                    <c:v>7.1</c:v>
                  </c:pt>
                  <c:pt idx="1">
                    <c:v>3.8</c:v>
                  </c:pt>
                  <c:pt idx="2">
                    <c:v>2.3</c:v>
                  </c:pt>
                  <c:pt idx="3">
                    <c:v>3.0</c:v>
                  </c:pt>
                  <c:pt idx="4">
                    <c:v>3.8</c:v>
                  </c:pt>
                  <c:pt idx="5">
                    <c:v>3.3</c:v>
                  </c:pt>
                  <c:pt idx="6">
                    <c:v>4.8</c:v>
                  </c:pt>
                  <c:pt idx="7">
                    <c:v>5.9</c:v>
                  </c:pt>
                  <c:pt idx="8">
                    <c:v>2.5</c:v>
                  </c:pt>
                  <c:pt idx="9">
                    <c:v>3.5</c:v>
                  </c:pt>
                  <c:pt idx="10">
                    <c:v>3.3</c:v>
                  </c:pt>
                  <c:pt idx="11">
                    <c:v>6.3</c:v>
                  </c:pt>
                  <c:pt idx="12">
                    <c:v>7.3</c:v>
                  </c:pt>
                  <c:pt idx="13">
                    <c:v>3.7</c:v>
                  </c:pt>
                </c15:dlblRangeCache>
              </c15:datalabelsRange>
            </c:ext>
            <c:ext xmlns:c16="http://schemas.microsoft.com/office/drawing/2014/chart" uri="{C3380CC4-5D6E-409C-BE32-E72D297353CC}">
              <c16:uniqueId val="{00000000-5205-4104-BC8D-63974322E642}"/>
            </c:ext>
          </c:extLst>
        </c:ser>
        <c:ser>
          <c:idx val="1"/>
          <c:order val="1"/>
          <c:tx>
            <c:strRef>
              <c:f>Sheet1!$C$1</c:f>
              <c:strCache>
                <c:ptCount val="1"/>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mn-ea"/>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Sheet1!$A$12:$A$25</c:f>
              <c:numCache>
                <c:formatCode>0.00</c:formatCode>
                <c:ptCount val="14"/>
                <c:pt idx="0">
                  <c:v>2022.11</c:v>
                </c:pt>
                <c:pt idx="1">
                  <c:v>2022.12</c:v>
                </c:pt>
                <c:pt idx="2">
                  <c:v>2023.01</c:v>
                </c:pt>
                <c:pt idx="3">
                  <c:v>2023.02</c:v>
                </c:pt>
                <c:pt idx="4">
                  <c:v>2023.03</c:v>
                </c:pt>
                <c:pt idx="5">
                  <c:v>2023.04</c:v>
                </c:pt>
                <c:pt idx="6">
                  <c:v>2023.05</c:v>
                </c:pt>
                <c:pt idx="7">
                  <c:v>2023.06</c:v>
                </c:pt>
                <c:pt idx="8">
                  <c:v>2023.07</c:v>
                </c:pt>
                <c:pt idx="9">
                  <c:v>2023.08</c:v>
                </c:pt>
                <c:pt idx="10">
                  <c:v>2023.09</c:v>
                </c:pt>
                <c:pt idx="11">
                  <c:v>2023.1</c:v>
                </c:pt>
                <c:pt idx="12">
                  <c:v>2023.11</c:v>
                </c:pt>
                <c:pt idx="13">
                  <c:v>2023.12</c:v>
                </c:pt>
              </c:numCache>
            </c:numRef>
          </c:cat>
          <c:val>
            <c:numRef>
              <c:f>Sheet1!$C$12:$C$25</c:f>
              <c:numCache>
                <c:formatCode>General</c:formatCode>
                <c:ptCount val="14"/>
              </c:numCache>
            </c:numRef>
          </c:val>
          <c:extLst>
            <c:ext xmlns:c16="http://schemas.microsoft.com/office/drawing/2014/chart" uri="{C3380CC4-5D6E-409C-BE32-E72D297353CC}">
              <c16:uniqueId val="{00000000-D2E2-48C0-B46E-9AF34426C472}"/>
            </c:ext>
          </c:extLst>
        </c:ser>
        <c:ser>
          <c:idx val="2"/>
          <c:order val="2"/>
          <c:tx>
            <c:strRef>
              <c:f>Sheet1!$D$1</c:f>
              <c:strCache>
                <c:ptCount val="1"/>
              </c:strCache>
            </c:strRef>
          </c:tx>
          <c:spPr>
            <a:solidFill>
              <a:schemeClr val="accent3"/>
            </a:solidFill>
            <a:ln>
              <a:noFill/>
            </a:ln>
            <a:effectLst/>
          </c:spPr>
          <c:invertIfNegative val="0"/>
          <c:dLbls>
            <c:delete val="1"/>
          </c:dLbls>
          <c:cat>
            <c:numRef>
              <c:f>Sheet1!$A$12:$A$25</c:f>
              <c:numCache>
                <c:formatCode>0.00</c:formatCode>
                <c:ptCount val="14"/>
                <c:pt idx="0">
                  <c:v>2022.11</c:v>
                </c:pt>
                <c:pt idx="1">
                  <c:v>2022.12</c:v>
                </c:pt>
                <c:pt idx="2">
                  <c:v>2023.01</c:v>
                </c:pt>
                <c:pt idx="3">
                  <c:v>2023.02</c:v>
                </c:pt>
                <c:pt idx="4">
                  <c:v>2023.03</c:v>
                </c:pt>
                <c:pt idx="5">
                  <c:v>2023.04</c:v>
                </c:pt>
                <c:pt idx="6">
                  <c:v>2023.05</c:v>
                </c:pt>
                <c:pt idx="7">
                  <c:v>2023.06</c:v>
                </c:pt>
                <c:pt idx="8">
                  <c:v>2023.07</c:v>
                </c:pt>
                <c:pt idx="9">
                  <c:v>2023.08</c:v>
                </c:pt>
                <c:pt idx="10">
                  <c:v>2023.09</c:v>
                </c:pt>
                <c:pt idx="11">
                  <c:v>2023.1</c:v>
                </c:pt>
                <c:pt idx="12">
                  <c:v>2023.11</c:v>
                </c:pt>
                <c:pt idx="13">
                  <c:v>2023.12</c:v>
                </c:pt>
              </c:numCache>
            </c:numRef>
          </c:cat>
          <c:val>
            <c:numRef>
              <c:f>Sheet1!$D$12:$D$25</c:f>
              <c:numCache>
                <c:formatCode>0.0</c:formatCode>
                <c:ptCount val="14"/>
                <c:pt idx="0">
                  <c:v>7.1190103000000002</c:v>
                </c:pt>
                <c:pt idx="1">
                  <c:v>3.8417875000000001</c:v>
                </c:pt>
                <c:pt idx="2">
                  <c:v>2.2958816999999998</c:v>
                </c:pt>
                <c:pt idx="3">
                  <c:v>2.9935482000000002</c:v>
                </c:pt>
                <c:pt idx="4">
                  <c:v>3.8073361999999999</c:v>
                </c:pt>
                <c:pt idx="5">
                  <c:v>3.2732855999999999</c:v>
                </c:pt>
                <c:pt idx="6">
                  <c:v>4.8003264999999997</c:v>
                </c:pt>
                <c:pt idx="7">
                  <c:v>5.9476192000000001</c:v>
                </c:pt>
                <c:pt idx="8">
                  <c:v>2.5043473999999999</c:v>
                </c:pt>
                <c:pt idx="9">
                  <c:v>3.4734113</c:v>
                </c:pt>
                <c:pt idx="10">
                  <c:v>3.3011631000000001</c:v>
                </c:pt>
                <c:pt idx="11">
                  <c:v>6.3111243999999997</c:v>
                </c:pt>
                <c:pt idx="12">
                  <c:v>7.2501084000000002</c:v>
                </c:pt>
                <c:pt idx="13">
                  <c:v>3.7371815000000002</c:v>
                </c:pt>
              </c:numCache>
            </c:numRef>
          </c:val>
          <c:extLst>
            <c:ext xmlns:c16="http://schemas.microsoft.com/office/drawing/2014/chart" uri="{C3380CC4-5D6E-409C-BE32-E72D297353CC}">
              <c16:uniqueId val="{00000001-D2E2-48C0-B46E-9AF34426C472}"/>
            </c:ext>
          </c:extLst>
        </c:ser>
        <c:dLbls>
          <c:dLblPos val="outEnd"/>
          <c:showLegendKey val="0"/>
          <c:showVal val="1"/>
          <c:showCatName val="0"/>
          <c:showSerName val="0"/>
          <c:showPercent val="0"/>
          <c:showBubbleSize val="0"/>
        </c:dLbls>
        <c:gapWidth val="0"/>
        <c:overlap val="10"/>
        <c:axId val="107447168"/>
        <c:axId val="610162112"/>
      </c:barChart>
      <c:catAx>
        <c:axId val="107447168"/>
        <c:scaling>
          <c:orientation val="minMax"/>
        </c:scaling>
        <c:delete val="0"/>
        <c:axPos val="b"/>
        <c:numFmt formatCode="0.00"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n-ea"/>
                <a:ea typeface="+mn-ea"/>
                <a:cs typeface="+mn-cs"/>
              </a:defRPr>
            </a:pPr>
            <a:endParaRPr lang="zh-CN"/>
          </a:p>
        </c:txPr>
        <c:crossAx val="610162112"/>
        <c:crosses val="autoZero"/>
        <c:auto val="1"/>
        <c:lblAlgn val="ctr"/>
        <c:lblOffset val="100"/>
        <c:noMultiLvlLbl val="0"/>
      </c:catAx>
      <c:valAx>
        <c:axId val="610162112"/>
        <c:scaling>
          <c:orientation val="minMax"/>
        </c:scaling>
        <c:delete val="0"/>
        <c:axPos val="l"/>
        <c:numFmt formatCode="#,##0.0_ " sourceLinked="0"/>
        <c:majorTickMark val="none"/>
        <c:minorTickMark val="none"/>
        <c:tickLblPos val="none"/>
        <c:spPr>
          <a:noFill/>
          <a:ln>
            <a:noFill/>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ea"/>
                <a:ea typeface="+mn-ea"/>
                <a:cs typeface="+mn-cs"/>
              </a:defRPr>
            </a:pPr>
            <a:endParaRPr lang="zh-CN"/>
          </a:p>
        </c:txPr>
        <c:crossAx val="107447168"/>
        <c:crosses val="autoZero"/>
        <c:crossBetween val="between"/>
        <c:dispUnits>
          <c:builtInUnit val="hundredMillions"/>
        </c:dispUnits>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latin typeface="+mn-ea"/>
          <a:ea typeface="+mn-ea"/>
        </a:defRPr>
      </a:pPr>
      <a:endParaRPr lang="zh-CN"/>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1" i="0" u="none" strike="noStrike" kern="1200" spc="0" baseline="0">
                <a:solidFill>
                  <a:schemeClr val="tx1">
                    <a:lumMod val="65000"/>
                    <a:lumOff val="35000"/>
                  </a:schemeClr>
                </a:solidFill>
                <a:latin typeface="+mj-ea"/>
                <a:ea typeface="+mj-ea"/>
                <a:cs typeface="+mn-cs"/>
              </a:defRPr>
            </a:pPr>
            <a:r>
              <a:rPr lang="zh-CN" altLang="en-US" sz="1400" b="1" dirty="0">
                <a:latin typeface="+mj-ea"/>
                <a:ea typeface="+mj-ea"/>
              </a:rPr>
              <a:t>全渠道咖啡机市场品牌集中度</a:t>
            </a:r>
            <a:endParaRPr lang="en-US" altLang="zh-CN" sz="1400" b="1" dirty="0">
              <a:latin typeface="+mj-ea"/>
              <a:ea typeface="+mj-ea"/>
            </a:endParaRPr>
          </a:p>
        </c:rich>
      </c:tx>
      <c:overlay val="0"/>
      <c:spPr>
        <a:noFill/>
        <a:ln>
          <a:noFill/>
        </a:ln>
        <a:effectLst/>
      </c:spPr>
      <c:txPr>
        <a:bodyPr rot="0" spcFirstLastPara="1" vertOverflow="ellipsis" vert="horz" wrap="square" anchor="ctr" anchorCtr="1"/>
        <a:lstStyle/>
        <a:p>
          <a:pPr>
            <a:defRPr sz="1400" b="1" i="0" u="none" strike="noStrike" kern="1200" spc="0" baseline="0">
              <a:solidFill>
                <a:schemeClr val="tx1">
                  <a:lumMod val="65000"/>
                  <a:lumOff val="35000"/>
                </a:schemeClr>
              </a:solidFill>
              <a:latin typeface="+mj-ea"/>
              <a:ea typeface="+mj-ea"/>
              <a:cs typeface="+mn-cs"/>
            </a:defRPr>
          </a:pPr>
          <a:endParaRPr lang="zh-CN"/>
        </a:p>
      </c:txPr>
    </c:title>
    <c:autoTitleDeleted val="0"/>
    <c:plotArea>
      <c:layout>
        <c:manualLayout>
          <c:layoutTarget val="inner"/>
          <c:xMode val="edge"/>
          <c:yMode val="edge"/>
          <c:x val="0.14755838994254547"/>
          <c:y val="0.135511047222969"/>
          <c:w val="0.70488322011490911"/>
          <c:h val="0.69769179701859396"/>
        </c:manualLayout>
      </c:layout>
      <c:pieChart>
        <c:varyColors val="1"/>
        <c:ser>
          <c:idx val="0"/>
          <c:order val="0"/>
          <c:tx>
            <c:strRef>
              <c:f>Sheet1!$B$1</c:f>
              <c:strCache>
                <c:ptCount val="1"/>
                <c:pt idx="0">
                  <c:v>销售金额</c:v>
                </c:pt>
              </c:strCache>
            </c:strRef>
          </c:tx>
          <c:dPt>
            <c:idx val="0"/>
            <c:bubble3D val="0"/>
            <c:spPr>
              <a:solidFill>
                <a:schemeClr val="accent2">
                  <a:lumMod val="75000"/>
                </a:schemeClr>
              </a:solidFill>
              <a:ln w="19050">
                <a:solidFill>
                  <a:schemeClr val="lt1"/>
                </a:solidFill>
              </a:ln>
              <a:effectLst/>
            </c:spPr>
            <c:extLst>
              <c:ext xmlns:c16="http://schemas.microsoft.com/office/drawing/2014/chart" uri="{C3380CC4-5D6E-409C-BE32-E72D297353CC}">
                <c16:uniqueId val="{00000001-831E-2541-B965-D9F0E0E68598}"/>
              </c:ext>
            </c:extLst>
          </c:dPt>
          <c:dPt>
            <c:idx val="1"/>
            <c:bubble3D val="0"/>
            <c:spPr>
              <a:solidFill>
                <a:schemeClr val="bg1">
                  <a:lumMod val="65000"/>
                </a:schemeClr>
              </a:solidFill>
              <a:ln w="19050">
                <a:solidFill>
                  <a:schemeClr val="lt1"/>
                </a:solidFill>
              </a:ln>
              <a:effectLst/>
            </c:spPr>
            <c:extLst>
              <c:ext xmlns:c16="http://schemas.microsoft.com/office/drawing/2014/chart" uri="{C3380CC4-5D6E-409C-BE32-E72D297353CC}">
                <c16:uniqueId val="{00000003-831E-2541-B965-D9F0E0E68598}"/>
              </c:ext>
            </c:extLst>
          </c:dPt>
          <c:dPt>
            <c:idx val="2"/>
            <c:bubble3D val="0"/>
            <c:spPr>
              <a:solidFill>
                <a:schemeClr val="accent1">
                  <a:lumMod val="40000"/>
                  <a:lumOff val="60000"/>
                </a:schemeClr>
              </a:solidFill>
              <a:ln w="19050">
                <a:solidFill>
                  <a:schemeClr val="lt1"/>
                </a:solidFill>
              </a:ln>
              <a:effectLst/>
            </c:spPr>
            <c:extLst>
              <c:ext xmlns:c16="http://schemas.microsoft.com/office/drawing/2014/chart" uri="{C3380CC4-5D6E-409C-BE32-E72D297353CC}">
                <c16:uniqueId val="{00000005-831E-2541-B965-D9F0E0E68598}"/>
              </c:ext>
            </c:extLst>
          </c:dPt>
          <c:dPt>
            <c:idx val="3"/>
            <c:bubble3D val="0"/>
            <c:spPr>
              <a:solidFill>
                <a:schemeClr val="accent4">
                  <a:lumMod val="60000"/>
                  <a:lumOff val="40000"/>
                </a:schemeClr>
              </a:solidFill>
              <a:ln w="19050">
                <a:solidFill>
                  <a:schemeClr val="lt1"/>
                </a:solidFill>
              </a:ln>
              <a:effectLst/>
            </c:spPr>
            <c:extLst>
              <c:ext xmlns:c16="http://schemas.microsoft.com/office/drawing/2014/chart" uri="{C3380CC4-5D6E-409C-BE32-E72D297353CC}">
                <c16:uniqueId val="{00000007-831E-2541-B965-D9F0E0E68598}"/>
              </c:ext>
            </c:extLst>
          </c:dPt>
          <c:dPt>
            <c:idx val="4"/>
            <c:bubble3D val="0"/>
            <c:spPr>
              <a:solidFill>
                <a:schemeClr val="accent2"/>
              </a:solidFill>
              <a:ln w="19050">
                <a:solidFill>
                  <a:schemeClr val="lt1"/>
                </a:solidFill>
              </a:ln>
              <a:effectLst/>
            </c:spPr>
            <c:extLst>
              <c:ext xmlns:c16="http://schemas.microsoft.com/office/drawing/2014/chart" uri="{C3380CC4-5D6E-409C-BE32-E72D297353CC}">
                <c16:uniqueId val="{00000009-831E-2541-B965-D9F0E0E68598}"/>
              </c:ext>
            </c:extLst>
          </c:dPt>
          <c:dPt>
            <c:idx val="5"/>
            <c:bubble3D val="0"/>
            <c:spPr>
              <a:solidFill>
                <a:schemeClr val="accent1">
                  <a:lumMod val="20000"/>
                  <a:lumOff val="80000"/>
                </a:schemeClr>
              </a:solidFill>
              <a:ln w="19050">
                <a:solidFill>
                  <a:schemeClr val="lt1"/>
                </a:solidFill>
              </a:ln>
              <a:effectLst/>
            </c:spPr>
            <c:extLst>
              <c:ext xmlns:c16="http://schemas.microsoft.com/office/drawing/2014/chart" uri="{C3380CC4-5D6E-409C-BE32-E72D297353CC}">
                <c16:uniqueId val="{0000000B-831E-2541-B965-D9F0E0E68598}"/>
              </c:ext>
            </c:extLst>
          </c:dPt>
          <c:dLbls>
            <c:dLbl>
              <c:idx val="0"/>
              <c:numFmt formatCode="0%" sourceLinked="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bg1"/>
                      </a:solidFill>
                      <a:latin typeface="+mn-lt"/>
                      <a:ea typeface="+mn-ea"/>
                      <a:cs typeface="+mn-cs"/>
                    </a:defRPr>
                  </a:pPr>
                  <a:endParaRPr lang="zh-CN"/>
                </a:p>
              </c:txPr>
              <c:dLblPos val="bestFit"/>
              <c:showLegendKey val="0"/>
              <c:showVal val="0"/>
              <c:showCatName val="1"/>
              <c:showSerName val="0"/>
              <c:showPercent val="1"/>
              <c:showBubbleSize val="0"/>
              <c:extLst>
                <c:ext xmlns:c16="http://schemas.microsoft.com/office/drawing/2014/chart" uri="{C3380CC4-5D6E-409C-BE32-E72D297353CC}">
                  <c16:uniqueId val="{00000001-831E-2541-B965-D9F0E0E68598}"/>
                </c:ext>
              </c:extLst>
            </c:dLbl>
            <c:dLbl>
              <c:idx val="1"/>
              <c:layout>
                <c:manualLayout>
                  <c:x val="-0.114675"/>
                  <c:y val="-4.5083611111111241E-2"/>
                </c:manualLayout>
              </c:layout>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3-831E-2541-B965-D9F0E0E68598}"/>
                </c:ext>
              </c:extLst>
            </c:dLbl>
            <c:dLbl>
              <c:idx val="2"/>
              <c:layout>
                <c:manualLayout>
                  <c:x val="-0.1019625"/>
                  <c:y val="-0.10848083333333346"/>
                </c:manualLayout>
              </c:layout>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5-831E-2541-B965-D9F0E0E68598}"/>
                </c:ext>
              </c:extLst>
            </c:dLbl>
            <c:dLbl>
              <c:idx val="3"/>
              <c:layout>
                <c:manualLayout>
                  <c:x val="0.15904805555555557"/>
                  <c:y val="-0.19550916666666668"/>
                </c:manualLayout>
              </c:layout>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7-831E-2541-B965-D9F0E0E68598}"/>
                </c:ext>
              </c:extLst>
            </c:dLbl>
            <c:dLbl>
              <c:idx val="4"/>
              <c:layout>
                <c:manualLayout>
                  <c:x val="0.16406666666666667"/>
                  <c:y val="2.3256111111111113E-2"/>
                </c:manualLayout>
              </c:layout>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9-831E-2541-B965-D9F0E0E68598}"/>
                </c:ext>
              </c:extLst>
            </c:dLbl>
            <c:dLbl>
              <c:idx val="5"/>
              <c:layout>
                <c:manualLayout>
                  <c:x val="0.14888499999999999"/>
                  <c:y val="0.17032888888888886"/>
                </c:manualLayout>
              </c:layout>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B-831E-2541-B965-D9F0E0E68598}"/>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mn-lt"/>
                    <a:ea typeface="+mn-ea"/>
                    <a:cs typeface="+mn-cs"/>
                  </a:defRPr>
                </a:pPr>
                <a:endParaRPr lang="zh-CN"/>
              </a:p>
            </c:txPr>
            <c:dLblPos val="bestFit"/>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Sheet1!$A$2:$A$7</c:f>
              <c:strCache>
                <c:ptCount val="6"/>
                <c:pt idx="0">
                  <c:v>top1</c:v>
                </c:pt>
                <c:pt idx="1">
                  <c:v>top2</c:v>
                </c:pt>
                <c:pt idx="2">
                  <c:v>top3</c:v>
                </c:pt>
                <c:pt idx="3">
                  <c:v>TOP4-10</c:v>
                </c:pt>
                <c:pt idx="4">
                  <c:v>TOP11-20</c:v>
                </c:pt>
                <c:pt idx="5">
                  <c:v>其他商家</c:v>
                </c:pt>
              </c:strCache>
            </c:strRef>
          </c:cat>
          <c:val>
            <c:numRef>
              <c:f>Sheet1!$B$2:$B$7</c:f>
              <c:numCache>
                <c:formatCode>#,##0_ </c:formatCode>
                <c:ptCount val="6"/>
                <c:pt idx="0">
                  <c:v>40240574</c:v>
                </c:pt>
                <c:pt idx="1">
                  <c:v>12192892</c:v>
                </c:pt>
                <c:pt idx="2">
                  <c:v>9954125</c:v>
                </c:pt>
                <c:pt idx="3">
                  <c:v>37494044</c:v>
                </c:pt>
                <c:pt idx="4">
                  <c:v>20091452</c:v>
                </c:pt>
                <c:pt idx="5">
                  <c:v>22811424</c:v>
                </c:pt>
              </c:numCache>
            </c:numRef>
          </c:val>
          <c:extLst>
            <c:ext xmlns:c16="http://schemas.microsoft.com/office/drawing/2014/chart" uri="{C3380CC4-5D6E-409C-BE32-E72D297353CC}">
              <c16:uniqueId val="{0000000C-831E-2541-B965-D9F0E0E68598}"/>
            </c:ext>
          </c:extLst>
        </c:ser>
        <c:dLbls>
          <c:showLegendKey val="0"/>
          <c:showVal val="1"/>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48895362165615908"/>
          <c:y val="6.5309081516746262E-2"/>
          <c:w val="0.54257769743368711"/>
          <c:h val="0.90432223984778515"/>
        </c:manualLayout>
      </c:layout>
      <c:barChart>
        <c:barDir val="bar"/>
        <c:grouping val="clustered"/>
        <c:varyColors val="0"/>
        <c:ser>
          <c:idx val="0"/>
          <c:order val="0"/>
          <c:tx>
            <c:strRef>
              <c:f>Sheet1!$B$1</c:f>
              <c:strCache>
                <c:ptCount val="1"/>
                <c:pt idx="0">
                  <c:v>交易金额</c:v>
                </c:pt>
              </c:strCache>
            </c:strRef>
          </c:tx>
          <c:spPr>
            <a:solidFill>
              <a:schemeClr val="accent1"/>
            </a:solidFill>
            <a:ln>
              <a:noFill/>
            </a:ln>
            <a:effectLst/>
          </c:spPr>
          <c:invertIfNegative val="0"/>
          <c:dLbls>
            <c:dLbl>
              <c:idx val="0"/>
              <c:layout>
                <c:manualLayout>
                  <c:x val="-0.13020827993426851"/>
                  <c:y val="2.9351077037771902E-7"/>
                </c:manualLayout>
              </c:layout>
              <c:tx>
                <c:rich>
                  <a:bodyPr/>
                  <a:lstStyle/>
                  <a:p>
                    <a:r>
                      <a:rPr lang="en-US" altLang="zh-CN"/>
                      <a:t>4024</a:t>
                    </a:r>
                    <a:r>
                      <a:rPr lang="zh-CN" altLang="en-US"/>
                      <a:t>万</a:t>
                    </a:r>
                  </a:p>
                </c:rich>
              </c:tx>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D97C-A544-8ABF-6D191B241506}"/>
                </c:ext>
              </c:extLst>
            </c:dLbl>
            <c:dLbl>
              <c:idx val="1"/>
              <c:tx>
                <c:rich>
                  <a:bodyPr/>
                  <a:lstStyle/>
                  <a:p>
                    <a:r>
                      <a:rPr lang="en-US" altLang="zh-CN"/>
                      <a:t>1219</a:t>
                    </a:r>
                    <a:r>
                      <a:rPr lang="zh-CN" altLang="en-US"/>
                      <a:t>万</a:t>
                    </a:r>
                  </a:p>
                </c:rich>
              </c:tx>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7627-4A8F-9FA1-41D3F2DEC774}"/>
                </c:ext>
              </c:extLst>
            </c:dLbl>
            <c:dLbl>
              <c:idx val="2"/>
              <c:tx>
                <c:rich>
                  <a:bodyPr/>
                  <a:lstStyle/>
                  <a:p>
                    <a:r>
                      <a:rPr lang="en-US" altLang="zh-CN"/>
                      <a:t>995</a:t>
                    </a:r>
                    <a:r>
                      <a:rPr lang="zh-CN" altLang="en-US"/>
                      <a:t>万</a:t>
                    </a:r>
                  </a:p>
                </c:rich>
              </c:tx>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7627-4A8F-9FA1-41D3F2DEC774}"/>
                </c:ext>
              </c:extLst>
            </c:dLbl>
            <c:dLbl>
              <c:idx val="3"/>
              <c:tx>
                <c:rich>
                  <a:bodyPr/>
                  <a:lstStyle/>
                  <a:p>
                    <a:r>
                      <a:rPr lang="en-US" altLang="zh-CN"/>
                      <a:t>811</a:t>
                    </a:r>
                    <a:r>
                      <a:rPr lang="zh-CN" altLang="en-US"/>
                      <a:t>万</a:t>
                    </a:r>
                  </a:p>
                </c:rich>
              </c:tx>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7627-4A8F-9FA1-41D3F2DEC774}"/>
                </c:ext>
              </c:extLst>
            </c:dLbl>
            <c:dLbl>
              <c:idx val="4"/>
              <c:tx>
                <c:rich>
                  <a:bodyPr/>
                  <a:lstStyle/>
                  <a:p>
                    <a:r>
                      <a:rPr lang="en-US" altLang="zh-CN"/>
                      <a:t>686</a:t>
                    </a:r>
                    <a:r>
                      <a:rPr lang="zh-CN" altLang="en-US"/>
                      <a:t>万</a:t>
                    </a:r>
                  </a:p>
                </c:rich>
              </c:tx>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7627-4A8F-9FA1-41D3F2DEC774}"/>
                </c:ext>
              </c:extLst>
            </c:dLbl>
            <c:dLbl>
              <c:idx val="5"/>
              <c:tx>
                <c:rich>
                  <a:bodyPr/>
                  <a:lstStyle/>
                  <a:p>
                    <a:r>
                      <a:rPr lang="en-US" altLang="zh-CN"/>
                      <a:t>601</a:t>
                    </a:r>
                    <a:r>
                      <a:rPr lang="zh-CN" altLang="en-US"/>
                      <a:t>万</a:t>
                    </a:r>
                  </a:p>
                </c:rich>
              </c:tx>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7627-4A8F-9FA1-41D3F2DEC774}"/>
                </c:ext>
              </c:extLst>
            </c:dLbl>
            <c:dLbl>
              <c:idx val="6"/>
              <c:tx>
                <c:rich>
                  <a:bodyPr/>
                  <a:lstStyle/>
                  <a:p>
                    <a:r>
                      <a:rPr lang="en-US" altLang="zh-CN"/>
                      <a:t>434</a:t>
                    </a:r>
                    <a:r>
                      <a:rPr lang="zh-CN" altLang="en-US"/>
                      <a:t>万</a:t>
                    </a:r>
                  </a:p>
                </c:rich>
              </c:tx>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7627-4A8F-9FA1-41D3F2DEC774}"/>
                </c:ext>
              </c:extLst>
            </c:dLbl>
            <c:dLbl>
              <c:idx val="7"/>
              <c:tx>
                <c:rich>
                  <a:bodyPr/>
                  <a:lstStyle/>
                  <a:p>
                    <a:r>
                      <a:rPr lang="en-US" altLang="zh-CN"/>
                      <a:t>423</a:t>
                    </a:r>
                    <a:r>
                      <a:rPr lang="zh-CN" altLang="en-US"/>
                      <a:t>万</a:t>
                    </a:r>
                  </a:p>
                </c:rich>
              </c:tx>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7627-4A8F-9FA1-41D3F2DEC774}"/>
                </c:ext>
              </c:extLst>
            </c:dLbl>
            <c:dLbl>
              <c:idx val="8"/>
              <c:tx>
                <c:rich>
                  <a:bodyPr/>
                  <a:lstStyle/>
                  <a:p>
                    <a:r>
                      <a:rPr lang="en-US" altLang="zh-CN"/>
                      <a:t>411</a:t>
                    </a:r>
                    <a:r>
                      <a:rPr lang="zh-CN" altLang="en-US"/>
                      <a:t>万</a:t>
                    </a:r>
                  </a:p>
                </c:rich>
              </c:tx>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7627-4A8F-9FA1-41D3F2DEC774}"/>
                </c:ext>
              </c:extLst>
            </c:dLbl>
            <c:dLbl>
              <c:idx val="9"/>
              <c:tx>
                <c:rich>
                  <a:bodyPr/>
                  <a:lstStyle/>
                  <a:p>
                    <a:r>
                      <a:rPr lang="en-US" altLang="zh-CN"/>
                      <a:t>384</a:t>
                    </a:r>
                    <a:r>
                      <a:rPr lang="zh-CN" altLang="en-US"/>
                      <a:t>万</a:t>
                    </a:r>
                  </a:p>
                </c:rich>
              </c:tx>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7627-4A8F-9FA1-41D3F2DEC774}"/>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Delonghi/德龙</c:v>
                </c:pt>
                <c:pt idx="1">
                  <c:v>格米莱</c:v>
                </c:pt>
                <c:pt idx="2">
                  <c:v>Barsetto/百胜图</c:v>
                </c:pt>
                <c:pt idx="3">
                  <c:v>Petrus/柏翠</c:v>
                </c:pt>
                <c:pt idx="4">
                  <c:v>NESPRESSO/奈斯派索</c:v>
                </c:pt>
                <c:pt idx="5">
                  <c:v>Philips/飞利浦</c:v>
                </c:pt>
                <c:pt idx="6">
                  <c:v>maxim'sdeparis</c:v>
                </c:pt>
                <c:pt idx="7">
                  <c:v>Breville/铂富</c:v>
                </c:pt>
                <c:pt idx="8">
                  <c:v>SMEG</c:v>
                </c:pt>
                <c:pt idx="9">
                  <c:v>Bear/小熊</c:v>
                </c:pt>
              </c:strCache>
            </c:strRef>
          </c:cat>
          <c:val>
            <c:numRef>
              <c:f>Sheet1!$B$2:$B$11</c:f>
              <c:numCache>
                <c:formatCode>General</c:formatCode>
                <c:ptCount val="10"/>
                <c:pt idx="0">
                  <c:v>40240574</c:v>
                </c:pt>
                <c:pt idx="1">
                  <c:v>12192892</c:v>
                </c:pt>
                <c:pt idx="2">
                  <c:v>9954125</c:v>
                </c:pt>
                <c:pt idx="3">
                  <c:v>8110534</c:v>
                </c:pt>
                <c:pt idx="4">
                  <c:v>6860013</c:v>
                </c:pt>
                <c:pt idx="5">
                  <c:v>6006534</c:v>
                </c:pt>
                <c:pt idx="6">
                  <c:v>4339862</c:v>
                </c:pt>
                <c:pt idx="7">
                  <c:v>4227975</c:v>
                </c:pt>
                <c:pt idx="8">
                  <c:v>4110548</c:v>
                </c:pt>
                <c:pt idx="9">
                  <c:v>3838578</c:v>
                </c:pt>
              </c:numCache>
            </c:numRef>
          </c:val>
          <c:extLst>
            <c:ext xmlns:c16="http://schemas.microsoft.com/office/drawing/2014/chart" uri="{C3380CC4-5D6E-409C-BE32-E72D297353CC}">
              <c16:uniqueId val="{00000001-D97C-A544-8ABF-6D191B241506}"/>
            </c:ext>
          </c:extLst>
        </c:ser>
        <c:dLbls>
          <c:showLegendKey val="0"/>
          <c:showVal val="0"/>
          <c:showCatName val="0"/>
          <c:showSerName val="0"/>
          <c:showPercent val="0"/>
          <c:showBubbleSize val="0"/>
        </c:dLbls>
        <c:gapWidth val="150"/>
        <c:axId val="960519152"/>
        <c:axId val="960514800"/>
      </c:barChart>
      <c:catAx>
        <c:axId val="960519152"/>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zh-CN"/>
          </a:p>
        </c:txPr>
        <c:crossAx val="960514800"/>
        <c:crosses val="autoZero"/>
        <c:auto val="1"/>
        <c:lblAlgn val="ctr"/>
        <c:lblOffset val="100"/>
        <c:noMultiLvlLbl val="0"/>
      </c:catAx>
      <c:valAx>
        <c:axId val="960514800"/>
        <c:scaling>
          <c:orientation val="minMax"/>
        </c:scaling>
        <c:delete val="0"/>
        <c:axPos val="t"/>
        <c:numFmt formatCode="#,##0" sourceLinked="0"/>
        <c:majorTickMark val="out"/>
        <c:minorTickMark val="none"/>
        <c:tickLblPos val="none"/>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960519152"/>
        <c:crosses val="autoZero"/>
        <c:crossBetween val="between"/>
        <c:dispUnits>
          <c:builtInUnit val="tenThousands"/>
        </c:dispUnits>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4">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1" i="0" u="none" strike="noStrike" kern="1200" spc="0" baseline="0">
                <a:solidFill>
                  <a:schemeClr val="tx1">
                    <a:lumMod val="65000"/>
                    <a:lumOff val="35000"/>
                  </a:schemeClr>
                </a:solidFill>
                <a:latin typeface="+mj-ea"/>
                <a:ea typeface="+mj-ea"/>
                <a:cs typeface="+mn-cs"/>
              </a:defRPr>
            </a:pPr>
            <a:r>
              <a:rPr lang="zh-CN" altLang="en-US" sz="1400" b="1" dirty="0">
                <a:latin typeface="+mj-ea"/>
                <a:ea typeface="+mj-ea"/>
              </a:rPr>
              <a:t>全渠道咖啡机市场品牌集中度</a:t>
            </a:r>
            <a:endParaRPr lang="en-US" altLang="zh-CN" sz="1400" b="1" dirty="0">
              <a:latin typeface="+mj-ea"/>
              <a:ea typeface="+mj-ea"/>
            </a:endParaRPr>
          </a:p>
        </c:rich>
      </c:tx>
      <c:overlay val="0"/>
      <c:spPr>
        <a:noFill/>
        <a:ln>
          <a:noFill/>
        </a:ln>
        <a:effectLst/>
      </c:spPr>
      <c:txPr>
        <a:bodyPr rot="0" spcFirstLastPara="1" vertOverflow="ellipsis" vert="horz" wrap="square" anchor="ctr" anchorCtr="1"/>
        <a:lstStyle/>
        <a:p>
          <a:pPr>
            <a:defRPr sz="1400" b="1" i="0" u="none" strike="noStrike" kern="1200" spc="0" baseline="0">
              <a:solidFill>
                <a:schemeClr val="tx1">
                  <a:lumMod val="65000"/>
                  <a:lumOff val="35000"/>
                </a:schemeClr>
              </a:solidFill>
              <a:latin typeface="+mj-ea"/>
              <a:ea typeface="+mj-ea"/>
              <a:cs typeface="+mn-cs"/>
            </a:defRPr>
          </a:pPr>
          <a:endParaRPr lang="zh-CN"/>
        </a:p>
      </c:txPr>
    </c:title>
    <c:autoTitleDeleted val="0"/>
    <c:plotArea>
      <c:layout>
        <c:manualLayout>
          <c:layoutTarget val="inner"/>
          <c:xMode val="edge"/>
          <c:yMode val="edge"/>
          <c:x val="0.14755838994254547"/>
          <c:y val="0.135511047222969"/>
          <c:w val="0.70488322011490911"/>
          <c:h val="0.69769179701859396"/>
        </c:manualLayout>
      </c:layout>
      <c:pieChart>
        <c:varyColors val="1"/>
        <c:ser>
          <c:idx val="0"/>
          <c:order val="0"/>
          <c:tx>
            <c:strRef>
              <c:f>Sheet1!$B$1</c:f>
              <c:strCache>
                <c:ptCount val="1"/>
                <c:pt idx="0">
                  <c:v>销售金额</c:v>
                </c:pt>
              </c:strCache>
            </c:strRef>
          </c:tx>
          <c:dPt>
            <c:idx val="0"/>
            <c:bubble3D val="0"/>
            <c:spPr>
              <a:solidFill>
                <a:schemeClr val="accent2">
                  <a:lumMod val="75000"/>
                </a:schemeClr>
              </a:solidFill>
              <a:ln w="19050">
                <a:solidFill>
                  <a:schemeClr val="lt1"/>
                </a:solidFill>
              </a:ln>
              <a:effectLst/>
            </c:spPr>
            <c:extLst>
              <c:ext xmlns:c16="http://schemas.microsoft.com/office/drawing/2014/chart" uri="{C3380CC4-5D6E-409C-BE32-E72D297353CC}">
                <c16:uniqueId val="{00000001-831E-2541-B965-D9F0E0E68598}"/>
              </c:ext>
            </c:extLst>
          </c:dPt>
          <c:dPt>
            <c:idx val="1"/>
            <c:bubble3D val="0"/>
            <c:spPr>
              <a:solidFill>
                <a:schemeClr val="bg1">
                  <a:lumMod val="65000"/>
                </a:schemeClr>
              </a:solidFill>
              <a:ln w="19050">
                <a:solidFill>
                  <a:schemeClr val="lt1"/>
                </a:solidFill>
              </a:ln>
              <a:effectLst/>
            </c:spPr>
            <c:extLst>
              <c:ext xmlns:c16="http://schemas.microsoft.com/office/drawing/2014/chart" uri="{C3380CC4-5D6E-409C-BE32-E72D297353CC}">
                <c16:uniqueId val="{00000003-831E-2541-B965-D9F0E0E68598}"/>
              </c:ext>
            </c:extLst>
          </c:dPt>
          <c:dPt>
            <c:idx val="2"/>
            <c:bubble3D val="0"/>
            <c:spPr>
              <a:solidFill>
                <a:schemeClr val="accent1">
                  <a:lumMod val="40000"/>
                  <a:lumOff val="60000"/>
                </a:schemeClr>
              </a:solidFill>
              <a:ln w="19050">
                <a:solidFill>
                  <a:schemeClr val="lt1"/>
                </a:solidFill>
              </a:ln>
              <a:effectLst/>
            </c:spPr>
            <c:extLst>
              <c:ext xmlns:c16="http://schemas.microsoft.com/office/drawing/2014/chart" uri="{C3380CC4-5D6E-409C-BE32-E72D297353CC}">
                <c16:uniqueId val="{00000005-831E-2541-B965-D9F0E0E68598}"/>
              </c:ext>
            </c:extLst>
          </c:dPt>
          <c:dPt>
            <c:idx val="3"/>
            <c:bubble3D val="0"/>
            <c:spPr>
              <a:solidFill>
                <a:schemeClr val="accent4">
                  <a:lumMod val="60000"/>
                  <a:lumOff val="40000"/>
                </a:schemeClr>
              </a:solidFill>
              <a:ln w="19050">
                <a:solidFill>
                  <a:schemeClr val="lt1"/>
                </a:solidFill>
              </a:ln>
              <a:effectLst/>
            </c:spPr>
            <c:extLst>
              <c:ext xmlns:c16="http://schemas.microsoft.com/office/drawing/2014/chart" uri="{C3380CC4-5D6E-409C-BE32-E72D297353CC}">
                <c16:uniqueId val="{00000007-831E-2541-B965-D9F0E0E68598}"/>
              </c:ext>
            </c:extLst>
          </c:dPt>
          <c:dPt>
            <c:idx val="4"/>
            <c:bubble3D val="0"/>
            <c:spPr>
              <a:solidFill>
                <a:schemeClr val="accent2"/>
              </a:solidFill>
              <a:ln w="19050">
                <a:solidFill>
                  <a:schemeClr val="lt1"/>
                </a:solidFill>
              </a:ln>
              <a:effectLst/>
            </c:spPr>
            <c:extLst>
              <c:ext xmlns:c16="http://schemas.microsoft.com/office/drawing/2014/chart" uri="{C3380CC4-5D6E-409C-BE32-E72D297353CC}">
                <c16:uniqueId val="{00000009-831E-2541-B965-D9F0E0E68598}"/>
              </c:ext>
            </c:extLst>
          </c:dPt>
          <c:dPt>
            <c:idx val="5"/>
            <c:bubble3D val="0"/>
            <c:spPr>
              <a:solidFill>
                <a:schemeClr val="accent1">
                  <a:lumMod val="20000"/>
                  <a:lumOff val="80000"/>
                </a:schemeClr>
              </a:solidFill>
              <a:ln w="19050">
                <a:solidFill>
                  <a:schemeClr val="lt1"/>
                </a:solidFill>
              </a:ln>
              <a:effectLst/>
            </c:spPr>
            <c:extLst>
              <c:ext xmlns:c16="http://schemas.microsoft.com/office/drawing/2014/chart" uri="{C3380CC4-5D6E-409C-BE32-E72D297353CC}">
                <c16:uniqueId val="{0000000B-831E-2541-B965-D9F0E0E68598}"/>
              </c:ext>
            </c:extLst>
          </c:dPt>
          <c:dLbls>
            <c:dLbl>
              <c:idx val="0"/>
              <c:numFmt formatCode="0%" sourceLinked="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bg1"/>
                      </a:solidFill>
                      <a:latin typeface="+mn-lt"/>
                      <a:ea typeface="+mn-ea"/>
                      <a:cs typeface="+mn-cs"/>
                    </a:defRPr>
                  </a:pPr>
                  <a:endParaRPr lang="zh-CN"/>
                </a:p>
              </c:txPr>
              <c:dLblPos val="bestFit"/>
              <c:showLegendKey val="0"/>
              <c:showVal val="0"/>
              <c:showCatName val="1"/>
              <c:showSerName val="0"/>
              <c:showPercent val="1"/>
              <c:showBubbleSize val="0"/>
              <c:extLst>
                <c:ext xmlns:c16="http://schemas.microsoft.com/office/drawing/2014/chart" uri="{C3380CC4-5D6E-409C-BE32-E72D297353CC}">
                  <c16:uniqueId val="{00000001-831E-2541-B965-D9F0E0E68598}"/>
                </c:ext>
              </c:extLst>
            </c:dLbl>
            <c:dLbl>
              <c:idx val="1"/>
              <c:layout>
                <c:manualLayout>
                  <c:x val="-0.114675"/>
                  <c:y val="-4.5083611111111241E-2"/>
                </c:manualLayout>
              </c:layout>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3-831E-2541-B965-D9F0E0E68598}"/>
                </c:ext>
              </c:extLst>
            </c:dLbl>
            <c:dLbl>
              <c:idx val="2"/>
              <c:layout>
                <c:manualLayout>
                  <c:x val="-0.1019625"/>
                  <c:y val="-0.10848083333333346"/>
                </c:manualLayout>
              </c:layout>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5-831E-2541-B965-D9F0E0E68598}"/>
                </c:ext>
              </c:extLst>
            </c:dLbl>
            <c:dLbl>
              <c:idx val="3"/>
              <c:layout>
                <c:manualLayout>
                  <c:x val="0.15904805555555557"/>
                  <c:y val="-0.19550916666666668"/>
                </c:manualLayout>
              </c:layout>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7-831E-2541-B965-D9F0E0E68598}"/>
                </c:ext>
              </c:extLst>
            </c:dLbl>
            <c:dLbl>
              <c:idx val="4"/>
              <c:layout>
                <c:manualLayout>
                  <c:x val="0.16406666666666667"/>
                  <c:y val="2.3256111111111113E-2"/>
                </c:manualLayout>
              </c:layout>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9-831E-2541-B965-D9F0E0E68598}"/>
                </c:ext>
              </c:extLst>
            </c:dLbl>
            <c:dLbl>
              <c:idx val="5"/>
              <c:layout>
                <c:manualLayout>
                  <c:x val="0.14888499999999999"/>
                  <c:y val="0.17032888888888886"/>
                </c:manualLayout>
              </c:layout>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B-831E-2541-B965-D9F0E0E68598}"/>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mn-lt"/>
                    <a:ea typeface="+mn-ea"/>
                    <a:cs typeface="+mn-cs"/>
                  </a:defRPr>
                </a:pPr>
                <a:endParaRPr lang="zh-CN"/>
              </a:p>
            </c:txPr>
            <c:dLblPos val="bestFit"/>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Sheet1!$A$2:$A$7</c:f>
              <c:strCache>
                <c:ptCount val="6"/>
                <c:pt idx="0">
                  <c:v>top1</c:v>
                </c:pt>
                <c:pt idx="1">
                  <c:v>top2</c:v>
                </c:pt>
                <c:pt idx="2">
                  <c:v>top3</c:v>
                </c:pt>
                <c:pt idx="3">
                  <c:v>TOP4-10</c:v>
                </c:pt>
                <c:pt idx="4">
                  <c:v>TOP11-20</c:v>
                </c:pt>
                <c:pt idx="5">
                  <c:v>其他商家</c:v>
                </c:pt>
              </c:strCache>
            </c:strRef>
          </c:cat>
          <c:val>
            <c:numRef>
              <c:f>Sheet1!$B$2:$B$7</c:f>
              <c:numCache>
                <c:formatCode>#,##0_ </c:formatCode>
                <c:ptCount val="6"/>
                <c:pt idx="0">
                  <c:v>40240574</c:v>
                </c:pt>
                <c:pt idx="1">
                  <c:v>12192892</c:v>
                </c:pt>
                <c:pt idx="2">
                  <c:v>9954125</c:v>
                </c:pt>
                <c:pt idx="3">
                  <c:v>37494044</c:v>
                </c:pt>
                <c:pt idx="4">
                  <c:v>20091452</c:v>
                </c:pt>
                <c:pt idx="5">
                  <c:v>22811424</c:v>
                </c:pt>
              </c:numCache>
            </c:numRef>
          </c:val>
          <c:extLst>
            <c:ext xmlns:c16="http://schemas.microsoft.com/office/drawing/2014/chart" uri="{C3380CC4-5D6E-409C-BE32-E72D297353CC}">
              <c16:uniqueId val="{0000000C-831E-2541-B965-D9F0E0E68598}"/>
            </c:ext>
          </c:extLst>
        </c:ser>
        <c:dLbls>
          <c:showLegendKey val="0"/>
          <c:showVal val="1"/>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48895362165615908"/>
          <c:y val="6.5309081516746262E-2"/>
          <c:w val="0.54257769743368711"/>
          <c:h val="0.90432223984778515"/>
        </c:manualLayout>
      </c:layout>
      <c:barChart>
        <c:barDir val="bar"/>
        <c:grouping val="clustered"/>
        <c:varyColors val="0"/>
        <c:ser>
          <c:idx val="0"/>
          <c:order val="0"/>
          <c:tx>
            <c:strRef>
              <c:f>Sheet1!$B$1</c:f>
              <c:strCache>
                <c:ptCount val="1"/>
                <c:pt idx="0">
                  <c:v>交易金额</c:v>
                </c:pt>
              </c:strCache>
            </c:strRef>
          </c:tx>
          <c:spPr>
            <a:solidFill>
              <a:schemeClr val="accent1"/>
            </a:solidFill>
            <a:ln>
              <a:noFill/>
            </a:ln>
            <a:effectLst/>
          </c:spPr>
          <c:invertIfNegative val="0"/>
          <c:dLbls>
            <c:dLbl>
              <c:idx val="0"/>
              <c:layout>
                <c:manualLayout>
                  <c:x val="-0.13020827993426851"/>
                  <c:y val="2.9351077037771902E-7"/>
                </c:manualLayout>
              </c:layout>
              <c:tx>
                <c:rich>
                  <a:bodyPr/>
                  <a:lstStyle/>
                  <a:p>
                    <a:r>
                      <a:rPr lang="en-US" altLang="zh-CN"/>
                      <a:t>4024</a:t>
                    </a:r>
                    <a:r>
                      <a:rPr lang="zh-CN" altLang="en-US"/>
                      <a:t>万</a:t>
                    </a:r>
                  </a:p>
                </c:rich>
              </c:tx>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D97C-A544-8ABF-6D191B241506}"/>
                </c:ext>
              </c:extLst>
            </c:dLbl>
            <c:dLbl>
              <c:idx val="1"/>
              <c:tx>
                <c:rich>
                  <a:bodyPr/>
                  <a:lstStyle/>
                  <a:p>
                    <a:r>
                      <a:rPr lang="en-US" altLang="zh-CN"/>
                      <a:t>1219</a:t>
                    </a:r>
                    <a:r>
                      <a:rPr lang="zh-CN" altLang="en-US"/>
                      <a:t>万</a:t>
                    </a:r>
                  </a:p>
                </c:rich>
              </c:tx>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7627-4A8F-9FA1-41D3F2DEC774}"/>
                </c:ext>
              </c:extLst>
            </c:dLbl>
            <c:dLbl>
              <c:idx val="2"/>
              <c:tx>
                <c:rich>
                  <a:bodyPr/>
                  <a:lstStyle/>
                  <a:p>
                    <a:r>
                      <a:rPr lang="en-US" altLang="zh-CN"/>
                      <a:t>995</a:t>
                    </a:r>
                    <a:r>
                      <a:rPr lang="zh-CN" altLang="en-US"/>
                      <a:t>万</a:t>
                    </a:r>
                  </a:p>
                </c:rich>
              </c:tx>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7627-4A8F-9FA1-41D3F2DEC774}"/>
                </c:ext>
              </c:extLst>
            </c:dLbl>
            <c:dLbl>
              <c:idx val="3"/>
              <c:tx>
                <c:rich>
                  <a:bodyPr/>
                  <a:lstStyle/>
                  <a:p>
                    <a:r>
                      <a:rPr lang="en-US" altLang="zh-CN"/>
                      <a:t>811</a:t>
                    </a:r>
                    <a:r>
                      <a:rPr lang="zh-CN" altLang="en-US"/>
                      <a:t>万</a:t>
                    </a:r>
                  </a:p>
                </c:rich>
              </c:tx>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7627-4A8F-9FA1-41D3F2DEC774}"/>
                </c:ext>
              </c:extLst>
            </c:dLbl>
            <c:dLbl>
              <c:idx val="4"/>
              <c:tx>
                <c:rich>
                  <a:bodyPr/>
                  <a:lstStyle/>
                  <a:p>
                    <a:r>
                      <a:rPr lang="en-US" altLang="zh-CN"/>
                      <a:t>686</a:t>
                    </a:r>
                    <a:r>
                      <a:rPr lang="zh-CN" altLang="en-US"/>
                      <a:t>万</a:t>
                    </a:r>
                  </a:p>
                </c:rich>
              </c:tx>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7627-4A8F-9FA1-41D3F2DEC774}"/>
                </c:ext>
              </c:extLst>
            </c:dLbl>
            <c:dLbl>
              <c:idx val="5"/>
              <c:tx>
                <c:rich>
                  <a:bodyPr/>
                  <a:lstStyle/>
                  <a:p>
                    <a:r>
                      <a:rPr lang="en-US" altLang="zh-CN"/>
                      <a:t>601</a:t>
                    </a:r>
                    <a:r>
                      <a:rPr lang="zh-CN" altLang="en-US"/>
                      <a:t>万</a:t>
                    </a:r>
                  </a:p>
                </c:rich>
              </c:tx>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7627-4A8F-9FA1-41D3F2DEC774}"/>
                </c:ext>
              </c:extLst>
            </c:dLbl>
            <c:dLbl>
              <c:idx val="6"/>
              <c:tx>
                <c:rich>
                  <a:bodyPr/>
                  <a:lstStyle/>
                  <a:p>
                    <a:r>
                      <a:rPr lang="en-US" altLang="zh-CN"/>
                      <a:t>434</a:t>
                    </a:r>
                    <a:r>
                      <a:rPr lang="zh-CN" altLang="en-US"/>
                      <a:t>万</a:t>
                    </a:r>
                  </a:p>
                </c:rich>
              </c:tx>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7627-4A8F-9FA1-41D3F2DEC774}"/>
                </c:ext>
              </c:extLst>
            </c:dLbl>
            <c:dLbl>
              <c:idx val="7"/>
              <c:tx>
                <c:rich>
                  <a:bodyPr/>
                  <a:lstStyle/>
                  <a:p>
                    <a:r>
                      <a:rPr lang="en-US" altLang="zh-CN"/>
                      <a:t>423</a:t>
                    </a:r>
                    <a:r>
                      <a:rPr lang="zh-CN" altLang="en-US"/>
                      <a:t>万</a:t>
                    </a:r>
                  </a:p>
                </c:rich>
              </c:tx>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7627-4A8F-9FA1-41D3F2DEC774}"/>
                </c:ext>
              </c:extLst>
            </c:dLbl>
            <c:dLbl>
              <c:idx val="8"/>
              <c:tx>
                <c:rich>
                  <a:bodyPr/>
                  <a:lstStyle/>
                  <a:p>
                    <a:r>
                      <a:rPr lang="en-US" altLang="zh-CN"/>
                      <a:t>411</a:t>
                    </a:r>
                    <a:r>
                      <a:rPr lang="zh-CN" altLang="en-US"/>
                      <a:t>万</a:t>
                    </a:r>
                  </a:p>
                </c:rich>
              </c:tx>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7627-4A8F-9FA1-41D3F2DEC774}"/>
                </c:ext>
              </c:extLst>
            </c:dLbl>
            <c:dLbl>
              <c:idx val="9"/>
              <c:tx>
                <c:rich>
                  <a:bodyPr/>
                  <a:lstStyle/>
                  <a:p>
                    <a:r>
                      <a:rPr lang="en-US" altLang="zh-CN"/>
                      <a:t>384</a:t>
                    </a:r>
                    <a:r>
                      <a:rPr lang="zh-CN" altLang="en-US"/>
                      <a:t>万</a:t>
                    </a:r>
                  </a:p>
                </c:rich>
              </c:tx>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7627-4A8F-9FA1-41D3F2DEC774}"/>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Delonghi/德龙</c:v>
                </c:pt>
                <c:pt idx="1">
                  <c:v>格米莱</c:v>
                </c:pt>
                <c:pt idx="2">
                  <c:v>Barsetto/百胜图</c:v>
                </c:pt>
                <c:pt idx="3">
                  <c:v>Petrus/柏翠</c:v>
                </c:pt>
                <c:pt idx="4">
                  <c:v>NESPRESSO/奈斯派索</c:v>
                </c:pt>
                <c:pt idx="5">
                  <c:v>Philips/飞利浦</c:v>
                </c:pt>
                <c:pt idx="6">
                  <c:v>maxim'sdeparis</c:v>
                </c:pt>
                <c:pt idx="7">
                  <c:v>Breville/铂富</c:v>
                </c:pt>
                <c:pt idx="8">
                  <c:v>SMEG</c:v>
                </c:pt>
                <c:pt idx="9">
                  <c:v>Bear/小熊</c:v>
                </c:pt>
              </c:strCache>
            </c:strRef>
          </c:cat>
          <c:val>
            <c:numRef>
              <c:f>Sheet1!$B$2:$B$11</c:f>
              <c:numCache>
                <c:formatCode>General</c:formatCode>
                <c:ptCount val="10"/>
                <c:pt idx="0">
                  <c:v>40240574</c:v>
                </c:pt>
                <c:pt idx="1">
                  <c:v>12192892</c:v>
                </c:pt>
                <c:pt idx="2">
                  <c:v>9954125</c:v>
                </c:pt>
                <c:pt idx="3">
                  <c:v>8110534</c:v>
                </c:pt>
                <c:pt idx="4">
                  <c:v>6860013</c:v>
                </c:pt>
                <c:pt idx="5">
                  <c:v>6006534</c:v>
                </c:pt>
                <c:pt idx="6">
                  <c:v>4339862</c:v>
                </c:pt>
                <c:pt idx="7">
                  <c:v>4227975</c:v>
                </c:pt>
                <c:pt idx="8">
                  <c:v>4110548</c:v>
                </c:pt>
                <c:pt idx="9">
                  <c:v>3838578</c:v>
                </c:pt>
              </c:numCache>
            </c:numRef>
          </c:val>
          <c:extLst>
            <c:ext xmlns:c16="http://schemas.microsoft.com/office/drawing/2014/chart" uri="{C3380CC4-5D6E-409C-BE32-E72D297353CC}">
              <c16:uniqueId val="{00000001-D97C-A544-8ABF-6D191B241506}"/>
            </c:ext>
          </c:extLst>
        </c:ser>
        <c:dLbls>
          <c:showLegendKey val="0"/>
          <c:showVal val="0"/>
          <c:showCatName val="0"/>
          <c:showSerName val="0"/>
          <c:showPercent val="0"/>
          <c:showBubbleSize val="0"/>
        </c:dLbls>
        <c:gapWidth val="150"/>
        <c:axId val="960519152"/>
        <c:axId val="960514800"/>
      </c:barChart>
      <c:catAx>
        <c:axId val="960519152"/>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zh-CN"/>
          </a:p>
        </c:txPr>
        <c:crossAx val="960514800"/>
        <c:crosses val="autoZero"/>
        <c:auto val="1"/>
        <c:lblAlgn val="ctr"/>
        <c:lblOffset val="100"/>
        <c:noMultiLvlLbl val="0"/>
      </c:catAx>
      <c:valAx>
        <c:axId val="960514800"/>
        <c:scaling>
          <c:orientation val="minMax"/>
        </c:scaling>
        <c:delete val="0"/>
        <c:axPos val="t"/>
        <c:numFmt formatCode="#,##0" sourceLinked="0"/>
        <c:majorTickMark val="out"/>
        <c:minorTickMark val="none"/>
        <c:tickLblPos val="none"/>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960519152"/>
        <c:crosses val="autoZero"/>
        <c:crossBetween val="between"/>
        <c:dispUnits>
          <c:builtInUnit val="tenThousands"/>
        </c:dispUnits>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4">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100" b="0" i="0" u="none" strike="noStrike" kern="1200" spc="0" baseline="0">
                <a:solidFill>
                  <a:schemeClr val="tx1">
                    <a:lumMod val="65000"/>
                    <a:lumOff val="35000"/>
                  </a:schemeClr>
                </a:solidFill>
                <a:latin typeface="+mn-lt"/>
                <a:ea typeface="+mn-ea"/>
                <a:cs typeface="+mn-cs"/>
              </a:defRPr>
            </a:pPr>
            <a:r>
              <a:rPr lang="zh-CN" altLang="en-US" sz="1100" dirty="0"/>
              <a:t>格米莱店铺浏览人数</a:t>
            </a:r>
            <a:r>
              <a:rPr lang="en-US" altLang="zh-CN" sz="1100" dirty="0"/>
              <a:t>(</a:t>
            </a:r>
            <a:r>
              <a:rPr lang="zh-CN" altLang="en-US" sz="1100" dirty="0"/>
              <a:t>万人</a:t>
            </a:r>
            <a:r>
              <a:rPr lang="en-US" altLang="zh-CN" sz="1100" dirty="0"/>
              <a:t>)</a:t>
            </a:r>
            <a:endParaRPr lang="zh-CN" altLang="en-US" sz="1100" dirty="0"/>
          </a:p>
        </c:rich>
      </c:tx>
      <c:layout>
        <c:manualLayout>
          <c:xMode val="edge"/>
          <c:yMode val="edge"/>
          <c:x val="0.28028969314937052"/>
          <c:y val="6.3516831960469524E-3"/>
        </c:manualLayout>
      </c:layout>
      <c:overlay val="0"/>
      <c:spPr>
        <a:noFill/>
        <a:ln>
          <a:noFill/>
        </a:ln>
        <a:effectLst/>
      </c:spPr>
      <c:txPr>
        <a:bodyPr rot="0" spcFirstLastPara="1" vertOverflow="ellipsis" vert="horz" wrap="square" anchor="ctr" anchorCtr="1"/>
        <a:lstStyle/>
        <a:p>
          <a:pPr>
            <a:defRPr sz="1100"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manualLayout>
          <c:layoutTarget val="inner"/>
          <c:xMode val="edge"/>
          <c:yMode val="edge"/>
          <c:x val="0.10575750509572962"/>
          <c:y val="0.10258018374869339"/>
          <c:w val="0.85361300760092662"/>
          <c:h val="0.61828034429123713"/>
        </c:manualLayout>
      </c:layout>
      <c:lineChart>
        <c:grouping val="standard"/>
        <c:varyColors val="0"/>
        <c:ser>
          <c:idx val="0"/>
          <c:order val="0"/>
          <c:tx>
            <c:strRef>
              <c:f>Sheet1!$B$1</c:f>
              <c:strCache>
                <c:ptCount val="1"/>
                <c:pt idx="0">
                  <c:v>浏览量</c:v>
                </c:pt>
              </c:strCache>
            </c:strRef>
          </c:tx>
          <c:spPr>
            <a:ln w="28575" cap="rnd">
              <a:solidFill>
                <a:schemeClr val="accent1"/>
              </a:solidFill>
              <a:round/>
            </a:ln>
            <a:effectLst/>
          </c:spPr>
          <c:marker>
            <c:symbol val="none"/>
          </c:marker>
          <c:dLbls>
            <c:dLbl>
              <c:idx val="0"/>
              <c:layout>
                <c:manualLayout>
                  <c:x val="-5.3487291265895659E-2"/>
                  <c:y val="-4.8129754384912002E-2"/>
                </c:manualLayout>
              </c:layout>
              <c:tx>
                <c:rich>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mn-lt"/>
                        <a:ea typeface="+mn-ea"/>
                        <a:cs typeface="+mn-cs"/>
                      </a:defRPr>
                    </a:pPr>
                    <a:fld id="{C5DF2865-7AF7-4E4A-8E85-35FDD1FB6F69}" type="CELLRANGE">
                      <a:rPr lang="en-US" altLang="zh-CN"/>
                      <a:pPr>
                        <a:defRPr sz="1000"/>
                      </a:pPr>
                      <a:t>[CELLRANGE]</a:t>
                    </a:fld>
                    <a:endParaRPr lang="zh-CN" altLang="en-US"/>
                  </a:p>
                </c:rich>
              </c:tx>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mn-lt"/>
                      <a:ea typeface="+mn-ea"/>
                      <a:cs typeface="+mn-cs"/>
                    </a:defRPr>
                  </a:pPr>
                  <a:endParaRPr lang="zh-CN"/>
                </a:p>
              </c:txPr>
              <c:dLblPos val="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E-BDA5-4BAD-918A-D70E260A4037}"/>
                </c:ext>
              </c:extLst>
            </c:dLbl>
            <c:dLbl>
              <c:idx val="1"/>
              <c:delete val="1"/>
              <c:extLst>
                <c:ext xmlns:c15="http://schemas.microsoft.com/office/drawing/2012/chart" uri="{CE6537A1-D6FC-4f65-9D91-7224C49458BB}"/>
                <c:ext xmlns:c16="http://schemas.microsoft.com/office/drawing/2014/chart" uri="{C3380CC4-5D6E-409C-BE32-E72D297353CC}">
                  <c16:uniqueId val="{0000000D-BDA5-4BAD-918A-D70E260A4037}"/>
                </c:ext>
              </c:extLst>
            </c:dLbl>
            <c:dLbl>
              <c:idx val="2"/>
              <c:delete val="1"/>
              <c:extLst>
                <c:ext xmlns:c15="http://schemas.microsoft.com/office/drawing/2012/chart" uri="{CE6537A1-D6FC-4f65-9D91-7224C49458BB}"/>
                <c:ext xmlns:c16="http://schemas.microsoft.com/office/drawing/2014/chart" uri="{C3380CC4-5D6E-409C-BE32-E72D297353CC}">
                  <c16:uniqueId val="{0000000C-BDA5-4BAD-918A-D70E260A4037}"/>
                </c:ext>
              </c:extLst>
            </c:dLbl>
            <c:dLbl>
              <c:idx val="3"/>
              <c:delete val="1"/>
              <c:extLst>
                <c:ext xmlns:c15="http://schemas.microsoft.com/office/drawing/2012/chart" uri="{CE6537A1-D6FC-4f65-9D91-7224C49458BB}"/>
                <c:ext xmlns:c16="http://schemas.microsoft.com/office/drawing/2014/chart" uri="{C3380CC4-5D6E-409C-BE32-E72D297353CC}">
                  <c16:uniqueId val="{0000000B-BDA5-4BAD-918A-D70E260A4037}"/>
                </c:ext>
              </c:extLst>
            </c:dLbl>
            <c:dLbl>
              <c:idx val="4"/>
              <c:delete val="1"/>
              <c:extLst>
                <c:ext xmlns:c15="http://schemas.microsoft.com/office/drawing/2012/chart" uri="{CE6537A1-D6FC-4f65-9D91-7224C49458BB}"/>
                <c:ext xmlns:c16="http://schemas.microsoft.com/office/drawing/2014/chart" uri="{C3380CC4-5D6E-409C-BE32-E72D297353CC}">
                  <c16:uniqueId val="{0000000A-BDA5-4BAD-918A-D70E260A4037}"/>
                </c:ext>
              </c:extLst>
            </c:dLbl>
            <c:dLbl>
              <c:idx val="5"/>
              <c:delete val="1"/>
              <c:extLst>
                <c:ext xmlns:c15="http://schemas.microsoft.com/office/drawing/2012/chart" uri="{CE6537A1-D6FC-4f65-9D91-7224C49458BB}"/>
                <c:ext xmlns:c16="http://schemas.microsoft.com/office/drawing/2014/chart" uri="{C3380CC4-5D6E-409C-BE32-E72D297353CC}">
                  <c16:uniqueId val="{00000009-BDA5-4BAD-918A-D70E260A4037}"/>
                </c:ext>
              </c:extLst>
            </c:dLbl>
            <c:dLbl>
              <c:idx val="6"/>
              <c:delete val="1"/>
              <c:extLst>
                <c:ext xmlns:c15="http://schemas.microsoft.com/office/drawing/2012/chart" uri="{CE6537A1-D6FC-4f65-9D91-7224C49458BB}"/>
                <c:ext xmlns:c16="http://schemas.microsoft.com/office/drawing/2014/chart" uri="{C3380CC4-5D6E-409C-BE32-E72D297353CC}">
                  <c16:uniqueId val="{00000008-BDA5-4BAD-918A-D70E260A4037}"/>
                </c:ext>
              </c:extLst>
            </c:dLbl>
            <c:dLbl>
              <c:idx val="7"/>
              <c:delete val="1"/>
              <c:extLst>
                <c:ext xmlns:c15="http://schemas.microsoft.com/office/drawing/2012/chart" uri="{CE6537A1-D6FC-4f65-9D91-7224C49458BB}"/>
                <c:ext xmlns:c16="http://schemas.microsoft.com/office/drawing/2014/chart" uri="{C3380CC4-5D6E-409C-BE32-E72D297353CC}">
                  <c16:uniqueId val="{00000007-BDA5-4BAD-918A-D70E260A4037}"/>
                </c:ext>
              </c:extLst>
            </c:dLbl>
            <c:dLbl>
              <c:idx val="8"/>
              <c:delete val="1"/>
              <c:extLst>
                <c:ext xmlns:c15="http://schemas.microsoft.com/office/drawing/2012/chart" uri="{CE6537A1-D6FC-4f65-9D91-7224C49458BB}"/>
                <c:ext xmlns:c16="http://schemas.microsoft.com/office/drawing/2014/chart" uri="{C3380CC4-5D6E-409C-BE32-E72D297353CC}">
                  <c16:uniqueId val="{00000006-BDA5-4BAD-918A-D70E260A4037}"/>
                </c:ext>
              </c:extLst>
            </c:dLbl>
            <c:dLbl>
              <c:idx val="9"/>
              <c:delete val="1"/>
              <c:extLst>
                <c:ext xmlns:c15="http://schemas.microsoft.com/office/drawing/2012/chart" uri="{CE6537A1-D6FC-4f65-9D91-7224C49458BB}"/>
                <c:ext xmlns:c16="http://schemas.microsoft.com/office/drawing/2014/chart" uri="{C3380CC4-5D6E-409C-BE32-E72D297353CC}">
                  <c16:uniqueId val="{00000005-BDA5-4BAD-918A-D70E260A4037}"/>
                </c:ext>
              </c:extLst>
            </c:dLbl>
            <c:dLbl>
              <c:idx val="10"/>
              <c:layout>
                <c:manualLayout>
                  <c:x val="-7.1051944291542352E-2"/>
                  <c:y val="-5.5106603249861212E-2"/>
                </c:manualLayout>
              </c:layout>
              <c:tx>
                <c:rich>
                  <a:bodyPr rot="0" spcFirstLastPara="1" vertOverflow="clip" horzOverflow="clip" vert="horz" wrap="square" lIns="38100" tIns="19050" rIns="38100" bIns="19050" anchor="ctr" anchorCtr="1">
                    <a:spAutoFit/>
                  </a:bodyPr>
                  <a:lstStyle/>
                  <a:p>
                    <a:pPr>
                      <a:defRPr sz="1000" b="0" i="0" u="none" strike="noStrike" kern="1200" baseline="0">
                        <a:solidFill>
                          <a:schemeClr val="dk1">
                            <a:lumMod val="65000"/>
                            <a:lumOff val="35000"/>
                          </a:schemeClr>
                        </a:solidFill>
                        <a:latin typeface="+mn-lt"/>
                        <a:ea typeface="+mn-ea"/>
                        <a:cs typeface="+mn-cs"/>
                      </a:defRPr>
                    </a:pPr>
                    <a:fld id="{697FA475-8EAB-4D67-89F0-D545A5328ECD}" type="CELLRANGE">
                      <a:rPr lang="en-US" altLang="zh-CN"/>
                      <a:pPr>
                        <a:defRPr sz="1000"/>
                      </a:pPr>
                      <a:t>[CELLRANGE]</a:t>
                    </a:fld>
                    <a:endParaRPr lang="zh-CN" altLang="en-US"/>
                  </a:p>
                </c:rich>
              </c:tx>
              <c:spPr>
                <a:noFill/>
                <a:ln>
                  <a:noFill/>
                </a:ln>
                <a:effectLst/>
              </c:spPr>
              <c:txPr>
                <a:bodyPr rot="0" spcFirstLastPara="1" vertOverflow="clip" horzOverflow="clip" vert="horz" wrap="square" lIns="38100" tIns="19050" rIns="38100" bIns="19050" anchor="ctr" anchorCtr="1">
                  <a:spAutoFit/>
                </a:bodyPr>
                <a:lstStyle/>
                <a:p>
                  <a:pPr>
                    <a:defRPr sz="1000" b="0" i="0" u="none" strike="noStrike" kern="1200" baseline="0">
                      <a:solidFill>
                        <a:schemeClr val="dk1">
                          <a:lumMod val="65000"/>
                          <a:lumOff val="35000"/>
                        </a:schemeClr>
                      </a:solidFill>
                      <a:latin typeface="+mn-lt"/>
                      <a:ea typeface="+mn-ea"/>
                      <a:cs typeface="+mn-cs"/>
                    </a:defRPr>
                  </a:pPr>
                  <a:endParaRPr lang="zh-CN"/>
                </a:p>
              </c:txPr>
              <c:dLblPos val="r"/>
              <c:showLegendKey val="0"/>
              <c:showVal val="0"/>
              <c:showCatName val="0"/>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15:dlblFieldTable/>
                  <c15:showDataLabelsRange val="1"/>
                </c:ext>
                <c:ext xmlns:c16="http://schemas.microsoft.com/office/drawing/2014/chart" uri="{C3380CC4-5D6E-409C-BE32-E72D297353CC}">
                  <c16:uniqueId val="{00000004-BDA5-4BAD-918A-D70E260A4037}"/>
                </c:ext>
              </c:extLst>
            </c:dLbl>
            <c:dLbl>
              <c:idx val="11"/>
              <c:layout>
                <c:manualLayout>
                  <c:x val="-8.4137816977581464E-2"/>
                  <c:y val="4.7145493555792284E-2"/>
                </c:manualLayout>
              </c:layout>
              <c:tx>
                <c:rich>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mn-lt"/>
                        <a:ea typeface="+mn-ea"/>
                        <a:cs typeface="+mn-cs"/>
                      </a:defRPr>
                    </a:pPr>
                    <a:fld id="{0434E59F-19EE-4444-90E9-7A287816A14A}" type="CELLRANGE">
                      <a:rPr lang="en-US" altLang="zh-CN"/>
                      <a:pPr>
                        <a:defRPr sz="1000"/>
                      </a:pPr>
                      <a:t>[CELLRANGE]</a:t>
                    </a:fld>
                    <a:endParaRPr lang="zh-CN" altLang="en-US"/>
                  </a:p>
                </c:rich>
              </c:tx>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mn-lt"/>
                      <a:ea typeface="+mn-ea"/>
                      <a:cs typeface="+mn-cs"/>
                    </a:defRPr>
                  </a:pPr>
                  <a:endParaRPr lang="zh-CN"/>
                </a:p>
              </c:txPr>
              <c:dLblPos val="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F-BDA5-4BAD-918A-D70E260A4037}"/>
                </c:ext>
              </c:extLst>
            </c:dLbl>
            <c:dLbl>
              <c:idx val="12"/>
              <c:layout>
                <c:manualLayout>
                  <c:x val="-1.355069574020021E-2"/>
                  <c:y val="-4.8129754384912002E-2"/>
                </c:manualLayout>
              </c:layout>
              <c:tx>
                <c:rich>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mn-lt"/>
                        <a:ea typeface="+mn-ea"/>
                        <a:cs typeface="+mn-cs"/>
                      </a:defRPr>
                    </a:pPr>
                    <a:fld id="{F2936182-A511-448E-A2B3-2EA9A79E5DF7}" type="CELLRANGE">
                      <a:rPr lang="en-US" altLang="zh-CN"/>
                      <a:pPr>
                        <a:defRPr sz="1000"/>
                      </a:pPr>
                      <a:t>[CELLRANGE]</a:t>
                    </a:fld>
                    <a:endParaRPr lang="zh-CN" altLang="en-US"/>
                  </a:p>
                </c:rich>
              </c:tx>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mn-lt"/>
                      <a:ea typeface="+mn-ea"/>
                      <a:cs typeface="+mn-cs"/>
                    </a:defRPr>
                  </a:pPr>
                  <a:endParaRPr lang="zh-CN"/>
                </a:p>
              </c:txPr>
              <c:dLblPos val="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BDA5-4BAD-918A-D70E260A4037}"/>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dLblPos val="t"/>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cat>
            <c:strRef>
              <c:f>Sheet1!$A$2:$A$14</c:f>
              <c:strCache>
                <c:ptCount val="13"/>
                <c:pt idx="0">
                  <c:v>22.12月</c:v>
                </c:pt>
                <c:pt idx="1">
                  <c:v>23.01月</c:v>
                </c:pt>
                <c:pt idx="2">
                  <c:v>23.02月</c:v>
                </c:pt>
                <c:pt idx="3">
                  <c:v>23.03月</c:v>
                </c:pt>
                <c:pt idx="4">
                  <c:v>23.04月</c:v>
                </c:pt>
                <c:pt idx="5">
                  <c:v>23.05月</c:v>
                </c:pt>
                <c:pt idx="6">
                  <c:v>23.06月</c:v>
                </c:pt>
                <c:pt idx="7">
                  <c:v>23.07月</c:v>
                </c:pt>
                <c:pt idx="8">
                  <c:v>23.08月</c:v>
                </c:pt>
                <c:pt idx="9">
                  <c:v>23.09月</c:v>
                </c:pt>
                <c:pt idx="10">
                  <c:v>23.10月</c:v>
                </c:pt>
                <c:pt idx="11">
                  <c:v>23.11月</c:v>
                </c:pt>
                <c:pt idx="12">
                  <c:v>23.12月</c:v>
                </c:pt>
              </c:strCache>
            </c:strRef>
          </c:cat>
          <c:val>
            <c:numRef>
              <c:f>Sheet1!$B$2:$B$14</c:f>
              <c:numCache>
                <c:formatCode>General</c:formatCode>
                <c:ptCount val="13"/>
                <c:pt idx="0">
                  <c:v>79696</c:v>
                </c:pt>
                <c:pt idx="1">
                  <c:v>82970</c:v>
                </c:pt>
                <c:pt idx="2">
                  <c:v>92074</c:v>
                </c:pt>
                <c:pt idx="3">
                  <c:v>129746</c:v>
                </c:pt>
                <c:pt idx="4">
                  <c:v>160119</c:v>
                </c:pt>
                <c:pt idx="5">
                  <c:v>260415</c:v>
                </c:pt>
                <c:pt idx="6">
                  <c:v>348954</c:v>
                </c:pt>
                <c:pt idx="7">
                  <c:v>171555</c:v>
                </c:pt>
                <c:pt idx="8">
                  <c:v>290692</c:v>
                </c:pt>
                <c:pt idx="9">
                  <c:v>406066</c:v>
                </c:pt>
                <c:pt idx="10">
                  <c:v>809332</c:v>
                </c:pt>
                <c:pt idx="11">
                  <c:v>630556</c:v>
                </c:pt>
                <c:pt idx="12">
                  <c:v>801082</c:v>
                </c:pt>
              </c:numCache>
            </c:numRef>
          </c:val>
          <c:smooth val="0"/>
          <c:extLst>
            <c:ext xmlns:c15="http://schemas.microsoft.com/office/drawing/2012/chart" uri="{02D57815-91ED-43cb-92C2-25804820EDAC}">
              <c15:datalabelsRange>
                <c15:f>Sheet1!$E$2:$E$14</c15:f>
                <c15:dlblRangeCache>
                  <c:ptCount val="13"/>
                  <c:pt idx="0">
                    <c:v>8万</c:v>
                  </c:pt>
                  <c:pt idx="1">
                    <c:v>8万</c:v>
                  </c:pt>
                  <c:pt idx="2">
                    <c:v>9万</c:v>
                  </c:pt>
                  <c:pt idx="3">
                    <c:v>13万</c:v>
                  </c:pt>
                  <c:pt idx="4">
                    <c:v>16万</c:v>
                  </c:pt>
                  <c:pt idx="5">
                    <c:v>26万</c:v>
                  </c:pt>
                  <c:pt idx="6">
                    <c:v>35万</c:v>
                  </c:pt>
                  <c:pt idx="7">
                    <c:v>17万</c:v>
                  </c:pt>
                  <c:pt idx="8">
                    <c:v>29万</c:v>
                  </c:pt>
                  <c:pt idx="9">
                    <c:v>41万</c:v>
                  </c:pt>
                  <c:pt idx="10">
                    <c:v>81万</c:v>
                  </c:pt>
                  <c:pt idx="11">
                    <c:v>63万</c:v>
                  </c:pt>
                  <c:pt idx="12">
                    <c:v>80万</c:v>
                  </c:pt>
                </c15:dlblRangeCache>
              </c15:datalabelsRange>
            </c:ext>
            <c:ext xmlns:c16="http://schemas.microsoft.com/office/drawing/2014/chart" uri="{C3380CC4-5D6E-409C-BE32-E72D297353CC}">
              <c16:uniqueId val="{00000000-BDA5-4BAD-918A-D70E260A4037}"/>
            </c:ext>
          </c:extLst>
        </c:ser>
        <c:dLbls>
          <c:showLegendKey val="0"/>
          <c:showVal val="0"/>
          <c:showCatName val="0"/>
          <c:showSerName val="0"/>
          <c:showPercent val="0"/>
          <c:showBubbleSize val="0"/>
        </c:dLbls>
        <c:smooth val="0"/>
        <c:axId val="882166480"/>
        <c:axId val="224311712"/>
      </c:lineChart>
      <c:catAx>
        <c:axId val="8821664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224311712"/>
        <c:crosses val="autoZero"/>
        <c:auto val="1"/>
        <c:lblAlgn val="ctr"/>
        <c:lblOffset val="100"/>
        <c:noMultiLvlLbl val="0"/>
      </c:catAx>
      <c:valAx>
        <c:axId val="224311712"/>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crossAx val="882166480"/>
        <c:crosses val="autoZero"/>
        <c:crossBetween val="between"/>
        <c:dispUnits>
          <c:builtInUnit val="tenThousands"/>
        </c:dispUnits>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000" b="1" i="0" u="none" strike="noStrike" kern="1200" spc="0" baseline="0">
                <a:solidFill>
                  <a:schemeClr val="tx1">
                    <a:lumMod val="75000"/>
                    <a:lumOff val="25000"/>
                  </a:schemeClr>
                </a:solidFill>
                <a:latin typeface="+mn-lt"/>
                <a:ea typeface="+mn-ea"/>
                <a:cs typeface="+mn-cs"/>
              </a:defRPr>
            </a:pPr>
            <a:r>
              <a:rPr lang="zh-CN" altLang="en-US" sz="1000" b="1" dirty="0">
                <a:solidFill>
                  <a:schemeClr val="tx1">
                    <a:lumMod val="75000"/>
                    <a:lumOff val="25000"/>
                  </a:schemeClr>
                </a:solidFill>
              </a:rPr>
              <a:t>手淘搜索</a:t>
            </a:r>
            <a:r>
              <a:rPr lang="en-US" altLang="zh-CN" sz="1000" b="1" dirty="0">
                <a:solidFill>
                  <a:schemeClr val="tx1">
                    <a:lumMod val="75000"/>
                    <a:lumOff val="25000"/>
                  </a:schemeClr>
                </a:solidFill>
              </a:rPr>
              <a:t>UV</a:t>
            </a:r>
            <a:r>
              <a:rPr lang="zh-CN" altLang="en-US" sz="1000" b="1" dirty="0">
                <a:solidFill>
                  <a:schemeClr val="tx1">
                    <a:lumMod val="75000"/>
                    <a:lumOff val="25000"/>
                  </a:schemeClr>
                </a:solidFill>
              </a:rPr>
              <a:t>与直通车</a:t>
            </a:r>
            <a:r>
              <a:rPr lang="en-US" altLang="zh-CN" sz="1000" b="1" dirty="0">
                <a:solidFill>
                  <a:schemeClr val="tx1">
                    <a:lumMod val="75000"/>
                    <a:lumOff val="25000"/>
                  </a:schemeClr>
                </a:solidFill>
              </a:rPr>
              <a:t>UV</a:t>
            </a:r>
            <a:r>
              <a:rPr lang="zh-CN" altLang="en-US" sz="1000" b="1" dirty="0">
                <a:solidFill>
                  <a:schemeClr val="tx1">
                    <a:lumMod val="75000"/>
                    <a:lumOff val="25000"/>
                  </a:schemeClr>
                </a:solidFill>
              </a:rPr>
              <a:t>的关系</a:t>
            </a:r>
            <a:r>
              <a:rPr lang="en-US" altLang="zh-CN" sz="1000" b="1" dirty="0">
                <a:solidFill>
                  <a:schemeClr val="tx1">
                    <a:lumMod val="75000"/>
                    <a:lumOff val="25000"/>
                  </a:schemeClr>
                </a:solidFill>
              </a:rPr>
              <a:t>*</a:t>
            </a:r>
            <a:endParaRPr lang="zh-CN" altLang="en-US" sz="1000" b="1" dirty="0">
              <a:solidFill>
                <a:schemeClr val="tx1">
                  <a:lumMod val="75000"/>
                  <a:lumOff val="25000"/>
                </a:schemeClr>
              </a:solidFill>
            </a:endParaRPr>
          </a:p>
        </c:rich>
      </c:tx>
      <c:layout>
        <c:manualLayout>
          <c:xMode val="edge"/>
          <c:yMode val="edge"/>
          <c:x val="0.17885861985504062"/>
          <c:y val="4.4709840178163429E-2"/>
        </c:manualLayout>
      </c:layout>
      <c:overlay val="0"/>
      <c:spPr>
        <a:noFill/>
        <a:ln>
          <a:noFill/>
        </a:ln>
        <a:effectLst/>
      </c:spPr>
      <c:txPr>
        <a:bodyPr rot="0" spcFirstLastPara="1" vertOverflow="ellipsis" vert="horz" wrap="square" anchor="ctr" anchorCtr="1"/>
        <a:lstStyle/>
        <a:p>
          <a:pPr>
            <a:defRPr sz="1000" b="1" i="0" u="none" strike="noStrike" kern="1200" spc="0" baseline="0">
              <a:solidFill>
                <a:schemeClr val="tx1">
                  <a:lumMod val="75000"/>
                  <a:lumOff val="25000"/>
                </a:schemeClr>
              </a:solidFill>
              <a:latin typeface="+mn-lt"/>
              <a:ea typeface="+mn-ea"/>
              <a:cs typeface="+mn-cs"/>
            </a:defRPr>
          </a:pPr>
          <a:endParaRPr lang="zh-CN"/>
        </a:p>
      </c:txPr>
    </c:title>
    <c:autoTitleDeleted val="0"/>
    <c:plotArea>
      <c:layout>
        <c:manualLayout>
          <c:layoutTarget val="inner"/>
          <c:xMode val="edge"/>
          <c:yMode val="edge"/>
          <c:x val="8.2212548398976085E-2"/>
          <c:y val="0.19597484701841694"/>
          <c:w val="0.80158896695175785"/>
          <c:h val="0.64286202120865832"/>
        </c:manualLayout>
      </c:layout>
      <c:scatterChart>
        <c:scatterStyle val="lineMarker"/>
        <c:varyColors val="0"/>
        <c:ser>
          <c:idx val="0"/>
          <c:order val="0"/>
          <c:tx>
            <c:strRef>
              <c:f>Sheet1!$B$1</c:f>
              <c:strCache>
                <c:ptCount val="1"/>
                <c:pt idx="0">
                  <c:v>手淘搜索</c:v>
                </c:pt>
              </c:strCache>
            </c:strRef>
          </c:tx>
          <c:spPr>
            <a:ln w="19050" cap="rnd">
              <a:noFill/>
              <a:round/>
            </a:ln>
            <a:effectLst/>
          </c:spPr>
          <c:marker>
            <c:symbol val="circle"/>
            <c:size val="4"/>
            <c:spPr>
              <a:solidFill>
                <a:schemeClr val="accent5"/>
              </a:solidFill>
              <a:ln w="9525">
                <a:solidFill>
                  <a:schemeClr val="accent5"/>
                </a:solidFill>
              </a:ln>
              <a:effectLst/>
            </c:spPr>
          </c:marker>
          <c:trendline>
            <c:spPr>
              <a:ln w="19050" cap="rnd">
                <a:solidFill>
                  <a:schemeClr val="accent3">
                    <a:lumMod val="75000"/>
                  </a:schemeClr>
                </a:solidFill>
                <a:prstDash val="sysDash"/>
              </a:ln>
              <a:effectLst/>
            </c:spPr>
            <c:trendlineType val="linear"/>
            <c:dispRSqr val="1"/>
            <c:dispEq val="1"/>
            <c:trendlineLbl>
              <c:layout>
                <c:manualLayout>
                  <c:x val="0.13063753145976792"/>
                  <c:y val="0.27794945887011546"/>
                </c:manualLayout>
              </c:layout>
              <c:tx>
                <c:rich>
                  <a:bodyPr rot="0" spcFirstLastPara="1" vertOverflow="ellipsis" vert="horz" wrap="square" anchor="ctr" anchorCtr="1"/>
                  <a:lstStyle/>
                  <a:p>
                    <a:pPr>
                      <a:lnSpc>
                        <a:spcPct val="80000"/>
                      </a:lnSpc>
                      <a:defRPr sz="800" b="0" i="0" u="none" strike="noStrike" kern="1200" baseline="0">
                        <a:solidFill>
                          <a:schemeClr val="tx1">
                            <a:lumMod val="65000"/>
                            <a:lumOff val="35000"/>
                          </a:schemeClr>
                        </a:solidFill>
                        <a:latin typeface="+mn-lt"/>
                        <a:ea typeface="+mn-ea"/>
                        <a:cs typeface="+mn-cs"/>
                      </a:defRPr>
                    </a:pPr>
                    <a:r>
                      <a:rPr lang="en-US" altLang="zh-CN" sz="800" baseline="0" dirty="0"/>
                      <a:t>y = 0.4788x + 37480</a:t>
                    </a:r>
                    <a:br>
                      <a:rPr lang="en-US" altLang="zh-CN" sz="800" baseline="0" dirty="0"/>
                    </a:br>
                    <a:r>
                      <a:rPr lang="en-US" altLang="zh-CN" sz="800" baseline="0" dirty="0"/>
                      <a:t>R = 0.74</a:t>
                    </a:r>
                    <a:endParaRPr lang="en-US" altLang="zh-CN" sz="800" dirty="0"/>
                  </a:p>
                </c:rich>
              </c:tx>
              <c:numFmt formatCode="General" sourceLinked="0"/>
              <c:spPr>
                <a:noFill/>
                <a:ln>
                  <a:noFill/>
                </a:ln>
                <a:effectLst/>
              </c:spPr>
              <c:txPr>
                <a:bodyPr rot="0" spcFirstLastPara="1" vertOverflow="ellipsis" vert="horz" wrap="square" anchor="ctr" anchorCtr="1"/>
                <a:lstStyle/>
                <a:p>
                  <a:pPr>
                    <a:lnSpc>
                      <a:spcPct val="80000"/>
                    </a:lnSpc>
                    <a:defRPr sz="800" b="0" i="0" u="none" strike="noStrike" kern="1200" baseline="0">
                      <a:solidFill>
                        <a:schemeClr val="tx1">
                          <a:lumMod val="65000"/>
                          <a:lumOff val="35000"/>
                        </a:schemeClr>
                      </a:solidFill>
                      <a:latin typeface="+mn-lt"/>
                      <a:ea typeface="+mn-ea"/>
                      <a:cs typeface="+mn-cs"/>
                    </a:defRPr>
                  </a:pPr>
                  <a:endParaRPr lang="zh-CN"/>
                </a:p>
              </c:txPr>
            </c:trendlineLbl>
          </c:trendline>
          <c:xVal>
            <c:numRef>
              <c:f>Sheet1!$A$2:$A$66</c:f>
              <c:numCache>
                <c:formatCode>General</c:formatCode>
                <c:ptCount val="65"/>
                <c:pt idx="0">
                  <c:v>51379</c:v>
                </c:pt>
                <c:pt idx="1">
                  <c:v>69206</c:v>
                </c:pt>
                <c:pt idx="2">
                  <c:v>56534</c:v>
                </c:pt>
                <c:pt idx="3">
                  <c:v>37518</c:v>
                </c:pt>
                <c:pt idx="4">
                  <c:v>30804</c:v>
                </c:pt>
                <c:pt idx="5">
                  <c:v>33868</c:v>
                </c:pt>
                <c:pt idx="6">
                  <c:v>60037</c:v>
                </c:pt>
                <c:pt idx="7">
                  <c:v>49150</c:v>
                </c:pt>
                <c:pt idx="8">
                  <c:v>44226</c:v>
                </c:pt>
                <c:pt idx="9">
                  <c:v>57087</c:v>
                </c:pt>
                <c:pt idx="10">
                  <c:v>61536</c:v>
                </c:pt>
                <c:pt idx="11">
                  <c:v>55423</c:v>
                </c:pt>
                <c:pt idx="12">
                  <c:v>63858</c:v>
                </c:pt>
                <c:pt idx="13">
                  <c:v>52792</c:v>
                </c:pt>
                <c:pt idx="14">
                  <c:v>55039</c:v>
                </c:pt>
                <c:pt idx="15">
                  <c:v>56233</c:v>
                </c:pt>
                <c:pt idx="16">
                  <c:v>41389</c:v>
                </c:pt>
                <c:pt idx="17">
                  <c:v>52223</c:v>
                </c:pt>
                <c:pt idx="18">
                  <c:v>31647</c:v>
                </c:pt>
                <c:pt idx="19">
                  <c:v>26783</c:v>
                </c:pt>
                <c:pt idx="20">
                  <c:v>37274</c:v>
                </c:pt>
                <c:pt idx="21">
                  <c:v>38088</c:v>
                </c:pt>
                <c:pt idx="22">
                  <c:v>36088</c:v>
                </c:pt>
                <c:pt idx="23">
                  <c:v>35998</c:v>
                </c:pt>
                <c:pt idx="24">
                  <c:v>16786</c:v>
                </c:pt>
                <c:pt idx="25">
                  <c:v>22652</c:v>
                </c:pt>
                <c:pt idx="26">
                  <c:v>15242</c:v>
                </c:pt>
                <c:pt idx="27">
                  <c:v>17407</c:v>
                </c:pt>
                <c:pt idx="28">
                  <c:v>29969</c:v>
                </c:pt>
                <c:pt idx="29">
                  <c:v>40045</c:v>
                </c:pt>
                <c:pt idx="30">
                  <c:v>28983</c:v>
                </c:pt>
                <c:pt idx="31">
                  <c:v>13459</c:v>
                </c:pt>
                <c:pt idx="32">
                  <c:v>20993</c:v>
                </c:pt>
                <c:pt idx="33">
                  <c:v>11306</c:v>
                </c:pt>
                <c:pt idx="34">
                  <c:v>10233</c:v>
                </c:pt>
                <c:pt idx="35">
                  <c:v>19612</c:v>
                </c:pt>
                <c:pt idx="36">
                  <c:v>14049</c:v>
                </c:pt>
                <c:pt idx="37">
                  <c:v>5452</c:v>
                </c:pt>
                <c:pt idx="38">
                  <c:v>7316</c:v>
                </c:pt>
                <c:pt idx="39">
                  <c:v>41075</c:v>
                </c:pt>
                <c:pt idx="40">
                  <c:v>21964</c:v>
                </c:pt>
                <c:pt idx="41">
                  <c:v>26099</c:v>
                </c:pt>
                <c:pt idx="42">
                  <c:v>13548</c:v>
                </c:pt>
                <c:pt idx="43">
                  <c:v>26027</c:v>
                </c:pt>
                <c:pt idx="44">
                  <c:v>47753</c:v>
                </c:pt>
                <c:pt idx="45">
                  <c:v>34467</c:v>
                </c:pt>
                <c:pt idx="46">
                  <c:v>48964</c:v>
                </c:pt>
                <c:pt idx="47">
                  <c:v>55007</c:v>
                </c:pt>
                <c:pt idx="48">
                  <c:v>48063</c:v>
                </c:pt>
                <c:pt idx="49">
                  <c:v>35446</c:v>
                </c:pt>
                <c:pt idx="50">
                  <c:v>28406</c:v>
                </c:pt>
                <c:pt idx="51">
                  <c:v>22090</c:v>
                </c:pt>
                <c:pt idx="52">
                  <c:v>160435</c:v>
                </c:pt>
                <c:pt idx="53">
                  <c:v>185817</c:v>
                </c:pt>
                <c:pt idx="54">
                  <c:v>148918</c:v>
                </c:pt>
                <c:pt idx="55">
                  <c:v>126046</c:v>
                </c:pt>
                <c:pt idx="56">
                  <c:v>123043</c:v>
                </c:pt>
                <c:pt idx="57">
                  <c:v>105563</c:v>
                </c:pt>
                <c:pt idx="58">
                  <c:v>110728</c:v>
                </c:pt>
                <c:pt idx="59">
                  <c:v>92188</c:v>
                </c:pt>
                <c:pt idx="60">
                  <c:v>86506</c:v>
                </c:pt>
                <c:pt idx="61">
                  <c:v>133111</c:v>
                </c:pt>
                <c:pt idx="62">
                  <c:v>122347</c:v>
                </c:pt>
                <c:pt idx="63">
                  <c:v>88703</c:v>
                </c:pt>
                <c:pt idx="64">
                  <c:v>118965</c:v>
                </c:pt>
              </c:numCache>
            </c:numRef>
          </c:xVal>
          <c:yVal>
            <c:numRef>
              <c:f>Sheet1!$B$2:$B$66</c:f>
              <c:numCache>
                <c:formatCode>General</c:formatCode>
                <c:ptCount val="65"/>
                <c:pt idx="0">
                  <c:v>54184</c:v>
                </c:pt>
                <c:pt idx="1">
                  <c:v>78904</c:v>
                </c:pt>
                <c:pt idx="2">
                  <c:v>75042</c:v>
                </c:pt>
                <c:pt idx="3">
                  <c:v>51039</c:v>
                </c:pt>
                <c:pt idx="4">
                  <c:v>53684</c:v>
                </c:pt>
                <c:pt idx="5">
                  <c:v>47451</c:v>
                </c:pt>
                <c:pt idx="6">
                  <c:v>65656</c:v>
                </c:pt>
                <c:pt idx="7">
                  <c:v>66096</c:v>
                </c:pt>
                <c:pt idx="8">
                  <c:v>70726</c:v>
                </c:pt>
                <c:pt idx="9">
                  <c:v>70459</c:v>
                </c:pt>
                <c:pt idx="10">
                  <c:v>56376</c:v>
                </c:pt>
                <c:pt idx="11">
                  <c:v>46505</c:v>
                </c:pt>
                <c:pt idx="12">
                  <c:v>51755</c:v>
                </c:pt>
                <c:pt idx="13">
                  <c:v>59018</c:v>
                </c:pt>
                <c:pt idx="14">
                  <c:v>83645</c:v>
                </c:pt>
                <c:pt idx="15">
                  <c:v>83093</c:v>
                </c:pt>
                <c:pt idx="16">
                  <c:v>68241</c:v>
                </c:pt>
                <c:pt idx="17">
                  <c:v>80861</c:v>
                </c:pt>
                <c:pt idx="18">
                  <c:v>66128</c:v>
                </c:pt>
                <c:pt idx="19">
                  <c:v>72436</c:v>
                </c:pt>
                <c:pt idx="20">
                  <c:v>42555</c:v>
                </c:pt>
                <c:pt idx="21">
                  <c:v>39434</c:v>
                </c:pt>
                <c:pt idx="22">
                  <c:v>52946</c:v>
                </c:pt>
                <c:pt idx="23">
                  <c:v>38413</c:v>
                </c:pt>
                <c:pt idx="24">
                  <c:v>22704</c:v>
                </c:pt>
                <c:pt idx="25">
                  <c:v>43441</c:v>
                </c:pt>
                <c:pt idx="26">
                  <c:v>47153</c:v>
                </c:pt>
                <c:pt idx="27">
                  <c:v>85699</c:v>
                </c:pt>
                <c:pt idx="28">
                  <c:v>63694</c:v>
                </c:pt>
                <c:pt idx="29">
                  <c:v>45648</c:v>
                </c:pt>
                <c:pt idx="30">
                  <c:v>40953</c:v>
                </c:pt>
                <c:pt idx="31">
                  <c:v>36368</c:v>
                </c:pt>
                <c:pt idx="32">
                  <c:v>57152</c:v>
                </c:pt>
                <c:pt idx="33">
                  <c:v>62580</c:v>
                </c:pt>
                <c:pt idx="34">
                  <c:v>53271</c:v>
                </c:pt>
                <c:pt idx="35">
                  <c:v>79035</c:v>
                </c:pt>
                <c:pt idx="36">
                  <c:v>56590</c:v>
                </c:pt>
                <c:pt idx="37">
                  <c:v>42037</c:v>
                </c:pt>
                <c:pt idx="38">
                  <c:v>51907</c:v>
                </c:pt>
                <c:pt idx="39">
                  <c:v>42142</c:v>
                </c:pt>
                <c:pt idx="40">
                  <c:v>69157</c:v>
                </c:pt>
                <c:pt idx="41">
                  <c:v>62905</c:v>
                </c:pt>
                <c:pt idx="42">
                  <c:v>37738</c:v>
                </c:pt>
                <c:pt idx="43">
                  <c:v>45398</c:v>
                </c:pt>
                <c:pt idx="44">
                  <c:v>39925</c:v>
                </c:pt>
                <c:pt idx="45">
                  <c:v>51037</c:v>
                </c:pt>
                <c:pt idx="46">
                  <c:v>35201</c:v>
                </c:pt>
                <c:pt idx="47">
                  <c:v>23962</c:v>
                </c:pt>
                <c:pt idx="48">
                  <c:v>38144</c:v>
                </c:pt>
                <c:pt idx="49">
                  <c:v>27495</c:v>
                </c:pt>
                <c:pt idx="50">
                  <c:v>15610</c:v>
                </c:pt>
                <c:pt idx="51">
                  <c:v>19768</c:v>
                </c:pt>
                <c:pt idx="52">
                  <c:v>82575</c:v>
                </c:pt>
                <c:pt idx="53">
                  <c:v>120886</c:v>
                </c:pt>
                <c:pt idx="54">
                  <c:v>123963</c:v>
                </c:pt>
                <c:pt idx="55">
                  <c:v>83270</c:v>
                </c:pt>
                <c:pt idx="56">
                  <c:v>94799</c:v>
                </c:pt>
                <c:pt idx="57">
                  <c:v>72283</c:v>
                </c:pt>
                <c:pt idx="58">
                  <c:v>103132</c:v>
                </c:pt>
                <c:pt idx="59">
                  <c:v>105363</c:v>
                </c:pt>
                <c:pt idx="60">
                  <c:v>92037</c:v>
                </c:pt>
                <c:pt idx="61">
                  <c:v>127670</c:v>
                </c:pt>
                <c:pt idx="62">
                  <c:v>122569</c:v>
                </c:pt>
                <c:pt idx="63">
                  <c:v>97248</c:v>
                </c:pt>
                <c:pt idx="64">
                  <c:v>95241</c:v>
                </c:pt>
              </c:numCache>
            </c:numRef>
          </c:yVal>
          <c:smooth val="0"/>
          <c:extLst>
            <c:ext xmlns:c16="http://schemas.microsoft.com/office/drawing/2014/chart" uri="{C3380CC4-5D6E-409C-BE32-E72D297353CC}">
              <c16:uniqueId val="{00000000-3921-4D17-A08D-5713282916A9}"/>
            </c:ext>
          </c:extLst>
        </c:ser>
        <c:dLbls>
          <c:showLegendKey val="0"/>
          <c:showVal val="0"/>
          <c:showCatName val="0"/>
          <c:showSerName val="0"/>
          <c:showPercent val="0"/>
          <c:showBubbleSize val="0"/>
        </c:dLbls>
        <c:axId val="696842480"/>
        <c:axId val="210544064"/>
      </c:scatterChart>
      <c:valAx>
        <c:axId val="696842480"/>
        <c:scaling>
          <c:orientation val="minMax"/>
        </c:scaling>
        <c:delete val="0"/>
        <c:axPos val="b"/>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zh-CN"/>
          </a:p>
        </c:txPr>
        <c:crossAx val="210544064"/>
        <c:crosses val="autoZero"/>
        <c:crossBetween val="midCat"/>
        <c:dispUnits>
          <c:builtInUnit val="tenThousands"/>
          <c:dispUnitsLbl>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zh-CN"/>
              </a:p>
            </c:txPr>
          </c:dispUnitsLbl>
        </c:dispUnits>
      </c:valAx>
      <c:valAx>
        <c:axId val="210544064"/>
        <c:scaling>
          <c:orientation val="minMax"/>
        </c:scaling>
        <c:delete val="0"/>
        <c:axPos val="l"/>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zh-CN"/>
          </a:p>
        </c:txPr>
        <c:crossAx val="696842480"/>
        <c:crosses val="autoZero"/>
        <c:crossBetween val="midCat"/>
        <c:dispUnits>
          <c:builtInUnit val="tenThousands"/>
        </c:dispUnits>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0" i="0" u="none" strike="noStrike" kern="1200" spc="0" baseline="0">
                <a:solidFill>
                  <a:schemeClr val="tx1">
                    <a:lumMod val="65000"/>
                    <a:lumOff val="35000"/>
                  </a:schemeClr>
                </a:solidFill>
                <a:latin typeface="+mn-lt"/>
                <a:ea typeface="+mn-ea"/>
                <a:cs typeface="+mn-cs"/>
              </a:defRPr>
            </a:pPr>
            <a:r>
              <a:rPr lang="zh-CN" sz="1200" b="0" dirty="0"/>
              <a:t>新老客</a:t>
            </a:r>
            <a:r>
              <a:rPr lang="en-US" altLang="zh-CN" sz="1200" b="0" dirty="0"/>
              <a:t>GMV</a:t>
            </a:r>
            <a:r>
              <a:rPr lang="zh-CN" altLang="en-US" sz="1200" b="0" dirty="0"/>
              <a:t>贡献</a:t>
            </a:r>
            <a:endParaRPr lang="zh-CN" sz="1200" b="0" dirty="0"/>
          </a:p>
        </c:rich>
      </c:tx>
      <c:layout>
        <c:manualLayout>
          <c:xMode val="edge"/>
          <c:yMode val="edge"/>
          <c:x val="0.2036413043478261"/>
          <c:y val="0.11999914550420182"/>
        </c:manualLayout>
      </c:layout>
      <c:overlay val="0"/>
      <c:spPr>
        <a:noFill/>
        <a:ln>
          <a:noFill/>
        </a:ln>
        <a:effectLst/>
      </c:spPr>
      <c:txPr>
        <a:bodyPr rot="0" spcFirstLastPara="1" vertOverflow="ellipsis" vert="horz" wrap="square" anchor="ctr" anchorCtr="1"/>
        <a:lstStyle/>
        <a:p>
          <a:pPr>
            <a:defRPr sz="1200"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manualLayout>
          <c:layoutTarget val="inner"/>
          <c:xMode val="edge"/>
          <c:yMode val="edge"/>
          <c:x val="0.10862495581477553"/>
          <c:y val="0.20480814266565858"/>
          <c:w val="0.63974593495934962"/>
          <c:h val="0.65080958284301083"/>
        </c:manualLayout>
      </c:layout>
      <c:pieChart>
        <c:varyColors val="1"/>
        <c:ser>
          <c:idx val="0"/>
          <c:order val="0"/>
          <c:tx>
            <c:strRef>
              <c:f>Sheet1!$B$1</c:f>
              <c:strCache>
                <c:ptCount val="1"/>
                <c:pt idx="0">
                  <c:v>gmv</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4692-AD43-92FA-4B60A21B31EC}"/>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4692-AD43-92FA-4B60A21B31EC}"/>
              </c:ext>
            </c:extLst>
          </c:dPt>
          <c:dLbls>
            <c:dLbl>
              <c:idx val="0"/>
              <c:spPr>
                <a:noFill/>
                <a:ln>
                  <a:noFill/>
                </a:ln>
                <a:effectLst/>
              </c:spPr>
              <c:txPr>
                <a:bodyPr rot="0" spcFirstLastPara="1" vertOverflow="ellipsis" vert="horz" wrap="square" anchor="ctr" anchorCtr="1"/>
                <a:lstStyle/>
                <a:p>
                  <a:pPr>
                    <a:defRPr sz="1100" b="0" i="0" u="none" strike="noStrike" kern="1200" baseline="0">
                      <a:solidFill>
                        <a:schemeClr val="bg1"/>
                      </a:solidFill>
                      <a:latin typeface="+mn-lt"/>
                      <a:ea typeface="+mn-ea"/>
                      <a:cs typeface="+mn-cs"/>
                    </a:defRPr>
                  </a:pPr>
                  <a:endParaRPr lang="zh-CN"/>
                </a:p>
              </c:txPr>
              <c:dLblPos val="ctr"/>
              <c:showLegendKey val="0"/>
              <c:showVal val="0"/>
              <c:showCatName val="0"/>
              <c:showSerName val="0"/>
              <c:showPercent val="1"/>
              <c:showBubbleSize val="0"/>
              <c:extLst>
                <c:ext xmlns:c16="http://schemas.microsoft.com/office/drawing/2014/chart" uri="{C3380CC4-5D6E-409C-BE32-E72D297353CC}">
                  <c16:uniqueId val="{00000001-4692-AD43-92FA-4B60A21B31EC}"/>
                </c:ext>
              </c:extLst>
            </c:dLbl>
            <c:spPr>
              <a:noFill/>
              <a:ln>
                <a:noFill/>
              </a:ln>
              <a:effectLst/>
            </c:spPr>
            <c:txPr>
              <a:bodyPr rot="0" spcFirstLastPara="1" vertOverflow="ellipsis" vert="horz" wrap="square" anchor="ctr" anchorCtr="1"/>
              <a:lstStyle/>
              <a:p>
                <a:pPr>
                  <a:defRPr sz="1100" b="0" i="0" u="none" strike="noStrike" kern="1200" baseline="0">
                    <a:solidFill>
                      <a:schemeClr val="tx1">
                        <a:lumMod val="75000"/>
                        <a:lumOff val="25000"/>
                      </a:schemeClr>
                    </a:solidFill>
                    <a:latin typeface="+mn-lt"/>
                    <a:ea typeface="+mn-ea"/>
                    <a:cs typeface="+mn-cs"/>
                  </a:defRPr>
                </a:pPr>
                <a:endParaRPr lang="zh-CN"/>
              </a:p>
            </c:txPr>
            <c:dLblPos val="ct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新客</c:v>
                </c:pt>
                <c:pt idx="1">
                  <c:v>老客</c:v>
                </c:pt>
              </c:strCache>
            </c:strRef>
          </c:cat>
          <c:val>
            <c:numRef>
              <c:f>Sheet1!$B$2:$B$3</c:f>
              <c:numCache>
                <c:formatCode>General</c:formatCode>
                <c:ptCount val="2"/>
                <c:pt idx="0">
                  <c:v>5855010.0000000037</c:v>
                </c:pt>
                <c:pt idx="1">
                  <c:v>5309876.5299999956</c:v>
                </c:pt>
              </c:numCache>
            </c:numRef>
          </c:val>
          <c:extLst>
            <c:ext xmlns:c16="http://schemas.microsoft.com/office/drawing/2014/chart" uri="{C3380CC4-5D6E-409C-BE32-E72D297353CC}">
              <c16:uniqueId val="{00000004-4692-AD43-92FA-4B60A21B31EC}"/>
            </c:ext>
          </c:extLst>
        </c:ser>
        <c:dLbls>
          <c:showLegendKey val="0"/>
          <c:showVal val="0"/>
          <c:showCatName val="0"/>
          <c:showSerName val="0"/>
          <c:showPercent val="0"/>
          <c:showBubbleSize val="0"/>
          <c:showLeaderLines val="1"/>
        </c:dLbls>
        <c:firstSliceAng val="0"/>
      </c:pieChart>
      <c:spPr>
        <a:noFill/>
        <a:ln>
          <a:noFill/>
        </a:ln>
        <a:effectLst/>
      </c:spPr>
    </c:plotArea>
    <c:legend>
      <c:legendPos val="r"/>
      <c:layout>
        <c:manualLayout>
          <c:xMode val="edge"/>
          <c:yMode val="edge"/>
          <c:x val="0.76991914103923642"/>
          <c:y val="0.41438814814327923"/>
          <c:w val="0.21885781194768469"/>
          <c:h val="0.20036283206199695"/>
        </c:manualLayout>
      </c:layout>
      <c:overlay val="0"/>
      <c:spPr>
        <a:noFill/>
        <a:ln>
          <a:noFill/>
        </a:ln>
        <a:effectLst/>
      </c:spPr>
      <c:txPr>
        <a:bodyPr rot="0" spcFirstLastPara="1" vertOverflow="ellipsis" vert="horz" wrap="square" anchor="ctr" anchorCtr="1"/>
        <a:lstStyle/>
        <a:p>
          <a:pPr>
            <a:defRPr sz="1050"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50"/>
      </a:pPr>
      <a:endParaRPr lang="zh-CN"/>
    </a:p>
  </c:txPr>
  <c:externalData r:id="rId3">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lt"/>
                <a:ea typeface="+mn-ea"/>
                <a:cs typeface="+mn-cs"/>
              </a:defRPr>
            </a:pPr>
            <a:r>
              <a:rPr lang="zh-CN" altLang="en-US" b="1" dirty="0"/>
              <a:t>咖啡机品牌官旗控盘率变化</a:t>
            </a:r>
            <a:endParaRPr lang="zh-CN" b="1" dirty="0"/>
          </a:p>
        </c:rich>
      </c:tx>
      <c:layout>
        <c:manualLayout>
          <c:xMode val="edge"/>
          <c:yMode val="edge"/>
          <c:x val="0.26878161855144206"/>
          <c:y val="8.4898723176682934E-3"/>
        </c:manualLayout>
      </c:layout>
      <c:overlay val="0"/>
      <c:spPr>
        <a:noFill/>
        <a:ln>
          <a:noFill/>
        </a:ln>
        <a:effectLst/>
      </c:spPr>
    </c:title>
    <c:autoTitleDeleted val="0"/>
    <c:plotArea>
      <c:layout>
        <c:manualLayout>
          <c:layoutTarget val="inner"/>
          <c:xMode val="edge"/>
          <c:yMode val="edge"/>
          <c:x val="0.27515149260057853"/>
          <c:y val="0.158500190581748"/>
          <c:w val="0.47984171776508366"/>
          <c:h val="0.81467648470297938"/>
        </c:manualLayout>
      </c:layout>
      <c:barChart>
        <c:barDir val="bar"/>
        <c:grouping val="clustered"/>
        <c:varyColors val="0"/>
        <c:ser>
          <c:idx val="1"/>
          <c:order val="0"/>
          <c:tx>
            <c:strRef>
              <c:f>Sheet1!$B$1</c:f>
              <c:strCache>
                <c:ptCount val="1"/>
                <c:pt idx="0">
                  <c:v>22年12月控盘率</c:v>
                </c:pt>
              </c:strCache>
            </c:strRef>
          </c:tx>
          <c:spPr>
            <a:solidFill>
              <a:schemeClr val="accent2"/>
            </a:solidFill>
            <a:ln>
              <a:noFill/>
            </a:ln>
            <a:effectLst/>
          </c:spPr>
          <c:invertIfNegative val="0"/>
          <c:dLbls>
            <c:numFmt formatCode="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solidFill>
                    <a:latin typeface="+mn-lt"/>
                    <a:ea typeface="+mn-ea"/>
                    <a:cs typeface="+mn-cs"/>
                  </a:defRPr>
                </a:pPr>
                <a:endParaRPr lang="zh-CN"/>
              </a:p>
            </c:txPr>
            <c:dLblPos val="ctr"/>
            <c:showLegendKey val="0"/>
            <c:showVal val="1"/>
            <c:showCatName val="0"/>
            <c:showSerName val="0"/>
            <c:showPercent val="0"/>
            <c:showBubbleSize val="0"/>
            <c:separator> </c:separator>
            <c:showLeaderLines val="0"/>
            <c:extLst>
              <c:ext xmlns:c15="http://schemas.microsoft.com/office/drawing/2012/chart" uri="{CE6537A1-D6FC-4f65-9D91-7224C49458BB}">
                <c15:spPr xmlns:c15="http://schemas.microsoft.com/office/drawing/2012/chart">
                  <a:prstGeom prst="rect">
                    <a:avLst/>
                  </a:prstGeom>
                </c15:spPr>
                <c15:showLeaderLines val="0"/>
              </c:ext>
            </c:extLst>
          </c:dLbls>
          <c:cat>
            <c:strRef>
              <c:f>Sheet1!$A$2:$A$11</c:f>
              <c:strCache>
                <c:ptCount val="10"/>
                <c:pt idx="0">
                  <c:v>Delonghi/德龙</c:v>
                </c:pt>
                <c:pt idx="1">
                  <c:v>格米莱</c:v>
                </c:pt>
                <c:pt idx="2">
                  <c:v>Barsetto/百胜图</c:v>
                </c:pt>
                <c:pt idx="3">
                  <c:v>Petrus/柏翠</c:v>
                </c:pt>
                <c:pt idx="4">
                  <c:v>NESPRESSO/奈斯派索</c:v>
                </c:pt>
                <c:pt idx="5">
                  <c:v>Philips/飞利浦</c:v>
                </c:pt>
                <c:pt idx="6">
                  <c:v>maxim's de paris</c:v>
                </c:pt>
                <c:pt idx="7">
                  <c:v>Breville/铂富</c:v>
                </c:pt>
                <c:pt idx="8">
                  <c:v>SMEG</c:v>
                </c:pt>
                <c:pt idx="9">
                  <c:v>Bear/小熊</c:v>
                </c:pt>
              </c:strCache>
            </c:strRef>
          </c:cat>
          <c:val>
            <c:numRef>
              <c:f>Sheet1!$B$2:$B$11</c:f>
              <c:numCache>
                <c:formatCode>General</c:formatCode>
                <c:ptCount val="10"/>
                <c:pt idx="0">
                  <c:v>0.44137041702575669</c:v>
                </c:pt>
                <c:pt idx="1">
                  <c:v>0.40314444115981002</c:v>
                </c:pt>
                <c:pt idx="2">
                  <c:v>0.75407074830135867</c:v>
                </c:pt>
                <c:pt idx="3">
                  <c:v>0.32487829179538258</c:v>
                </c:pt>
                <c:pt idx="4">
                  <c:v>0.75772228978066025</c:v>
                </c:pt>
                <c:pt idx="5">
                  <c:v>0.51225966139309409</c:v>
                </c:pt>
                <c:pt idx="6">
                  <c:v>0.84673611301981699</c:v>
                </c:pt>
                <c:pt idx="7">
                  <c:v>0.12628467133452301</c:v>
                </c:pt>
                <c:pt idx="8">
                  <c:v>0.56756370460380701</c:v>
                </c:pt>
                <c:pt idx="9">
                  <c:v>0</c:v>
                </c:pt>
              </c:numCache>
            </c:numRef>
          </c:val>
          <c:extLst>
            <c:ext xmlns:c16="http://schemas.microsoft.com/office/drawing/2014/chart" uri="{C3380CC4-5D6E-409C-BE32-E72D297353CC}">
              <c16:uniqueId val="{00000000-EDD3-4AD0-AA6B-A83E61675998}"/>
            </c:ext>
          </c:extLst>
        </c:ser>
        <c:ser>
          <c:idx val="0"/>
          <c:order val="1"/>
          <c:tx>
            <c:strRef>
              <c:f>Sheet1!$C$1</c:f>
              <c:strCache>
                <c:ptCount val="1"/>
                <c:pt idx="0">
                  <c:v>23年12月控盘率</c:v>
                </c:pt>
              </c:strCache>
            </c:strRef>
          </c:tx>
          <c:spPr>
            <a:solidFill>
              <a:schemeClr val="accent1"/>
            </a:solidFill>
            <a:ln>
              <a:noFill/>
            </a:ln>
            <a:effectLst/>
          </c:spPr>
          <c:invertIfNegative val="0"/>
          <c:dLbls>
            <c:numFmt formatCode="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1"/>
                    </a:solidFill>
                    <a:latin typeface="+mn-lt"/>
                    <a:ea typeface="+mn-ea"/>
                    <a:cs typeface="+mn-cs"/>
                  </a:defRPr>
                </a:pPr>
                <a:endParaRPr lang="zh-CN"/>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Sheet1!$A$2:$A$11</c:f>
              <c:strCache>
                <c:ptCount val="10"/>
                <c:pt idx="0">
                  <c:v>Delonghi/德龙</c:v>
                </c:pt>
                <c:pt idx="1">
                  <c:v>格米莱</c:v>
                </c:pt>
                <c:pt idx="2">
                  <c:v>Barsetto/百胜图</c:v>
                </c:pt>
                <c:pt idx="3">
                  <c:v>Petrus/柏翠</c:v>
                </c:pt>
                <c:pt idx="4">
                  <c:v>NESPRESSO/奈斯派索</c:v>
                </c:pt>
                <c:pt idx="5">
                  <c:v>Philips/飞利浦</c:v>
                </c:pt>
                <c:pt idx="6">
                  <c:v>maxim's de paris</c:v>
                </c:pt>
                <c:pt idx="7">
                  <c:v>Breville/铂富</c:v>
                </c:pt>
                <c:pt idx="8">
                  <c:v>SMEG</c:v>
                </c:pt>
                <c:pt idx="9">
                  <c:v>Bear/小熊</c:v>
                </c:pt>
              </c:strCache>
            </c:strRef>
          </c:cat>
          <c:val>
            <c:numRef>
              <c:f>Sheet1!$C$2:$C$11</c:f>
              <c:numCache>
                <c:formatCode>General</c:formatCode>
                <c:ptCount val="10"/>
                <c:pt idx="0">
                  <c:v>0.50482117874362331</c:v>
                </c:pt>
                <c:pt idx="1">
                  <c:v>0.85606121993043161</c:v>
                </c:pt>
                <c:pt idx="2">
                  <c:v>0.80118694511069533</c:v>
                </c:pt>
                <c:pt idx="3">
                  <c:v>0.57682872669049901</c:v>
                </c:pt>
                <c:pt idx="4">
                  <c:v>0.64238814124696264</c:v>
                </c:pt>
                <c:pt idx="5">
                  <c:v>0.32244036244529711</c:v>
                </c:pt>
                <c:pt idx="6">
                  <c:v>0.86442979062467884</c:v>
                </c:pt>
                <c:pt idx="7">
                  <c:v>0.1946144430844553</c:v>
                </c:pt>
                <c:pt idx="8">
                  <c:v>0.65168829070965717</c:v>
                </c:pt>
                <c:pt idx="9">
                  <c:v>0.56956664681556557</c:v>
                </c:pt>
              </c:numCache>
            </c:numRef>
          </c:val>
          <c:extLst>
            <c:ext xmlns:c16="http://schemas.microsoft.com/office/drawing/2014/chart" uri="{C3380CC4-5D6E-409C-BE32-E72D297353CC}">
              <c16:uniqueId val="{00000001-EDD3-4AD0-AA6B-A83E61675998}"/>
            </c:ext>
          </c:extLst>
        </c:ser>
        <c:dLbls>
          <c:showLegendKey val="0"/>
          <c:showVal val="0"/>
          <c:showCatName val="0"/>
          <c:showSerName val="0"/>
          <c:showPercent val="0"/>
          <c:showBubbleSize val="0"/>
        </c:dLbls>
        <c:gapWidth val="60"/>
        <c:axId val="960513712"/>
        <c:axId val="960510992"/>
      </c:barChart>
      <c:catAx>
        <c:axId val="960513712"/>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960510992"/>
        <c:crosses val="autoZero"/>
        <c:auto val="1"/>
        <c:lblAlgn val="ctr"/>
        <c:lblOffset val="100"/>
        <c:noMultiLvlLbl val="0"/>
      </c:catAx>
      <c:valAx>
        <c:axId val="960510992"/>
        <c:scaling>
          <c:orientation val="minMax"/>
        </c:scaling>
        <c:delete val="1"/>
        <c:axPos val="t"/>
        <c:numFmt formatCode="General" sourceLinked="1"/>
        <c:majorTickMark val="none"/>
        <c:minorTickMark val="none"/>
        <c:tickLblPos val="nextTo"/>
        <c:crossAx val="960513712"/>
        <c:crosses val="autoZero"/>
        <c:crossBetween val="between"/>
      </c:valAx>
      <c:spPr>
        <a:noFill/>
        <a:ln>
          <a:noFill/>
        </a:ln>
        <a:effectLst/>
      </c:spPr>
    </c:plotArea>
    <c:legend>
      <c:legendPos val="t"/>
      <c:layout>
        <c:manualLayout>
          <c:xMode val="edge"/>
          <c:yMode val="edge"/>
          <c:x val="0.18102701314496961"/>
          <c:y val="0.10070414689038928"/>
          <c:w val="0.45889710740558126"/>
          <c:h val="5.256077723555496E-2"/>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pPr>
      <a:endParaRPr lang="zh-CN"/>
    </a:p>
  </c:txPr>
  <c:externalData r:id="rId1">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lt"/>
                <a:ea typeface="+mn-ea"/>
                <a:cs typeface="+mn-cs"/>
              </a:defRPr>
            </a:pPr>
            <a:r>
              <a:rPr lang="zh-CN" altLang="en-US" b="1" dirty="0"/>
              <a:t>咖啡机品牌官旗控盘率变化</a:t>
            </a:r>
            <a:endParaRPr lang="zh-CN" b="1" dirty="0"/>
          </a:p>
        </c:rich>
      </c:tx>
      <c:layout>
        <c:manualLayout>
          <c:xMode val="edge"/>
          <c:yMode val="edge"/>
          <c:x val="0.26878161855144206"/>
          <c:y val="8.4898723176682934E-3"/>
        </c:manualLayout>
      </c:layout>
      <c:overlay val="0"/>
      <c:spPr>
        <a:noFill/>
        <a:ln>
          <a:noFill/>
        </a:ln>
        <a:effectLst/>
      </c:spPr>
    </c:title>
    <c:autoTitleDeleted val="0"/>
    <c:plotArea>
      <c:layout>
        <c:manualLayout>
          <c:layoutTarget val="inner"/>
          <c:xMode val="edge"/>
          <c:yMode val="edge"/>
          <c:x val="0.27515149260057853"/>
          <c:y val="0.158500190581748"/>
          <c:w val="0.47984171776508366"/>
          <c:h val="0.81467648470297938"/>
        </c:manualLayout>
      </c:layout>
      <c:barChart>
        <c:barDir val="bar"/>
        <c:grouping val="clustered"/>
        <c:varyColors val="0"/>
        <c:ser>
          <c:idx val="1"/>
          <c:order val="0"/>
          <c:tx>
            <c:strRef>
              <c:f>Sheet1!$B$1</c:f>
              <c:strCache>
                <c:ptCount val="1"/>
                <c:pt idx="0">
                  <c:v>22年12月控盘率</c:v>
                </c:pt>
              </c:strCache>
            </c:strRef>
          </c:tx>
          <c:spPr>
            <a:solidFill>
              <a:schemeClr val="accent2"/>
            </a:solidFill>
            <a:ln>
              <a:noFill/>
            </a:ln>
            <a:effectLst/>
          </c:spPr>
          <c:invertIfNegative val="0"/>
          <c:dLbls>
            <c:numFmt formatCode="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solidFill>
                    <a:latin typeface="+mn-lt"/>
                    <a:ea typeface="+mn-ea"/>
                    <a:cs typeface="+mn-cs"/>
                  </a:defRPr>
                </a:pPr>
                <a:endParaRPr lang="zh-CN"/>
              </a:p>
            </c:txPr>
            <c:dLblPos val="ctr"/>
            <c:showLegendKey val="0"/>
            <c:showVal val="1"/>
            <c:showCatName val="0"/>
            <c:showSerName val="0"/>
            <c:showPercent val="0"/>
            <c:showBubbleSize val="0"/>
            <c:separator> </c:separator>
            <c:showLeaderLines val="0"/>
            <c:extLst>
              <c:ext xmlns:c15="http://schemas.microsoft.com/office/drawing/2012/chart" uri="{CE6537A1-D6FC-4f65-9D91-7224C49458BB}">
                <c15:spPr xmlns:c15="http://schemas.microsoft.com/office/drawing/2012/chart">
                  <a:prstGeom prst="rect">
                    <a:avLst/>
                  </a:prstGeom>
                </c15:spPr>
                <c15:showLeaderLines val="0"/>
              </c:ext>
            </c:extLst>
          </c:dLbls>
          <c:cat>
            <c:strRef>
              <c:f>Sheet1!$A$2:$A$11</c:f>
              <c:strCache>
                <c:ptCount val="10"/>
                <c:pt idx="0">
                  <c:v>Delonghi/德龙</c:v>
                </c:pt>
                <c:pt idx="1">
                  <c:v>格米莱</c:v>
                </c:pt>
                <c:pt idx="2">
                  <c:v>Barsetto/百胜图</c:v>
                </c:pt>
                <c:pt idx="3">
                  <c:v>Petrus/柏翠</c:v>
                </c:pt>
                <c:pt idx="4">
                  <c:v>NESPRESSO/奈斯派索</c:v>
                </c:pt>
                <c:pt idx="5">
                  <c:v>Philips/飞利浦</c:v>
                </c:pt>
                <c:pt idx="6">
                  <c:v>maxim's de paris</c:v>
                </c:pt>
                <c:pt idx="7">
                  <c:v>Breville/铂富</c:v>
                </c:pt>
                <c:pt idx="8">
                  <c:v>SMEG</c:v>
                </c:pt>
                <c:pt idx="9">
                  <c:v>Bear/小熊</c:v>
                </c:pt>
              </c:strCache>
            </c:strRef>
          </c:cat>
          <c:val>
            <c:numRef>
              <c:f>Sheet1!$B$2:$B$11</c:f>
              <c:numCache>
                <c:formatCode>General</c:formatCode>
                <c:ptCount val="10"/>
                <c:pt idx="0">
                  <c:v>0.44137041702575669</c:v>
                </c:pt>
                <c:pt idx="1">
                  <c:v>0.40314444115981002</c:v>
                </c:pt>
                <c:pt idx="2">
                  <c:v>0.75407074830135867</c:v>
                </c:pt>
                <c:pt idx="3">
                  <c:v>0.32487829179538258</c:v>
                </c:pt>
                <c:pt idx="4">
                  <c:v>0.75772228978066025</c:v>
                </c:pt>
                <c:pt idx="5">
                  <c:v>0.51225966139309409</c:v>
                </c:pt>
                <c:pt idx="6">
                  <c:v>0.84673611301981699</c:v>
                </c:pt>
                <c:pt idx="7">
                  <c:v>0.12628467133452301</c:v>
                </c:pt>
                <c:pt idx="8">
                  <c:v>0.56756370460380701</c:v>
                </c:pt>
                <c:pt idx="9">
                  <c:v>0</c:v>
                </c:pt>
              </c:numCache>
            </c:numRef>
          </c:val>
          <c:extLst>
            <c:ext xmlns:c16="http://schemas.microsoft.com/office/drawing/2014/chart" uri="{C3380CC4-5D6E-409C-BE32-E72D297353CC}">
              <c16:uniqueId val="{0000000A-DB59-7F4B-B3DC-5F2F5A0F4B3D}"/>
            </c:ext>
          </c:extLst>
        </c:ser>
        <c:ser>
          <c:idx val="0"/>
          <c:order val="1"/>
          <c:tx>
            <c:strRef>
              <c:f>Sheet1!$C$1</c:f>
              <c:strCache>
                <c:ptCount val="1"/>
                <c:pt idx="0">
                  <c:v>23年12月控盘率</c:v>
                </c:pt>
              </c:strCache>
            </c:strRef>
          </c:tx>
          <c:spPr>
            <a:solidFill>
              <a:schemeClr val="accent1"/>
            </a:solidFill>
            <a:ln>
              <a:noFill/>
            </a:ln>
            <a:effectLst/>
          </c:spPr>
          <c:invertIfNegative val="0"/>
          <c:dLbls>
            <c:numFmt formatCode="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1"/>
                    </a:solidFill>
                    <a:latin typeface="+mn-lt"/>
                    <a:ea typeface="+mn-ea"/>
                    <a:cs typeface="+mn-cs"/>
                  </a:defRPr>
                </a:pPr>
                <a:endParaRPr lang="zh-CN"/>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Sheet1!$A$2:$A$11</c:f>
              <c:strCache>
                <c:ptCount val="10"/>
                <c:pt idx="0">
                  <c:v>Delonghi/德龙</c:v>
                </c:pt>
                <c:pt idx="1">
                  <c:v>格米莱</c:v>
                </c:pt>
                <c:pt idx="2">
                  <c:v>Barsetto/百胜图</c:v>
                </c:pt>
                <c:pt idx="3">
                  <c:v>Petrus/柏翠</c:v>
                </c:pt>
                <c:pt idx="4">
                  <c:v>NESPRESSO/奈斯派索</c:v>
                </c:pt>
                <c:pt idx="5">
                  <c:v>Philips/飞利浦</c:v>
                </c:pt>
                <c:pt idx="6">
                  <c:v>maxim's de paris</c:v>
                </c:pt>
                <c:pt idx="7">
                  <c:v>Breville/铂富</c:v>
                </c:pt>
                <c:pt idx="8">
                  <c:v>SMEG</c:v>
                </c:pt>
                <c:pt idx="9">
                  <c:v>Bear/小熊</c:v>
                </c:pt>
              </c:strCache>
            </c:strRef>
          </c:cat>
          <c:val>
            <c:numRef>
              <c:f>Sheet1!$C$2:$C$11</c:f>
              <c:numCache>
                <c:formatCode>General</c:formatCode>
                <c:ptCount val="10"/>
                <c:pt idx="0">
                  <c:v>0.50482117874362331</c:v>
                </c:pt>
                <c:pt idx="1">
                  <c:v>0.85606121993043161</c:v>
                </c:pt>
                <c:pt idx="2">
                  <c:v>0.80118694511069533</c:v>
                </c:pt>
                <c:pt idx="3">
                  <c:v>0.57682872669049901</c:v>
                </c:pt>
                <c:pt idx="4">
                  <c:v>0.64238814124696264</c:v>
                </c:pt>
                <c:pt idx="5">
                  <c:v>0.32244036244529711</c:v>
                </c:pt>
                <c:pt idx="6">
                  <c:v>0.86442979062467884</c:v>
                </c:pt>
                <c:pt idx="7">
                  <c:v>0.1946144430844553</c:v>
                </c:pt>
                <c:pt idx="8">
                  <c:v>0.65168829070965717</c:v>
                </c:pt>
                <c:pt idx="9">
                  <c:v>0.56956664681556557</c:v>
                </c:pt>
              </c:numCache>
            </c:numRef>
          </c:val>
          <c:extLst>
            <c:ext xmlns:c16="http://schemas.microsoft.com/office/drawing/2014/chart" uri="{C3380CC4-5D6E-409C-BE32-E72D297353CC}">
              <c16:uniqueId val="{0000000B-DB59-7F4B-B3DC-5F2F5A0F4B3D}"/>
            </c:ext>
          </c:extLst>
        </c:ser>
        <c:dLbls>
          <c:showLegendKey val="0"/>
          <c:showVal val="0"/>
          <c:showCatName val="0"/>
          <c:showSerName val="0"/>
          <c:showPercent val="0"/>
          <c:showBubbleSize val="0"/>
        </c:dLbls>
        <c:gapWidth val="60"/>
        <c:axId val="960513712"/>
        <c:axId val="960510992"/>
      </c:barChart>
      <c:catAx>
        <c:axId val="960513712"/>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960510992"/>
        <c:crosses val="autoZero"/>
        <c:auto val="1"/>
        <c:lblAlgn val="ctr"/>
        <c:lblOffset val="100"/>
        <c:noMultiLvlLbl val="0"/>
      </c:catAx>
      <c:valAx>
        <c:axId val="960510992"/>
        <c:scaling>
          <c:orientation val="minMax"/>
        </c:scaling>
        <c:delete val="1"/>
        <c:axPos val="t"/>
        <c:numFmt formatCode="General" sourceLinked="1"/>
        <c:majorTickMark val="none"/>
        <c:minorTickMark val="none"/>
        <c:tickLblPos val="nextTo"/>
        <c:crossAx val="960513712"/>
        <c:crosses val="autoZero"/>
        <c:crossBetween val="between"/>
      </c:valAx>
      <c:spPr>
        <a:noFill/>
        <a:ln>
          <a:noFill/>
        </a:ln>
        <a:effectLst/>
      </c:spPr>
    </c:plotArea>
    <c:legend>
      <c:legendPos val="t"/>
      <c:layout>
        <c:manualLayout>
          <c:xMode val="edge"/>
          <c:yMode val="edge"/>
          <c:x val="0.18102701314496961"/>
          <c:y val="0.10070414689038928"/>
          <c:w val="0.45889710740558126"/>
          <c:h val="5.256077723555496E-2"/>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pPr>
      <a:endParaRPr lang="zh-CN"/>
    </a:p>
  </c:txPr>
  <c:externalData r:id="rId1">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ea"/>
                <a:ea typeface="+mn-ea"/>
                <a:cs typeface="+mn-cs"/>
              </a:defRPr>
            </a:pPr>
            <a:r>
              <a:rPr lang="en-US" altLang="zh-CN" sz="1400" dirty="0">
                <a:latin typeface="+mn-ea"/>
                <a:ea typeface="+mn-ea"/>
              </a:rPr>
              <a:t>Nespresso</a:t>
            </a:r>
            <a:r>
              <a:rPr lang="zh-CN" altLang="en-US" sz="1400" dirty="0">
                <a:latin typeface="+mn-ea"/>
                <a:ea typeface="+mn-ea"/>
              </a:rPr>
              <a:t>官旗咖啡机类目控盘率</a:t>
            </a:r>
          </a:p>
        </c:rich>
      </c:tx>
      <c:layout>
        <c:manualLayout>
          <c:xMode val="edge"/>
          <c:yMode val="edge"/>
          <c:x val="0.23282406563923622"/>
          <c:y val="4.5041786009666603E-3"/>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ea"/>
              <a:ea typeface="+mn-ea"/>
              <a:cs typeface="+mn-cs"/>
            </a:defRPr>
          </a:pPr>
          <a:endParaRPr lang="zh-CN"/>
        </a:p>
      </c:txPr>
    </c:title>
    <c:autoTitleDeleted val="0"/>
    <c:plotArea>
      <c:layout/>
      <c:lineChart>
        <c:grouping val="standard"/>
        <c:varyColors val="0"/>
        <c:ser>
          <c:idx val="0"/>
          <c:order val="0"/>
          <c:tx>
            <c:strRef>
              <c:f>Sheet1!$D$7</c:f>
              <c:strCache>
                <c:ptCount val="1"/>
                <c:pt idx="0">
                  <c:v>控盘率</c:v>
                </c:pt>
              </c:strCache>
            </c:strRef>
          </c:tx>
          <c:spPr>
            <a:ln w="28575" cap="rnd">
              <a:solidFill>
                <a:schemeClr val="accent1"/>
              </a:solidFill>
              <a:round/>
            </a:ln>
            <a:effectLst/>
          </c:spPr>
          <c:marker>
            <c:symbol val="circle"/>
            <c:size val="7"/>
            <c:spPr>
              <a:solidFill>
                <a:schemeClr val="accent1"/>
              </a:solidFill>
              <a:ln w="9525">
                <a:noFill/>
              </a:ln>
              <a:effectLst/>
            </c:spPr>
          </c:marker>
          <c:dPt>
            <c:idx val="2"/>
            <c:marker>
              <c:symbol val="circle"/>
              <c:size val="7"/>
              <c:spPr>
                <a:solidFill>
                  <a:schemeClr val="accent4">
                    <a:lumMod val="60000"/>
                    <a:lumOff val="40000"/>
                  </a:schemeClr>
                </a:solidFill>
                <a:ln w="9525">
                  <a:noFill/>
                </a:ln>
                <a:effectLst/>
              </c:spPr>
            </c:marker>
            <c:bubble3D val="0"/>
            <c:extLst>
              <c:ext xmlns:c16="http://schemas.microsoft.com/office/drawing/2014/chart" uri="{C3380CC4-5D6E-409C-BE32-E72D297353CC}">
                <c16:uniqueId val="{0000000B-C278-408C-94A3-2107F02A1344}"/>
              </c:ext>
            </c:extLst>
          </c:dPt>
          <c:dPt>
            <c:idx val="4"/>
            <c:marker>
              <c:symbol val="circle"/>
              <c:size val="7"/>
              <c:spPr>
                <a:solidFill>
                  <a:schemeClr val="accent4">
                    <a:lumMod val="75000"/>
                  </a:schemeClr>
                </a:solidFill>
                <a:ln w="9525">
                  <a:noFill/>
                </a:ln>
                <a:effectLst/>
              </c:spPr>
            </c:marker>
            <c:bubble3D val="0"/>
            <c:extLst>
              <c:ext xmlns:c16="http://schemas.microsoft.com/office/drawing/2014/chart" uri="{C3380CC4-5D6E-409C-BE32-E72D297353CC}">
                <c16:uniqueId val="{0000000A-C278-408C-94A3-2107F02A1344}"/>
              </c:ext>
            </c:extLst>
          </c:dPt>
          <c:dPt>
            <c:idx val="5"/>
            <c:marker>
              <c:symbol val="circle"/>
              <c:size val="7"/>
              <c:spPr>
                <a:solidFill>
                  <a:schemeClr val="accent4">
                    <a:lumMod val="75000"/>
                  </a:schemeClr>
                </a:solidFill>
                <a:ln w="9525">
                  <a:noFill/>
                </a:ln>
                <a:effectLst/>
              </c:spPr>
            </c:marker>
            <c:bubble3D val="0"/>
            <c:extLst>
              <c:ext xmlns:c16="http://schemas.microsoft.com/office/drawing/2014/chart" uri="{C3380CC4-5D6E-409C-BE32-E72D297353CC}">
                <c16:uniqueId val="{00000009-C278-408C-94A3-2107F02A1344}"/>
              </c:ext>
            </c:extLst>
          </c:dPt>
          <c:dPt>
            <c:idx val="9"/>
            <c:marker>
              <c:symbol val="circle"/>
              <c:size val="7"/>
              <c:spPr>
                <a:solidFill>
                  <a:schemeClr val="accent4">
                    <a:lumMod val="75000"/>
                  </a:schemeClr>
                </a:solidFill>
                <a:ln w="9525">
                  <a:noFill/>
                </a:ln>
                <a:effectLst/>
              </c:spPr>
            </c:marker>
            <c:bubble3D val="0"/>
            <c:extLst>
              <c:ext xmlns:c16="http://schemas.microsoft.com/office/drawing/2014/chart" uri="{C3380CC4-5D6E-409C-BE32-E72D297353CC}">
                <c16:uniqueId val="{00000008-C278-408C-94A3-2107F02A1344}"/>
              </c:ext>
            </c:extLst>
          </c:dPt>
          <c:dPt>
            <c:idx val="10"/>
            <c:marker>
              <c:symbol val="circle"/>
              <c:size val="7"/>
              <c:spPr>
                <a:solidFill>
                  <a:schemeClr val="accent4">
                    <a:lumMod val="75000"/>
                  </a:schemeClr>
                </a:solidFill>
                <a:ln w="9525">
                  <a:noFill/>
                </a:ln>
                <a:effectLst/>
              </c:spPr>
            </c:marker>
            <c:bubble3D val="0"/>
            <c:extLst>
              <c:ext xmlns:c16="http://schemas.microsoft.com/office/drawing/2014/chart" uri="{C3380CC4-5D6E-409C-BE32-E72D297353CC}">
                <c16:uniqueId val="{00000007-C278-408C-94A3-2107F02A1344}"/>
              </c:ext>
            </c:extLst>
          </c:dPt>
          <c:dPt>
            <c:idx val="11"/>
            <c:marker>
              <c:symbol val="circle"/>
              <c:size val="7"/>
              <c:spPr>
                <a:solidFill>
                  <a:schemeClr val="accent4">
                    <a:lumMod val="60000"/>
                    <a:lumOff val="40000"/>
                  </a:schemeClr>
                </a:solidFill>
                <a:ln w="9525">
                  <a:noFill/>
                </a:ln>
                <a:effectLst/>
              </c:spPr>
            </c:marker>
            <c:bubble3D val="0"/>
            <c:extLst>
              <c:ext xmlns:c16="http://schemas.microsoft.com/office/drawing/2014/chart" uri="{C3380CC4-5D6E-409C-BE32-E72D297353CC}">
                <c16:uniqueId val="{0000000D-C278-408C-94A3-2107F02A1344}"/>
              </c:ext>
            </c:extLst>
          </c:dPt>
          <c:dPt>
            <c:idx val="14"/>
            <c:marker>
              <c:symbol val="circle"/>
              <c:size val="7"/>
              <c:spPr>
                <a:solidFill>
                  <a:schemeClr val="accent4">
                    <a:lumMod val="60000"/>
                    <a:lumOff val="40000"/>
                  </a:schemeClr>
                </a:solidFill>
                <a:ln w="9525">
                  <a:noFill/>
                </a:ln>
                <a:effectLst/>
              </c:spPr>
            </c:marker>
            <c:bubble3D val="0"/>
            <c:extLst>
              <c:ext xmlns:c16="http://schemas.microsoft.com/office/drawing/2014/chart" uri="{C3380CC4-5D6E-409C-BE32-E72D297353CC}">
                <c16:uniqueId val="{0000000C-C278-408C-94A3-2107F02A1344}"/>
              </c:ext>
            </c:extLst>
          </c:dPt>
          <c:dPt>
            <c:idx val="16"/>
            <c:marker>
              <c:symbol val="circle"/>
              <c:size val="7"/>
              <c:spPr>
                <a:solidFill>
                  <a:schemeClr val="accent4">
                    <a:lumMod val="75000"/>
                  </a:schemeClr>
                </a:solidFill>
                <a:ln w="9525">
                  <a:noFill/>
                </a:ln>
                <a:effectLst/>
              </c:spPr>
            </c:marker>
            <c:bubble3D val="0"/>
            <c:extLst>
              <c:ext xmlns:c16="http://schemas.microsoft.com/office/drawing/2014/chart" uri="{C3380CC4-5D6E-409C-BE32-E72D297353CC}">
                <c16:uniqueId val="{00000006-C278-408C-94A3-2107F02A1344}"/>
              </c:ext>
            </c:extLst>
          </c:dPt>
          <c:dPt>
            <c:idx val="17"/>
            <c:marker>
              <c:symbol val="circle"/>
              <c:size val="7"/>
              <c:spPr>
                <a:solidFill>
                  <a:schemeClr val="accent4">
                    <a:lumMod val="75000"/>
                  </a:schemeClr>
                </a:solidFill>
                <a:ln w="9525">
                  <a:noFill/>
                </a:ln>
                <a:effectLst/>
              </c:spPr>
            </c:marker>
            <c:bubble3D val="0"/>
            <c:extLst>
              <c:ext xmlns:c16="http://schemas.microsoft.com/office/drawing/2014/chart" uri="{C3380CC4-5D6E-409C-BE32-E72D297353CC}">
                <c16:uniqueId val="{00000005-C278-408C-94A3-2107F02A1344}"/>
              </c:ext>
            </c:extLst>
          </c:dPt>
          <c:dPt>
            <c:idx val="21"/>
            <c:marker>
              <c:symbol val="circle"/>
              <c:size val="7"/>
              <c:spPr>
                <a:solidFill>
                  <a:schemeClr val="accent4">
                    <a:lumMod val="75000"/>
                  </a:schemeClr>
                </a:solidFill>
                <a:ln w="9525">
                  <a:noFill/>
                </a:ln>
                <a:effectLst/>
              </c:spPr>
            </c:marker>
            <c:bubble3D val="0"/>
            <c:extLst>
              <c:ext xmlns:c16="http://schemas.microsoft.com/office/drawing/2014/chart" uri="{C3380CC4-5D6E-409C-BE32-E72D297353CC}">
                <c16:uniqueId val="{00000004-C278-408C-94A3-2107F02A1344}"/>
              </c:ext>
            </c:extLst>
          </c:dPt>
          <c:dPt>
            <c:idx val="22"/>
            <c:marker>
              <c:symbol val="circle"/>
              <c:size val="7"/>
              <c:spPr>
                <a:solidFill>
                  <a:schemeClr val="accent4">
                    <a:lumMod val="75000"/>
                  </a:schemeClr>
                </a:solidFill>
                <a:ln w="9525">
                  <a:noFill/>
                </a:ln>
                <a:effectLst/>
              </c:spPr>
            </c:marker>
            <c:bubble3D val="0"/>
            <c:extLst>
              <c:ext xmlns:c16="http://schemas.microsoft.com/office/drawing/2014/chart" uri="{C3380CC4-5D6E-409C-BE32-E72D297353CC}">
                <c16:uniqueId val="{00000003-C278-408C-94A3-2107F02A1344}"/>
              </c:ext>
            </c:extLst>
          </c:dPt>
          <c:dLbls>
            <c:dLbl>
              <c:idx val="23"/>
              <c:layout>
                <c:manualLayout>
                  <c:x val="0"/>
                  <c:y val="5.4050143211599927E-2"/>
                </c:manualLayout>
              </c:layout>
              <c:spPr>
                <a:noFill/>
                <a:ln>
                  <a:noFill/>
                </a:ln>
                <a:effectLst/>
              </c:spPr>
              <c:txPr>
                <a:bodyPr rot="0" spcFirstLastPara="1" vertOverflow="ellipsis" vert="horz" wrap="square" lIns="38100" tIns="19050" rIns="38100" bIns="19050" anchor="ctr" anchorCtr="1">
                  <a:spAutoFit/>
                </a:bodyPr>
                <a:lstStyle/>
                <a:p>
                  <a:pPr>
                    <a:defRPr sz="1100" b="0" i="0" u="none" strike="noStrike" kern="1200" baseline="0">
                      <a:solidFill>
                        <a:schemeClr val="tx1">
                          <a:lumMod val="75000"/>
                          <a:lumOff val="25000"/>
                        </a:schemeClr>
                      </a:solidFill>
                      <a:latin typeface="+mn-lt"/>
                      <a:ea typeface="+mn-ea"/>
                      <a:cs typeface="+mn-cs"/>
                    </a:defRPr>
                  </a:pPr>
                  <a:endParaRPr lang="zh-CN"/>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E-C278-408C-94A3-2107F02A1344}"/>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Sheet1!$A$8:$A$31</c:f>
              <c:strCache>
                <c:ptCount val="24"/>
                <c:pt idx="0">
                  <c:v>2022-01</c:v>
                </c:pt>
                <c:pt idx="1">
                  <c:v>2022-02</c:v>
                </c:pt>
                <c:pt idx="2">
                  <c:v>2022-03</c:v>
                </c:pt>
                <c:pt idx="3">
                  <c:v>2022-04</c:v>
                </c:pt>
                <c:pt idx="4">
                  <c:v>2022-05</c:v>
                </c:pt>
                <c:pt idx="5">
                  <c:v>2022-06</c:v>
                </c:pt>
                <c:pt idx="6">
                  <c:v>2022-07</c:v>
                </c:pt>
                <c:pt idx="7">
                  <c:v>2022-08</c:v>
                </c:pt>
                <c:pt idx="8">
                  <c:v>2022-09</c:v>
                </c:pt>
                <c:pt idx="9">
                  <c:v>2022-10</c:v>
                </c:pt>
                <c:pt idx="10">
                  <c:v>2022-11</c:v>
                </c:pt>
                <c:pt idx="11">
                  <c:v>2022-12</c:v>
                </c:pt>
                <c:pt idx="12">
                  <c:v>2023-01</c:v>
                </c:pt>
                <c:pt idx="13">
                  <c:v>2023-02</c:v>
                </c:pt>
                <c:pt idx="14">
                  <c:v>2023-03</c:v>
                </c:pt>
                <c:pt idx="15">
                  <c:v>2023-04</c:v>
                </c:pt>
                <c:pt idx="16">
                  <c:v>2023-05</c:v>
                </c:pt>
                <c:pt idx="17">
                  <c:v>2023-06</c:v>
                </c:pt>
                <c:pt idx="18">
                  <c:v>2023-07</c:v>
                </c:pt>
                <c:pt idx="19">
                  <c:v>2023-08</c:v>
                </c:pt>
                <c:pt idx="20">
                  <c:v>2023-09</c:v>
                </c:pt>
                <c:pt idx="21">
                  <c:v>2023-10</c:v>
                </c:pt>
                <c:pt idx="22">
                  <c:v>2023-11</c:v>
                </c:pt>
                <c:pt idx="23">
                  <c:v>2023-12</c:v>
                </c:pt>
              </c:strCache>
            </c:strRef>
          </c:cat>
          <c:val>
            <c:numRef>
              <c:f>Sheet1!$D$8:$D$31</c:f>
              <c:numCache>
                <c:formatCode>0%</c:formatCode>
                <c:ptCount val="24"/>
                <c:pt idx="0">
                  <c:v>0.62065023292259491</c:v>
                </c:pt>
                <c:pt idx="1">
                  <c:v>0.62065120092369841</c:v>
                </c:pt>
                <c:pt idx="2">
                  <c:v>0.72355211563734279</c:v>
                </c:pt>
                <c:pt idx="3">
                  <c:v>0.5566029115232396</c:v>
                </c:pt>
                <c:pt idx="4">
                  <c:v>0.7668718843567599</c:v>
                </c:pt>
                <c:pt idx="5">
                  <c:v>0.88723016974854096</c:v>
                </c:pt>
                <c:pt idx="6">
                  <c:v>0.5714744278837397</c:v>
                </c:pt>
                <c:pt idx="7">
                  <c:v>0.66754841332126169</c:v>
                </c:pt>
                <c:pt idx="8">
                  <c:v>0.77753779678595603</c:v>
                </c:pt>
                <c:pt idx="9">
                  <c:v>0.85089485930154607</c:v>
                </c:pt>
                <c:pt idx="10">
                  <c:v>0.86852963916430526</c:v>
                </c:pt>
                <c:pt idx="11">
                  <c:v>0.75772228978066025</c:v>
                </c:pt>
                <c:pt idx="12">
                  <c:v>0.63662594513963899</c:v>
                </c:pt>
                <c:pt idx="13">
                  <c:v>0.62360774408651676</c:v>
                </c:pt>
                <c:pt idx="14">
                  <c:v>0.7414867755489154</c:v>
                </c:pt>
                <c:pt idx="15">
                  <c:v>0.68979820620797261</c:v>
                </c:pt>
                <c:pt idx="16">
                  <c:v>0.80674251274581577</c:v>
                </c:pt>
                <c:pt idx="17">
                  <c:v>0.85321481380462227</c:v>
                </c:pt>
                <c:pt idx="18">
                  <c:v>0.58936984491701605</c:v>
                </c:pt>
                <c:pt idx="19">
                  <c:v>0.63860236237738366</c:v>
                </c:pt>
                <c:pt idx="20">
                  <c:v>0.65274332577850036</c:v>
                </c:pt>
                <c:pt idx="21">
                  <c:v>0.85934165802333673</c:v>
                </c:pt>
                <c:pt idx="22">
                  <c:v>0.87987929408265253</c:v>
                </c:pt>
                <c:pt idx="23">
                  <c:v>0.64238814124696264</c:v>
                </c:pt>
              </c:numCache>
            </c:numRef>
          </c:val>
          <c:smooth val="0"/>
          <c:extLst>
            <c:ext xmlns:c16="http://schemas.microsoft.com/office/drawing/2014/chart" uri="{C3380CC4-5D6E-409C-BE32-E72D297353CC}">
              <c16:uniqueId val="{00000000-C278-408C-94A3-2107F02A1344}"/>
            </c:ext>
          </c:extLst>
        </c:ser>
        <c:dLbls>
          <c:showLegendKey val="0"/>
          <c:showVal val="0"/>
          <c:showCatName val="0"/>
          <c:showSerName val="0"/>
          <c:showPercent val="0"/>
          <c:showBubbleSize val="0"/>
        </c:dLbls>
        <c:marker val="1"/>
        <c:smooth val="0"/>
        <c:axId val="94107919"/>
        <c:axId val="942120832"/>
      </c:lineChart>
      <c:catAx>
        <c:axId val="9410791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zh-CN"/>
          </a:p>
        </c:txPr>
        <c:crossAx val="942120832"/>
        <c:crosses val="autoZero"/>
        <c:auto val="1"/>
        <c:lblAlgn val="ctr"/>
        <c:lblOffset val="100"/>
        <c:noMultiLvlLbl val="0"/>
      </c:catAx>
      <c:valAx>
        <c:axId val="942120832"/>
        <c:scaling>
          <c:orientation val="minMax"/>
        </c:scaling>
        <c:delete val="0"/>
        <c:axPos val="l"/>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94107919"/>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ea"/>
                <a:ea typeface="+mn-ea"/>
                <a:cs typeface="+mn-cs"/>
              </a:defRPr>
            </a:pPr>
            <a:r>
              <a:rPr lang="zh-CN" altLang="en-US" b="1" dirty="0"/>
              <a:t>官旗咖啡机</a:t>
            </a:r>
            <a:r>
              <a:rPr lang="zh-CN" b="1" dirty="0"/>
              <a:t>销售金额趋势</a:t>
            </a:r>
            <a:endParaRPr lang="en-US" b="1" dirty="0"/>
          </a:p>
        </c:rich>
      </c:tx>
      <c:layout>
        <c:manualLayout>
          <c:xMode val="edge"/>
          <c:yMode val="edge"/>
          <c:x val="0.30114461688480937"/>
          <c:y val="4.8625953087824594E-2"/>
        </c:manualLayout>
      </c:layout>
      <c:overlay val="0"/>
      <c:spPr>
        <a:noFill/>
        <a:ln>
          <a:noFill/>
        </a:ln>
        <a:effectLst/>
      </c:spPr>
      <c:txPr>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ea"/>
              <a:ea typeface="+mn-ea"/>
              <a:cs typeface="+mn-cs"/>
            </a:defRPr>
          </a:pPr>
          <a:endParaRPr lang="zh-CN"/>
        </a:p>
      </c:txPr>
    </c:title>
    <c:autoTitleDeleted val="0"/>
    <c:plotArea>
      <c:layout>
        <c:manualLayout>
          <c:layoutTarget val="inner"/>
          <c:xMode val="edge"/>
          <c:yMode val="edge"/>
          <c:x val="8.3910226731270382E-2"/>
          <c:y val="0.32527967580655909"/>
          <c:w val="0.8789911395533595"/>
          <c:h val="0.37868743620236667"/>
        </c:manualLayout>
      </c:layout>
      <c:barChart>
        <c:barDir val="col"/>
        <c:grouping val="clustered"/>
        <c:varyColors val="0"/>
        <c:ser>
          <c:idx val="0"/>
          <c:order val="0"/>
          <c:tx>
            <c:strRef>
              <c:f>Sheet1!$B$1</c:f>
              <c:strCache>
                <c:ptCount val="1"/>
                <c:pt idx="0">
                  <c:v>支付金额</c:v>
                </c:pt>
              </c:strCache>
            </c:strRef>
          </c:tx>
          <c:spPr>
            <a:solidFill>
              <a:schemeClr val="accent1"/>
            </a:solidFill>
            <a:ln>
              <a:noFill/>
            </a:ln>
            <a:effectLst/>
          </c:spPr>
          <c:invertIfNegative val="0"/>
          <c:dLbls>
            <c:numFmt formatCode="#,##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mn-ea"/>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Sheet1!$A$2:$A$14</c:f>
              <c:strCache>
                <c:ptCount val="13"/>
                <c:pt idx="0">
                  <c:v>2022-12</c:v>
                </c:pt>
                <c:pt idx="1">
                  <c:v>2023-01</c:v>
                </c:pt>
                <c:pt idx="2">
                  <c:v>2023-02</c:v>
                </c:pt>
                <c:pt idx="3">
                  <c:v>2023-03</c:v>
                </c:pt>
                <c:pt idx="4">
                  <c:v>2023-04</c:v>
                </c:pt>
                <c:pt idx="5">
                  <c:v>2023-05</c:v>
                </c:pt>
                <c:pt idx="6">
                  <c:v>2023-06</c:v>
                </c:pt>
                <c:pt idx="7">
                  <c:v>2023-07</c:v>
                </c:pt>
                <c:pt idx="8">
                  <c:v>2023-08</c:v>
                </c:pt>
                <c:pt idx="9">
                  <c:v>2023-09</c:v>
                </c:pt>
                <c:pt idx="10">
                  <c:v>2023-10</c:v>
                </c:pt>
                <c:pt idx="11">
                  <c:v>2023-11</c:v>
                </c:pt>
                <c:pt idx="12">
                  <c:v>2023-12</c:v>
                </c:pt>
              </c:strCache>
            </c:strRef>
          </c:cat>
          <c:val>
            <c:numRef>
              <c:f>Sheet1!$B$2:$B$14</c:f>
              <c:numCache>
                <c:formatCode>General</c:formatCode>
                <c:ptCount val="13"/>
                <c:pt idx="0">
                  <c:v>8411848</c:v>
                </c:pt>
                <c:pt idx="1">
                  <c:v>4342139</c:v>
                </c:pt>
                <c:pt idx="2">
                  <c:v>4698419</c:v>
                </c:pt>
                <c:pt idx="3">
                  <c:v>6979963</c:v>
                </c:pt>
                <c:pt idx="4">
                  <c:v>5519409</c:v>
                </c:pt>
                <c:pt idx="5">
                  <c:v>9669213</c:v>
                </c:pt>
                <c:pt idx="6">
                  <c:v>13463656</c:v>
                </c:pt>
                <c:pt idx="7">
                  <c:v>2919505</c:v>
                </c:pt>
                <c:pt idx="8">
                  <c:v>4150051</c:v>
                </c:pt>
                <c:pt idx="9">
                  <c:v>3853764</c:v>
                </c:pt>
                <c:pt idx="10">
                  <c:v>11672199</c:v>
                </c:pt>
                <c:pt idx="11">
                  <c:v>15245726</c:v>
                </c:pt>
                <c:pt idx="12">
                  <c:v>4406802</c:v>
                </c:pt>
              </c:numCache>
            </c:numRef>
          </c:val>
          <c:extLst>
            <c:ext xmlns:c16="http://schemas.microsoft.com/office/drawing/2014/chart" uri="{C3380CC4-5D6E-409C-BE32-E72D297353CC}">
              <c16:uniqueId val="{00000000-9FEF-4844-B4F7-B7B269FA1909}"/>
            </c:ext>
          </c:extLst>
        </c:ser>
        <c:dLbls>
          <c:showLegendKey val="0"/>
          <c:showVal val="1"/>
          <c:showCatName val="0"/>
          <c:showSerName val="0"/>
          <c:showPercent val="0"/>
          <c:showBubbleSize val="0"/>
        </c:dLbls>
        <c:gapWidth val="150"/>
        <c:axId val="960515888"/>
        <c:axId val="960507728"/>
      </c:barChart>
      <c:catAx>
        <c:axId val="96051588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n-ea"/>
                <a:ea typeface="+mn-ea"/>
                <a:cs typeface="+mn-cs"/>
              </a:defRPr>
            </a:pPr>
            <a:endParaRPr lang="zh-CN"/>
          </a:p>
        </c:txPr>
        <c:crossAx val="960507728"/>
        <c:crosses val="autoZero"/>
        <c:auto val="1"/>
        <c:lblAlgn val="ctr"/>
        <c:lblOffset val="100"/>
        <c:noMultiLvlLbl val="0"/>
      </c:catAx>
      <c:valAx>
        <c:axId val="960507728"/>
        <c:scaling>
          <c:orientation val="minMax"/>
        </c:scaling>
        <c:delete val="0"/>
        <c:axPos val="l"/>
        <c:numFmt formatCode="#,##0.0_ " sourceLinked="0"/>
        <c:majorTickMark val="none"/>
        <c:minorTickMark val="none"/>
        <c:tickLblPos val="none"/>
        <c:spPr>
          <a:noFill/>
          <a:ln>
            <a:noFill/>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ea"/>
                <a:ea typeface="+mn-ea"/>
                <a:cs typeface="+mn-cs"/>
              </a:defRPr>
            </a:pPr>
            <a:endParaRPr lang="zh-CN"/>
          </a:p>
        </c:txPr>
        <c:crossAx val="960515888"/>
        <c:crosses val="autoZero"/>
        <c:crossBetween val="between"/>
        <c:dispUnits>
          <c:builtInUnit val="tenThousands"/>
          <c:dispUnitsLbl>
            <c:layout>
              <c:manualLayout>
                <c:xMode val="edge"/>
                <c:yMode val="edge"/>
                <c:x val="3.964388626291114E-2"/>
                <c:y val="0.11536419873547739"/>
              </c:manualLayout>
            </c:layout>
            <c:tx>
              <c:rich>
                <a:bodyPr rot="0" spcFirstLastPara="1" vertOverflow="ellipsis" wrap="square" anchor="ctr" anchorCtr="1"/>
                <a:lstStyle/>
                <a:p>
                  <a:pPr>
                    <a:defRPr sz="1000" b="0" i="0" u="none" strike="noStrike" kern="1200" baseline="0">
                      <a:solidFill>
                        <a:schemeClr val="tx1">
                          <a:lumMod val="65000"/>
                          <a:lumOff val="35000"/>
                        </a:schemeClr>
                      </a:solidFill>
                      <a:latin typeface="+mn-ea"/>
                      <a:ea typeface="+mn-ea"/>
                      <a:cs typeface="+mn-cs"/>
                    </a:defRPr>
                  </a:pPr>
                  <a:r>
                    <a:rPr lang="zh-CN" altLang="en-US" dirty="0"/>
                    <a:t>单位：万</a:t>
                  </a:r>
                  <a:endParaRPr lang="en-US" dirty="0"/>
                </a:p>
              </c:rich>
            </c:tx>
            <c:spPr>
              <a:noFill/>
              <a:ln>
                <a:noFill/>
              </a:ln>
              <a:effectLst/>
            </c:spPr>
            <c:txPr>
              <a:bodyPr rot="0" spcFirstLastPara="1" vertOverflow="ellipsis" wrap="square" anchor="ctr" anchorCtr="1"/>
              <a:lstStyle/>
              <a:p>
                <a:pPr>
                  <a:defRPr sz="1000" b="0" i="0" u="none" strike="noStrike" kern="1200" baseline="0">
                    <a:solidFill>
                      <a:schemeClr val="tx1">
                        <a:lumMod val="65000"/>
                        <a:lumOff val="35000"/>
                      </a:schemeClr>
                    </a:solidFill>
                    <a:latin typeface="+mn-ea"/>
                    <a:ea typeface="+mn-ea"/>
                    <a:cs typeface="+mn-cs"/>
                  </a:defRPr>
                </a:pPr>
                <a:endParaRPr lang="zh-CN"/>
              </a:p>
            </c:txPr>
          </c:dispUnitsLbl>
        </c:dispUnits>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latin typeface="+mn-ea"/>
          <a:ea typeface="+mn-ea"/>
        </a:defRPr>
      </a:pPr>
      <a:endParaRPr lang="zh-CN"/>
    </a:p>
  </c:txPr>
  <c:externalData r:id="rId3">
    <c:autoUpdate val="0"/>
  </c:externalData>
</c:chartSpace>
</file>

<file path=ppt/charts/chart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400" b="1" i="0" u="none" strike="noStrike" kern="1200" spc="0" baseline="0">
                <a:solidFill>
                  <a:schemeClr val="tx1">
                    <a:lumMod val="65000"/>
                    <a:lumOff val="35000"/>
                  </a:schemeClr>
                </a:solidFill>
                <a:latin typeface="+mn-ea"/>
                <a:ea typeface="+mn-ea"/>
                <a:cs typeface="+mn-cs"/>
              </a:defRPr>
            </a:pPr>
            <a:r>
              <a:rPr lang="en-US" altLang="zh-CN"/>
              <a:t>2023</a:t>
            </a:r>
            <a:r>
              <a:rPr lang="zh-CN" altLang="en-US"/>
              <a:t>年</a:t>
            </a:r>
            <a:r>
              <a:rPr lang="en-US" altLang="zh-CN"/>
              <a:t>12</a:t>
            </a:r>
            <a:r>
              <a:rPr lang="zh-CN" altLang="en-US"/>
              <a:t>月咖啡机购买人群画像（</a:t>
            </a:r>
            <a:r>
              <a:rPr lang="en-US"/>
              <a:t>Nespresso</a:t>
            </a:r>
            <a:r>
              <a:rPr lang="zh-CN" altLang="en-US"/>
              <a:t>官旗</a:t>
            </a:r>
            <a:r>
              <a:rPr lang="en-US"/>
              <a:t>vs.</a:t>
            </a:r>
            <a:r>
              <a:rPr lang="zh-CN" altLang="en-US"/>
              <a:t>行业）</a:t>
            </a:r>
          </a:p>
        </c:rich>
      </c:tx>
      <c:layout>
        <c:manualLayout>
          <c:xMode val="edge"/>
          <c:yMode val="edge"/>
          <c:x val="0.27181444444444447"/>
          <c:y val="0"/>
        </c:manualLayout>
      </c:layout>
      <c:overlay val="0"/>
      <c:spPr>
        <a:noFill/>
        <a:ln>
          <a:noFill/>
        </a:ln>
        <a:effectLst/>
      </c:spPr>
      <c:txPr>
        <a:bodyPr rot="0" spcFirstLastPara="1" vertOverflow="ellipsis" vert="horz" wrap="square" anchor="ctr" anchorCtr="1"/>
        <a:lstStyle/>
        <a:p>
          <a:pPr>
            <a:defRPr lang="zh-CN" sz="1400" b="1" i="0" u="none" strike="noStrike" kern="1200" spc="0" baseline="0">
              <a:solidFill>
                <a:schemeClr val="tx1">
                  <a:lumMod val="65000"/>
                  <a:lumOff val="35000"/>
                </a:schemeClr>
              </a:solidFill>
              <a:latin typeface="+mn-ea"/>
              <a:ea typeface="+mn-ea"/>
              <a:cs typeface="+mn-cs"/>
            </a:defRPr>
          </a:pPr>
          <a:endParaRPr lang="zh-CN"/>
        </a:p>
      </c:txPr>
    </c:title>
    <c:autoTitleDeleted val="0"/>
    <c:plotArea>
      <c:layout>
        <c:manualLayout>
          <c:layoutTarget val="inner"/>
          <c:xMode val="edge"/>
          <c:yMode val="edge"/>
          <c:x val="3.8312016866959786E-2"/>
          <c:y val="0.17100504507853317"/>
          <c:w val="0.93724847107440168"/>
          <c:h val="0.6751022669259622"/>
        </c:manualLayout>
      </c:layout>
      <c:barChart>
        <c:barDir val="col"/>
        <c:grouping val="clustered"/>
        <c:varyColors val="0"/>
        <c:ser>
          <c:idx val="3"/>
          <c:order val="1"/>
          <c:tx>
            <c:strRef>
              <c:f>Sheet1!$C$1</c:f>
              <c:strCache>
                <c:ptCount val="1"/>
                <c:pt idx="0">
                  <c:v>22.12店铺购买人群</c:v>
                </c:pt>
              </c:strCache>
            </c:strRef>
          </c:tx>
          <c:spPr>
            <a:solidFill>
              <a:schemeClr val="accent5"/>
            </a:solidFill>
            <a:ln>
              <a:noFill/>
            </a:ln>
            <a:effectLst/>
          </c:spPr>
          <c:invertIfNegative val="0"/>
          <c:dPt>
            <c:idx val="4"/>
            <c:invertIfNegative val="0"/>
            <c:bubble3D val="0"/>
            <c:spPr>
              <a:solidFill>
                <a:schemeClr val="accent5"/>
              </a:solidFill>
              <a:ln>
                <a:noFill/>
              </a:ln>
              <a:effectLst/>
            </c:spPr>
            <c:extLst>
              <c:ext xmlns:c16="http://schemas.microsoft.com/office/drawing/2014/chart" uri="{C3380CC4-5D6E-409C-BE32-E72D297353CC}">
                <c16:uniqueId val="{00000001-FC5C-5C44-B7B1-3CE679B2529B}"/>
              </c:ext>
            </c:extLst>
          </c:dPt>
          <c:dPt>
            <c:idx val="5"/>
            <c:invertIfNegative val="0"/>
            <c:bubble3D val="0"/>
            <c:spPr>
              <a:solidFill>
                <a:schemeClr val="accent5"/>
              </a:solidFill>
              <a:ln>
                <a:noFill/>
              </a:ln>
              <a:effectLst/>
            </c:spPr>
            <c:extLst>
              <c:ext xmlns:c16="http://schemas.microsoft.com/office/drawing/2014/chart" uri="{C3380CC4-5D6E-409C-BE32-E72D297353CC}">
                <c16:uniqueId val="{00000003-FC5C-5C44-B7B1-3CE679B2529B}"/>
              </c:ext>
            </c:extLst>
          </c:dPt>
          <c:dPt>
            <c:idx val="8"/>
            <c:invertIfNegative val="0"/>
            <c:bubble3D val="0"/>
            <c:spPr>
              <a:solidFill>
                <a:schemeClr val="accent5"/>
              </a:solidFill>
              <a:ln>
                <a:noFill/>
              </a:ln>
              <a:effectLst/>
            </c:spPr>
            <c:extLst>
              <c:ext xmlns:c16="http://schemas.microsoft.com/office/drawing/2014/chart" uri="{C3380CC4-5D6E-409C-BE32-E72D297353CC}">
                <c16:uniqueId val="{00000005-FC5C-5C44-B7B1-3CE679B2529B}"/>
              </c:ext>
            </c:extLst>
          </c:dPt>
          <c:dPt>
            <c:idx val="10"/>
            <c:invertIfNegative val="0"/>
            <c:bubble3D val="0"/>
            <c:spPr>
              <a:solidFill>
                <a:schemeClr val="accent5"/>
              </a:solidFill>
              <a:ln>
                <a:noFill/>
              </a:ln>
              <a:effectLst/>
            </c:spPr>
            <c:extLst>
              <c:ext xmlns:c16="http://schemas.microsoft.com/office/drawing/2014/chart" uri="{C3380CC4-5D6E-409C-BE32-E72D297353CC}">
                <c16:uniqueId val="{00000007-FC5C-5C44-B7B1-3CE679B2529B}"/>
              </c:ext>
            </c:extLst>
          </c:dPt>
          <c:dPt>
            <c:idx val="12"/>
            <c:invertIfNegative val="0"/>
            <c:bubble3D val="0"/>
            <c:spPr>
              <a:solidFill>
                <a:schemeClr val="accent5"/>
              </a:solidFill>
              <a:ln>
                <a:noFill/>
              </a:ln>
              <a:effectLst/>
            </c:spPr>
            <c:extLst>
              <c:ext xmlns:c16="http://schemas.microsoft.com/office/drawing/2014/chart" uri="{C3380CC4-5D6E-409C-BE32-E72D297353CC}">
                <c16:uniqueId val="{00000009-FC5C-5C44-B7B1-3CE679B2529B}"/>
              </c:ext>
            </c:extLst>
          </c:dPt>
          <c:dPt>
            <c:idx val="16"/>
            <c:invertIfNegative val="0"/>
            <c:bubble3D val="0"/>
            <c:spPr>
              <a:solidFill>
                <a:schemeClr val="accent5"/>
              </a:solidFill>
              <a:ln>
                <a:noFill/>
              </a:ln>
              <a:effectLst/>
            </c:spPr>
            <c:extLst>
              <c:ext xmlns:c16="http://schemas.microsoft.com/office/drawing/2014/chart" uri="{C3380CC4-5D6E-409C-BE32-E72D297353CC}">
                <c16:uniqueId val="{0000000B-FC5C-5C44-B7B1-3CE679B2529B}"/>
              </c:ext>
            </c:extLst>
          </c:dPt>
          <c:dPt>
            <c:idx val="19"/>
            <c:invertIfNegative val="0"/>
            <c:bubble3D val="0"/>
            <c:spPr>
              <a:solidFill>
                <a:schemeClr val="accent5"/>
              </a:solidFill>
              <a:ln>
                <a:noFill/>
              </a:ln>
              <a:effectLst/>
            </c:spPr>
            <c:extLst>
              <c:ext xmlns:c16="http://schemas.microsoft.com/office/drawing/2014/chart" uri="{C3380CC4-5D6E-409C-BE32-E72D297353CC}">
                <c16:uniqueId val="{0000000D-FC5C-5C44-B7B1-3CE679B2529B}"/>
              </c:ext>
            </c:extLst>
          </c:dPt>
          <c:cat>
            <c:multiLvlStrRef>
              <c:f>Sheet1!$A$2:$B$21</c:f>
              <c:multiLvlStrCache>
                <c:ptCount val="20"/>
                <c:lvl>
                  <c:pt idx="0">
                    <c:v>男</c:v>
                  </c:pt>
                  <c:pt idx="1">
                    <c:v>女</c:v>
                  </c:pt>
                  <c:pt idx="2">
                    <c:v>[18,24]</c:v>
                  </c:pt>
                  <c:pt idx="3">
                    <c:v>[25,29]</c:v>
                  </c:pt>
                  <c:pt idx="4">
                    <c:v>[30,34]</c:v>
                  </c:pt>
                  <c:pt idx="5">
                    <c:v>[35,39]</c:v>
                  </c:pt>
                  <c:pt idx="6">
                    <c:v>[40,44]</c:v>
                  </c:pt>
                  <c:pt idx="7">
                    <c:v>[45,49]</c:v>
                  </c:pt>
                  <c:pt idx="8">
                    <c:v>&gt;=50</c:v>
                  </c:pt>
                  <c:pt idx="9">
                    <c:v>1</c:v>
                  </c:pt>
                  <c:pt idx="10">
                    <c:v>2</c:v>
                  </c:pt>
                  <c:pt idx="11">
                    <c:v>3</c:v>
                  </c:pt>
                  <c:pt idx="12">
                    <c:v>4</c:v>
                  </c:pt>
                  <c:pt idx="13">
                    <c:v>5</c:v>
                  </c:pt>
                  <c:pt idx="14">
                    <c:v>6</c:v>
                  </c:pt>
                  <c:pt idx="15">
                    <c:v>L1</c:v>
                  </c:pt>
                  <c:pt idx="16">
                    <c:v>L2</c:v>
                  </c:pt>
                  <c:pt idx="17">
                    <c:v>L3</c:v>
                  </c:pt>
                  <c:pt idx="18">
                    <c:v>L4</c:v>
                  </c:pt>
                  <c:pt idx="19">
                    <c:v>L5</c:v>
                  </c:pt>
                </c:lvl>
                <c:lvl>
                  <c:pt idx="0">
                    <c:v>性别</c:v>
                  </c:pt>
                  <c:pt idx="2">
                    <c:v>年龄</c:v>
                  </c:pt>
                  <c:pt idx="9">
                    <c:v>城市等级</c:v>
                  </c:pt>
                  <c:pt idx="15">
                    <c:v>购买力</c:v>
                  </c:pt>
                </c:lvl>
              </c:multiLvlStrCache>
            </c:multiLvlStrRef>
          </c:cat>
          <c:val>
            <c:numRef>
              <c:f>Sheet1!$C$2:$C$21</c:f>
              <c:numCache>
                <c:formatCode>0%</c:formatCode>
                <c:ptCount val="20"/>
                <c:pt idx="0">
                  <c:v>0.27733168925131652</c:v>
                </c:pt>
                <c:pt idx="1">
                  <c:v>0.74062441212387997</c:v>
                </c:pt>
                <c:pt idx="2">
                  <c:v>6.0308015953109848E-2</c:v>
                </c:pt>
                <c:pt idx="3">
                  <c:v>0.22782338965016369</c:v>
                </c:pt>
                <c:pt idx="4">
                  <c:v>0.2440091226096287</c:v>
                </c:pt>
                <c:pt idx="5">
                  <c:v>0.19773854912076161</c:v>
                </c:pt>
                <c:pt idx="6">
                  <c:v>0.13979631448875449</c:v>
                </c:pt>
                <c:pt idx="7">
                  <c:v>6.7345200510559172E-2</c:v>
                </c:pt>
                <c:pt idx="8">
                  <c:v>7.9355952638446345E-2</c:v>
                </c:pt>
                <c:pt idx="9">
                  <c:v>0.38020659623947428</c:v>
                </c:pt>
                <c:pt idx="10">
                  <c:v>0.36592749796772778</c:v>
                </c:pt>
                <c:pt idx="11">
                  <c:v>0.1435289580403836</c:v>
                </c:pt>
                <c:pt idx="12">
                  <c:v>3.768988204030891E-2</c:v>
                </c:pt>
                <c:pt idx="13">
                  <c:v>4.4888427478961601E-2</c:v>
                </c:pt>
                <c:pt idx="14">
                  <c:v>3.4313906050276018E-2</c:v>
                </c:pt>
                <c:pt idx="15">
                  <c:v>8.9620639614888722E-3</c:v>
                </c:pt>
                <c:pt idx="16">
                  <c:v>3.8562510224462637E-2</c:v>
                </c:pt>
                <c:pt idx="17">
                  <c:v>0.1028176990277607</c:v>
                </c:pt>
                <c:pt idx="18">
                  <c:v>0.23082067072383511</c:v>
                </c:pt>
                <c:pt idx="19">
                  <c:v>0.61402893663086688</c:v>
                </c:pt>
              </c:numCache>
            </c:numRef>
          </c:val>
          <c:extLst>
            <c:ext xmlns:c16="http://schemas.microsoft.com/office/drawing/2014/chart" uri="{C3380CC4-5D6E-409C-BE32-E72D297353CC}">
              <c16:uniqueId val="{0000000E-FC5C-5C44-B7B1-3CE679B2529B}"/>
            </c:ext>
          </c:extLst>
        </c:ser>
        <c:ser>
          <c:idx val="0"/>
          <c:order val="2"/>
          <c:tx>
            <c:strRef>
              <c:f>Sheet1!$D$1</c:f>
              <c:strCache>
                <c:ptCount val="1"/>
                <c:pt idx="0">
                  <c:v>23.12店铺购买人群</c:v>
                </c:pt>
              </c:strCache>
            </c:strRef>
          </c:tx>
          <c:spPr>
            <a:solidFill>
              <a:schemeClr val="accent1"/>
            </a:solidFill>
            <a:ln>
              <a:noFill/>
            </a:ln>
            <a:effectLst/>
          </c:spPr>
          <c:invertIfNegative val="0"/>
          <c:dPt>
            <c:idx val="4"/>
            <c:invertIfNegative val="0"/>
            <c:bubble3D val="0"/>
            <c:spPr>
              <a:solidFill>
                <a:schemeClr val="accent1"/>
              </a:solidFill>
              <a:ln>
                <a:noFill/>
              </a:ln>
              <a:effectLst/>
            </c:spPr>
            <c:extLst>
              <c:ext xmlns:c16="http://schemas.microsoft.com/office/drawing/2014/chart" uri="{C3380CC4-5D6E-409C-BE32-E72D297353CC}">
                <c16:uniqueId val="{00000010-FC5C-5C44-B7B1-3CE679B2529B}"/>
              </c:ext>
            </c:extLst>
          </c:dPt>
          <c:dPt>
            <c:idx val="5"/>
            <c:invertIfNegative val="0"/>
            <c:bubble3D val="0"/>
            <c:spPr>
              <a:solidFill>
                <a:schemeClr val="accent1"/>
              </a:solidFill>
              <a:ln>
                <a:noFill/>
              </a:ln>
              <a:effectLst/>
            </c:spPr>
            <c:extLst>
              <c:ext xmlns:c16="http://schemas.microsoft.com/office/drawing/2014/chart" uri="{C3380CC4-5D6E-409C-BE32-E72D297353CC}">
                <c16:uniqueId val="{00000012-FC5C-5C44-B7B1-3CE679B2529B}"/>
              </c:ext>
            </c:extLst>
          </c:dPt>
          <c:dPt>
            <c:idx val="6"/>
            <c:invertIfNegative val="0"/>
            <c:bubble3D val="0"/>
            <c:spPr>
              <a:solidFill>
                <a:schemeClr val="accent1"/>
              </a:solidFill>
              <a:ln>
                <a:noFill/>
              </a:ln>
              <a:effectLst/>
            </c:spPr>
            <c:extLst>
              <c:ext xmlns:c16="http://schemas.microsoft.com/office/drawing/2014/chart" uri="{C3380CC4-5D6E-409C-BE32-E72D297353CC}">
                <c16:uniqueId val="{00000014-FC5C-5C44-B7B1-3CE679B2529B}"/>
              </c:ext>
            </c:extLst>
          </c:dPt>
          <c:dPt>
            <c:idx val="9"/>
            <c:invertIfNegative val="0"/>
            <c:bubble3D val="0"/>
            <c:spPr>
              <a:solidFill>
                <a:schemeClr val="accent1"/>
              </a:solidFill>
              <a:ln>
                <a:noFill/>
              </a:ln>
              <a:effectLst/>
            </c:spPr>
            <c:extLst>
              <c:ext xmlns:c16="http://schemas.microsoft.com/office/drawing/2014/chart" uri="{C3380CC4-5D6E-409C-BE32-E72D297353CC}">
                <c16:uniqueId val="{00000016-FC5C-5C44-B7B1-3CE679B2529B}"/>
              </c:ext>
            </c:extLst>
          </c:dPt>
          <c:dPt>
            <c:idx val="10"/>
            <c:invertIfNegative val="0"/>
            <c:bubble3D val="0"/>
            <c:spPr>
              <a:solidFill>
                <a:schemeClr val="accent1"/>
              </a:solidFill>
              <a:ln>
                <a:noFill/>
              </a:ln>
              <a:effectLst/>
            </c:spPr>
            <c:extLst>
              <c:ext xmlns:c16="http://schemas.microsoft.com/office/drawing/2014/chart" uri="{C3380CC4-5D6E-409C-BE32-E72D297353CC}">
                <c16:uniqueId val="{00000018-FC5C-5C44-B7B1-3CE679B2529B}"/>
              </c:ext>
            </c:extLst>
          </c:dPt>
          <c:dPt>
            <c:idx val="11"/>
            <c:invertIfNegative val="0"/>
            <c:bubble3D val="0"/>
            <c:spPr>
              <a:solidFill>
                <a:schemeClr val="accent1"/>
              </a:solidFill>
              <a:ln>
                <a:noFill/>
              </a:ln>
              <a:effectLst/>
            </c:spPr>
            <c:extLst>
              <c:ext xmlns:c16="http://schemas.microsoft.com/office/drawing/2014/chart" uri="{C3380CC4-5D6E-409C-BE32-E72D297353CC}">
                <c16:uniqueId val="{0000001A-FC5C-5C44-B7B1-3CE679B2529B}"/>
              </c:ext>
            </c:extLst>
          </c:dPt>
          <c:dPt>
            <c:idx val="14"/>
            <c:invertIfNegative val="0"/>
            <c:bubble3D val="0"/>
            <c:spPr>
              <a:solidFill>
                <a:schemeClr val="accent1"/>
              </a:solidFill>
              <a:ln>
                <a:noFill/>
              </a:ln>
              <a:effectLst/>
            </c:spPr>
            <c:extLst>
              <c:ext xmlns:c16="http://schemas.microsoft.com/office/drawing/2014/chart" uri="{C3380CC4-5D6E-409C-BE32-E72D297353CC}">
                <c16:uniqueId val="{0000001C-FC5C-5C44-B7B1-3CE679B2529B}"/>
              </c:ext>
            </c:extLst>
          </c:dPt>
          <c:dPt>
            <c:idx val="16"/>
            <c:invertIfNegative val="0"/>
            <c:bubble3D val="0"/>
            <c:spPr>
              <a:solidFill>
                <a:schemeClr val="accent1"/>
              </a:solidFill>
              <a:ln>
                <a:noFill/>
              </a:ln>
              <a:effectLst/>
            </c:spPr>
            <c:extLst>
              <c:ext xmlns:c16="http://schemas.microsoft.com/office/drawing/2014/chart" uri="{C3380CC4-5D6E-409C-BE32-E72D297353CC}">
                <c16:uniqueId val="{0000001E-FC5C-5C44-B7B1-3CE679B2529B}"/>
              </c:ext>
            </c:extLst>
          </c:dPt>
          <c:dPt>
            <c:idx val="19"/>
            <c:invertIfNegative val="0"/>
            <c:bubble3D val="0"/>
            <c:spPr>
              <a:solidFill>
                <a:schemeClr val="accent1"/>
              </a:solidFill>
              <a:ln>
                <a:noFill/>
              </a:ln>
              <a:effectLst/>
            </c:spPr>
            <c:extLst>
              <c:ext xmlns:c16="http://schemas.microsoft.com/office/drawing/2014/chart" uri="{C3380CC4-5D6E-409C-BE32-E72D297353CC}">
                <c16:uniqueId val="{00000020-FC5C-5C44-B7B1-3CE679B2529B}"/>
              </c:ext>
            </c:extLst>
          </c:dPt>
          <c:dPt>
            <c:idx val="20"/>
            <c:invertIfNegative val="0"/>
            <c:bubble3D val="0"/>
            <c:spPr>
              <a:solidFill>
                <a:schemeClr val="accent1"/>
              </a:solidFill>
              <a:ln>
                <a:noFill/>
              </a:ln>
              <a:effectLst/>
            </c:spPr>
            <c:extLst>
              <c:ext xmlns:c16="http://schemas.microsoft.com/office/drawing/2014/chart" uri="{C3380CC4-5D6E-409C-BE32-E72D297353CC}">
                <c16:uniqueId val="{00000022-FC5C-5C44-B7B1-3CE679B2529B}"/>
              </c:ext>
            </c:extLst>
          </c:dPt>
          <c:dPt>
            <c:idx val="21"/>
            <c:invertIfNegative val="0"/>
            <c:bubble3D val="0"/>
            <c:spPr>
              <a:solidFill>
                <a:schemeClr val="accent1"/>
              </a:solidFill>
              <a:ln>
                <a:noFill/>
              </a:ln>
              <a:effectLst/>
            </c:spPr>
            <c:extLst>
              <c:ext xmlns:c16="http://schemas.microsoft.com/office/drawing/2014/chart" uri="{C3380CC4-5D6E-409C-BE32-E72D297353CC}">
                <c16:uniqueId val="{00000024-FC5C-5C44-B7B1-3CE679B2529B}"/>
              </c:ext>
            </c:extLst>
          </c:dPt>
          <c:dPt>
            <c:idx val="25"/>
            <c:invertIfNegative val="0"/>
            <c:bubble3D val="0"/>
            <c:spPr>
              <a:solidFill>
                <a:schemeClr val="accent1"/>
              </a:solidFill>
              <a:ln>
                <a:noFill/>
              </a:ln>
              <a:effectLst/>
            </c:spPr>
            <c:extLst>
              <c:ext xmlns:c16="http://schemas.microsoft.com/office/drawing/2014/chart" uri="{C3380CC4-5D6E-409C-BE32-E72D297353CC}">
                <c16:uniqueId val="{00000026-FC5C-5C44-B7B1-3CE679B2529B}"/>
              </c:ext>
            </c:extLst>
          </c:dPt>
          <c:dPt>
            <c:idx val="26"/>
            <c:invertIfNegative val="0"/>
            <c:bubble3D val="0"/>
            <c:spPr>
              <a:solidFill>
                <a:schemeClr val="accent1"/>
              </a:solidFill>
              <a:ln>
                <a:noFill/>
              </a:ln>
              <a:effectLst/>
            </c:spPr>
            <c:extLst>
              <c:ext xmlns:c16="http://schemas.microsoft.com/office/drawing/2014/chart" uri="{C3380CC4-5D6E-409C-BE32-E72D297353CC}">
                <c16:uniqueId val="{00000028-FC5C-5C44-B7B1-3CE679B2529B}"/>
              </c:ext>
            </c:extLst>
          </c:dPt>
          <c:cat>
            <c:multiLvlStrRef>
              <c:f>Sheet1!$A$2:$B$21</c:f>
              <c:multiLvlStrCache>
                <c:ptCount val="20"/>
                <c:lvl>
                  <c:pt idx="0">
                    <c:v>男</c:v>
                  </c:pt>
                  <c:pt idx="1">
                    <c:v>女</c:v>
                  </c:pt>
                  <c:pt idx="2">
                    <c:v>[18,24]</c:v>
                  </c:pt>
                  <c:pt idx="3">
                    <c:v>[25,29]</c:v>
                  </c:pt>
                  <c:pt idx="4">
                    <c:v>[30,34]</c:v>
                  </c:pt>
                  <c:pt idx="5">
                    <c:v>[35,39]</c:v>
                  </c:pt>
                  <c:pt idx="6">
                    <c:v>[40,44]</c:v>
                  </c:pt>
                  <c:pt idx="7">
                    <c:v>[45,49]</c:v>
                  </c:pt>
                  <c:pt idx="8">
                    <c:v>&gt;=50</c:v>
                  </c:pt>
                  <c:pt idx="9">
                    <c:v>1</c:v>
                  </c:pt>
                  <c:pt idx="10">
                    <c:v>2</c:v>
                  </c:pt>
                  <c:pt idx="11">
                    <c:v>3</c:v>
                  </c:pt>
                  <c:pt idx="12">
                    <c:v>4</c:v>
                  </c:pt>
                  <c:pt idx="13">
                    <c:v>5</c:v>
                  </c:pt>
                  <c:pt idx="14">
                    <c:v>6</c:v>
                  </c:pt>
                  <c:pt idx="15">
                    <c:v>L1</c:v>
                  </c:pt>
                  <c:pt idx="16">
                    <c:v>L2</c:v>
                  </c:pt>
                  <c:pt idx="17">
                    <c:v>L3</c:v>
                  </c:pt>
                  <c:pt idx="18">
                    <c:v>L4</c:v>
                  </c:pt>
                  <c:pt idx="19">
                    <c:v>L5</c:v>
                  </c:pt>
                </c:lvl>
                <c:lvl>
                  <c:pt idx="0">
                    <c:v>性别</c:v>
                  </c:pt>
                  <c:pt idx="2">
                    <c:v>年龄</c:v>
                  </c:pt>
                  <c:pt idx="9">
                    <c:v>城市等级</c:v>
                  </c:pt>
                  <c:pt idx="15">
                    <c:v>购买力</c:v>
                  </c:pt>
                </c:lvl>
              </c:multiLvlStrCache>
            </c:multiLvlStrRef>
          </c:cat>
          <c:val>
            <c:numRef>
              <c:f>Sheet1!$D$2:$D$21</c:f>
              <c:numCache>
                <c:formatCode>0%</c:formatCode>
                <c:ptCount val="20"/>
                <c:pt idx="0">
                  <c:v>0.32115375892115</c:v>
                </c:pt>
                <c:pt idx="1">
                  <c:v>0.65736588290247544</c:v>
                </c:pt>
                <c:pt idx="2">
                  <c:v>5.9542093303073258E-2</c:v>
                </c:pt>
                <c:pt idx="3">
                  <c:v>0.21117835070282581</c:v>
                </c:pt>
                <c:pt idx="4">
                  <c:v>0.2178297361314403</c:v>
                </c:pt>
                <c:pt idx="5">
                  <c:v>0.19568318801011411</c:v>
                </c:pt>
                <c:pt idx="6">
                  <c:v>0.13</c:v>
                </c:pt>
                <c:pt idx="7">
                  <c:v>7.0764293936813272E-2</c:v>
                </c:pt>
                <c:pt idx="8">
                  <c:v>0.11828730969509089</c:v>
                </c:pt>
                <c:pt idx="9">
                  <c:v>0.38201286912500509</c:v>
                </c:pt>
                <c:pt idx="10">
                  <c:v>0.34024309259253438</c:v>
                </c:pt>
                <c:pt idx="11">
                  <c:v>0.1807558353315287</c:v>
                </c:pt>
                <c:pt idx="12">
                  <c:v>5.0925766517508929E-2</c:v>
                </c:pt>
                <c:pt idx="13">
                  <c:v>5.4555244624722589E-2</c:v>
                </c:pt>
                <c:pt idx="14">
                  <c:v>1.9939702072663011E-2</c:v>
                </c:pt>
                <c:pt idx="15">
                  <c:v>2.3552338301041361E-2</c:v>
                </c:pt>
                <c:pt idx="16">
                  <c:v>4.143207424816131E-2</c:v>
                </c:pt>
                <c:pt idx="17">
                  <c:v>0.11161214252623421</c:v>
                </c:pt>
                <c:pt idx="18">
                  <c:v>0.22021833429371679</c:v>
                </c:pt>
                <c:pt idx="19">
                  <c:v>0.63037662959182794</c:v>
                </c:pt>
              </c:numCache>
            </c:numRef>
          </c:val>
          <c:extLst>
            <c:ext xmlns:c16="http://schemas.microsoft.com/office/drawing/2014/chart" uri="{C3380CC4-5D6E-409C-BE32-E72D297353CC}">
              <c16:uniqueId val="{00000029-FC5C-5C44-B7B1-3CE679B2529B}"/>
            </c:ext>
          </c:extLst>
        </c:ser>
        <c:ser>
          <c:idx val="4"/>
          <c:order val="3"/>
          <c:tx>
            <c:strRef>
              <c:f>Sheet1!$E$1</c:f>
              <c:strCache>
                <c:ptCount val="1"/>
                <c:pt idx="0">
                  <c:v>22.12行业购买人群</c:v>
                </c:pt>
              </c:strCache>
            </c:strRef>
          </c:tx>
          <c:spPr>
            <a:solidFill>
              <a:schemeClr val="accent3">
                <a:lumMod val="60000"/>
                <a:lumOff val="40000"/>
              </a:schemeClr>
            </a:solidFill>
            <a:ln w="25400">
              <a:noFill/>
            </a:ln>
            <a:effectLst/>
          </c:spPr>
          <c:invertIfNegative val="0"/>
          <c:cat>
            <c:multiLvlStrRef>
              <c:f>Sheet1!$A$2:$B$21</c:f>
              <c:multiLvlStrCache>
                <c:ptCount val="20"/>
                <c:lvl>
                  <c:pt idx="0">
                    <c:v>男</c:v>
                  </c:pt>
                  <c:pt idx="1">
                    <c:v>女</c:v>
                  </c:pt>
                  <c:pt idx="2">
                    <c:v>[18,24]</c:v>
                  </c:pt>
                  <c:pt idx="3">
                    <c:v>[25,29]</c:v>
                  </c:pt>
                  <c:pt idx="4">
                    <c:v>[30,34]</c:v>
                  </c:pt>
                  <c:pt idx="5">
                    <c:v>[35,39]</c:v>
                  </c:pt>
                  <c:pt idx="6">
                    <c:v>[40,44]</c:v>
                  </c:pt>
                  <c:pt idx="7">
                    <c:v>[45,49]</c:v>
                  </c:pt>
                  <c:pt idx="8">
                    <c:v>&gt;=50</c:v>
                  </c:pt>
                  <c:pt idx="9">
                    <c:v>1</c:v>
                  </c:pt>
                  <c:pt idx="10">
                    <c:v>2</c:v>
                  </c:pt>
                  <c:pt idx="11">
                    <c:v>3</c:v>
                  </c:pt>
                  <c:pt idx="12">
                    <c:v>4</c:v>
                  </c:pt>
                  <c:pt idx="13">
                    <c:v>5</c:v>
                  </c:pt>
                  <c:pt idx="14">
                    <c:v>6</c:v>
                  </c:pt>
                  <c:pt idx="15">
                    <c:v>L1</c:v>
                  </c:pt>
                  <c:pt idx="16">
                    <c:v>L2</c:v>
                  </c:pt>
                  <c:pt idx="17">
                    <c:v>L3</c:v>
                  </c:pt>
                  <c:pt idx="18">
                    <c:v>L4</c:v>
                  </c:pt>
                  <c:pt idx="19">
                    <c:v>L5</c:v>
                  </c:pt>
                </c:lvl>
                <c:lvl>
                  <c:pt idx="0">
                    <c:v>性别</c:v>
                  </c:pt>
                  <c:pt idx="2">
                    <c:v>年龄</c:v>
                  </c:pt>
                  <c:pt idx="9">
                    <c:v>城市等级</c:v>
                  </c:pt>
                  <c:pt idx="15">
                    <c:v>购买力</c:v>
                  </c:pt>
                </c:lvl>
              </c:multiLvlStrCache>
            </c:multiLvlStrRef>
          </c:cat>
          <c:val>
            <c:numRef>
              <c:f>Sheet1!$E$2:$E$21</c:f>
              <c:numCache>
                <c:formatCode>0%</c:formatCode>
                <c:ptCount val="20"/>
                <c:pt idx="0">
                  <c:v>0.36068927675214202</c:v>
                </c:pt>
                <c:pt idx="1">
                  <c:v>0.6388466766106432</c:v>
                </c:pt>
                <c:pt idx="2">
                  <c:v>7.9173797661052717E-2</c:v>
                </c:pt>
                <c:pt idx="3">
                  <c:v>0.20465998055414239</c:v>
                </c:pt>
                <c:pt idx="4">
                  <c:v>0.2187260860404445</c:v>
                </c:pt>
                <c:pt idx="5">
                  <c:v>0.18017299245535001</c:v>
                </c:pt>
                <c:pt idx="6">
                  <c:v>0.13005992278599299</c:v>
                </c:pt>
                <c:pt idx="7">
                  <c:v>7.0723750394744961E-2</c:v>
                </c:pt>
                <c:pt idx="8">
                  <c:v>0.1143370194899631</c:v>
                </c:pt>
                <c:pt idx="9">
                  <c:v>0.2472165843770785</c:v>
                </c:pt>
                <c:pt idx="10">
                  <c:v>0.35627181286705623</c:v>
                </c:pt>
                <c:pt idx="11">
                  <c:v>0.186567953096866</c:v>
                </c:pt>
                <c:pt idx="12">
                  <c:v>6.6114963116577538E-2</c:v>
                </c:pt>
                <c:pt idx="13">
                  <c:v>8.6672750586656813E-2</c:v>
                </c:pt>
                <c:pt idx="14">
                  <c:v>4.7477692256119378E-2</c:v>
                </c:pt>
                <c:pt idx="15">
                  <c:v>3.033721054515157E-2</c:v>
                </c:pt>
                <c:pt idx="16">
                  <c:v>9.8888419529306118E-2</c:v>
                </c:pt>
                <c:pt idx="17">
                  <c:v>0.17113878822733189</c:v>
                </c:pt>
                <c:pt idx="18">
                  <c:v>0.26401372091553482</c:v>
                </c:pt>
                <c:pt idx="19">
                  <c:v>0.43086398577846452</c:v>
                </c:pt>
              </c:numCache>
            </c:numRef>
          </c:val>
          <c:extLst>
            <c:ext xmlns:c16="http://schemas.microsoft.com/office/drawing/2014/chart" uri="{C3380CC4-5D6E-409C-BE32-E72D297353CC}">
              <c16:uniqueId val="{0000002A-FC5C-5C44-B7B1-3CE679B2529B}"/>
            </c:ext>
          </c:extLst>
        </c:ser>
        <c:ser>
          <c:idx val="2"/>
          <c:order val="4"/>
          <c:tx>
            <c:strRef>
              <c:f>Sheet1!$F$1</c:f>
              <c:strCache>
                <c:ptCount val="1"/>
                <c:pt idx="0">
                  <c:v>23.12行业购买人群</c:v>
                </c:pt>
              </c:strCache>
            </c:strRef>
          </c:tx>
          <c:spPr>
            <a:solidFill>
              <a:schemeClr val="accent3"/>
            </a:solidFill>
            <a:ln w="25400">
              <a:noFill/>
            </a:ln>
            <a:effectLst/>
          </c:spPr>
          <c:invertIfNegative val="0"/>
          <c:cat>
            <c:multiLvlStrRef>
              <c:f>Sheet1!$A$2:$B$21</c:f>
              <c:multiLvlStrCache>
                <c:ptCount val="20"/>
                <c:lvl>
                  <c:pt idx="0">
                    <c:v>男</c:v>
                  </c:pt>
                  <c:pt idx="1">
                    <c:v>女</c:v>
                  </c:pt>
                  <c:pt idx="2">
                    <c:v>[18,24]</c:v>
                  </c:pt>
                  <c:pt idx="3">
                    <c:v>[25,29]</c:v>
                  </c:pt>
                  <c:pt idx="4">
                    <c:v>[30,34]</c:v>
                  </c:pt>
                  <c:pt idx="5">
                    <c:v>[35,39]</c:v>
                  </c:pt>
                  <c:pt idx="6">
                    <c:v>[40,44]</c:v>
                  </c:pt>
                  <c:pt idx="7">
                    <c:v>[45,49]</c:v>
                  </c:pt>
                  <c:pt idx="8">
                    <c:v>&gt;=50</c:v>
                  </c:pt>
                  <c:pt idx="9">
                    <c:v>1</c:v>
                  </c:pt>
                  <c:pt idx="10">
                    <c:v>2</c:v>
                  </c:pt>
                  <c:pt idx="11">
                    <c:v>3</c:v>
                  </c:pt>
                  <c:pt idx="12">
                    <c:v>4</c:v>
                  </c:pt>
                  <c:pt idx="13">
                    <c:v>5</c:v>
                  </c:pt>
                  <c:pt idx="14">
                    <c:v>6</c:v>
                  </c:pt>
                  <c:pt idx="15">
                    <c:v>L1</c:v>
                  </c:pt>
                  <c:pt idx="16">
                    <c:v>L2</c:v>
                  </c:pt>
                  <c:pt idx="17">
                    <c:v>L3</c:v>
                  </c:pt>
                  <c:pt idx="18">
                    <c:v>L4</c:v>
                  </c:pt>
                  <c:pt idx="19">
                    <c:v>L5</c:v>
                  </c:pt>
                </c:lvl>
                <c:lvl>
                  <c:pt idx="0">
                    <c:v>性别</c:v>
                  </c:pt>
                  <c:pt idx="2">
                    <c:v>年龄</c:v>
                  </c:pt>
                  <c:pt idx="9">
                    <c:v>城市等级</c:v>
                  </c:pt>
                  <c:pt idx="15">
                    <c:v>购买力</c:v>
                  </c:pt>
                </c:lvl>
              </c:multiLvlStrCache>
            </c:multiLvlStrRef>
          </c:cat>
          <c:val>
            <c:numRef>
              <c:f>Sheet1!$F$2:$F$21</c:f>
              <c:numCache>
                <c:formatCode>0%</c:formatCode>
                <c:ptCount val="20"/>
                <c:pt idx="0">
                  <c:v>0.37910095058215959</c:v>
                </c:pt>
                <c:pt idx="1">
                  <c:v>0.61915710285644454</c:v>
                </c:pt>
                <c:pt idx="2">
                  <c:v>8.9228251854674062E-2</c:v>
                </c:pt>
                <c:pt idx="3">
                  <c:v>0.21190372873369789</c:v>
                </c:pt>
                <c:pt idx="4">
                  <c:v>0.2050300887158619</c:v>
                </c:pt>
                <c:pt idx="5">
                  <c:v>0.16884899588038621</c:v>
                </c:pt>
                <c:pt idx="6">
                  <c:v>0.1216595179071546</c:v>
                </c:pt>
                <c:pt idx="7">
                  <c:v>6.9080652636123244E-2</c:v>
                </c:pt>
                <c:pt idx="8">
                  <c:v>0.12691823707750821</c:v>
                </c:pt>
                <c:pt idx="9">
                  <c:v>0.22937073279837941</c:v>
                </c:pt>
                <c:pt idx="10">
                  <c:v>0.36876559273436188</c:v>
                </c:pt>
                <c:pt idx="11">
                  <c:v>0.19461458544013749</c:v>
                </c:pt>
                <c:pt idx="12">
                  <c:v>6.5866811686315682E-2</c:v>
                </c:pt>
                <c:pt idx="13">
                  <c:v>8.5429507075360636E-2</c:v>
                </c:pt>
                <c:pt idx="14">
                  <c:v>4.9275146898097963E-2</c:v>
                </c:pt>
                <c:pt idx="15">
                  <c:v>4.4191897179740432E-2</c:v>
                </c:pt>
                <c:pt idx="16">
                  <c:v>0.1090461458969899</c:v>
                </c:pt>
                <c:pt idx="17">
                  <c:v>0.18181006416777051</c:v>
                </c:pt>
                <c:pt idx="18">
                  <c:v>0.2642729869557397</c:v>
                </c:pt>
                <c:pt idx="19">
                  <c:v>0.3952592909557972</c:v>
                </c:pt>
              </c:numCache>
            </c:numRef>
          </c:val>
          <c:extLst>
            <c:ext xmlns:c16="http://schemas.microsoft.com/office/drawing/2014/chart" uri="{C3380CC4-5D6E-409C-BE32-E72D297353CC}">
              <c16:uniqueId val="{0000002B-FC5C-5C44-B7B1-3CE679B2529B}"/>
            </c:ext>
          </c:extLst>
        </c:ser>
        <c:dLbls>
          <c:showLegendKey val="0"/>
          <c:showVal val="0"/>
          <c:showCatName val="0"/>
          <c:showSerName val="0"/>
          <c:showPercent val="0"/>
          <c:showBubbleSize val="0"/>
        </c:dLbls>
        <c:gapWidth val="150"/>
        <c:axId val="960512080"/>
        <c:axId val="1023314016"/>
        <c:extLst>
          <c:ext xmlns:c15="http://schemas.microsoft.com/office/drawing/2012/chart" uri="{02D57815-91ED-43cb-92C2-25804820EDAC}">
            <c15:filteredBarSeries>
              <c15:ser>
                <c:idx val="1"/>
                <c:order val="0"/>
                <c:tx>
                  <c:strRef>
                    <c:extLst>
                      <c:ext uri="{02D57815-91ED-43cb-92C2-25804820EDAC}">
                        <c15:formulaRef>
                          <c15:sqref>Sheet1!$B$1</c15:sqref>
                        </c15:formulaRef>
                      </c:ext>
                    </c:extLst>
                    <c:strCache>
                      <c:ptCount val="1"/>
                    </c:strCache>
                  </c:strRef>
                </c:tx>
                <c:spPr>
                  <a:solidFill>
                    <a:schemeClr val="accent2"/>
                  </a:solidFill>
                  <a:ln>
                    <a:noFill/>
                  </a:ln>
                  <a:effectLst/>
                </c:spPr>
                <c:invertIfNegative val="0"/>
                <c:dPt>
                  <c:idx val="20"/>
                  <c:invertIfNegative val="0"/>
                  <c:bubble3D val="0"/>
                  <c:spPr>
                    <a:solidFill>
                      <a:schemeClr val="accent2"/>
                    </a:solidFill>
                    <a:ln>
                      <a:noFill/>
                    </a:ln>
                    <a:effectLst/>
                  </c:spPr>
                  <c:extLst>
                    <c:ext xmlns:c16="http://schemas.microsoft.com/office/drawing/2014/chart" uri="{C3380CC4-5D6E-409C-BE32-E72D297353CC}">
                      <c16:uniqueId val="{00000044-FC5C-5C44-B7B1-3CE679B2529B}"/>
                    </c:ext>
                  </c:extLst>
                </c:dPt>
                <c:cat>
                  <c:multiLvlStrRef>
                    <c:extLst>
                      <c:ext uri="{02D57815-91ED-43cb-92C2-25804820EDAC}">
                        <c15:formulaRef>
                          <c15:sqref>Sheet1!$A$2:$B$21</c15:sqref>
                        </c15:formulaRef>
                      </c:ext>
                    </c:extLst>
                    <c:multiLvlStrCache>
                      <c:ptCount val="20"/>
                      <c:lvl>
                        <c:pt idx="0">
                          <c:v>男</c:v>
                        </c:pt>
                        <c:pt idx="1">
                          <c:v>女</c:v>
                        </c:pt>
                        <c:pt idx="2">
                          <c:v>[18,24]</c:v>
                        </c:pt>
                        <c:pt idx="3">
                          <c:v>[25,29]</c:v>
                        </c:pt>
                        <c:pt idx="4">
                          <c:v>[30,34]</c:v>
                        </c:pt>
                        <c:pt idx="5">
                          <c:v>[35,39]</c:v>
                        </c:pt>
                        <c:pt idx="6">
                          <c:v>[40,44]</c:v>
                        </c:pt>
                        <c:pt idx="7">
                          <c:v>[45,49]</c:v>
                        </c:pt>
                        <c:pt idx="8">
                          <c:v>&gt;=50</c:v>
                        </c:pt>
                        <c:pt idx="9">
                          <c:v>1</c:v>
                        </c:pt>
                        <c:pt idx="10">
                          <c:v>2</c:v>
                        </c:pt>
                        <c:pt idx="11">
                          <c:v>3</c:v>
                        </c:pt>
                        <c:pt idx="12">
                          <c:v>4</c:v>
                        </c:pt>
                        <c:pt idx="13">
                          <c:v>5</c:v>
                        </c:pt>
                        <c:pt idx="14">
                          <c:v>6</c:v>
                        </c:pt>
                        <c:pt idx="15">
                          <c:v>L1</c:v>
                        </c:pt>
                        <c:pt idx="16">
                          <c:v>L2</c:v>
                        </c:pt>
                        <c:pt idx="17">
                          <c:v>L3</c:v>
                        </c:pt>
                        <c:pt idx="18">
                          <c:v>L4</c:v>
                        </c:pt>
                        <c:pt idx="19">
                          <c:v>L5</c:v>
                        </c:pt>
                      </c:lvl>
                      <c:lvl>
                        <c:pt idx="0">
                          <c:v>性别</c:v>
                        </c:pt>
                        <c:pt idx="2">
                          <c:v>年龄</c:v>
                        </c:pt>
                        <c:pt idx="9">
                          <c:v>城市等级</c:v>
                        </c:pt>
                        <c:pt idx="15">
                          <c:v>购买力</c:v>
                        </c:pt>
                      </c:lvl>
                    </c:multiLvlStrCache>
                  </c:multiLvlStrRef>
                </c:cat>
                <c:val>
                  <c:numRef>
                    <c:extLst>
                      <c:ext uri="{02D57815-91ED-43cb-92C2-25804820EDAC}">
                        <c15:formulaRef>
                          <c15:sqref>Sheet1!$B$2:$B$21</c15:sqref>
                        </c15:formulaRef>
                      </c:ext>
                    </c:extLst>
                    <c:numCache>
                      <c:formatCode>General</c:formatCode>
                      <c:ptCount val="20"/>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numCache>
                  </c:numRef>
                </c:val>
                <c:extLst>
                  <c:ext xmlns:c16="http://schemas.microsoft.com/office/drawing/2014/chart" uri="{C3380CC4-5D6E-409C-BE32-E72D297353CC}">
                    <c16:uniqueId val="{00000045-FC5C-5C44-B7B1-3CE679B2529B}"/>
                  </c:ext>
                </c:extLst>
              </c15:ser>
            </c15:filteredBarSeries>
          </c:ext>
        </c:extLst>
      </c:barChart>
      <c:lineChart>
        <c:grouping val="standard"/>
        <c:varyColors val="0"/>
        <c:ser>
          <c:idx val="6"/>
          <c:order val="5"/>
          <c:tx>
            <c:strRef>
              <c:f>Sheet1!$G$1</c:f>
              <c:strCache>
                <c:ptCount val="1"/>
                <c:pt idx="0">
                  <c:v>22.12对比行业tgi</c:v>
                </c:pt>
              </c:strCache>
            </c:strRef>
          </c:tx>
          <c:spPr>
            <a:ln w="19050" cap="rnd">
              <a:solidFill>
                <a:srgbClr val="BFA288"/>
              </a:solidFill>
              <a:round/>
            </a:ln>
            <a:effectLst/>
          </c:spPr>
          <c:marker>
            <c:symbol val="diamond"/>
            <c:size val="5"/>
            <c:spPr>
              <a:solidFill>
                <a:schemeClr val="accent2">
                  <a:lumMod val="75000"/>
                </a:schemeClr>
              </a:solidFill>
              <a:ln w="9525">
                <a:noFill/>
              </a:ln>
              <a:effectLst/>
            </c:spPr>
          </c:marker>
          <c:dPt>
            <c:idx val="2"/>
            <c:marker>
              <c:symbol val="diamond"/>
              <c:size val="5"/>
              <c:spPr>
                <a:solidFill>
                  <a:schemeClr val="accent2">
                    <a:lumMod val="75000"/>
                  </a:schemeClr>
                </a:solidFill>
                <a:ln w="9525">
                  <a:noFill/>
                </a:ln>
                <a:effectLst/>
              </c:spPr>
            </c:marker>
            <c:bubble3D val="0"/>
            <c:spPr>
              <a:ln w="19050" cap="rnd">
                <a:noFill/>
                <a:round/>
              </a:ln>
              <a:effectLst/>
            </c:spPr>
            <c:extLst>
              <c:ext xmlns:c16="http://schemas.microsoft.com/office/drawing/2014/chart" uri="{C3380CC4-5D6E-409C-BE32-E72D297353CC}">
                <c16:uniqueId val="{0000002D-FC5C-5C44-B7B1-3CE679B2529B}"/>
              </c:ext>
            </c:extLst>
          </c:dPt>
          <c:dPt>
            <c:idx val="9"/>
            <c:marker>
              <c:symbol val="diamond"/>
              <c:size val="5"/>
              <c:spPr>
                <a:solidFill>
                  <a:schemeClr val="accent2">
                    <a:lumMod val="75000"/>
                  </a:schemeClr>
                </a:solidFill>
                <a:ln w="9525">
                  <a:noFill/>
                </a:ln>
                <a:effectLst/>
              </c:spPr>
            </c:marker>
            <c:bubble3D val="0"/>
            <c:spPr>
              <a:ln w="19050" cap="rnd">
                <a:noFill/>
                <a:round/>
              </a:ln>
              <a:effectLst/>
            </c:spPr>
            <c:extLst>
              <c:ext xmlns:c16="http://schemas.microsoft.com/office/drawing/2014/chart" uri="{C3380CC4-5D6E-409C-BE32-E72D297353CC}">
                <c16:uniqueId val="{0000002F-FC5C-5C44-B7B1-3CE679B2529B}"/>
              </c:ext>
            </c:extLst>
          </c:dPt>
          <c:dPt>
            <c:idx val="11"/>
            <c:marker>
              <c:symbol val="diamond"/>
              <c:size val="5"/>
              <c:spPr>
                <a:solidFill>
                  <a:schemeClr val="accent2">
                    <a:lumMod val="75000"/>
                  </a:schemeClr>
                </a:solidFill>
                <a:ln w="9525">
                  <a:noFill/>
                </a:ln>
                <a:effectLst/>
              </c:spPr>
            </c:marker>
            <c:bubble3D val="0"/>
            <c:spPr>
              <a:ln w="19050" cap="rnd">
                <a:solidFill>
                  <a:srgbClr val="BFA288"/>
                </a:solidFill>
                <a:round/>
              </a:ln>
              <a:effectLst/>
            </c:spPr>
            <c:extLst>
              <c:ext xmlns:c16="http://schemas.microsoft.com/office/drawing/2014/chart" uri="{C3380CC4-5D6E-409C-BE32-E72D297353CC}">
                <c16:uniqueId val="{00000031-FC5C-5C44-B7B1-3CE679B2529B}"/>
              </c:ext>
            </c:extLst>
          </c:dPt>
          <c:dPt>
            <c:idx val="15"/>
            <c:marker>
              <c:symbol val="diamond"/>
              <c:size val="5"/>
              <c:spPr>
                <a:solidFill>
                  <a:schemeClr val="accent2">
                    <a:lumMod val="75000"/>
                  </a:schemeClr>
                </a:solidFill>
                <a:ln w="9525">
                  <a:noFill/>
                </a:ln>
                <a:effectLst/>
              </c:spPr>
            </c:marker>
            <c:bubble3D val="0"/>
            <c:spPr>
              <a:ln w="19050" cap="rnd">
                <a:noFill/>
                <a:round/>
              </a:ln>
              <a:effectLst/>
            </c:spPr>
            <c:extLst>
              <c:ext xmlns:c16="http://schemas.microsoft.com/office/drawing/2014/chart" uri="{C3380CC4-5D6E-409C-BE32-E72D297353CC}">
                <c16:uniqueId val="{00000033-FC5C-5C44-B7B1-3CE679B2529B}"/>
              </c:ext>
            </c:extLst>
          </c:dPt>
          <c:dPt>
            <c:idx val="17"/>
            <c:marker>
              <c:symbol val="diamond"/>
              <c:size val="5"/>
              <c:spPr>
                <a:solidFill>
                  <a:schemeClr val="accent2">
                    <a:lumMod val="75000"/>
                  </a:schemeClr>
                </a:solidFill>
                <a:ln w="9525">
                  <a:noFill/>
                </a:ln>
                <a:effectLst/>
              </c:spPr>
            </c:marker>
            <c:bubble3D val="0"/>
            <c:spPr>
              <a:ln w="19050" cap="rnd">
                <a:solidFill>
                  <a:srgbClr val="BFA288"/>
                </a:solidFill>
                <a:round/>
              </a:ln>
              <a:effectLst/>
            </c:spPr>
            <c:extLst>
              <c:ext xmlns:c16="http://schemas.microsoft.com/office/drawing/2014/chart" uri="{C3380CC4-5D6E-409C-BE32-E72D297353CC}">
                <c16:uniqueId val="{00000035-FC5C-5C44-B7B1-3CE679B2529B}"/>
              </c:ext>
            </c:extLst>
          </c:dPt>
          <c:cat>
            <c:multiLvlStrRef>
              <c:f>Sheet1!$A$2:$B$21</c:f>
              <c:multiLvlStrCache>
                <c:ptCount val="20"/>
                <c:lvl>
                  <c:pt idx="0">
                    <c:v>男</c:v>
                  </c:pt>
                  <c:pt idx="1">
                    <c:v>女</c:v>
                  </c:pt>
                  <c:pt idx="2">
                    <c:v>[18,24]</c:v>
                  </c:pt>
                  <c:pt idx="3">
                    <c:v>[25,29]</c:v>
                  </c:pt>
                  <c:pt idx="4">
                    <c:v>[30,34]</c:v>
                  </c:pt>
                  <c:pt idx="5">
                    <c:v>[35,39]</c:v>
                  </c:pt>
                  <c:pt idx="6">
                    <c:v>[40,44]</c:v>
                  </c:pt>
                  <c:pt idx="7">
                    <c:v>[45,49]</c:v>
                  </c:pt>
                  <c:pt idx="8">
                    <c:v>&gt;=50</c:v>
                  </c:pt>
                  <c:pt idx="9">
                    <c:v>1</c:v>
                  </c:pt>
                  <c:pt idx="10">
                    <c:v>2</c:v>
                  </c:pt>
                  <c:pt idx="11">
                    <c:v>3</c:v>
                  </c:pt>
                  <c:pt idx="12">
                    <c:v>4</c:v>
                  </c:pt>
                  <c:pt idx="13">
                    <c:v>5</c:v>
                  </c:pt>
                  <c:pt idx="14">
                    <c:v>6</c:v>
                  </c:pt>
                  <c:pt idx="15">
                    <c:v>L1</c:v>
                  </c:pt>
                  <c:pt idx="16">
                    <c:v>L2</c:v>
                  </c:pt>
                  <c:pt idx="17">
                    <c:v>L3</c:v>
                  </c:pt>
                  <c:pt idx="18">
                    <c:v>L4</c:v>
                  </c:pt>
                  <c:pt idx="19">
                    <c:v>L5</c:v>
                  </c:pt>
                </c:lvl>
                <c:lvl>
                  <c:pt idx="0">
                    <c:v>性别</c:v>
                  </c:pt>
                  <c:pt idx="2">
                    <c:v>年龄</c:v>
                  </c:pt>
                  <c:pt idx="9">
                    <c:v>城市等级</c:v>
                  </c:pt>
                  <c:pt idx="15">
                    <c:v>购买力</c:v>
                  </c:pt>
                </c:lvl>
              </c:multiLvlStrCache>
            </c:multiLvlStrRef>
          </c:cat>
          <c:val>
            <c:numRef>
              <c:f>Sheet1!$G$2:$G$21</c:f>
              <c:numCache>
                <c:formatCode>General</c:formatCode>
                <c:ptCount val="20"/>
                <c:pt idx="0">
                  <c:v>76.889363539879497</c:v>
                </c:pt>
                <c:pt idx="1">
                  <c:v>115.93148078240171</c:v>
                </c:pt>
                <c:pt idx="2">
                  <c:v>76.171685247803453</c:v>
                </c:pt>
                <c:pt idx="3">
                  <c:v>111.3179963338722</c:v>
                </c:pt>
                <c:pt idx="4">
                  <c:v>111.5592232398422</c:v>
                </c:pt>
                <c:pt idx="5">
                  <c:v>109.7492728660566</c:v>
                </c:pt>
                <c:pt idx="6">
                  <c:v>107.4860814109373</c:v>
                </c:pt>
                <c:pt idx="7">
                  <c:v>95.222892076101175</c:v>
                </c:pt>
                <c:pt idx="8">
                  <c:v>69.405301093590651</c:v>
                </c:pt>
                <c:pt idx="9">
                  <c:v>153.79493944449399</c:v>
                </c:pt>
                <c:pt idx="10">
                  <c:v>102.7102018043383</c:v>
                </c:pt>
                <c:pt idx="11">
                  <c:v>76.931196198450778</c:v>
                </c:pt>
                <c:pt idx="12">
                  <c:v>57.006584082716699</c:v>
                </c:pt>
                <c:pt idx="13">
                  <c:v>51.790703739212042</c:v>
                </c:pt>
                <c:pt idx="14">
                  <c:v>72.273744614984565</c:v>
                </c:pt>
                <c:pt idx="15">
                  <c:v>29.541489808861709</c:v>
                </c:pt>
                <c:pt idx="16">
                  <c:v>38.995981944108657</c:v>
                </c:pt>
                <c:pt idx="17">
                  <c:v>60.078547997653793</c:v>
                </c:pt>
                <c:pt idx="18">
                  <c:v>87.427528358528349</c:v>
                </c:pt>
                <c:pt idx="19">
                  <c:v>142.51108398430389</c:v>
                </c:pt>
              </c:numCache>
            </c:numRef>
          </c:val>
          <c:smooth val="0"/>
          <c:extLst>
            <c:ext xmlns:c16="http://schemas.microsoft.com/office/drawing/2014/chart" uri="{C3380CC4-5D6E-409C-BE32-E72D297353CC}">
              <c16:uniqueId val="{00000036-FC5C-5C44-B7B1-3CE679B2529B}"/>
            </c:ext>
          </c:extLst>
        </c:ser>
        <c:ser>
          <c:idx val="5"/>
          <c:order val="6"/>
          <c:tx>
            <c:strRef>
              <c:f>Sheet1!$H$1</c:f>
              <c:strCache>
                <c:ptCount val="1"/>
                <c:pt idx="0">
                  <c:v>23.12对比行业tgi</c:v>
                </c:pt>
              </c:strCache>
            </c:strRef>
          </c:tx>
          <c:spPr>
            <a:ln w="19050" cap="rnd">
              <a:solidFill>
                <a:schemeClr val="accent1"/>
              </a:solidFill>
              <a:round/>
            </a:ln>
            <a:effectLst/>
          </c:spPr>
          <c:marker>
            <c:symbol val="diamond"/>
            <c:size val="5"/>
            <c:spPr>
              <a:solidFill>
                <a:schemeClr val="accent1"/>
              </a:solidFill>
              <a:ln w="9525">
                <a:noFill/>
              </a:ln>
              <a:effectLst/>
            </c:spPr>
          </c:marker>
          <c:dPt>
            <c:idx val="2"/>
            <c:marker>
              <c:symbol val="diamond"/>
              <c:size val="5"/>
              <c:spPr>
                <a:solidFill>
                  <a:schemeClr val="accent1"/>
                </a:solidFill>
                <a:ln w="9525">
                  <a:noFill/>
                </a:ln>
                <a:effectLst/>
              </c:spPr>
            </c:marker>
            <c:bubble3D val="0"/>
            <c:spPr>
              <a:ln w="19050" cap="rnd">
                <a:noFill/>
                <a:round/>
              </a:ln>
              <a:effectLst/>
            </c:spPr>
            <c:extLst>
              <c:ext xmlns:c16="http://schemas.microsoft.com/office/drawing/2014/chart" uri="{C3380CC4-5D6E-409C-BE32-E72D297353CC}">
                <c16:uniqueId val="{00000038-FC5C-5C44-B7B1-3CE679B2529B}"/>
              </c:ext>
            </c:extLst>
          </c:dPt>
          <c:dPt>
            <c:idx val="9"/>
            <c:marker>
              <c:symbol val="diamond"/>
              <c:size val="5"/>
              <c:spPr>
                <a:solidFill>
                  <a:schemeClr val="accent1"/>
                </a:solidFill>
                <a:ln w="9525">
                  <a:noFill/>
                </a:ln>
                <a:effectLst/>
              </c:spPr>
            </c:marker>
            <c:bubble3D val="0"/>
            <c:spPr>
              <a:ln w="19050" cap="rnd">
                <a:noFill/>
                <a:round/>
              </a:ln>
              <a:effectLst/>
            </c:spPr>
            <c:extLst>
              <c:ext xmlns:c16="http://schemas.microsoft.com/office/drawing/2014/chart" uri="{C3380CC4-5D6E-409C-BE32-E72D297353CC}">
                <c16:uniqueId val="{0000003A-FC5C-5C44-B7B1-3CE679B2529B}"/>
              </c:ext>
            </c:extLst>
          </c:dPt>
          <c:dPt>
            <c:idx val="11"/>
            <c:marker>
              <c:symbol val="diamond"/>
              <c:size val="5"/>
              <c:spPr>
                <a:solidFill>
                  <a:schemeClr val="accent1"/>
                </a:solidFill>
                <a:ln w="9525">
                  <a:noFill/>
                </a:ln>
                <a:effectLst/>
              </c:spPr>
            </c:marker>
            <c:bubble3D val="0"/>
            <c:spPr>
              <a:ln w="19050" cap="rnd">
                <a:solidFill>
                  <a:schemeClr val="accent1"/>
                </a:solidFill>
                <a:round/>
              </a:ln>
              <a:effectLst/>
            </c:spPr>
            <c:extLst>
              <c:ext xmlns:c16="http://schemas.microsoft.com/office/drawing/2014/chart" uri="{C3380CC4-5D6E-409C-BE32-E72D297353CC}">
                <c16:uniqueId val="{0000003C-FC5C-5C44-B7B1-3CE679B2529B}"/>
              </c:ext>
            </c:extLst>
          </c:dPt>
          <c:dPt>
            <c:idx val="15"/>
            <c:marker>
              <c:symbol val="diamond"/>
              <c:size val="5"/>
              <c:spPr>
                <a:solidFill>
                  <a:schemeClr val="accent1"/>
                </a:solidFill>
                <a:ln w="9525">
                  <a:noFill/>
                </a:ln>
                <a:effectLst/>
              </c:spPr>
            </c:marker>
            <c:bubble3D val="0"/>
            <c:spPr>
              <a:ln w="19050" cap="rnd">
                <a:noFill/>
                <a:round/>
              </a:ln>
              <a:effectLst/>
            </c:spPr>
            <c:extLst>
              <c:ext xmlns:c16="http://schemas.microsoft.com/office/drawing/2014/chart" uri="{C3380CC4-5D6E-409C-BE32-E72D297353CC}">
                <c16:uniqueId val="{0000003E-FC5C-5C44-B7B1-3CE679B2529B}"/>
              </c:ext>
            </c:extLst>
          </c:dPt>
          <c:dPt>
            <c:idx val="17"/>
            <c:marker>
              <c:symbol val="diamond"/>
              <c:size val="5"/>
              <c:spPr>
                <a:solidFill>
                  <a:schemeClr val="accent1"/>
                </a:solidFill>
                <a:ln w="9525">
                  <a:noFill/>
                </a:ln>
                <a:effectLst/>
              </c:spPr>
            </c:marker>
            <c:bubble3D val="0"/>
            <c:spPr>
              <a:ln w="19050" cap="rnd">
                <a:solidFill>
                  <a:schemeClr val="accent1"/>
                </a:solidFill>
                <a:round/>
              </a:ln>
              <a:effectLst/>
            </c:spPr>
            <c:extLst>
              <c:ext xmlns:c16="http://schemas.microsoft.com/office/drawing/2014/chart" uri="{C3380CC4-5D6E-409C-BE32-E72D297353CC}">
                <c16:uniqueId val="{00000040-FC5C-5C44-B7B1-3CE679B2529B}"/>
              </c:ext>
            </c:extLst>
          </c:dPt>
          <c:cat>
            <c:multiLvlStrRef>
              <c:f>Sheet1!$A$2:$B$21</c:f>
              <c:multiLvlStrCache>
                <c:ptCount val="20"/>
                <c:lvl>
                  <c:pt idx="0">
                    <c:v>男</c:v>
                  </c:pt>
                  <c:pt idx="1">
                    <c:v>女</c:v>
                  </c:pt>
                  <c:pt idx="2">
                    <c:v>[18,24]</c:v>
                  </c:pt>
                  <c:pt idx="3">
                    <c:v>[25,29]</c:v>
                  </c:pt>
                  <c:pt idx="4">
                    <c:v>[30,34]</c:v>
                  </c:pt>
                  <c:pt idx="5">
                    <c:v>[35,39]</c:v>
                  </c:pt>
                  <c:pt idx="6">
                    <c:v>[40,44]</c:v>
                  </c:pt>
                  <c:pt idx="7">
                    <c:v>[45,49]</c:v>
                  </c:pt>
                  <c:pt idx="8">
                    <c:v>&gt;=50</c:v>
                  </c:pt>
                  <c:pt idx="9">
                    <c:v>1</c:v>
                  </c:pt>
                  <c:pt idx="10">
                    <c:v>2</c:v>
                  </c:pt>
                  <c:pt idx="11">
                    <c:v>3</c:v>
                  </c:pt>
                  <c:pt idx="12">
                    <c:v>4</c:v>
                  </c:pt>
                  <c:pt idx="13">
                    <c:v>5</c:v>
                  </c:pt>
                  <c:pt idx="14">
                    <c:v>6</c:v>
                  </c:pt>
                  <c:pt idx="15">
                    <c:v>L1</c:v>
                  </c:pt>
                  <c:pt idx="16">
                    <c:v>L2</c:v>
                  </c:pt>
                  <c:pt idx="17">
                    <c:v>L3</c:v>
                  </c:pt>
                  <c:pt idx="18">
                    <c:v>L4</c:v>
                  </c:pt>
                  <c:pt idx="19">
                    <c:v>L5</c:v>
                  </c:pt>
                </c:lvl>
                <c:lvl>
                  <c:pt idx="0">
                    <c:v>性别</c:v>
                  </c:pt>
                  <c:pt idx="2">
                    <c:v>年龄</c:v>
                  </c:pt>
                  <c:pt idx="9">
                    <c:v>城市等级</c:v>
                  </c:pt>
                  <c:pt idx="15">
                    <c:v>购买力</c:v>
                  </c:pt>
                </c:lvl>
              </c:multiLvlStrCache>
            </c:multiLvlStrRef>
          </c:cat>
          <c:val>
            <c:numRef>
              <c:f>Sheet1!$H$2:$H$21</c:f>
              <c:numCache>
                <c:formatCode>General</c:formatCode>
                <c:ptCount val="20"/>
                <c:pt idx="0">
                  <c:v>84.714574951071995</c:v>
                </c:pt>
                <c:pt idx="1">
                  <c:v>106.1710961353358</c:v>
                </c:pt>
                <c:pt idx="2">
                  <c:v>66.730090599611202</c:v>
                </c:pt>
                <c:pt idx="3">
                  <c:v>99.6576851029442</c:v>
                </c:pt>
                <c:pt idx="4">
                  <c:v>106.2428141624212</c:v>
                </c:pt>
                <c:pt idx="5">
                  <c:v>115.89242031900351</c:v>
                </c:pt>
                <c:pt idx="6">
                  <c:v>63.822279831619717</c:v>
                </c:pt>
                <c:pt idx="7">
                  <c:v>102.43721105178101</c:v>
                </c:pt>
                <c:pt idx="8">
                  <c:v>93.199616082638769</c:v>
                </c:pt>
                <c:pt idx="9">
                  <c:v>166.5482184515671</c:v>
                </c:pt>
                <c:pt idx="10">
                  <c:v>92.265411767313807</c:v>
                </c:pt>
                <c:pt idx="11">
                  <c:v>92.878873863813396</c:v>
                </c:pt>
                <c:pt idx="12">
                  <c:v>77.316276913535702</c:v>
                </c:pt>
                <c:pt idx="13">
                  <c:v>63.859954824036762</c:v>
                </c:pt>
                <c:pt idx="14">
                  <c:v>40.466042879382456</c:v>
                </c:pt>
                <c:pt idx="15">
                  <c:v>53.295603502261088</c:v>
                </c:pt>
                <c:pt idx="16">
                  <c:v>37.994991851706509</c:v>
                </c:pt>
                <c:pt idx="17">
                  <c:v>61.389419247573031</c:v>
                </c:pt>
                <c:pt idx="18">
                  <c:v>83.329869174483122</c:v>
                </c:pt>
                <c:pt idx="19">
                  <c:v>159.4843294050043</c:v>
                </c:pt>
              </c:numCache>
            </c:numRef>
          </c:val>
          <c:smooth val="0"/>
          <c:extLst>
            <c:ext xmlns:c16="http://schemas.microsoft.com/office/drawing/2014/chart" uri="{C3380CC4-5D6E-409C-BE32-E72D297353CC}">
              <c16:uniqueId val="{00000041-FC5C-5C44-B7B1-3CE679B2529B}"/>
            </c:ext>
          </c:extLst>
        </c:ser>
        <c:ser>
          <c:idx val="7"/>
          <c:order val="7"/>
          <c:tx>
            <c:strRef>
              <c:f>Sheet1!$I$1</c:f>
              <c:strCache>
                <c:ptCount val="1"/>
                <c:pt idx="0">
                  <c:v>100</c:v>
                </c:pt>
              </c:strCache>
            </c:strRef>
          </c:tx>
          <c:spPr>
            <a:ln w="12700" cap="rnd">
              <a:solidFill>
                <a:schemeClr val="tx2"/>
              </a:solidFill>
              <a:prstDash val="sysDash"/>
              <a:round/>
            </a:ln>
            <a:effectLst/>
          </c:spPr>
          <c:marker>
            <c:symbol val="none"/>
          </c:marker>
          <c:cat>
            <c:multiLvlStrRef>
              <c:f>Sheet1!$A$2:$B$21</c:f>
              <c:multiLvlStrCache>
                <c:ptCount val="20"/>
                <c:lvl>
                  <c:pt idx="0">
                    <c:v>男</c:v>
                  </c:pt>
                  <c:pt idx="1">
                    <c:v>女</c:v>
                  </c:pt>
                  <c:pt idx="2">
                    <c:v>[18,24]</c:v>
                  </c:pt>
                  <c:pt idx="3">
                    <c:v>[25,29]</c:v>
                  </c:pt>
                  <c:pt idx="4">
                    <c:v>[30,34]</c:v>
                  </c:pt>
                  <c:pt idx="5">
                    <c:v>[35,39]</c:v>
                  </c:pt>
                  <c:pt idx="6">
                    <c:v>[40,44]</c:v>
                  </c:pt>
                  <c:pt idx="7">
                    <c:v>[45,49]</c:v>
                  </c:pt>
                  <c:pt idx="8">
                    <c:v>&gt;=50</c:v>
                  </c:pt>
                  <c:pt idx="9">
                    <c:v>1</c:v>
                  </c:pt>
                  <c:pt idx="10">
                    <c:v>2</c:v>
                  </c:pt>
                  <c:pt idx="11">
                    <c:v>3</c:v>
                  </c:pt>
                  <c:pt idx="12">
                    <c:v>4</c:v>
                  </c:pt>
                  <c:pt idx="13">
                    <c:v>5</c:v>
                  </c:pt>
                  <c:pt idx="14">
                    <c:v>6</c:v>
                  </c:pt>
                  <c:pt idx="15">
                    <c:v>L1</c:v>
                  </c:pt>
                  <c:pt idx="16">
                    <c:v>L2</c:v>
                  </c:pt>
                  <c:pt idx="17">
                    <c:v>L3</c:v>
                  </c:pt>
                  <c:pt idx="18">
                    <c:v>L4</c:v>
                  </c:pt>
                  <c:pt idx="19">
                    <c:v>L5</c:v>
                  </c:pt>
                </c:lvl>
                <c:lvl>
                  <c:pt idx="0">
                    <c:v>性别</c:v>
                  </c:pt>
                  <c:pt idx="2">
                    <c:v>年龄</c:v>
                  </c:pt>
                  <c:pt idx="9">
                    <c:v>城市等级</c:v>
                  </c:pt>
                  <c:pt idx="15">
                    <c:v>购买力</c:v>
                  </c:pt>
                </c:lvl>
              </c:multiLvlStrCache>
            </c:multiLvlStrRef>
          </c:cat>
          <c:val>
            <c:numRef>
              <c:f>Sheet1!$I$2:$I$21</c:f>
              <c:numCache>
                <c:formatCode>General</c:formatCode>
                <c:ptCount val="20"/>
                <c:pt idx="0">
                  <c:v>100</c:v>
                </c:pt>
                <c:pt idx="1">
                  <c:v>100</c:v>
                </c:pt>
                <c:pt idx="2">
                  <c:v>100</c:v>
                </c:pt>
                <c:pt idx="3">
                  <c:v>100</c:v>
                </c:pt>
                <c:pt idx="4">
                  <c:v>100</c:v>
                </c:pt>
                <c:pt idx="5">
                  <c:v>100</c:v>
                </c:pt>
                <c:pt idx="6">
                  <c:v>100</c:v>
                </c:pt>
                <c:pt idx="7">
                  <c:v>100</c:v>
                </c:pt>
                <c:pt idx="8">
                  <c:v>100</c:v>
                </c:pt>
                <c:pt idx="9">
                  <c:v>100</c:v>
                </c:pt>
                <c:pt idx="10">
                  <c:v>100</c:v>
                </c:pt>
                <c:pt idx="11">
                  <c:v>100</c:v>
                </c:pt>
                <c:pt idx="12">
                  <c:v>100</c:v>
                </c:pt>
                <c:pt idx="13">
                  <c:v>100</c:v>
                </c:pt>
                <c:pt idx="14">
                  <c:v>100</c:v>
                </c:pt>
                <c:pt idx="15">
                  <c:v>100</c:v>
                </c:pt>
                <c:pt idx="16">
                  <c:v>100</c:v>
                </c:pt>
                <c:pt idx="17">
                  <c:v>100</c:v>
                </c:pt>
                <c:pt idx="18">
                  <c:v>100</c:v>
                </c:pt>
                <c:pt idx="19">
                  <c:v>100</c:v>
                </c:pt>
              </c:numCache>
            </c:numRef>
          </c:val>
          <c:smooth val="0"/>
          <c:extLst>
            <c:ext xmlns:c16="http://schemas.microsoft.com/office/drawing/2014/chart" uri="{C3380CC4-5D6E-409C-BE32-E72D297353CC}">
              <c16:uniqueId val="{00000042-FC5C-5C44-B7B1-3CE679B2529B}"/>
            </c:ext>
          </c:extLst>
        </c:ser>
        <c:dLbls>
          <c:showLegendKey val="0"/>
          <c:showVal val="0"/>
          <c:showCatName val="0"/>
          <c:showSerName val="0"/>
          <c:showPercent val="0"/>
          <c:showBubbleSize val="0"/>
        </c:dLbls>
        <c:marker val="1"/>
        <c:smooth val="0"/>
        <c:axId val="1023317824"/>
        <c:axId val="1023315104"/>
      </c:lineChart>
      <c:catAx>
        <c:axId val="9605120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1000" b="0" i="0" u="none" strike="noStrike" kern="1200" baseline="0">
                <a:solidFill>
                  <a:schemeClr val="tx1">
                    <a:lumMod val="65000"/>
                    <a:lumOff val="35000"/>
                  </a:schemeClr>
                </a:solidFill>
                <a:latin typeface="+mn-ea"/>
                <a:ea typeface="+mn-ea"/>
                <a:cs typeface="+mn-cs"/>
              </a:defRPr>
            </a:pPr>
            <a:endParaRPr lang="zh-CN"/>
          </a:p>
        </c:txPr>
        <c:crossAx val="1023314016"/>
        <c:crosses val="autoZero"/>
        <c:auto val="1"/>
        <c:lblAlgn val="ctr"/>
        <c:lblOffset val="100"/>
        <c:noMultiLvlLbl val="0"/>
      </c:catAx>
      <c:valAx>
        <c:axId val="1023314016"/>
        <c:scaling>
          <c:orientation val="minMax"/>
        </c:scaling>
        <c:delete val="0"/>
        <c:axPos val="l"/>
        <c:numFmt formatCode="0%" sourceLinked="0"/>
        <c:majorTickMark val="out"/>
        <c:minorTickMark val="none"/>
        <c:tickLblPos val="nextTo"/>
        <c:spPr>
          <a:noFill/>
          <a:ln>
            <a:noFill/>
          </a:ln>
          <a:effectLst/>
        </c:spPr>
        <c:txPr>
          <a:bodyPr rot="-60000000" spcFirstLastPara="1" vertOverflow="ellipsis" vert="horz" wrap="square" anchor="ctr" anchorCtr="1"/>
          <a:lstStyle/>
          <a:p>
            <a:pPr>
              <a:defRPr lang="zh-CN" sz="1000" b="0" i="0" u="none" strike="noStrike" kern="1200" baseline="0">
                <a:solidFill>
                  <a:schemeClr val="tx1">
                    <a:lumMod val="65000"/>
                    <a:lumOff val="35000"/>
                  </a:schemeClr>
                </a:solidFill>
                <a:latin typeface="+mn-ea"/>
                <a:ea typeface="+mn-ea"/>
                <a:cs typeface="+mn-cs"/>
              </a:defRPr>
            </a:pPr>
            <a:endParaRPr lang="zh-CN"/>
          </a:p>
        </c:txPr>
        <c:crossAx val="960512080"/>
        <c:crosses val="autoZero"/>
        <c:crossBetween val="between"/>
      </c:valAx>
      <c:valAx>
        <c:axId val="1023315104"/>
        <c:scaling>
          <c:orientation val="minMax"/>
        </c:scaling>
        <c:delete val="0"/>
        <c:axPos val="r"/>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lang="zh-CN" sz="1000" b="0" i="0" u="none" strike="noStrike" kern="1200" baseline="0">
                <a:solidFill>
                  <a:schemeClr val="tx1">
                    <a:lumMod val="65000"/>
                    <a:lumOff val="35000"/>
                  </a:schemeClr>
                </a:solidFill>
                <a:latin typeface="+mn-ea"/>
                <a:ea typeface="+mn-ea"/>
                <a:cs typeface="+mn-cs"/>
              </a:defRPr>
            </a:pPr>
            <a:endParaRPr lang="zh-CN"/>
          </a:p>
        </c:txPr>
        <c:crossAx val="1023317824"/>
        <c:crosses val="max"/>
        <c:crossBetween val="between"/>
      </c:valAx>
      <c:catAx>
        <c:axId val="1023317824"/>
        <c:scaling>
          <c:orientation val="minMax"/>
        </c:scaling>
        <c:delete val="1"/>
        <c:axPos val="b"/>
        <c:numFmt formatCode="General" sourceLinked="1"/>
        <c:majorTickMark val="out"/>
        <c:minorTickMark val="none"/>
        <c:tickLblPos val="nextTo"/>
        <c:crossAx val="1023315104"/>
        <c:crosses val="autoZero"/>
        <c:auto val="1"/>
        <c:lblAlgn val="ctr"/>
        <c:lblOffset val="100"/>
        <c:noMultiLvlLbl val="0"/>
      </c:catAx>
      <c:spPr>
        <a:noFill/>
        <a:ln>
          <a:noFill/>
        </a:ln>
        <a:effectLst/>
      </c:spPr>
    </c:plotArea>
    <c:legend>
      <c:legendPos val="t"/>
      <c:layout>
        <c:manualLayout>
          <c:xMode val="edge"/>
          <c:yMode val="edge"/>
          <c:x val="0.18849722222222223"/>
          <c:y val="9.6930149498409224E-2"/>
          <c:w val="0.62065370370370365"/>
          <c:h val="0.12673067760645934"/>
        </c:manualLayout>
      </c:layout>
      <c:overlay val="0"/>
      <c:spPr>
        <a:noFill/>
        <a:ln>
          <a:noFill/>
        </a:ln>
        <a:effectLst/>
      </c:spPr>
      <c:txPr>
        <a:bodyPr rot="0" spcFirstLastPara="1" vertOverflow="ellipsis" vert="horz" wrap="square" anchor="ctr" anchorCtr="1"/>
        <a:lstStyle/>
        <a:p>
          <a:pPr>
            <a:defRPr lang="zh-CN" sz="1100" b="0" i="0" u="none" strike="noStrike" kern="1200" baseline="0">
              <a:solidFill>
                <a:schemeClr val="tx1">
                  <a:lumMod val="65000"/>
                  <a:lumOff val="35000"/>
                </a:schemeClr>
              </a:solidFill>
              <a:latin typeface="+mn-ea"/>
              <a:ea typeface="+mn-ea"/>
              <a:cs typeface="+mn-cs"/>
            </a:defRPr>
          </a:pPr>
          <a:endParaRPr lang="zh-CN"/>
        </a:p>
      </c:txPr>
    </c:legend>
    <c:plotVisOnly val="1"/>
    <c:dispBlanksAs val="gap"/>
    <c:showDLblsOverMax val="0"/>
  </c:chart>
  <c:spPr>
    <a:noFill/>
    <a:ln>
      <a:noFill/>
    </a:ln>
    <a:effectLst/>
  </c:spPr>
  <c:txPr>
    <a:bodyPr/>
    <a:lstStyle/>
    <a:p>
      <a:pPr>
        <a:defRPr lang="zh-CN">
          <a:latin typeface="+mn-ea"/>
          <a:ea typeface="+mn-ea"/>
        </a:defRPr>
      </a:pPr>
      <a:endParaRPr lang="zh-CN"/>
    </a:p>
  </c:txPr>
  <c:externalData r:id="rId3">
    <c:autoUpdate val="0"/>
  </c:externalData>
</c:chartSpace>
</file>

<file path=ppt/charts/chart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400" b="1" i="0" u="none" strike="noStrike" kern="1200" spc="0" baseline="0">
                <a:solidFill>
                  <a:schemeClr val="tx1">
                    <a:lumMod val="65000"/>
                    <a:lumOff val="35000"/>
                  </a:schemeClr>
                </a:solidFill>
                <a:latin typeface="+mn-ea"/>
                <a:ea typeface="+mn-ea"/>
                <a:cs typeface="+mn-cs"/>
              </a:defRPr>
            </a:pPr>
            <a:r>
              <a:rPr lang="en-US" altLang="zh-CN"/>
              <a:t>2023</a:t>
            </a:r>
            <a:r>
              <a:rPr lang="zh-CN" altLang="en-US"/>
              <a:t>年</a:t>
            </a:r>
            <a:r>
              <a:rPr lang="en-US" altLang="zh-CN"/>
              <a:t>12</a:t>
            </a:r>
            <a:r>
              <a:rPr lang="zh-CN" altLang="en-US"/>
              <a:t>月咖啡机新老客购买人群画像</a:t>
            </a:r>
          </a:p>
        </c:rich>
      </c:tx>
      <c:overlay val="0"/>
      <c:spPr>
        <a:noFill/>
        <a:ln>
          <a:noFill/>
        </a:ln>
        <a:effectLst/>
      </c:spPr>
      <c:txPr>
        <a:bodyPr rot="0" spcFirstLastPara="1" vertOverflow="ellipsis" vert="horz" wrap="square" anchor="ctr" anchorCtr="1"/>
        <a:lstStyle/>
        <a:p>
          <a:pPr>
            <a:defRPr lang="zh-CN" sz="1400" b="1" i="0" u="none" strike="noStrike" kern="1200" spc="0" baseline="0">
              <a:solidFill>
                <a:schemeClr val="tx1">
                  <a:lumMod val="65000"/>
                  <a:lumOff val="35000"/>
                </a:schemeClr>
              </a:solidFill>
              <a:latin typeface="+mn-ea"/>
              <a:ea typeface="+mn-ea"/>
              <a:cs typeface="+mn-cs"/>
            </a:defRPr>
          </a:pPr>
          <a:endParaRPr lang="zh-CN"/>
        </a:p>
      </c:txPr>
    </c:title>
    <c:autoTitleDeleted val="0"/>
    <c:plotArea>
      <c:layout>
        <c:manualLayout>
          <c:layoutTarget val="inner"/>
          <c:xMode val="edge"/>
          <c:yMode val="edge"/>
          <c:x val="5.2415104166666664E-2"/>
          <c:y val="0.15222083333333333"/>
          <c:w val="0.92727100694444442"/>
          <c:h val="0.6997662504943114"/>
        </c:manualLayout>
      </c:layout>
      <c:barChart>
        <c:barDir val="col"/>
        <c:grouping val="clustered"/>
        <c:varyColors val="0"/>
        <c:ser>
          <c:idx val="0"/>
          <c:order val="0"/>
          <c:tx>
            <c:strRef>
              <c:f>Sheet1!$C$1</c:f>
              <c:strCache>
                <c:ptCount val="1"/>
                <c:pt idx="0">
                  <c:v>店铺购买人群</c:v>
                </c:pt>
              </c:strCache>
            </c:strRef>
          </c:tx>
          <c:spPr>
            <a:solidFill>
              <a:schemeClr val="accent4"/>
            </a:solidFill>
            <a:ln>
              <a:noFill/>
            </a:ln>
            <a:effectLst/>
          </c:spPr>
          <c:invertIfNegative val="0"/>
          <c:dPt>
            <c:idx val="4"/>
            <c:invertIfNegative val="0"/>
            <c:bubble3D val="0"/>
            <c:spPr>
              <a:solidFill>
                <a:schemeClr val="accent4"/>
              </a:solidFill>
              <a:ln>
                <a:noFill/>
              </a:ln>
              <a:effectLst/>
            </c:spPr>
            <c:extLst>
              <c:ext xmlns:c16="http://schemas.microsoft.com/office/drawing/2014/chart" uri="{C3380CC4-5D6E-409C-BE32-E72D297353CC}">
                <c16:uniqueId val="{00000001-BEEA-504F-BB34-3CB92C184490}"/>
              </c:ext>
            </c:extLst>
          </c:dPt>
          <c:dPt>
            <c:idx val="5"/>
            <c:invertIfNegative val="0"/>
            <c:bubble3D val="0"/>
            <c:spPr>
              <a:solidFill>
                <a:schemeClr val="accent4"/>
              </a:solidFill>
              <a:ln>
                <a:noFill/>
              </a:ln>
              <a:effectLst/>
            </c:spPr>
            <c:extLst>
              <c:ext xmlns:c16="http://schemas.microsoft.com/office/drawing/2014/chart" uri="{C3380CC4-5D6E-409C-BE32-E72D297353CC}">
                <c16:uniqueId val="{00000003-BEEA-504F-BB34-3CB92C184490}"/>
              </c:ext>
            </c:extLst>
          </c:dPt>
          <c:dPt>
            <c:idx val="6"/>
            <c:invertIfNegative val="0"/>
            <c:bubble3D val="0"/>
            <c:spPr>
              <a:solidFill>
                <a:schemeClr val="accent4"/>
              </a:solidFill>
              <a:ln>
                <a:noFill/>
              </a:ln>
              <a:effectLst/>
            </c:spPr>
            <c:extLst>
              <c:ext xmlns:c16="http://schemas.microsoft.com/office/drawing/2014/chart" uri="{C3380CC4-5D6E-409C-BE32-E72D297353CC}">
                <c16:uniqueId val="{00000005-BEEA-504F-BB34-3CB92C184490}"/>
              </c:ext>
            </c:extLst>
          </c:dPt>
          <c:dPt>
            <c:idx val="7"/>
            <c:invertIfNegative val="0"/>
            <c:bubble3D val="0"/>
            <c:spPr>
              <a:solidFill>
                <a:schemeClr val="accent4"/>
              </a:solidFill>
              <a:ln>
                <a:noFill/>
              </a:ln>
              <a:effectLst/>
            </c:spPr>
            <c:extLst>
              <c:ext xmlns:c16="http://schemas.microsoft.com/office/drawing/2014/chart" uri="{C3380CC4-5D6E-409C-BE32-E72D297353CC}">
                <c16:uniqueId val="{00000007-BEEA-504F-BB34-3CB92C184490}"/>
              </c:ext>
            </c:extLst>
          </c:dPt>
          <c:dPt>
            <c:idx val="8"/>
            <c:invertIfNegative val="0"/>
            <c:bubble3D val="0"/>
            <c:spPr>
              <a:solidFill>
                <a:schemeClr val="accent4"/>
              </a:solidFill>
              <a:ln>
                <a:noFill/>
              </a:ln>
              <a:effectLst/>
            </c:spPr>
            <c:extLst>
              <c:ext xmlns:c16="http://schemas.microsoft.com/office/drawing/2014/chart" uri="{C3380CC4-5D6E-409C-BE32-E72D297353CC}">
                <c16:uniqueId val="{00000009-BEEA-504F-BB34-3CB92C184490}"/>
              </c:ext>
            </c:extLst>
          </c:dPt>
          <c:dPt>
            <c:idx val="11"/>
            <c:invertIfNegative val="0"/>
            <c:bubble3D val="0"/>
            <c:spPr>
              <a:solidFill>
                <a:schemeClr val="accent4"/>
              </a:solidFill>
              <a:ln>
                <a:noFill/>
              </a:ln>
              <a:effectLst/>
            </c:spPr>
            <c:extLst>
              <c:ext xmlns:c16="http://schemas.microsoft.com/office/drawing/2014/chart" uri="{C3380CC4-5D6E-409C-BE32-E72D297353CC}">
                <c16:uniqueId val="{0000000B-BEEA-504F-BB34-3CB92C184490}"/>
              </c:ext>
            </c:extLst>
          </c:dPt>
          <c:dPt>
            <c:idx val="13"/>
            <c:invertIfNegative val="0"/>
            <c:bubble3D val="0"/>
            <c:spPr>
              <a:solidFill>
                <a:schemeClr val="accent4"/>
              </a:solidFill>
              <a:ln>
                <a:noFill/>
              </a:ln>
              <a:effectLst/>
            </c:spPr>
            <c:extLst>
              <c:ext xmlns:c16="http://schemas.microsoft.com/office/drawing/2014/chart" uri="{C3380CC4-5D6E-409C-BE32-E72D297353CC}">
                <c16:uniqueId val="{0000000D-BEEA-504F-BB34-3CB92C184490}"/>
              </c:ext>
            </c:extLst>
          </c:dPt>
          <c:dPt>
            <c:idx val="16"/>
            <c:invertIfNegative val="0"/>
            <c:bubble3D val="0"/>
            <c:spPr>
              <a:solidFill>
                <a:schemeClr val="accent4"/>
              </a:solidFill>
              <a:ln>
                <a:noFill/>
              </a:ln>
              <a:effectLst/>
            </c:spPr>
            <c:extLst>
              <c:ext xmlns:c16="http://schemas.microsoft.com/office/drawing/2014/chart" uri="{C3380CC4-5D6E-409C-BE32-E72D297353CC}">
                <c16:uniqueId val="{0000000F-BEEA-504F-BB34-3CB92C184490}"/>
              </c:ext>
            </c:extLst>
          </c:dPt>
          <c:dPt>
            <c:idx val="17"/>
            <c:invertIfNegative val="0"/>
            <c:bubble3D val="0"/>
            <c:spPr>
              <a:solidFill>
                <a:schemeClr val="accent4"/>
              </a:solidFill>
              <a:ln>
                <a:noFill/>
              </a:ln>
              <a:effectLst/>
            </c:spPr>
            <c:extLst>
              <c:ext xmlns:c16="http://schemas.microsoft.com/office/drawing/2014/chart" uri="{C3380CC4-5D6E-409C-BE32-E72D297353CC}">
                <c16:uniqueId val="{00000011-BEEA-504F-BB34-3CB92C184490}"/>
              </c:ext>
            </c:extLst>
          </c:dPt>
          <c:dPt>
            <c:idx val="18"/>
            <c:invertIfNegative val="0"/>
            <c:bubble3D val="0"/>
            <c:spPr>
              <a:solidFill>
                <a:schemeClr val="accent4"/>
              </a:solidFill>
              <a:ln>
                <a:noFill/>
              </a:ln>
              <a:effectLst/>
            </c:spPr>
            <c:extLst>
              <c:ext xmlns:c16="http://schemas.microsoft.com/office/drawing/2014/chart" uri="{C3380CC4-5D6E-409C-BE32-E72D297353CC}">
                <c16:uniqueId val="{00000013-BEEA-504F-BB34-3CB92C184490}"/>
              </c:ext>
            </c:extLst>
          </c:dPt>
          <c:dPt>
            <c:idx val="25"/>
            <c:invertIfNegative val="0"/>
            <c:bubble3D val="0"/>
            <c:spPr>
              <a:solidFill>
                <a:schemeClr val="accent4"/>
              </a:solidFill>
              <a:ln>
                <a:noFill/>
              </a:ln>
              <a:effectLst/>
            </c:spPr>
            <c:extLst>
              <c:ext xmlns:c16="http://schemas.microsoft.com/office/drawing/2014/chart" uri="{C3380CC4-5D6E-409C-BE32-E72D297353CC}">
                <c16:uniqueId val="{00000015-BEEA-504F-BB34-3CB92C184490}"/>
              </c:ext>
            </c:extLst>
          </c:dPt>
          <c:dPt>
            <c:idx val="26"/>
            <c:invertIfNegative val="0"/>
            <c:bubble3D val="0"/>
            <c:spPr>
              <a:solidFill>
                <a:schemeClr val="accent4"/>
              </a:solidFill>
              <a:ln>
                <a:noFill/>
              </a:ln>
              <a:effectLst/>
            </c:spPr>
            <c:extLst>
              <c:ext xmlns:c16="http://schemas.microsoft.com/office/drawing/2014/chart" uri="{C3380CC4-5D6E-409C-BE32-E72D297353CC}">
                <c16:uniqueId val="{00000017-BEEA-504F-BB34-3CB92C184490}"/>
              </c:ext>
            </c:extLst>
          </c:dPt>
          <c:cat>
            <c:multiLvlStrRef>
              <c:f>Sheet1!$A$2:$B$20</c:f>
              <c:multiLvlStrCache>
                <c:ptCount val="19"/>
                <c:lvl>
                  <c:pt idx="0">
                    <c:v>男</c:v>
                  </c:pt>
                  <c:pt idx="1">
                    <c:v>女</c:v>
                  </c:pt>
                  <c:pt idx="2">
                    <c:v>[18,24]</c:v>
                  </c:pt>
                  <c:pt idx="3">
                    <c:v>[25,29]</c:v>
                  </c:pt>
                  <c:pt idx="4">
                    <c:v>[30,34]</c:v>
                  </c:pt>
                  <c:pt idx="5">
                    <c:v>[35,39]</c:v>
                  </c:pt>
                  <c:pt idx="6">
                    <c:v>[40,49]</c:v>
                  </c:pt>
                  <c:pt idx="7">
                    <c:v>&gt;=50</c:v>
                  </c:pt>
                  <c:pt idx="8">
                    <c:v>1</c:v>
                  </c:pt>
                  <c:pt idx="9">
                    <c:v>准1</c:v>
                  </c:pt>
                  <c:pt idx="10">
                    <c:v>2</c:v>
                  </c:pt>
                  <c:pt idx="11">
                    <c:v>3</c:v>
                  </c:pt>
                  <c:pt idx="12">
                    <c:v>4</c:v>
                  </c:pt>
                  <c:pt idx="13">
                    <c:v>5</c:v>
                  </c:pt>
                  <c:pt idx="14">
                    <c:v>L1</c:v>
                  </c:pt>
                  <c:pt idx="15">
                    <c:v>L2</c:v>
                  </c:pt>
                  <c:pt idx="16">
                    <c:v>L3</c:v>
                  </c:pt>
                  <c:pt idx="17">
                    <c:v>L4</c:v>
                  </c:pt>
                  <c:pt idx="18">
                    <c:v>L5</c:v>
                  </c:pt>
                </c:lvl>
                <c:lvl>
                  <c:pt idx="0">
                    <c:v>性别</c:v>
                  </c:pt>
                  <c:pt idx="2">
                    <c:v>年龄</c:v>
                  </c:pt>
                  <c:pt idx="8">
                    <c:v>城市等级</c:v>
                  </c:pt>
                  <c:pt idx="14">
                    <c:v>购买力</c:v>
                  </c:pt>
                </c:lvl>
              </c:multiLvlStrCache>
            </c:multiLvlStrRef>
          </c:cat>
          <c:val>
            <c:numRef>
              <c:f>Sheet1!$C$2:$C$20</c:f>
              <c:numCache>
                <c:formatCode>0%</c:formatCode>
                <c:ptCount val="19"/>
                <c:pt idx="0">
                  <c:v>0.33029073698444888</c:v>
                </c:pt>
                <c:pt idx="1">
                  <c:v>0.66903313049357671</c:v>
                </c:pt>
                <c:pt idx="2">
                  <c:v>5.4766734279918863E-2</c:v>
                </c:pt>
                <c:pt idx="3">
                  <c:v>0.21129141311697089</c:v>
                </c:pt>
                <c:pt idx="4">
                  <c:v>0.21839080459770119</c:v>
                </c:pt>
                <c:pt idx="5">
                  <c:v>0.18356997971602429</c:v>
                </c:pt>
                <c:pt idx="6">
                  <c:v>0.20216362407031779</c:v>
                </c:pt>
                <c:pt idx="7">
                  <c:v>0.12609871534820821</c:v>
                </c:pt>
                <c:pt idx="8">
                  <c:v>0.33637592968221769</c:v>
                </c:pt>
                <c:pt idx="9">
                  <c:v>0.29783637592968221</c:v>
                </c:pt>
                <c:pt idx="10">
                  <c:v>0.15652467883705209</c:v>
                </c:pt>
                <c:pt idx="11">
                  <c:v>3.9553752535496957E-2</c:v>
                </c:pt>
                <c:pt idx="12">
                  <c:v>4.1920216362407031E-2</c:v>
                </c:pt>
                <c:pt idx="13">
                  <c:v>2.0622041920216359E-2</c:v>
                </c:pt>
                <c:pt idx="14">
                  <c:v>1.690331304935767E-2</c:v>
                </c:pt>
                <c:pt idx="15">
                  <c:v>4.3272481406355652E-2</c:v>
                </c:pt>
                <c:pt idx="16">
                  <c:v>9.9729546991210283E-2</c:v>
                </c:pt>
                <c:pt idx="17">
                  <c:v>0.21129141311697089</c:v>
                </c:pt>
                <c:pt idx="18">
                  <c:v>0.62373225152129819</c:v>
                </c:pt>
              </c:numCache>
            </c:numRef>
          </c:val>
          <c:extLst>
            <c:ext xmlns:c16="http://schemas.microsoft.com/office/drawing/2014/chart" uri="{C3380CC4-5D6E-409C-BE32-E72D297353CC}">
              <c16:uniqueId val="{00000018-BEEA-504F-BB34-3CB92C184490}"/>
            </c:ext>
          </c:extLst>
        </c:ser>
        <c:ser>
          <c:idx val="1"/>
          <c:order val="1"/>
          <c:tx>
            <c:strRef>
              <c:f>Sheet1!$D$1</c:f>
              <c:strCache>
                <c:ptCount val="1"/>
                <c:pt idx="0">
                  <c:v>店铺品牌新客</c:v>
                </c:pt>
              </c:strCache>
            </c:strRef>
          </c:tx>
          <c:spPr>
            <a:solidFill>
              <a:schemeClr val="accent1"/>
            </a:solidFill>
            <a:ln>
              <a:noFill/>
            </a:ln>
            <a:effectLst/>
          </c:spPr>
          <c:invertIfNegative val="0"/>
          <c:dPt>
            <c:idx val="4"/>
            <c:invertIfNegative val="0"/>
            <c:bubble3D val="0"/>
            <c:spPr>
              <a:solidFill>
                <a:schemeClr val="accent1"/>
              </a:solidFill>
              <a:ln>
                <a:noFill/>
              </a:ln>
              <a:effectLst/>
            </c:spPr>
            <c:extLst>
              <c:ext xmlns:c16="http://schemas.microsoft.com/office/drawing/2014/chart" uri="{C3380CC4-5D6E-409C-BE32-E72D297353CC}">
                <c16:uniqueId val="{0000001A-BEEA-504F-BB34-3CB92C184490}"/>
              </c:ext>
            </c:extLst>
          </c:dPt>
          <c:dPt>
            <c:idx val="5"/>
            <c:invertIfNegative val="0"/>
            <c:bubble3D val="0"/>
            <c:spPr>
              <a:solidFill>
                <a:schemeClr val="accent1"/>
              </a:solidFill>
              <a:ln>
                <a:noFill/>
              </a:ln>
              <a:effectLst/>
            </c:spPr>
            <c:extLst>
              <c:ext xmlns:c16="http://schemas.microsoft.com/office/drawing/2014/chart" uri="{C3380CC4-5D6E-409C-BE32-E72D297353CC}">
                <c16:uniqueId val="{0000001C-BEEA-504F-BB34-3CB92C184490}"/>
              </c:ext>
            </c:extLst>
          </c:dPt>
          <c:dPt>
            <c:idx val="7"/>
            <c:invertIfNegative val="0"/>
            <c:bubble3D val="0"/>
            <c:spPr>
              <a:solidFill>
                <a:schemeClr val="accent1"/>
              </a:solidFill>
              <a:ln>
                <a:noFill/>
              </a:ln>
              <a:effectLst/>
            </c:spPr>
            <c:extLst>
              <c:ext xmlns:c16="http://schemas.microsoft.com/office/drawing/2014/chart" uri="{C3380CC4-5D6E-409C-BE32-E72D297353CC}">
                <c16:uniqueId val="{0000001E-BEEA-504F-BB34-3CB92C184490}"/>
              </c:ext>
            </c:extLst>
          </c:dPt>
          <c:dPt>
            <c:idx val="9"/>
            <c:invertIfNegative val="0"/>
            <c:bubble3D val="0"/>
            <c:spPr>
              <a:solidFill>
                <a:schemeClr val="accent1"/>
              </a:solidFill>
              <a:ln>
                <a:noFill/>
              </a:ln>
              <a:effectLst/>
            </c:spPr>
            <c:extLst>
              <c:ext xmlns:c16="http://schemas.microsoft.com/office/drawing/2014/chart" uri="{C3380CC4-5D6E-409C-BE32-E72D297353CC}">
                <c16:uniqueId val="{00000020-BEEA-504F-BB34-3CB92C184490}"/>
              </c:ext>
            </c:extLst>
          </c:dPt>
          <c:dPt>
            <c:idx val="13"/>
            <c:invertIfNegative val="0"/>
            <c:bubble3D val="0"/>
            <c:spPr>
              <a:solidFill>
                <a:schemeClr val="accent1"/>
              </a:solidFill>
              <a:ln>
                <a:noFill/>
              </a:ln>
              <a:effectLst/>
            </c:spPr>
            <c:extLst>
              <c:ext xmlns:c16="http://schemas.microsoft.com/office/drawing/2014/chart" uri="{C3380CC4-5D6E-409C-BE32-E72D297353CC}">
                <c16:uniqueId val="{00000022-BEEA-504F-BB34-3CB92C184490}"/>
              </c:ext>
            </c:extLst>
          </c:dPt>
          <c:dPt>
            <c:idx val="16"/>
            <c:invertIfNegative val="0"/>
            <c:bubble3D val="0"/>
            <c:spPr>
              <a:solidFill>
                <a:schemeClr val="accent1"/>
              </a:solidFill>
              <a:ln>
                <a:noFill/>
              </a:ln>
              <a:effectLst/>
            </c:spPr>
            <c:extLst>
              <c:ext xmlns:c16="http://schemas.microsoft.com/office/drawing/2014/chart" uri="{C3380CC4-5D6E-409C-BE32-E72D297353CC}">
                <c16:uniqueId val="{00000024-BEEA-504F-BB34-3CB92C184490}"/>
              </c:ext>
            </c:extLst>
          </c:dPt>
          <c:dPt>
            <c:idx val="17"/>
            <c:invertIfNegative val="0"/>
            <c:bubble3D val="0"/>
            <c:spPr>
              <a:solidFill>
                <a:schemeClr val="accent1"/>
              </a:solidFill>
              <a:ln>
                <a:noFill/>
              </a:ln>
              <a:effectLst/>
            </c:spPr>
            <c:extLst>
              <c:ext xmlns:c16="http://schemas.microsoft.com/office/drawing/2014/chart" uri="{C3380CC4-5D6E-409C-BE32-E72D297353CC}">
                <c16:uniqueId val="{00000026-BEEA-504F-BB34-3CB92C184490}"/>
              </c:ext>
            </c:extLst>
          </c:dPt>
          <c:cat>
            <c:multiLvlStrRef>
              <c:f>Sheet1!$A$2:$B$20</c:f>
              <c:multiLvlStrCache>
                <c:ptCount val="19"/>
                <c:lvl>
                  <c:pt idx="0">
                    <c:v>男</c:v>
                  </c:pt>
                  <c:pt idx="1">
                    <c:v>女</c:v>
                  </c:pt>
                  <c:pt idx="2">
                    <c:v>[18,24]</c:v>
                  </c:pt>
                  <c:pt idx="3">
                    <c:v>[25,29]</c:v>
                  </c:pt>
                  <c:pt idx="4">
                    <c:v>[30,34]</c:v>
                  </c:pt>
                  <c:pt idx="5">
                    <c:v>[35,39]</c:v>
                  </c:pt>
                  <c:pt idx="6">
                    <c:v>[40,49]</c:v>
                  </c:pt>
                  <c:pt idx="7">
                    <c:v>&gt;=50</c:v>
                  </c:pt>
                  <c:pt idx="8">
                    <c:v>1</c:v>
                  </c:pt>
                  <c:pt idx="9">
                    <c:v>准1</c:v>
                  </c:pt>
                  <c:pt idx="10">
                    <c:v>2</c:v>
                  </c:pt>
                  <c:pt idx="11">
                    <c:v>3</c:v>
                  </c:pt>
                  <c:pt idx="12">
                    <c:v>4</c:v>
                  </c:pt>
                  <c:pt idx="13">
                    <c:v>5</c:v>
                  </c:pt>
                  <c:pt idx="14">
                    <c:v>L1</c:v>
                  </c:pt>
                  <c:pt idx="15">
                    <c:v>L2</c:v>
                  </c:pt>
                  <c:pt idx="16">
                    <c:v>L3</c:v>
                  </c:pt>
                  <c:pt idx="17">
                    <c:v>L4</c:v>
                  </c:pt>
                  <c:pt idx="18">
                    <c:v>L5</c:v>
                  </c:pt>
                </c:lvl>
                <c:lvl>
                  <c:pt idx="0">
                    <c:v>性别</c:v>
                  </c:pt>
                  <c:pt idx="2">
                    <c:v>年龄</c:v>
                  </c:pt>
                  <c:pt idx="8">
                    <c:v>城市等级</c:v>
                  </c:pt>
                  <c:pt idx="14">
                    <c:v>购买力</c:v>
                  </c:pt>
                </c:lvl>
              </c:multiLvlStrCache>
            </c:multiLvlStrRef>
          </c:cat>
          <c:val>
            <c:numRef>
              <c:f>Sheet1!$D$2:$D$20</c:f>
              <c:numCache>
                <c:formatCode>0%</c:formatCode>
                <c:ptCount val="19"/>
                <c:pt idx="0">
                  <c:v>0.34348697394789579</c:v>
                </c:pt>
                <c:pt idx="1">
                  <c:v>0.65571142284569139</c:v>
                </c:pt>
                <c:pt idx="2">
                  <c:v>6.0921843687374751E-2</c:v>
                </c:pt>
                <c:pt idx="3">
                  <c:v>0.22444889779559121</c:v>
                </c:pt>
                <c:pt idx="4">
                  <c:v>0.21643286573146289</c:v>
                </c:pt>
                <c:pt idx="5">
                  <c:v>0.18316633266533069</c:v>
                </c:pt>
                <c:pt idx="6">
                  <c:v>0.1907815631262525</c:v>
                </c:pt>
                <c:pt idx="7">
                  <c:v>0.12064128256513031</c:v>
                </c:pt>
                <c:pt idx="8">
                  <c:v>0.32024048096192392</c:v>
                </c:pt>
                <c:pt idx="9">
                  <c:v>0.29498997995991982</c:v>
                </c:pt>
                <c:pt idx="10">
                  <c:v>0.1615230460921844</c:v>
                </c:pt>
                <c:pt idx="11">
                  <c:v>4.3286573146292577E-2</c:v>
                </c:pt>
                <c:pt idx="12">
                  <c:v>4.3286573146292577E-2</c:v>
                </c:pt>
                <c:pt idx="13">
                  <c:v>2.1643286573146289E-2</c:v>
                </c:pt>
                <c:pt idx="14">
                  <c:v>1.88376753507014E-2</c:v>
                </c:pt>
                <c:pt idx="15">
                  <c:v>4.6893787575150302E-2</c:v>
                </c:pt>
                <c:pt idx="16">
                  <c:v>0.1110220440881764</c:v>
                </c:pt>
                <c:pt idx="17">
                  <c:v>0.22244488977955909</c:v>
                </c:pt>
                <c:pt idx="18">
                  <c:v>0.59519038076152309</c:v>
                </c:pt>
              </c:numCache>
            </c:numRef>
          </c:val>
          <c:extLst>
            <c:ext xmlns:c16="http://schemas.microsoft.com/office/drawing/2014/chart" uri="{C3380CC4-5D6E-409C-BE32-E72D297353CC}">
              <c16:uniqueId val="{00000027-BEEA-504F-BB34-3CB92C184490}"/>
            </c:ext>
          </c:extLst>
        </c:ser>
        <c:ser>
          <c:idx val="2"/>
          <c:order val="2"/>
          <c:tx>
            <c:strRef>
              <c:f>Sheet1!$E$1</c:f>
              <c:strCache>
                <c:ptCount val="1"/>
                <c:pt idx="0">
                  <c:v>店铺品牌老客</c:v>
                </c:pt>
              </c:strCache>
            </c:strRef>
          </c:tx>
          <c:spPr>
            <a:solidFill>
              <a:schemeClr val="accent2"/>
            </a:solidFill>
            <a:ln>
              <a:noFill/>
            </a:ln>
            <a:effectLst/>
          </c:spPr>
          <c:invertIfNegative val="0"/>
          <c:cat>
            <c:multiLvlStrRef>
              <c:f>Sheet1!$A$2:$B$20</c:f>
              <c:multiLvlStrCache>
                <c:ptCount val="19"/>
                <c:lvl>
                  <c:pt idx="0">
                    <c:v>男</c:v>
                  </c:pt>
                  <c:pt idx="1">
                    <c:v>女</c:v>
                  </c:pt>
                  <c:pt idx="2">
                    <c:v>[18,24]</c:v>
                  </c:pt>
                  <c:pt idx="3">
                    <c:v>[25,29]</c:v>
                  </c:pt>
                  <c:pt idx="4">
                    <c:v>[30,34]</c:v>
                  </c:pt>
                  <c:pt idx="5">
                    <c:v>[35,39]</c:v>
                  </c:pt>
                  <c:pt idx="6">
                    <c:v>[40,49]</c:v>
                  </c:pt>
                  <c:pt idx="7">
                    <c:v>&gt;=50</c:v>
                  </c:pt>
                  <c:pt idx="8">
                    <c:v>1</c:v>
                  </c:pt>
                  <c:pt idx="9">
                    <c:v>准1</c:v>
                  </c:pt>
                  <c:pt idx="10">
                    <c:v>2</c:v>
                  </c:pt>
                  <c:pt idx="11">
                    <c:v>3</c:v>
                  </c:pt>
                  <c:pt idx="12">
                    <c:v>4</c:v>
                  </c:pt>
                  <c:pt idx="13">
                    <c:v>5</c:v>
                  </c:pt>
                  <c:pt idx="14">
                    <c:v>L1</c:v>
                  </c:pt>
                  <c:pt idx="15">
                    <c:v>L2</c:v>
                  </c:pt>
                  <c:pt idx="16">
                    <c:v>L3</c:v>
                  </c:pt>
                  <c:pt idx="17">
                    <c:v>L4</c:v>
                  </c:pt>
                  <c:pt idx="18">
                    <c:v>L5</c:v>
                  </c:pt>
                </c:lvl>
                <c:lvl>
                  <c:pt idx="0">
                    <c:v>性别</c:v>
                  </c:pt>
                  <c:pt idx="2">
                    <c:v>年龄</c:v>
                  </c:pt>
                  <c:pt idx="8">
                    <c:v>城市等级</c:v>
                  </c:pt>
                  <c:pt idx="14">
                    <c:v>购买力</c:v>
                  </c:pt>
                </c:lvl>
              </c:multiLvlStrCache>
            </c:multiLvlStrRef>
          </c:cat>
          <c:val>
            <c:numRef>
              <c:f>Sheet1!$E$2:$E$20</c:f>
              <c:numCache>
                <c:formatCode>0%</c:formatCode>
                <c:ptCount val="19"/>
                <c:pt idx="0">
                  <c:v>0.25917926565874733</c:v>
                </c:pt>
                <c:pt idx="1">
                  <c:v>0.74082073434125273</c:v>
                </c:pt>
                <c:pt idx="2">
                  <c:v>2.159827213822894E-2</c:v>
                </c:pt>
                <c:pt idx="3">
                  <c:v>0.14038876889848809</c:v>
                </c:pt>
                <c:pt idx="4">
                  <c:v>0.2289416846652268</c:v>
                </c:pt>
                <c:pt idx="5">
                  <c:v>0.18574514038876891</c:v>
                </c:pt>
                <c:pt idx="6">
                  <c:v>0.26349892008639308</c:v>
                </c:pt>
                <c:pt idx="7">
                  <c:v>0.15550755939524841</c:v>
                </c:pt>
                <c:pt idx="8">
                  <c:v>0.42332613390928719</c:v>
                </c:pt>
                <c:pt idx="9">
                  <c:v>0.31317494600431972</c:v>
                </c:pt>
                <c:pt idx="10">
                  <c:v>0.12958963282937369</c:v>
                </c:pt>
                <c:pt idx="11">
                  <c:v>1.9438444924406051E-2</c:v>
                </c:pt>
                <c:pt idx="12">
                  <c:v>3.4557235421166309E-2</c:v>
                </c:pt>
                <c:pt idx="13">
                  <c:v>1.511879049676026E-2</c:v>
                </c:pt>
                <c:pt idx="14">
                  <c:v>6.4794816414686816E-3</c:v>
                </c:pt>
                <c:pt idx="15">
                  <c:v>2.375809935205184E-2</c:v>
                </c:pt>
                <c:pt idx="16">
                  <c:v>3.8876889848812088E-2</c:v>
                </c:pt>
                <c:pt idx="17">
                  <c:v>0.15118790496760259</c:v>
                </c:pt>
                <c:pt idx="18">
                  <c:v>0.77753779697624192</c:v>
                </c:pt>
              </c:numCache>
            </c:numRef>
          </c:val>
          <c:extLst>
            <c:ext xmlns:c16="http://schemas.microsoft.com/office/drawing/2014/chart" uri="{C3380CC4-5D6E-409C-BE32-E72D297353CC}">
              <c16:uniqueId val="{00000028-BEEA-504F-BB34-3CB92C184490}"/>
            </c:ext>
          </c:extLst>
        </c:ser>
        <c:dLbls>
          <c:showLegendKey val="0"/>
          <c:showVal val="0"/>
          <c:showCatName val="0"/>
          <c:showSerName val="0"/>
          <c:showPercent val="0"/>
          <c:showBubbleSize val="0"/>
        </c:dLbls>
        <c:gapWidth val="50"/>
        <c:axId val="1023310752"/>
        <c:axId val="1023306944"/>
      </c:barChart>
      <c:catAx>
        <c:axId val="102331075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1000" b="0" i="0" u="none" strike="noStrike" kern="1200" baseline="0">
                <a:solidFill>
                  <a:schemeClr val="tx1">
                    <a:lumMod val="65000"/>
                    <a:lumOff val="35000"/>
                  </a:schemeClr>
                </a:solidFill>
                <a:latin typeface="+mn-ea"/>
                <a:ea typeface="+mn-ea"/>
                <a:cs typeface="+mn-cs"/>
              </a:defRPr>
            </a:pPr>
            <a:endParaRPr lang="zh-CN"/>
          </a:p>
        </c:txPr>
        <c:crossAx val="1023306944"/>
        <c:crosses val="autoZero"/>
        <c:auto val="1"/>
        <c:lblAlgn val="ctr"/>
        <c:lblOffset val="100"/>
        <c:noMultiLvlLbl val="0"/>
      </c:catAx>
      <c:valAx>
        <c:axId val="1023306944"/>
        <c:scaling>
          <c:orientation val="minMax"/>
        </c:scaling>
        <c:delete val="0"/>
        <c:axPos val="l"/>
        <c:numFmt formatCode="0%" sourceLinked="0"/>
        <c:majorTickMark val="out"/>
        <c:minorTickMark val="none"/>
        <c:tickLblPos val="nextTo"/>
        <c:spPr>
          <a:noFill/>
          <a:ln>
            <a:noFill/>
          </a:ln>
          <a:effectLst/>
        </c:spPr>
        <c:txPr>
          <a:bodyPr rot="-60000000" spcFirstLastPara="1" vertOverflow="ellipsis" vert="horz" wrap="square" anchor="ctr" anchorCtr="1"/>
          <a:lstStyle/>
          <a:p>
            <a:pPr>
              <a:defRPr lang="zh-CN" sz="1000" b="0" i="0" u="none" strike="noStrike" kern="1200" baseline="0">
                <a:solidFill>
                  <a:schemeClr val="tx1">
                    <a:lumMod val="65000"/>
                    <a:lumOff val="35000"/>
                  </a:schemeClr>
                </a:solidFill>
                <a:latin typeface="+mn-ea"/>
                <a:ea typeface="+mn-ea"/>
                <a:cs typeface="+mn-cs"/>
              </a:defRPr>
            </a:pPr>
            <a:endParaRPr lang="zh-CN"/>
          </a:p>
        </c:txPr>
        <c:crossAx val="1023310752"/>
        <c:crosses val="autoZero"/>
        <c:crossBetween val="between"/>
      </c:valAx>
      <c:spPr>
        <a:noFill/>
        <a:ln w="25400">
          <a:noFill/>
        </a:ln>
        <a:effectLst/>
      </c:spPr>
    </c:plotArea>
    <c:legend>
      <c:legendPos val="t"/>
      <c:overlay val="0"/>
      <c:spPr>
        <a:noFill/>
        <a:ln>
          <a:noFill/>
        </a:ln>
        <a:effectLst/>
      </c:spPr>
      <c:txPr>
        <a:bodyPr rot="0" spcFirstLastPara="1" vertOverflow="ellipsis" vert="horz" wrap="square" anchor="ctr" anchorCtr="1"/>
        <a:lstStyle/>
        <a:p>
          <a:pPr>
            <a:defRPr lang="zh-CN" sz="1100" b="0" i="0" u="none" strike="noStrike" kern="1200" baseline="0">
              <a:solidFill>
                <a:schemeClr val="tx1">
                  <a:lumMod val="65000"/>
                  <a:lumOff val="35000"/>
                </a:schemeClr>
              </a:solidFill>
              <a:latin typeface="+mn-ea"/>
              <a:ea typeface="+mn-ea"/>
              <a:cs typeface="+mn-cs"/>
            </a:defRPr>
          </a:pPr>
          <a:endParaRPr lang="zh-CN"/>
        </a:p>
      </c:txPr>
    </c:legend>
    <c:plotVisOnly val="1"/>
    <c:dispBlanksAs val="gap"/>
    <c:showDLblsOverMax val="0"/>
  </c:chart>
  <c:spPr>
    <a:noFill/>
    <a:ln>
      <a:noFill/>
    </a:ln>
    <a:effectLst/>
  </c:spPr>
  <c:txPr>
    <a:bodyPr/>
    <a:lstStyle/>
    <a:p>
      <a:pPr>
        <a:defRPr lang="zh-CN">
          <a:latin typeface="+mn-ea"/>
          <a:ea typeface="+mn-ea"/>
        </a:defRPr>
      </a:pPr>
      <a:endParaRPr lang="zh-CN"/>
    </a:p>
  </c:txPr>
  <c:externalData r:id="rId3">
    <c:autoUpdate val="0"/>
  </c:externalData>
</c:chartSpace>
</file>

<file path=ppt/charts/chart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8728100777098258E-2"/>
          <c:y val="1.5651329691940018E-2"/>
          <c:w val="0.9812718992229017"/>
          <c:h val="0.96869734061612001"/>
        </c:manualLayout>
      </c:layout>
      <c:barChart>
        <c:barDir val="bar"/>
        <c:grouping val="clustered"/>
        <c:varyColors val="0"/>
        <c:ser>
          <c:idx val="0"/>
          <c:order val="0"/>
          <c:tx>
            <c:strRef>
              <c:f>Sheet1!$B$1</c:f>
              <c:strCache>
                <c:ptCount val="1"/>
                <c:pt idx="0">
                  <c:v>占比</c:v>
                </c:pt>
              </c:strCache>
            </c:strRef>
          </c:tx>
          <c:spPr>
            <a:solidFill>
              <a:schemeClr val="accent5">
                <a:lumMod val="40000"/>
                <a:lumOff val="60000"/>
              </a:schemeClr>
            </a:solidFill>
            <a:ln>
              <a:noFill/>
            </a:ln>
            <a:effectLst/>
          </c:spPr>
          <c:invertIfNegative val="0"/>
          <c:cat>
            <c:strRef>
              <c:f>Sheet1!$A$2:$A$11</c:f>
              <c:strCache>
                <c:ptCount val="10"/>
                <c:pt idx="0">
                  <c:v>咖啡/麦片/冲饮</c:v>
                </c:pt>
                <c:pt idx="1">
                  <c:v>住宅家具</c:v>
                </c:pt>
                <c:pt idx="2">
                  <c:v>家居饰品</c:v>
                </c:pt>
                <c:pt idx="3">
                  <c:v>生活电器</c:v>
                </c:pt>
                <c:pt idx="4">
                  <c:v>模玩/动漫/周边/娃圈三坑/桌游</c:v>
                </c:pt>
                <c:pt idx="5">
                  <c:v>电子/电工</c:v>
                </c:pt>
                <c:pt idx="6">
                  <c:v>家装灯饰光源</c:v>
                </c:pt>
                <c:pt idx="7">
                  <c:v>自用闲置转让</c:v>
                </c:pt>
                <c:pt idx="8">
                  <c:v>餐饮具</c:v>
                </c:pt>
                <c:pt idx="9">
                  <c:v>收纳整理</c:v>
                </c:pt>
              </c:strCache>
            </c:strRef>
          </c:cat>
          <c:val>
            <c:numRef>
              <c:f>Sheet1!$B$2:$B$11</c:f>
              <c:numCache>
                <c:formatCode>General</c:formatCode>
                <c:ptCount val="10"/>
                <c:pt idx="0">
                  <c:v>0.60070000000000001</c:v>
                </c:pt>
                <c:pt idx="1">
                  <c:v>0.39939999999999998</c:v>
                </c:pt>
                <c:pt idx="2">
                  <c:v>0.36969999999999997</c:v>
                </c:pt>
                <c:pt idx="3">
                  <c:v>0.30080000000000001</c:v>
                </c:pt>
                <c:pt idx="4">
                  <c:v>0.2404</c:v>
                </c:pt>
                <c:pt idx="5">
                  <c:v>0.2273</c:v>
                </c:pt>
                <c:pt idx="6">
                  <c:v>0.24990000000000001</c:v>
                </c:pt>
                <c:pt idx="7">
                  <c:v>0.24879999999999999</c:v>
                </c:pt>
                <c:pt idx="8">
                  <c:v>0.62949999999999995</c:v>
                </c:pt>
                <c:pt idx="9">
                  <c:v>0.56079999999999997</c:v>
                </c:pt>
              </c:numCache>
            </c:numRef>
          </c:val>
          <c:extLst>
            <c:ext xmlns:c16="http://schemas.microsoft.com/office/drawing/2014/chart" uri="{C3380CC4-5D6E-409C-BE32-E72D297353CC}">
              <c16:uniqueId val="{00000000-65F0-DA4F-B2CF-1D55D7AC01E2}"/>
            </c:ext>
          </c:extLst>
        </c:ser>
        <c:dLbls>
          <c:showLegendKey val="0"/>
          <c:showVal val="0"/>
          <c:showCatName val="0"/>
          <c:showSerName val="0"/>
          <c:showPercent val="0"/>
          <c:showBubbleSize val="0"/>
        </c:dLbls>
        <c:gapWidth val="182"/>
        <c:axId val="1023315648"/>
        <c:axId val="1023312928"/>
      </c:barChart>
      <c:catAx>
        <c:axId val="1023315648"/>
        <c:scaling>
          <c:orientation val="maxMin"/>
        </c:scaling>
        <c:delete val="0"/>
        <c:axPos val="l"/>
        <c:numFmt formatCode="General" sourceLinked="1"/>
        <c:majorTickMark val="none"/>
        <c:minorTickMark val="none"/>
        <c:tickLblPos val="none"/>
        <c:spPr>
          <a:noFill/>
          <a:ln w="9525" cap="flat" cmpd="sng" algn="ctr">
            <a:no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023312928"/>
        <c:crosses val="autoZero"/>
        <c:auto val="1"/>
        <c:lblAlgn val="ctr"/>
        <c:lblOffset val="100"/>
        <c:noMultiLvlLbl val="0"/>
      </c:catAx>
      <c:valAx>
        <c:axId val="1023312928"/>
        <c:scaling>
          <c:orientation val="minMax"/>
        </c:scaling>
        <c:delete val="1"/>
        <c:axPos val="t"/>
        <c:numFmt formatCode="General" sourceLinked="1"/>
        <c:majorTickMark val="none"/>
        <c:minorTickMark val="none"/>
        <c:tickLblPos val="nextTo"/>
        <c:crossAx val="102331564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lt"/>
                <a:ea typeface="+mn-ea"/>
                <a:cs typeface="+mn-cs"/>
              </a:defRPr>
            </a:pPr>
            <a:r>
              <a:rPr lang="zh-CN" altLang="en-US" sz="1200" b="1" i="0" u="none" strike="noStrike" baseline="0" dirty="0">
                <a:effectLst/>
              </a:rPr>
              <a:t>净流入品牌</a:t>
            </a:r>
            <a:r>
              <a:rPr lang="en-US" altLang="zh-CN" sz="1200" b="1" i="0" u="none" strike="noStrike" baseline="0" dirty="0">
                <a:effectLst/>
              </a:rPr>
              <a:t>TOP 5</a:t>
            </a:r>
            <a:endParaRPr lang="zh-CN" altLang="en-US" sz="1200" b="1" dirty="0"/>
          </a:p>
        </c:rich>
      </c:tx>
      <c:overlay val="0"/>
      <c:spPr>
        <a:noFill/>
        <a:ln>
          <a:noFill/>
        </a:ln>
        <a:effectLst/>
      </c:spPr>
      <c:txPr>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manualLayout>
          <c:layoutTarget val="inner"/>
          <c:xMode val="edge"/>
          <c:yMode val="edge"/>
          <c:x val="0.27973035177281974"/>
          <c:y val="0.12934784419364079"/>
          <c:w val="0.57376329164640849"/>
          <c:h val="0.86975234705266291"/>
        </c:manualLayout>
      </c:layout>
      <c:barChart>
        <c:barDir val="bar"/>
        <c:grouping val="clustered"/>
        <c:varyColors val="0"/>
        <c:ser>
          <c:idx val="0"/>
          <c:order val="0"/>
          <c:tx>
            <c:strRef>
              <c:f>Sheet1!$B$1</c:f>
              <c:strCache>
                <c:ptCount val="1"/>
                <c:pt idx="0">
                  <c:v>11.30前1年</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krups</c:v>
                </c:pt>
                <c:pt idx="1">
                  <c:v>SMEG</c:v>
                </c:pt>
                <c:pt idx="2">
                  <c:v>MIJIA/米家</c:v>
                </c:pt>
                <c:pt idx="3">
                  <c:v>scishare/心想</c:v>
                </c:pt>
                <c:pt idx="4">
                  <c:v>Donlim/东菱</c:v>
                </c:pt>
              </c:strCache>
            </c:strRef>
          </c:cat>
          <c:val>
            <c:numRef>
              <c:f>Sheet1!$B$2:$B$6</c:f>
              <c:numCache>
                <c:formatCode>General</c:formatCode>
                <c:ptCount val="5"/>
                <c:pt idx="0">
                  <c:v>150</c:v>
                </c:pt>
                <c:pt idx="1">
                  <c:v>160</c:v>
                </c:pt>
                <c:pt idx="2">
                  <c:v>80</c:v>
                </c:pt>
                <c:pt idx="3">
                  <c:v>140</c:v>
                </c:pt>
                <c:pt idx="4">
                  <c:v>100</c:v>
                </c:pt>
              </c:numCache>
            </c:numRef>
          </c:val>
          <c:extLst>
            <c:ext xmlns:c16="http://schemas.microsoft.com/office/drawing/2014/chart" uri="{C3380CC4-5D6E-409C-BE32-E72D297353CC}">
              <c16:uniqueId val="{00000000-5E5F-1047-85BA-4A8426B3763F}"/>
            </c:ext>
          </c:extLst>
        </c:ser>
        <c:ser>
          <c:idx val="1"/>
          <c:order val="1"/>
          <c:tx>
            <c:strRef>
              <c:f>Sheet1!$C$1</c:f>
              <c:strCache>
                <c:ptCount val="1"/>
                <c:pt idx="0">
                  <c:v>12.31前1年</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krups</c:v>
                </c:pt>
                <c:pt idx="1">
                  <c:v>SMEG</c:v>
                </c:pt>
                <c:pt idx="2">
                  <c:v>MIJIA/米家</c:v>
                </c:pt>
                <c:pt idx="3">
                  <c:v>scishare/心想</c:v>
                </c:pt>
                <c:pt idx="4">
                  <c:v>Donlim/东菱</c:v>
                </c:pt>
              </c:strCache>
            </c:strRef>
          </c:cat>
          <c:val>
            <c:numRef>
              <c:f>Sheet1!$C$2:$C$6</c:f>
              <c:numCache>
                <c:formatCode>General</c:formatCode>
                <c:ptCount val="5"/>
                <c:pt idx="0">
                  <c:v>180</c:v>
                </c:pt>
                <c:pt idx="1">
                  <c:v>150</c:v>
                </c:pt>
                <c:pt idx="2">
                  <c:v>120</c:v>
                </c:pt>
                <c:pt idx="3">
                  <c:v>120</c:v>
                </c:pt>
                <c:pt idx="4">
                  <c:v>100</c:v>
                </c:pt>
              </c:numCache>
            </c:numRef>
          </c:val>
          <c:extLst>
            <c:ext xmlns:c16="http://schemas.microsoft.com/office/drawing/2014/chart" uri="{C3380CC4-5D6E-409C-BE32-E72D297353CC}">
              <c16:uniqueId val="{00000001-5E5F-1047-85BA-4A8426B3763F}"/>
            </c:ext>
          </c:extLst>
        </c:ser>
        <c:dLbls>
          <c:showLegendKey val="0"/>
          <c:showVal val="0"/>
          <c:showCatName val="0"/>
          <c:showSerName val="0"/>
          <c:showPercent val="0"/>
          <c:showBubbleSize val="0"/>
        </c:dLbls>
        <c:gapWidth val="100"/>
        <c:axId val="1023306400"/>
        <c:axId val="1023307488"/>
      </c:barChart>
      <c:catAx>
        <c:axId val="1023306400"/>
        <c:scaling>
          <c:orientation val="maxMin"/>
        </c:scaling>
        <c:delete val="0"/>
        <c:axPos val="l"/>
        <c:numFmt formatCode="General" sourceLinked="1"/>
        <c:majorTickMark val="none"/>
        <c:minorTickMark val="none"/>
        <c:tickLblPos val="low"/>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crossAx val="1023307488"/>
        <c:crosses val="autoZero"/>
        <c:auto val="1"/>
        <c:lblAlgn val="ctr"/>
        <c:lblOffset val="100"/>
        <c:noMultiLvlLbl val="0"/>
      </c:catAx>
      <c:valAx>
        <c:axId val="1023307488"/>
        <c:scaling>
          <c:orientation val="minMax"/>
        </c:scaling>
        <c:delete val="0"/>
        <c:axPos val="t"/>
        <c:numFmt formatCode="General" sourceLinked="1"/>
        <c:majorTickMark val="none"/>
        <c:minorTickMark val="none"/>
        <c:tickLblPos val="none"/>
        <c:spPr>
          <a:noFill/>
          <a:ln>
            <a:noFill/>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zh-CN"/>
          </a:p>
        </c:txPr>
        <c:crossAx val="1023306400"/>
        <c:crosses val="autoZero"/>
        <c:crossBetween val="between"/>
      </c:valAx>
      <c:spPr>
        <a:noFill/>
        <a:ln>
          <a:noFill/>
        </a:ln>
        <a:effectLst/>
      </c:spPr>
    </c:plotArea>
    <c:legend>
      <c:legendPos val="r"/>
      <c:layout>
        <c:manualLayout>
          <c:xMode val="edge"/>
          <c:yMode val="edge"/>
          <c:x val="0.70589531224677216"/>
          <c:y val="0.85384865050181336"/>
          <c:w val="0.28695806646519001"/>
          <c:h val="0.14394521940663671"/>
        </c:manualLayout>
      </c:layout>
      <c:overlay val="0"/>
      <c:spPr>
        <a:noFill/>
        <a:ln>
          <a:noFill/>
        </a:ln>
        <a:effectLst/>
      </c:spPr>
      <c:txPr>
        <a:bodyPr rot="0" spcFirstLastPara="1" vertOverflow="ellipsis" vert="horz" wrap="square" anchor="ctr" anchorCtr="1"/>
        <a:lstStyle/>
        <a:p>
          <a:pPr>
            <a:defRPr sz="1050"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pPr>
      <a:endParaRPr lang="zh-CN"/>
    </a:p>
  </c:txPr>
  <c:externalData r:id="rId3">
    <c:autoUpdate val="0"/>
  </c:externalData>
</c:chartSpace>
</file>

<file path=ppt/charts/chart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lt"/>
                <a:ea typeface="+mn-ea"/>
                <a:cs typeface="+mn-cs"/>
              </a:defRPr>
            </a:pPr>
            <a:r>
              <a:rPr lang="zh-CN" altLang="en-US" sz="1200" b="1" i="0" u="none" strike="noStrike" baseline="0" dirty="0">
                <a:effectLst/>
              </a:rPr>
              <a:t>净流出品牌</a:t>
            </a:r>
            <a:r>
              <a:rPr lang="en-US" altLang="zh-CN" sz="1200" b="1" i="0" u="none" strike="noStrike" baseline="0" dirty="0">
                <a:effectLst/>
              </a:rPr>
              <a:t>TOP 5</a:t>
            </a:r>
            <a:endParaRPr lang="zh-CN" altLang="en-US" sz="1200" b="1" dirty="0"/>
          </a:p>
        </c:rich>
      </c:tx>
      <c:overlay val="0"/>
      <c:spPr>
        <a:noFill/>
        <a:ln>
          <a:noFill/>
        </a:ln>
        <a:effectLst/>
      </c:spPr>
      <c:txPr>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manualLayout>
          <c:layoutTarget val="inner"/>
          <c:xMode val="edge"/>
          <c:yMode val="edge"/>
          <c:x val="0"/>
          <c:y val="0.1361723118985938"/>
          <c:w val="1"/>
          <c:h val="0.8595156454952334"/>
        </c:manualLayout>
      </c:layout>
      <c:barChart>
        <c:barDir val="bar"/>
        <c:grouping val="clustered"/>
        <c:varyColors val="0"/>
        <c:ser>
          <c:idx val="1"/>
          <c:order val="0"/>
          <c:tx>
            <c:strRef>
              <c:f>Sheet1!$B$1</c:f>
              <c:strCache>
                <c:ptCount val="1"/>
                <c:pt idx="0">
                  <c:v>11.30前1年</c:v>
                </c:pt>
              </c:strCache>
            </c:strRef>
          </c:tx>
          <c:spPr>
            <a:solidFill>
              <a:schemeClr val="accent1"/>
            </a:solidFill>
            <a:ln>
              <a:noFill/>
            </a:ln>
            <a:effectLst/>
          </c:spPr>
          <c:invertIfNegative val="0"/>
          <c:dLbls>
            <c:dLbl>
              <c:idx val="0"/>
              <c:layout>
                <c:manualLayout>
                  <c:x val="0"/>
                  <c:y val="-4.7771273934671163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5784-4720-A5FD-3D785EC417E6}"/>
                </c:ext>
              </c:extLst>
            </c:dLbl>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Delonghi/德龙</c:v>
                </c:pt>
                <c:pt idx="1">
                  <c:v>Breville/铂富</c:v>
                </c:pt>
                <c:pt idx="2">
                  <c:v>DOLCE GUSTO</c:v>
                </c:pt>
                <c:pt idx="3">
                  <c:v>格米莱</c:v>
                </c:pt>
                <c:pt idx="4">
                  <c:v>Barsetto/百胜图</c:v>
                </c:pt>
              </c:strCache>
            </c:strRef>
          </c:cat>
          <c:val>
            <c:numRef>
              <c:f>Sheet1!$B$2:$B$6</c:f>
              <c:numCache>
                <c:formatCode>General</c:formatCode>
                <c:ptCount val="5"/>
                <c:pt idx="0">
                  <c:v>-420</c:v>
                </c:pt>
                <c:pt idx="1">
                  <c:v>-230</c:v>
                </c:pt>
                <c:pt idx="2">
                  <c:v>-180</c:v>
                </c:pt>
                <c:pt idx="3">
                  <c:v>-150</c:v>
                </c:pt>
                <c:pt idx="4">
                  <c:v>-120</c:v>
                </c:pt>
              </c:numCache>
            </c:numRef>
          </c:val>
          <c:extLst>
            <c:ext xmlns:c16="http://schemas.microsoft.com/office/drawing/2014/chart" uri="{C3380CC4-5D6E-409C-BE32-E72D297353CC}">
              <c16:uniqueId val="{00000000-7DA1-504B-A68B-B941C057F55F}"/>
            </c:ext>
          </c:extLst>
        </c:ser>
        <c:ser>
          <c:idx val="0"/>
          <c:order val="1"/>
          <c:tx>
            <c:strRef>
              <c:f>Sheet1!$C$1</c:f>
              <c:strCache>
                <c:ptCount val="1"/>
                <c:pt idx="0">
                  <c:v>12.31前1年</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Delonghi/德龙</c:v>
                </c:pt>
                <c:pt idx="1">
                  <c:v>Breville/铂富</c:v>
                </c:pt>
                <c:pt idx="2">
                  <c:v>DOLCE GUSTO</c:v>
                </c:pt>
                <c:pt idx="3">
                  <c:v>格米莱</c:v>
                </c:pt>
                <c:pt idx="4">
                  <c:v>Barsetto/百胜图</c:v>
                </c:pt>
              </c:strCache>
            </c:strRef>
          </c:cat>
          <c:val>
            <c:numRef>
              <c:f>Sheet1!$C$2:$C$6</c:f>
              <c:numCache>
                <c:formatCode>General</c:formatCode>
                <c:ptCount val="5"/>
                <c:pt idx="0">
                  <c:v>510</c:v>
                </c:pt>
                <c:pt idx="1">
                  <c:v>0</c:v>
                </c:pt>
                <c:pt idx="2">
                  <c:v>-60</c:v>
                </c:pt>
                <c:pt idx="3">
                  <c:v>-130</c:v>
                </c:pt>
                <c:pt idx="4">
                  <c:v>-130</c:v>
                </c:pt>
              </c:numCache>
            </c:numRef>
          </c:val>
          <c:extLst>
            <c:ext xmlns:c16="http://schemas.microsoft.com/office/drawing/2014/chart" uri="{C3380CC4-5D6E-409C-BE32-E72D297353CC}">
              <c16:uniqueId val="{00000001-7DA1-504B-A68B-B941C057F55F}"/>
            </c:ext>
          </c:extLst>
        </c:ser>
        <c:dLbls>
          <c:showLegendKey val="0"/>
          <c:showVal val="0"/>
          <c:showCatName val="0"/>
          <c:showSerName val="0"/>
          <c:showPercent val="0"/>
          <c:showBubbleSize val="0"/>
        </c:dLbls>
        <c:gapWidth val="100"/>
        <c:axId val="1023313472"/>
        <c:axId val="1023309664"/>
      </c:barChart>
      <c:catAx>
        <c:axId val="1023313472"/>
        <c:scaling>
          <c:orientation val="minMax"/>
        </c:scaling>
        <c:delete val="0"/>
        <c:axPos val="l"/>
        <c:numFmt formatCode="General" sourceLinked="1"/>
        <c:majorTickMark val="none"/>
        <c:minorTickMark val="none"/>
        <c:tickLblPos val="high"/>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crossAx val="1023309664"/>
        <c:crosses val="autoZero"/>
        <c:auto val="1"/>
        <c:lblAlgn val="ctr"/>
        <c:lblOffset val="100"/>
        <c:noMultiLvlLbl val="0"/>
      </c:catAx>
      <c:valAx>
        <c:axId val="1023309664"/>
        <c:scaling>
          <c:orientation val="minMax"/>
        </c:scaling>
        <c:delete val="0"/>
        <c:axPos val="b"/>
        <c:numFmt formatCode="General" sourceLinked="1"/>
        <c:majorTickMark val="none"/>
        <c:minorTickMark val="none"/>
        <c:tickLblPos val="none"/>
        <c:spPr>
          <a:noFill/>
          <a:ln>
            <a:noFill/>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zh-CN"/>
          </a:p>
        </c:txPr>
        <c:crossAx val="102331347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pPr>
      <a:endParaRPr lang="zh-CN"/>
    </a:p>
  </c:txPr>
  <c:externalData r:id="rId3">
    <c:autoUpdate val="0"/>
  </c:externalData>
</c:chartSpace>
</file>

<file path=ppt/charts/chart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lt"/>
                <a:ea typeface="+mn-ea"/>
                <a:cs typeface="+mn-cs"/>
              </a:defRPr>
            </a:pPr>
            <a:r>
              <a:rPr lang="zh-CN" sz="1200" b="1"/>
              <a:t>店铺咖啡机老客复购咖啡机整体情况</a:t>
            </a:r>
          </a:p>
        </c:rich>
      </c:tx>
      <c:overlay val="0"/>
      <c:spPr>
        <a:noFill/>
        <a:ln>
          <a:noFill/>
        </a:ln>
        <a:effectLst/>
      </c:spPr>
    </c:title>
    <c:autoTitleDeleted val="0"/>
    <c:plotArea>
      <c:layout>
        <c:manualLayout>
          <c:layoutTarget val="inner"/>
          <c:xMode val="edge"/>
          <c:yMode val="edge"/>
          <c:x val="0.12085928889977365"/>
          <c:y val="0.25435964236483527"/>
          <c:w val="0.8446512440896361"/>
          <c:h val="0.38090288900158409"/>
        </c:manualLayout>
      </c:layout>
      <c:barChart>
        <c:barDir val="col"/>
        <c:grouping val="clustered"/>
        <c:varyColors val="0"/>
        <c:ser>
          <c:idx val="1"/>
          <c:order val="1"/>
          <c:tx>
            <c:strRef>
              <c:f>Sheet1!$B$1</c:f>
              <c:strCache>
                <c:ptCount val="1"/>
                <c:pt idx="0">
                  <c:v>2023.11复购率</c:v>
                </c:pt>
              </c:strCache>
            </c:strRef>
          </c:tx>
          <c:spPr>
            <a:solidFill>
              <a:schemeClr val="accent2"/>
            </a:solidFill>
            <a:ln>
              <a:noFill/>
            </a:ln>
            <a:effectLst/>
          </c:spPr>
          <c:invertIfNegative val="0"/>
          <c:cat>
            <c:strRef>
              <c:f>Sheet1!$A$2:$A$4</c:f>
              <c:strCache>
                <c:ptCount val="3"/>
                <c:pt idx="0">
                  <c:v>复购官旗</c:v>
                </c:pt>
                <c:pt idx="1">
                  <c:v>复购分销店</c:v>
                </c:pt>
                <c:pt idx="2">
                  <c:v>流失至竞品</c:v>
                </c:pt>
              </c:strCache>
            </c:strRef>
          </c:cat>
          <c:val>
            <c:numRef>
              <c:f>Sheet1!$B$2:$B$4</c:f>
              <c:numCache>
                <c:formatCode>General</c:formatCode>
                <c:ptCount val="3"/>
                <c:pt idx="0">
                  <c:v>1.2486442516268979E-2</c:v>
                </c:pt>
                <c:pt idx="1">
                  <c:v>3.0097613882863342E-3</c:v>
                </c:pt>
                <c:pt idx="2">
                  <c:v>7.8904555314533616E-3</c:v>
                </c:pt>
              </c:numCache>
            </c:numRef>
          </c:val>
          <c:extLst>
            <c:ext xmlns:c16="http://schemas.microsoft.com/office/drawing/2014/chart" uri="{C3380CC4-5D6E-409C-BE32-E72D297353CC}">
              <c16:uniqueId val="{00000000-0DF8-8F47-8178-CACDCA3A95D3}"/>
            </c:ext>
          </c:extLst>
        </c:ser>
        <c:ser>
          <c:idx val="2"/>
          <c:order val="2"/>
          <c:tx>
            <c:strRef>
              <c:f>Sheet1!$C$1</c:f>
              <c:strCache>
                <c:ptCount val="1"/>
                <c:pt idx="0">
                  <c:v>2023.12复购率</c:v>
                </c:pt>
              </c:strCache>
            </c:strRef>
          </c:tx>
          <c:spPr>
            <a:solidFill>
              <a:schemeClr val="accent5">
                <a:lumMod val="75000"/>
              </a:schemeClr>
            </a:solidFill>
            <a:ln>
              <a:noFill/>
            </a:ln>
            <a:effectLst/>
          </c:spPr>
          <c:invertIfNegative val="0"/>
          <c:cat>
            <c:strRef>
              <c:f>Sheet1!$A$2:$A$4</c:f>
              <c:strCache>
                <c:ptCount val="3"/>
                <c:pt idx="0">
                  <c:v>复购官旗</c:v>
                </c:pt>
                <c:pt idx="1">
                  <c:v>复购分销店</c:v>
                </c:pt>
                <c:pt idx="2">
                  <c:v>流失至竞品</c:v>
                </c:pt>
              </c:strCache>
            </c:strRef>
          </c:cat>
          <c:val>
            <c:numRef>
              <c:f>Sheet1!$C$2:$C$4</c:f>
              <c:numCache>
                <c:formatCode>General</c:formatCode>
                <c:ptCount val="3"/>
                <c:pt idx="0">
                  <c:v>1.920788956896922E-3</c:v>
                </c:pt>
                <c:pt idx="1">
                  <c:v>2.8668491893983918E-3</c:v>
                </c:pt>
                <c:pt idx="2">
                  <c:v>3.7555724381118931E-3</c:v>
                </c:pt>
              </c:numCache>
            </c:numRef>
          </c:val>
          <c:extLst>
            <c:ext xmlns:c16="http://schemas.microsoft.com/office/drawing/2014/chart" uri="{C3380CC4-5D6E-409C-BE32-E72D297353CC}">
              <c16:uniqueId val="{00000001-0DF8-8F47-8178-CACDCA3A95D3}"/>
            </c:ext>
          </c:extLst>
        </c:ser>
        <c:dLbls>
          <c:showLegendKey val="0"/>
          <c:showVal val="0"/>
          <c:showCatName val="0"/>
          <c:showSerName val="0"/>
          <c:showPercent val="0"/>
          <c:showBubbleSize val="0"/>
        </c:dLbls>
        <c:gapWidth val="80"/>
        <c:axId val="1023320544"/>
        <c:axId val="1023316736"/>
        <c:extLst>
          <c:ext xmlns:c15="http://schemas.microsoft.com/office/drawing/2012/chart" uri="{02D57815-91ED-43cb-92C2-25804820EDAC}">
            <c15:filteredBarSeries>
              <c15:ser>
                <c:idx val="0"/>
                <c:order val="0"/>
                <c:tx>
                  <c:strRef>
                    <c:extLst>
                      <c:ext uri="{02D57815-91ED-43cb-92C2-25804820EDAC}">
                        <c15:formulaRef>
                          <c15:sqref>Sheet1!$B$1</c15:sqref>
                        </c15:formulaRef>
                      </c:ext>
                    </c:extLst>
                    <c:strCache>
                      <c:ptCount val="1"/>
                      <c:pt idx="0">
                        <c:v>2023.11复购率</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uri="{CE6537A1-D6FC-4f65-9D91-7224C49458BB}">
                      <c15:showLeaderLines val="1"/>
                      <c15:leaderLines>
                        <c:spPr>
                          <a:ln w="9525" cap="flat" cmpd="sng" algn="ctr">
                            <a:solidFill>
                              <a:schemeClr val="tx1">
                                <a:lumMod val="35000"/>
                                <a:lumOff val="65000"/>
                              </a:schemeClr>
                            </a:solidFill>
                            <a:round/>
                          </a:ln>
                          <a:effectLst/>
                        </c:spPr>
                      </c15:leaderLines>
                    </c:ext>
                  </c:extLst>
                </c:dLbls>
                <c:cat>
                  <c:strRef>
                    <c:extLst>
                      <c:ext uri="{02D57815-91ED-43cb-92C2-25804820EDAC}">
                        <c15:formulaRef>
                          <c15:sqref>Sheet1!$A$2:$A$4</c15:sqref>
                        </c15:formulaRef>
                      </c:ext>
                    </c:extLst>
                    <c:strCache>
                      <c:ptCount val="3"/>
                      <c:pt idx="0">
                        <c:v>复购官旗</c:v>
                      </c:pt>
                      <c:pt idx="1">
                        <c:v>复购分销店</c:v>
                      </c:pt>
                      <c:pt idx="2">
                        <c:v>流失至竞品</c:v>
                      </c:pt>
                    </c:strCache>
                  </c:strRef>
                </c:cat>
                <c:val>
                  <c:numRef>
                    <c:extLst>
                      <c:ext uri="{02D57815-91ED-43cb-92C2-25804820EDAC}">
                        <c15:formulaRef>
                          <c15:sqref>Sheet1!$B$2:$B$4</c15:sqref>
                        </c15:formulaRef>
                      </c:ext>
                    </c:extLst>
                    <c:numCache>
                      <c:formatCode>General</c:formatCode>
                      <c:ptCount val="3"/>
                      <c:pt idx="0">
                        <c:v>1.2486442516268979E-2</c:v>
                      </c:pt>
                      <c:pt idx="1">
                        <c:v>3.0097613882863342E-3</c:v>
                      </c:pt>
                      <c:pt idx="2">
                        <c:v>7.8904555314533616E-3</c:v>
                      </c:pt>
                    </c:numCache>
                  </c:numRef>
                </c:val>
                <c:extLst>
                  <c:ext xmlns:c16="http://schemas.microsoft.com/office/drawing/2014/chart" uri="{C3380CC4-5D6E-409C-BE32-E72D297353CC}">
                    <c16:uniqueId val="{00000006-0DF8-8F47-8178-CACDCA3A95D3}"/>
                  </c:ext>
                </c:extLst>
              </c15:ser>
            </c15:filteredBarSeries>
          </c:ext>
        </c:extLst>
      </c:barChart>
      <c:catAx>
        <c:axId val="102332054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50" b="0" i="0" u="none" strike="noStrike" kern="1200" baseline="0">
                <a:solidFill>
                  <a:schemeClr val="tx1">
                    <a:lumMod val="65000"/>
                    <a:lumOff val="35000"/>
                  </a:schemeClr>
                </a:solidFill>
                <a:latin typeface="+mn-lt"/>
                <a:ea typeface="+mn-ea"/>
                <a:cs typeface="+mn-cs"/>
              </a:defRPr>
            </a:pPr>
            <a:endParaRPr lang="zh-CN"/>
          </a:p>
        </c:txPr>
        <c:crossAx val="1023316736"/>
        <c:crosses val="autoZero"/>
        <c:auto val="1"/>
        <c:lblAlgn val="ctr"/>
        <c:lblOffset val="100"/>
        <c:noMultiLvlLbl val="0"/>
      </c:catAx>
      <c:valAx>
        <c:axId val="1023316736"/>
        <c:scaling>
          <c:orientation val="minMax"/>
        </c:scaling>
        <c:delete val="0"/>
        <c:axPos val="l"/>
        <c:numFmt formatCode="0.0%"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1023320544"/>
        <c:crosses val="autoZero"/>
        <c:crossBetween val="between"/>
      </c:valAx>
      <c:spPr>
        <a:noFill/>
        <a:ln>
          <a:noFill/>
        </a:ln>
        <a:effectLst/>
      </c:spPr>
    </c:plotArea>
    <c:legend>
      <c:legendPos val="t"/>
      <c:layout>
        <c:manualLayout>
          <c:xMode val="edge"/>
          <c:yMode val="edge"/>
          <c:x val="0.20328442429006505"/>
          <c:y val="0.10907333426526258"/>
          <c:w val="0.64244732821727424"/>
          <c:h val="0.12188359580348808"/>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50"/>
      </a:pPr>
      <a:endParaRPr lang="zh-CN"/>
    </a:p>
  </c:txPr>
  <c:externalData r:id="rId1">
    <c:autoUpdate val="0"/>
  </c:externalData>
  <c:userShapes r:id="rId2"/>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0" i="0" u="none" strike="noStrike" kern="1200" spc="0" baseline="0">
                <a:solidFill>
                  <a:schemeClr val="tx1">
                    <a:lumMod val="65000"/>
                    <a:lumOff val="35000"/>
                  </a:schemeClr>
                </a:solidFill>
                <a:latin typeface="+mn-lt"/>
                <a:ea typeface="+mn-ea"/>
                <a:cs typeface="+mn-cs"/>
              </a:defRPr>
            </a:pPr>
            <a:r>
              <a:rPr lang="zh-CN" altLang="x-none" sz="1200" b="0" dirty="0"/>
              <a:t>新老客</a:t>
            </a:r>
            <a:r>
              <a:rPr lang="zh-CN" altLang="en-US" sz="1200" b="0" dirty="0"/>
              <a:t>人数占比</a:t>
            </a:r>
            <a:endParaRPr lang="zh-CN" sz="1200" b="0" dirty="0"/>
          </a:p>
        </c:rich>
      </c:tx>
      <c:layout>
        <c:manualLayout>
          <c:xMode val="edge"/>
          <c:yMode val="edge"/>
          <c:x val="0.2036413043478261"/>
          <c:y val="0.11999914550420182"/>
        </c:manualLayout>
      </c:layout>
      <c:overlay val="0"/>
      <c:spPr>
        <a:noFill/>
        <a:ln>
          <a:noFill/>
        </a:ln>
        <a:effectLst/>
      </c:spPr>
      <c:txPr>
        <a:bodyPr rot="0" spcFirstLastPara="1" vertOverflow="ellipsis" vert="horz" wrap="square" anchor="ctr" anchorCtr="1"/>
        <a:lstStyle/>
        <a:p>
          <a:pPr>
            <a:defRPr sz="1200"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manualLayout>
          <c:layoutTarget val="inner"/>
          <c:xMode val="edge"/>
          <c:yMode val="edge"/>
          <c:x val="0.10862495581477553"/>
          <c:y val="0.20480814266565858"/>
          <c:w val="0.63974593495934962"/>
          <c:h val="0.65080958284301083"/>
        </c:manualLayout>
      </c:layout>
      <c:pieChart>
        <c:varyColors val="1"/>
        <c:ser>
          <c:idx val="0"/>
          <c:order val="0"/>
          <c:tx>
            <c:strRef>
              <c:f>Sheet1!$B$1</c:f>
              <c:strCache>
                <c:ptCount val="1"/>
                <c:pt idx="0">
                  <c:v>人数</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6178-CA40-B58C-2EF54CF3C42E}"/>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6178-CA40-B58C-2EF54CF3C42E}"/>
              </c:ext>
            </c:extLst>
          </c:dPt>
          <c:dLbls>
            <c:dLbl>
              <c:idx val="0"/>
              <c:spPr>
                <a:noFill/>
                <a:ln>
                  <a:noFill/>
                </a:ln>
                <a:effectLst/>
              </c:spPr>
              <c:txPr>
                <a:bodyPr rot="0" spcFirstLastPara="1" vertOverflow="ellipsis" vert="horz" wrap="square" anchor="ctr" anchorCtr="1"/>
                <a:lstStyle/>
                <a:p>
                  <a:pPr>
                    <a:defRPr sz="1100" b="0" i="0" u="none" strike="noStrike" kern="1200" baseline="0">
                      <a:solidFill>
                        <a:schemeClr val="bg1"/>
                      </a:solidFill>
                      <a:latin typeface="+mn-lt"/>
                      <a:ea typeface="+mn-ea"/>
                      <a:cs typeface="+mn-cs"/>
                    </a:defRPr>
                  </a:pPr>
                  <a:endParaRPr lang="zh-CN"/>
                </a:p>
              </c:txPr>
              <c:dLblPos val="ctr"/>
              <c:showLegendKey val="0"/>
              <c:showVal val="0"/>
              <c:showCatName val="0"/>
              <c:showSerName val="0"/>
              <c:showPercent val="1"/>
              <c:showBubbleSize val="0"/>
              <c:extLst>
                <c:ext xmlns:c16="http://schemas.microsoft.com/office/drawing/2014/chart" uri="{C3380CC4-5D6E-409C-BE32-E72D297353CC}">
                  <c16:uniqueId val="{00000001-6178-CA40-B58C-2EF54CF3C42E}"/>
                </c:ext>
              </c:extLst>
            </c:dLbl>
            <c:spPr>
              <a:noFill/>
              <a:ln>
                <a:noFill/>
              </a:ln>
              <a:effectLst/>
            </c:spPr>
            <c:txPr>
              <a:bodyPr rot="0" spcFirstLastPara="1" vertOverflow="ellipsis" vert="horz" wrap="square" anchor="ctr" anchorCtr="1"/>
              <a:lstStyle/>
              <a:p>
                <a:pPr>
                  <a:defRPr sz="1100" b="0" i="0" u="none" strike="noStrike" kern="1200" baseline="0">
                    <a:solidFill>
                      <a:schemeClr val="tx1">
                        <a:lumMod val="75000"/>
                        <a:lumOff val="25000"/>
                      </a:schemeClr>
                    </a:solidFill>
                    <a:latin typeface="+mn-lt"/>
                    <a:ea typeface="+mn-ea"/>
                    <a:cs typeface="+mn-cs"/>
                  </a:defRPr>
                </a:pPr>
                <a:endParaRPr lang="zh-CN"/>
              </a:p>
            </c:txPr>
            <c:dLblPos val="ct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新客</c:v>
                </c:pt>
                <c:pt idx="1">
                  <c:v>老客</c:v>
                </c:pt>
              </c:strCache>
            </c:strRef>
          </c:cat>
          <c:val>
            <c:numRef>
              <c:f>Sheet1!$B$2:$B$3</c:f>
              <c:numCache>
                <c:formatCode>General</c:formatCode>
                <c:ptCount val="2"/>
                <c:pt idx="0">
                  <c:v>9031</c:v>
                </c:pt>
                <c:pt idx="1">
                  <c:v>11834</c:v>
                </c:pt>
              </c:numCache>
            </c:numRef>
          </c:val>
          <c:extLst>
            <c:ext xmlns:c16="http://schemas.microsoft.com/office/drawing/2014/chart" uri="{C3380CC4-5D6E-409C-BE32-E72D297353CC}">
              <c16:uniqueId val="{00000004-6178-CA40-B58C-2EF54CF3C42E}"/>
            </c:ext>
          </c:extLst>
        </c:ser>
        <c:dLbls>
          <c:showLegendKey val="0"/>
          <c:showVal val="0"/>
          <c:showCatName val="0"/>
          <c:showSerName val="0"/>
          <c:showPercent val="0"/>
          <c:showBubbleSize val="0"/>
          <c:showLeaderLines val="1"/>
        </c:dLbls>
        <c:firstSliceAng val="0"/>
      </c:pieChart>
      <c:spPr>
        <a:noFill/>
        <a:ln>
          <a:noFill/>
        </a:ln>
        <a:effectLst/>
      </c:spPr>
    </c:plotArea>
    <c:legend>
      <c:legendPos val="r"/>
      <c:layout>
        <c:manualLayout>
          <c:xMode val="edge"/>
          <c:yMode val="edge"/>
          <c:x val="0.76991914103923642"/>
          <c:y val="0.41438814814327923"/>
          <c:w val="0.21885781194768469"/>
          <c:h val="0.20036283206199695"/>
        </c:manualLayout>
      </c:layout>
      <c:overlay val="0"/>
      <c:spPr>
        <a:noFill/>
        <a:ln>
          <a:noFill/>
        </a:ln>
        <a:effectLst/>
      </c:spPr>
      <c:txPr>
        <a:bodyPr rot="0" spcFirstLastPara="1" vertOverflow="ellipsis" vert="horz" wrap="square" anchor="ctr" anchorCtr="1"/>
        <a:lstStyle/>
        <a:p>
          <a:pPr>
            <a:defRPr sz="1050"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50"/>
      </a:pPr>
      <a:endParaRPr lang="zh-CN"/>
    </a:p>
  </c:txPr>
  <c:externalData r:id="rId3">
    <c:autoUpdate val="0"/>
  </c:externalData>
</c:chartSpace>
</file>

<file path=ppt/charts/chart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1" i="0" u="none" strike="noStrike" kern="1200" spc="0" baseline="0">
                <a:solidFill>
                  <a:schemeClr val="tx1">
                    <a:lumMod val="75000"/>
                    <a:lumOff val="25000"/>
                  </a:schemeClr>
                </a:solidFill>
                <a:latin typeface="+mn-lt"/>
                <a:ea typeface="+mn-ea"/>
                <a:cs typeface="+mn-cs"/>
              </a:defRPr>
            </a:pPr>
            <a:r>
              <a:rPr lang="zh-CN" altLang="en-US" b="1" dirty="0">
                <a:solidFill>
                  <a:schemeClr val="tx1">
                    <a:lumMod val="75000"/>
                    <a:lumOff val="25000"/>
                  </a:schemeClr>
                </a:solidFill>
              </a:rPr>
              <a:t>分销店复购率变化趋势</a:t>
            </a:r>
          </a:p>
        </c:rich>
      </c:tx>
      <c:layout>
        <c:manualLayout>
          <c:xMode val="edge"/>
          <c:yMode val="edge"/>
          <c:x val="0.30246959646891897"/>
          <c:y val="3.0044622178230375E-2"/>
        </c:manualLayout>
      </c:layout>
      <c:overlay val="0"/>
      <c:spPr>
        <a:noFill/>
        <a:ln>
          <a:noFill/>
        </a:ln>
        <a:effectLst/>
      </c:spPr>
      <c:txPr>
        <a:bodyPr rot="0" spcFirstLastPara="1" vertOverflow="ellipsis" vert="horz" wrap="square" anchor="ctr" anchorCtr="1"/>
        <a:lstStyle/>
        <a:p>
          <a:pPr>
            <a:defRPr sz="1200" b="1" i="0" u="none" strike="noStrike" kern="1200" spc="0" baseline="0">
              <a:solidFill>
                <a:schemeClr val="tx1">
                  <a:lumMod val="75000"/>
                  <a:lumOff val="25000"/>
                </a:schemeClr>
              </a:solidFill>
              <a:latin typeface="+mn-lt"/>
              <a:ea typeface="+mn-ea"/>
              <a:cs typeface="+mn-cs"/>
            </a:defRPr>
          </a:pPr>
          <a:endParaRPr lang="zh-CN"/>
        </a:p>
      </c:txPr>
    </c:title>
    <c:autoTitleDeleted val="0"/>
    <c:plotArea>
      <c:layout>
        <c:manualLayout>
          <c:layoutTarget val="inner"/>
          <c:xMode val="edge"/>
          <c:yMode val="edge"/>
          <c:x val="0.10377107552985892"/>
          <c:y val="0.21763851162253739"/>
          <c:w val="0.85940103671690316"/>
          <c:h val="0.56048597531231015"/>
        </c:manualLayout>
      </c:layout>
      <c:lineChart>
        <c:grouping val="standard"/>
        <c:varyColors val="0"/>
        <c:ser>
          <c:idx val="1"/>
          <c:order val="0"/>
          <c:tx>
            <c:strRef>
              <c:f>Sheet1!$C$1</c:f>
              <c:strCache>
                <c:ptCount val="1"/>
                <c:pt idx="0">
                  <c:v>分销店复购率</c:v>
                </c:pt>
              </c:strCache>
            </c:strRef>
          </c:tx>
          <c:spPr>
            <a:ln w="28575" cap="rnd">
              <a:solidFill>
                <a:schemeClr val="accent2"/>
              </a:solidFill>
              <a:round/>
            </a:ln>
            <a:effectLst/>
          </c:spPr>
          <c:marker>
            <c:symbol val="none"/>
          </c:marker>
          <c:trendline>
            <c:spPr>
              <a:ln w="19050" cap="rnd">
                <a:solidFill>
                  <a:schemeClr val="accent2"/>
                </a:solidFill>
                <a:prstDash val="sysDot"/>
              </a:ln>
              <a:effectLst/>
            </c:spPr>
            <c:trendlineType val="linear"/>
            <c:dispRSqr val="0"/>
            <c:dispEq val="0"/>
          </c:trendline>
          <c:trendline>
            <c:spPr>
              <a:ln w="19050" cap="rnd">
                <a:solidFill>
                  <a:schemeClr val="accent2"/>
                </a:solidFill>
                <a:prstDash val="sysDot"/>
              </a:ln>
              <a:effectLst/>
            </c:spPr>
            <c:trendlineType val="linear"/>
            <c:dispRSqr val="1"/>
            <c:dispEq val="1"/>
            <c:trendlineLbl>
              <c:layout>
                <c:manualLayout>
                  <c:x val="9.3705229358248598E-2"/>
                  <c:y val="0.28711114097173296"/>
                </c:manualLayout>
              </c:layout>
              <c:tx>
                <c:rich>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r>
                      <a:rPr lang="zh-CN" altLang="en-US" baseline="0" dirty="0"/>
                      <a:t>y = 0.0002x + 0.0008</a:t>
                    </a:r>
                    <a:endParaRPr lang="zh-CN" altLang="en-US" dirty="0"/>
                  </a:p>
                </c:rich>
              </c:tx>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trendlineLbl>
          </c:trendline>
          <c:cat>
            <c:strRef>
              <c:f>Sheet1!$A$2:$A$13</c:f>
              <c:strCache>
                <c:ptCount val="11"/>
                <c:pt idx="0">
                  <c:v>2023.01</c:v>
                </c:pt>
                <c:pt idx="1">
                  <c:v>2023.02</c:v>
                </c:pt>
                <c:pt idx="2">
                  <c:v>2023.03</c:v>
                </c:pt>
                <c:pt idx="3">
                  <c:v>2023.04</c:v>
                </c:pt>
                <c:pt idx="4">
                  <c:v>2023.06</c:v>
                </c:pt>
                <c:pt idx="5">
                  <c:v>2023.07</c:v>
                </c:pt>
                <c:pt idx="6">
                  <c:v>2023.08</c:v>
                </c:pt>
                <c:pt idx="7">
                  <c:v>2023.09</c:v>
                </c:pt>
                <c:pt idx="8">
                  <c:v>2023.10</c:v>
                </c:pt>
                <c:pt idx="9">
                  <c:v>2023.11</c:v>
                </c:pt>
                <c:pt idx="10">
                  <c:v>2023.12</c:v>
                </c:pt>
              </c:strCache>
            </c:strRef>
          </c:cat>
          <c:val>
            <c:numRef>
              <c:f>Sheet1!$C$2:$C$13</c:f>
              <c:numCache>
                <c:formatCode>0%</c:formatCode>
                <c:ptCount val="11"/>
                <c:pt idx="0">
                  <c:v>1.25E-3</c:v>
                </c:pt>
                <c:pt idx="1">
                  <c:v>1.3680000000000001E-3</c:v>
                </c:pt>
                <c:pt idx="2">
                  <c:v>1.0809999999999999E-3</c:v>
                </c:pt>
                <c:pt idx="3">
                  <c:v>1.2631599999999999E-3</c:v>
                </c:pt>
                <c:pt idx="4">
                  <c:v>2.3538000000000001E-3</c:v>
                </c:pt>
                <c:pt idx="5">
                  <c:v>2.1254899999999998E-3</c:v>
                </c:pt>
                <c:pt idx="6">
                  <c:v>2.0103600000000001E-3</c:v>
                </c:pt>
                <c:pt idx="7">
                  <c:v>2.0374099999999999E-3</c:v>
                </c:pt>
                <c:pt idx="8">
                  <c:v>3.4526299999999999E-3</c:v>
                </c:pt>
                <c:pt idx="9">
                  <c:v>3.0097600000000002E-3</c:v>
                </c:pt>
                <c:pt idx="10">
                  <c:v>2.8668500000000002E-3</c:v>
                </c:pt>
              </c:numCache>
            </c:numRef>
          </c:val>
          <c:smooth val="0"/>
          <c:extLst>
            <c:ext xmlns:c16="http://schemas.microsoft.com/office/drawing/2014/chart" uri="{C3380CC4-5D6E-409C-BE32-E72D297353CC}">
              <c16:uniqueId val="{00000003-B5C8-4038-BB67-D9E6E9164FDC}"/>
            </c:ext>
          </c:extLst>
        </c:ser>
        <c:dLbls>
          <c:showLegendKey val="0"/>
          <c:showVal val="0"/>
          <c:showCatName val="0"/>
          <c:showSerName val="0"/>
          <c:showPercent val="0"/>
          <c:showBubbleSize val="0"/>
        </c:dLbls>
        <c:smooth val="0"/>
        <c:axId val="624442511"/>
        <c:axId val="820185039"/>
      </c:lineChart>
      <c:catAx>
        <c:axId val="62444251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zh-CN"/>
          </a:p>
        </c:txPr>
        <c:crossAx val="820185039"/>
        <c:crosses val="autoZero"/>
        <c:auto val="1"/>
        <c:lblAlgn val="ctr"/>
        <c:lblOffset val="100"/>
        <c:noMultiLvlLbl val="0"/>
      </c:catAx>
      <c:valAx>
        <c:axId val="820185039"/>
        <c:scaling>
          <c:orientation val="minMax"/>
        </c:scaling>
        <c:delete val="0"/>
        <c:axPos val="l"/>
        <c:numFmt formatCode="0.0%"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624442511"/>
        <c:crosses val="autoZero"/>
        <c:crossBetween val="between"/>
      </c:valAx>
      <c:spPr>
        <a:noFill/>
        <a:ln>
          <a:noFill/>
        </a:ln>
        <a:effectLst/>
      </c:spPr>
    </c:plotArea>
    <c:legend>
      <c:legendPos val="t"/>
      <c:layout>
        <c:manualLayout>
          <c:xMode val="edge"/>
          <c:yMode val="edge"/>
          <c:x val="0.14078614669304831"/>
          <c:y val="0.17176534156477125"/>
          <c:w val="0.75969903007105499"/>
          <c:h val="6.9979839348802919E-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pPr>
      <a:endParaRPr lang="zh-CN"/>
    </a:p>
  </c:txPr>
  <c:externalData r:id="rId3">
    <c:autoUpdate val="0"/>
  </c:externalData>
</c:chartSpace>
</file>

<file path=ppt/charts/chart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ea"/>
                <a:ea typeface="+mn-ea"/>
                <a:cs typeface="+mn-cs"/>
              </a:defRPr>
            </a:pPr>
            <a:r>
              <a:rPr lang="zh-CN" altLang="en-US" sz="1200" b="1" i="0" u="none" strike="noStrike" baseline="0" dirty="0">
                <a:effectLst/>
              </a:rPr>
              <a:t>市场胶囊</a:t>
            </a:r>
            <a:r>
              <a:rPr lang="zh-CN" altLang="zh-CN" sz="1200" b="1" i="0" u="none" strike="noStrike" baseline="0" dirty="0">
                <a:effectLst/>
              </a:rPr>
              <a:t>咖啡机老客</a:t>
            </a:r>
            <a:r>
              <a:rPr lang="zh-CN" altLang="en-US" sz="1200" b="1" i="0" u="none" strike="noStrike" baseline="0" dirty="0">
                <a:effectLst/>
              </a:rPr>
              <a:t>复购</a:t>
            </a:r>
            <a:r>
              <a:rPr lang="zh-CN" altLang="zh-CN" sz="1200" b="1" i="0" u="none" strike="noStrike" baseline="0" dirty="0">
                <a:effectLst/>
              </a:rPr>
              <a:t>胶囊咖啡</a:t>
            </a:r>
            <a:r>
              <a:rPr lang="zh-CN" altLang="en-US" sz="1200" b="1" i="0" u="none" strike="noStrike" baseline="0" dirty="0">
                <a:effectLst/>
              </a:rPr>
              <a:t>品牌</a:t>
            </a:r>
            <a:r>
              <a:rPr lang="en-US" altLang="zh-CN" sz="1200" b="1" i="0" u="none" strike="noStrike" baseline="0" dirty="0">
                <a:effectLst/>
              </a:rPr>
              <a:t>*</a:t>
            </a:r>
            <a:endParaRPr lang="en-US" altLang="zh-CN" sz="1200" b="1" dirty="0">
              <a:latin typeface="+mn-ea"/>
              <a:ea typeface="+mn-ea"/>
            </a:endParaRPr>
          </a:p>
        </c:rich>
      </c:tx>
      <c:layout>
        <c:manualLayout>
          <c:xMode val="edge"/>
          <c:yMode val="edge"/>
          <c:x val="0.38599949534723338"/>
          <c:y val="3.4041433924138957E-3"/>
        </c:manualLayout>
      </c:layout>
      <c:overlay val="0"/>
      <c:spPr>
        <a:noFill/>
        <a:ln>
          <a:noFill/>
        </a:ln>
        <a:effectLst/>
      </c:spPr>
      <c:txPr>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ea"/>
              <a:ea typeface="+mn-ea"/>
              <a:cs typeface="+mn-cs"/>
            </a:defRPr>
          </a:pPr>
          <a:endParaRPr lang="zh-CN"/>
        </a:p>
      </c:txPr>
    </c:title>
    <c:autoTitleDeleted val="0"/>
    <c:plotArea>
      <c:layout>
        <c:manualLayout>
          <c:layoutTarget val="inner"/>
          <c:xMode val="edge"/>
          <c:yMode val="edge"/>
          <c:x val="0.30961188519242472"/>
          <c:y val="0.14825911012098369"/>
          <c:w val="0.66762654606467664"/>
          <c:h val="0.80171774410308105"/>
        </c:manualLayout>
      </c:layout>
      <c:barChart>
        <c:barDir val="bar"/>
        <c:grouping val="clustered"/>
        <c:varyColors val="0"/>
        <c:ser>
          <c:idx val="0"/>
          <c:order val="0"/>
          <c:tx>
            <c:strRef>
              <c:f>Sheet1!$B$1</c:f>
              <c:strCache>
                <c:ptCount val="1"/>
                <c:pt idx="0">
                  <c:v>11月购买人数占比*</c:v>
                </c:pt>
              </c:strCache>
            </c:strRef>
          </c:tx>
          <c:spPr>
            <a:solidFill>
              <a:schemeClr val="accent2"/>
            </a:solidFill>
            <a:ln>
              <a:noFill/>
            </a:ln>
            <a:effectLst/>
          </c:spPr>
          <c:invertIfNegative val="0"/>
          <c:dLbls>
            <c:numFmt formatCode="0%" sourceLinked="0"/>
            <c:spPr>
              <a:noFill/>
              <a:ln>
                <a:noFill/>
              </a:ln>
              <a:effectLst/>
            </c:spPr>
            <c:txPr>
              <a:bodyPr rot="0" spcFirstLastPara="1" vertOverflow="ellipsis" vert="horz" wrap="square" lIns="38100" tIns="19050" rIns="38100" bIns="19050" anchor="ctr" anchorCtr="1">
                <a:spAutoFit/>
              </a:bodyPr>
              <a:lstStyle/>
              <a:p>
                <a:pPr>
                  <a:defRPr sz="700" b="0" i="0" u="none" strike="noStrike" kern="1200" baseline="0">
                    <a:solidFill>
                      <a:schemeClr val="tx1">
                        <a:lumMod val="65000"/>
                        <a:lumOff val="35000"/>
                      </a:schemeClr>
                    </a:solidFill>
                    <a:latin typeface="+mn-lt"/>
                    <a:ea typeface="+mn-ea"/>
                    <a:cs typeface="+mn-cs"/>
                  </a:defRPr>
                </a:pPr>
                <a:endParaRPr lang="zh-CN"/>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prstDash val="solid"/>
                      <a:round/>
                    </a:ln>
                    <a:effectLst/>
                  </c:spPr>
                </c15:leaderLines>
              </c:ext>
            </c:extLst>
          </c:dLbls>
          <c:cat>
            <c:strRef>
              <c:f>Sheet1!$A$2:$A$11</c:f>
              <c:strCache>
                <c:ptCount val="10"/>
                <c:pt idx="0">
                  <c:v>starbucks/星巴克</c:v>
                </c:pt>
                <c:pt idx="1">
                  <c:v>NESPRESSO/奈斯派索</c:v>
                </c:pt>
                <c:pt idx="2">
                  <c:v>Nestle/雀巢</c:v>
                </c:pt>
                <c:pt idx="3">
                  <c:v>Peet's</c:v>
                </c:pt>
                <c:pt idx="4">
                  <c:v>Illy</c:v>
                </c:pt>
                <c:pt idx="5">
                  <c:v>DOLCE GUSTO</c:v>
                </c:pt>
                <c:pt idx="6">
                  <c:v>L'OR（法国）</c:v>
                </c:pt>
                <c:pt idx="7">
                  <c:v>Nescafe/雀巢咖啡</c:v>
                </c:pt>
                <c:pt idx="8">
                  <c:v>LAVAZZA/拉瓦萨</c:v>
                </c:pt>
                <c:pt idx="9">
                  <c:v>COFFEESSO</c:v>
                </c:pt>
              </c:strCache>
            </c:strRef>
          </c:cat>
          <c:val>
            <c:numRef>
              <c:f>Sheet1!$B$2:$B$11</c:f>
              <c:numCache>
                <c:formatCode>General</c:formatCode>
                <c:ptCount val="10"/>
                <c:pt idx="0">
                  <c:v>0.22220000000000001</c:v>
                </c:pt>
                <c:pt idx="1">
                  <c:v>0.31890000000000002</c:v>
                </c:pt>
                <c:pt idx="2">
                  <c:v>8.6499999999999994E-2</c:v>
                </c:pt>
                <c:pt idx="3">
                  <c:v>0.1027</c:v>
                </c:pt>
                <c:pt idx="4">
                  <c:v>2.7199999999999998E-2</c:v>
                </c:pt>
                <c:pt idx="5">
                  <c:v>5.8700000000000002E-2</c:v>
                </c:pt>
                <c:pt idx="6">
                  <c:v>4.7699999999999999E-2</c:v>
                </c:pt>
                <c:pt idx="7">
                  <c:v>1.2800000000000001E-2</c:v>
                </c:pt>
                <c:pt idx="8">
                  <c:v>1.2200000000000001E-2</c:v>
                </c:pt>
                <c:pt idx="9">
                  <c:v>0</c:v>
                </c:pt>
              </c:numCache>
            </c:numRef>
          </c:val>
          <c:extLst>
            <c:ext xmlns:c16="http://schemas.microsoft.com/office/drawing/2014/chart" uri="{C3380CC4-5D6E-409C-BE32-E72D297353CC}">
              <c16:uniqueId val="{00000000-54E9-3A45-A558-910B716321EC}"/>
            </c:ext>
          </c:extLst>
        </c:ser>
        <c:ser>
          <c:idx val="1"/>
          <c:order val="1"/>
          <c:tx>
            <c:strRef>
              <c:f>Sheet1!$C$1</c:f>
              <c:strCache>
                <c:ptCount val="1"/>
                <c:pt idx="0">
                  <c:v>12月购买人数占比</c:v>
                </c:pt>
              </c:strCache>
            </c:strRef>
          </c:tx>
          <c:spPr>
            <a:solidFill>
              <a:schemeClr val="accent1"/>
            </a:solidFill>
            <a:ln>
              <a:noFill/>
            </a:ln>
            <a:effectLst/>
          </c:spPr>
          <c:invertIfNegative val="0"/>
          <c:dLbls>
            <c:dLbl>
              <c:idx val="9"/>
              <c:layout>
                <c:manualLayout>
                  <c:x val="-3.7247990326216014E-2"/>
                  <c:y val="1.057701871149389E-16"/>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54E9-3A45-A558-910B716321EC}"/>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700" b="0" i="0" u="none" strike="noStrike" kern="1200" baseline="0">
                    <a:solidFill>
                      <a:schemeClr val="bg1"/>
                    </a:solidFill>
                    <a:latin typeface="+mn-lt"/>
                    <a:ea typeface="+mn-ea"/>
                    <a:cs typeface="+mn-cs"/>
                  </a:defRPr>
                </a:pPr>
                <a:endParaRPr lang="zh-CN"/>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6350" cap="flat" cmpd="sng" algn="ctr">
                      <a:solidFill>
                        <a:schemeClr val="tx1"/>
                      </a:solidFill>
                      <a:prstDash val="solid"/>
                      <a:round/>
                    </a:ln>
                    <a:effectLst/>
                  </c:spPr>
                </c15:leaderLines>
              </c:ext>
            </c:extLst>
          </c:dLbls>
          <c:cat>
            <c:strRef>
              <c:f>Sheet1!$A$2:$A$11</c:f>
              <c:strCache>
                <c:ptCount val="10"/>
                <c:pt idx="0">
                  <c:v>starbucks/星巴克</c:v>
                </c:pt>
                <c:pt idx="1">
                  <c:v>NESPRESSO/奈斯派索</c:v>
                </c:pt>
                <c:pt idx="2">
                  <c:v>Nestle/雀巢</c:v>
                </c:pt>
                <c:pt idx="3">
                  <c:v>Peet's</c:v>
                </c:pt>
                <c:pt idx="4">
                  <c:v>Illy</c:v>
                </c:pt>
                <c:pt idx="5">
                  <c:v>DOLCE GUSTO</c:v>
                </c:pt>
                <c:pt idx="6">
                  <c:v>L'OR（法国）</c:v>
                </c:pt>
                <c:pt idx="7">
                  <c:v>Nescafe/雀巢咖啡</c:v>
                </c:pt>
                <c:pt idx="8">
                  <c:v>LAVAZZA/拉瓦萨</c:v>
                </c:pt>
                <c:pt idx="9">
                  <c:v>COFFEESSO</c:v>
                </c:pt>
              </c:strCache>
            </c:strRef>
          </c:cat>
          <c:val>
            <c:numRef>
              <c:f>Sheet1!$C$2:$C$11</c:f>
              <c:numCache>
                <c:formatCode>General</c:formatCode>
                <c:ptCount val="10"/>
                <c:pt idx="0">
                  <c:v>0.20780000000000001</c:v>
                </c:pt>
                <c:pt idx="1">
                  <c:v>0.1908</c:v>
                </c:pt>
                <c:pt idx="2">
                  <c:v>0.12570000000000001</c:v>
                </c:pt>
                <c:pt idx="3">
                  <c:v>9.6000000000000002E-2</c:v>
                </c:pt>
                <c:pt idx="4">
                  <c:v>7.3499999999999996E-2</c:v>
                </c:pt>
                <c:pt idx="5">
                  <c:v>6.0699999999999997E-2</c:v>
                </c:pt>
                <c:pt idx="6">
                  <c:v>5.5399999999999998E-2</c:v>
                </c:pt>
                <c:pt idx="7">
                  <c:v>2.0299999999999999E-2</c:v>
                </c:pt>
                <c:pt idx="8">
                  <c:v>1.9099999999999999E-2</c:v>
                </c:pt>
                <c:pt idx="9">
                  <c:v>1.78E-2</c:v>
                </c:pt>
              </c:numCache>
            </c:numRef>
          </c:val>
          <c:extLst>
            <c:ext xmlns:c16="http://schemas.microsoft.com/office/drawing/2014/chart" uri="{C3380CC4-5D6E-409C-BE32-E72D297353CC}">
              <c16:uniqueId val="{00000002-54E9-3A45-A558-910B716321EC}"/>
            </c:ext>
          </c:extLst>
        </c:ser>
        <c:dLbls>
          <c:showLegendKey val="0"/>
          <c:showVal val="0"/>
          <c:showCatName val="0"/>
          <c:showSerName val="0"/>
          <c:showPercent val="0"/>
          <c:showBubbleSize val="0"/>
        </c:dLbls>
        <c:gapWidth val="100"/>
        <c:axId val="1124076080"/>
        <c:axId val="1124071184"/>
        <c:extLst/>
      </c:barChart>
      <c:catAx>
        <c:axId val="1124076080"/>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prstDash val="solid"/>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crossAx val="1124071184"/>
        <c:crosses val="autoZero"/>
        <c:auto val="1"/>
        <c:lblAlgn val="ctr"/>
        <c:lblOffset val="100"/>
        <c:noMultiLvlLbl val="0"/>
      </c:catAx>
      <c:valAx>
        <c:axId val="1124071184"/>
        <c:scaling>
          <c:orientation val="minMax"/>
        </c:scaling>
        <c:delete val="1"/>
        <c:axPos val="t"/>
        <c:numFmt formatCode="General" sourceLinked="1"/>
        <c:majorTickMark val="none"/>
        <c:minorTickMark val="none"/>
        <c:tickLblPos val="nextTo"/>
        <c:crossAx val="1124076080"/>
        <c:crosses val="autoZero"/>
        <c:crossBetween val="between"/>
      </c:valAx>
      <c:spPr>
        <a:noFill/>
        <a:ln>
          <a:noFill/>
        </a:ln>
        <a:effectLst/>
      </c:spPr>
    </c:plotArea>
    <c:legend>
      <c:legendPos val="t"/>
      <c:layout>
        <c:manualLayout>
          <c:xMode val="edge"/>
          <c:yMode val="edge"/>
          <c:x val="0.2537834206641772"/>
          <c:y val="7.3804518082141002E-2"/>
          <c:w val="0.7144900941937512"/>
          <c:h val="5.357704216803981E-2"/>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75000"/>
                  <a:lumOff val="2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6350" cap="flat" cmpd="sng" algn="ctr">
      <a:noFill/>
      <a:prstDash val="solid"/>
      <a:miter lim="800000"/>
    </a:ln>
    <a:effectLst/>
  </c:spPr>
  <c:txPr>
    <a:bodyPr/>
    <a:lstStyle/>
    <a:p>
      <a:pPr>
        <a:defRPr sz="1200"/>
      </a:pPr>
      <a:endParaRPr lang="zh-CN"/>
    </a:p>
  </c:txPr>
  <c:externalData r:id="rId3">
    <c:autoUpdate val="0"/>
  </c:externalData>
</c:chartSpace>
</file>

<file path=ppt/charts/chart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0" i="0" u="none" strike="noStrike" kern="1200" spc="0" baseline="0">
                <a:solidFill>
                  <a:schemeClr val="tx1">
                    <a:lumMod val="65000"/>
                    <a:lumOff val="35000"/>
                  </a:schemeClr>
                </a:solidFill>
                <a:latin typeface="+mn-ea"/>
                <a:ea typeface="+mn-ea"/>
                <a:cs typeface="+mn-cs"/>
              </a:defRPr>
            </a:pPr>
            <a:r>
              <a:rPr lang="zh-CN" b="1" dirty="0"/>
              <a:t>咖啡</a:t>
            </a:r>
            <a:r>
              <a:rPr lang="zh-CN" altLang="en-US" b="1" dirty="0"/>
              <a:t>机老客</a:t>
            </a:r>
            <a:r>
              <a:rPr lang="zh-CN" b="1" dirty="0"/>
              <a:t>复购</a:t>
            </a:r>
            <a:r>
              <a:rPr lang="zh-CN" altLang="en-US" b="1" dirty="0"/>
              <a:t>胶囊咖啡情况</a:t>
            </a:r>
            <a:endParaRPr lang="zh-CN" b="1" dirty="0"/>
          </a:p>
        </c:rich>
      </c:tx>
      <c:overlay val="0"/>
      <c:spPr>
        <a:noFill/>
        <a:ln>
          <a:noFill/>
        </a:ln>
        <a:effectLst/>
      </c:spPr>
    </c:title>
    <c:autoTitleDeleted val="0"/>
    <c:plotArea>
      <c:layout>
        <c:manualLayout>
          <c:layoutTarget val="inner"/>
          <c:xMode val="edge"/>
          <c:yMode val="edge"/>
          <c:x val="9.9232796929155237E-2"/>
          <c:y val="0.25718880427931379"/>
          <c:w val="0.87893427519756884"/>
          <c:h val="0.57782911137232185"/>
        </c:manualLayout>
      </c:layout>
      <c:barChart>
        <c:barDir val="col"/>
        <c:grouping val="clustered"/>
        <c:varyColors val="0"/>
        <c:ser>
          <c:idx val="0"/>
          <c:order val="0"/>
          <c:tx>
            <c:strRef>
              <c:f>Sheet1!$C$1</c:f>
              <c:strCache>
                <c:ptCount val="1"/>
                <c:pt idx="0">
                  <c:v>2023.11复购率</c:v>
                </c:pt>
              </c:strCache>
            </c:strRef>
          </c:tx>
          <c:spPr>
            <a:solidFill>
              <a:srgbClr val="D2C6B6"/>
            </a:solidFill>
            <a:ln>
              <a:noFill/>
            </a:ln>
            <a:effectLst/>
          </c:spPr>
          <c:invertIfNegative val="0"/>
          <c:dLbls>
            <c:numFmt formatCode="0%" sourceLinked="0"/>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multiLvlStrRef>
              <c:f>Sheet1!$A$2:$B$4</c:f>
              <c:multiLvlStrCache>
                <c:ptCount val="3"/>
                <c:lvl>
                  <c:pt idx="0">
                    <c:v>复购本品牌</c:v>
                  </c:pt>
                  <c:pt idx="1">
                    <c:v>流失至竞品</c:v>
                  </c:pt>
                  <c:pt idx="2">
                    <c:v>复购胶囊咖啡</c:v>
                  </c:pt>
                </c:lvl>
                <c:lvl>
                  <c:pt idx="0">
                    <c:v>本店咖啡机老客</c:v>
                  </c:pt>
                  <c:pt idx="2">
                    <c:v>市场胶囊咖啡机老客</c:v>
                  </c:pt>
                </c:lvl>
              </c:multiLvlStrCache>
            </c:multiLvlStrRef>
          </c:cat>
          <c:val>
            <c:numRef>
              <c:f>Sheet1!$C$2:$C$4</c:f>
              <c:numCache>
                <c:formatCode>General</c:formatCode>
                <c:ptCount val="3"/>
                <c:pt idx="0">
                  <c:v>5.4595986984815617E-2</c:v>
                </c:pt>
                <c:pt idx="1">
                  <c:v>5.0610086767895877E-2</c:v>
                </c:pt>
                <c:pt idx="2">
                  <c:v>5.4545454545454543E-2</c:v>
                </c:pt>
              </c:numCache>
            </c:numRef>
          </c:val>
          <c:extLst>
            <c:ext xmlns:c16="http://schemas.microsoft.com/office/drawing/2014/chart" uri="{C3380CC4-5D6E-409C-BE32-E72D297353CC}">
              <c16:uniqueId val="{00000000-1471-3C4F-B481-A942BBF19FFD}"/>
            </c:ext>
          </c:extLst>
        </c:ser>
        <c:ser>
          <c:idx val="1"/>
          <c:order val="1"/>
          <c:tx>
            <c:strRef>
              <c:f>Sheet1!$D$1</c:f>
              <c:strCache>
                <c:ptCount val="1"/>
                <c:pt idx="0">
                  <c:v>2023.12复购率</c:v>
                </c:pt>
              </c:strCache>
            </c:strRef>
          </c:tx>
          <c:spPr>
            <a:solidFill>
              <a:srgbClr val="79654B"/>
            </a:solidFill>
            <a:ln>
              <a:noFill/>
            </a:ln>
            <a:effectLst/>
          </c:spPr>
          <c:invertIfNegative val="0"/>
          <c:dLbls>
            <c:numFmt formatCode="0%" sourceLinked="0"/>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multiLvlStrRef>
              <c:f>Sheet1!$A$2:$B$4</c:f>
              <c:multiLvlStrCache>
                <c:ptCount val="3"/>
                <c:lvl>
                  <c:pt idx="0">
                    <c:v>复购本品牌</c:v>
                  </c:pt>
                  <c:pt idx="1">
                    <c:v>流失至竞品</c:v>
                  </c:pt>
                  <c:pt idx="2">
                    <c:v>复购胶囊咖啡</c:v>
                  </c:pt>
                </c:lvl>
                <c:lvl>
                  <c:pt idx="0">
                    <c:v>本店咖啡机老客</c:v>
                  </c:pt>
                  <c:pt idx="2">
                    <c:v>市场胶囊咖啡机老客</c:v>
                  </c:pt>
                </c:lvl>
              </c:multiLvlStrCache>
            </c:multiLvlStrRef>
          </c:cat>
          <c:val>
            <c:numRef>
              <c:f>Sheet1!$D$2:$D$4</c:f>
              <c:numCache>
                <c:formatCode>General</c:formatCode>
                <c:ptCount val="3"/>
                <c:pt idx="0">
                  <c:v>2.670470019924602E-2</c:v>
                </c:pt>
                <c:pt idx="1">
                  <c:v>2.9972908275160189E-2</c:v>
                </c:pt>
                <c:pt idx="2">
                  <c:v>6.6666666666666666E-2</c:v>
                </c:pt>
              </c:numCache>
            </c:numRef>
          </c:val>
          <c:extLst>
            <c:ext xmlns:c16="http://schemas.microsoft.com/office/drawing/2014/chart" uri="{C3380CC4-5D6E-409C-BE32-E72D297353CC}">
              <c16:uniqueId val="{00000001-1471-3C4F-B481-A942BBF19FFD}"/>
            </c:ext>
          </c:extLst>
        </c:ser>
        <c:dLbls>
          <c:showLegendKey val="0"/>
          <c:showVal val="1"/>
          <c:showCatName val="0"/>
          <c:showSerName val="0"/>
          <c:showPercent val="0"/>
          <c:showBubbleSize val="0"/>
        </c:dLbls>
        <c:gapWidth val="100"/>
        <c:axId val="1124064656"/>
        <c:axId val="1124076624"/>
      </c:barChart>
      <c:lineChart>
        <c:grouping val="standard"/>
        <c:varyColors val="0"/>
        <c:ser>
          <c:idx val="2"/>
          <c:order val="2"/>
          <c:tx>
            <c:strRef>
              <c:f>Sheet1!$E$1</c:f>
              <c:strCache>
                <c:ptCount val="1"/>
                <c:pt idx="0">
                  <c:v>人数环比</c:v>
                </c:pt>
              </c:strCache>
            </c:strRef>
          </c:tx>
          <c:spPr>
            <a:ln w="15875" cap="rnd">
              <a:noFill/>
              <a:prstDash val="sysDot"/>
              <a:round/>
            </a:ln>
            <a:effectLst/>
          </c:spPr>
          <c:marker>
            <c:symbol val="picture"/>
            <c:spPr>
              <a:blipFill>
                <a:blip xmlns:r="http://schemas.openxmlformats.org/officeDocument/2006/relationships" r:embed="rId1"/>
                <a:stretch>
                  <a:fillRect/>
                </a:stretch>
              </a:blipFill>
              <a:ln w="25400">
                <a:noFill/>
              </a:ln>
              <a:effectLst/>
            </c:spPr>
          </c:marker>
          <c:dPt>
            <c:idx val="0"/>
            <c:bubble3D val="0"/>
            <c:extLst>
              <c:ext xmlns:c16="http://schemas.microsoft.com/office/drawing/2014/chart" uri="{C3380CC4-5D6E-409C-BE32-E72D297353CC}">
                <c16:uniqueId val="{00000002-1471-3C4F-B481-A942BBF19FFD}"/>
              </c:ext>
            </c:extLst>
          </c:dPt>
          <c:dPt>
            <c:idx val="1"/>
            <c:bubble3D val="0"/>
            <c:extLst>
              <c:ext xmlns:c16="http://schemas.microsoft.com/office/drawing/2014/chart" uri="{C3380CC4-5D6E-409C-BE32-E72D297353CC}">
                <c16:uniqueId val="{00000003-1471-3C4F-B481-A942BBF19FFD}"/>
              </c:ext>
            </c:extLst>
          </c:dPt>
          <c:dPt>
            <c:idx val="2"/>
            <c:bubble3D val="0"/>
            <c:extLst>
              <c:ext xmlns:c16="http://schemas.microsoft.com/office/drawing/2014/chart" uri="{C3380CC4-5D6E-409C-BE32-E72D297353CC}">
                <c16:uniqueId val="{00000004-1471-3C4F-B481-A942BBF19FFD}"/>
              </c:ext>
            </c:extLst>
          </c:dPt>
          <c:dLbls>
            <c:dLbl>
              <c:idx val="0"/>
              <c:numFmt formatCode="0%" sourceLinked="0"/>
              <c:spPr>
                <a:noFill/>
                <a:ln>
                  <a:noFill/>
                </a:ln>
                <a:effectLst/>
              </c:spPr>
              <c:txPr>
                <a:bodyPr rot="0" spcFirstLastPara="1" vertOverflow="ellipsis" vert="horz" wrap="square" lIns="38100" tIns="19050" rIns="38100" bIns="19050" anchor="ctr" anchorCtr="1">
                  <a:spAutoFit/>
                </a:bodyPr>
                <a:lstStyle/>
                <a:p>
                  <a:pPr>
                    <a:defRPr lang="en-US" altLang="zh-CN" sz="1050" b="1" i="0" u="none" strike="noStrike" kern="1200" baseline="0">
                      <a:solidFill>
                        <a:srgbClr val="C00000"/>
                      </a:solidFill>
                      <a:latin typeface="+mn-ea"/>
                      <a:ea typeface="+mn-ea"/>
                      <a:cs typeface="+mn-cs"/>
                    </a:defRPr>
                  </a:pPr>
                  <a:endParaRPr lang="zh-CN"/>
                </a:p>
              </c:txPr>
              <c:dLblPos val="b"/>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1471-3C4F-B481-A942BBF19FFD}"/>
                </c:ext>
              </c:extLst>
            </c:dLbl>
            <c:dLbl>
              <c:idx val="1"/>
              <c:layout>
                <c:manualLayout>
                  <c:x val="-7.3648647197420897E-2"/>
                  <c:y val="-5.7693508912397967E-2"/>
                </c:manualLayout>
              </c:layout>
              <c:numFmt formatCode="0%" sourceLinked="0"/>
              <c:spPr>
                <a:noFill/>
                <a:ln>
                  <a:noFill/>
                </a:ln>
                <a:effectLst/>
              </c:spPr>
              <c:txPr>
                <a:bodyPr rot="0" spcFirstLastPara="1" vertOverflow="ellipsis" vert="horz" wrap="square" lIns="38100" tIns="19050" rIns="38100" bIns="19050" anchor="ctr" anchorCtr="1">
                  <a:spAutoFit/>
                </a:bodyPr>
                <a:lstStyle/>
                <a:p>
                  <a:pPr>
                    <a:defRPr sz="1050" b="1" i="0" u="none" strike="noStrike" kern="1200" baseline="0">
                      <a:solidFill>
                        <a:srgbClr val="C00000"/>
                      </a:solidFill>
                      <a:latin typeface="+mn-ea"/>
                      <a:ea typeface="+mn-ea"/>
                      <a:cs typeface="+mn-cs"/>
                    </a:defRPr>
                  </a:pPr>
                  <a:endParaRPr lang="zh-CN"/>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1471-3C4F-B481-A942BBF19FFD}"/>
                </c:ext>
              </c:extLst>
            </c:dLbl>
            <c:dLbl>
              <c:idx val="2"/>
              <c:layout>
                <c:manualLayout>
                  <c:x val="-5.7282281153549587E-2"/>
                  <c:y val="-2.8846754456198984E-2"/>
                </c:manualLayout>
              </c:layout>
              <c:numFmt formatCode="0%" sourceLinked="0"/>
              <c:spPr>
                <a:noFill/>
                <a:ln>
                  <a:noFill/>
                </a:ln>
                <a:effectLst/>
              </c:spPr>
              <c:txPr>
                <a:bodyPr rot="0" spcFirstLastPara="1" vertOverflow="ellipsis" vert="horz" wrap="square" lIns="38100" tIns="19050" rIns="38100" bIns="19050" anchor="ctr" anchorCtr="1">
                  <a:spAutoFit/>
                </a:bodyPr>
                <a:lstStyle/>
                <a:p>
                  <a:pPr>
                    <a:defRPr sz="1050" b="1" i="0" u="none" strike="noStrike" kern="1200" baseline="0">
                      <a:solidFill>
                        <a:srgbClr val="C00000"/>
                      </a:solidFill>
                      <a:latin typeface="+mn-ea"/>
                      <a:ea typeface="+mn-ea"/>
                      <a:cs typeface="+mn-cs"/>
                    </a:defRPr>
                  </a:pPr>
                  <a:endParaRPr lang="zh-CN"/>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1471-3C4F-B481-A942BBF19FFD}"/>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1050" b="1" i="0" u="none" strike="noStrike" kern="1200" baseline="0">
                    <a:solidFill>
                      <a:schemeClr val="accent6"/>
                    </a:solidFill>
                    <a:latin typeface="+mn-ea"/>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Sheet1!$A$2:$B$4</c:f>
              <c:multiLvlStrCache>
                <c:ptCount val="3"/>
                <c:lvl>
                  <c:pt idx="0">
                    <c:v>复购本品牌</c:v>
                  </c:pt>
                  <c:pt idx="1">
                    <c:v>流失至竞品</c:v>
                  </c:pt>
                  <c:pt idx="2">
                    <c:v>复购胶囊咖啡</c:v>
                  </c:pt>
                </c:lvl>
                <c:lvl>
                  <c:pt idx="0">
                    <c:v>本店咖啡机老客</c:v>
                  </c:pt>
                  <c:pt idx="2">
                    <c:v>市场胶囊咖啡机老客</c:v>
                  </c:pt>
                </c:lvl>
              </c:multiLvlStrCache>
            </c:multiLvlStrRef>
          </c:cat>
          <c:val>
            <c:numRef>
              <c:f>Sheet1!$E$2:$E$4</c:f>
              <c:numCache>
                <c:formatCode>General</c:formatCode>
                <c:ptCount val="3"/>
                <c:pt idx="0">
                  <c:v>-0.53737273404519492</c:v>
                </c:pt>
                <c:pt idx="1">
                  <c:v>-0.43986070184837928</c:v>
                </c:pt>
                <c:pt idx="2">
                  <c:v>-0.1818181818181818</c:v>
                </c:pt>
              </c:numCache>
            </c:numRef>
          </c:val>
          <c:smooth val="0"/>
          <c:extLst>
            <c:ext xmlns:c16="http://schemas.microsoft.com/office/drawing/2014/chart" uri="{C3380CC4-5D6E-409C-BE32-E72D297353CC}">
              <c16:uniqueId val="{00000005-1471-3C4F-B481-A942BBF19FFD}"/>
            </c:ext>
          </c:extLst>
        </c:ser>
        <c:dLbls>
          <c:showLegendKey val="0"/>
          <c:showVal val="1"/>
          <c:showCatName val="0"/>
          <c:showSerName val="0"/>
          <c:showPercent val="0"/>
          <c:showBubbleSize val="0"/>
        </c:dLbls>
        <c:marker val="1"/>
        <c:smooth val="0"/>
        <c:axId val="1124064112"/>
        <c:axId val="1124065200"/>
      </c:lineChart>
      <c:catAx>
        <c:axId val="112406465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ea"/>
                <a:ea typeface="+mn-ea"/>
                <a:cs typeface="+mn-cs"/>
              </a:defRPr>
            </a:pPr>
            <a:endParaRPr lang="zh-CN"/>
          </a:p>
        </c:txPr>
        <c:crossAx val="1124076624"/>
        <c:crosses val="autoZero"/>
        <c:auto val="1"/>
        <c:lblAlgn val="ctr"/>
        <c:lblOffset val="100"/>
        <c:noMultiLvlLbl val="0"/>
      </c:catAx>
      <c:valAx>
        <c:axId val="1124076624"/>
        <c:scaling>
          <c:orientation val="minMax"/>
        </c:scaling>
        <c:delete val="0"/>
        <c:axPos val="l"/>
        <c:numFmt formatCode="0.0%" sourceLinked="0"/>
        <c:majorTickMark val="none"/>
        <c:minorTickMark val="none"/>
        <c:tickLblPos val="none"/>
        <c:spPr>
          <a:noFill/>
          <a:ln>
            <a:noFill/>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ea"/>
                <a:ea typeface="+mn-ea"/>
                <a:cs typeface="+mn-cs"/>
              </a:defRPr>
            </a:pPr>
            <a:endParaRPr lang="zh-CN"/>
          </a:p>
        </c:txPr>
        <c:crossAx val="1124064656"/>
        <c:crosses val="autoZero"/>
        <c:crossBetween val="between"/>
      </c:valAx>
      <c:valAx>
        <c:axId val="1124065200"/>
        <c:scaling>
          <c:orientation val="minMax"/>
        </c:scaling>
        <c:delete val="0"/>
        <c:axPos val="r"/>
        <c:numFmt formatCode="General" sourceLinked="1"/>
        <c:majorTickMark val="none"/>
        <c:minorTickMark val="none"/>
        <c:tickLblPos val="none"/>
        <c:spPr>
          <a:noFill/>
          <a:ln>
            <a:noFill/>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ea"/>
                <a:ea typeface="+mn-ea"/>
                <a:cs typeface="+mn-cs"/>
              </a:defRPr>
            </a:pPr>
            <a:endParaRPr lang="zh-CN"/>
          </a:p>
        </c:txPr>
        <c:crossAx val="1124064112"/>
        <c:crosses val="max"/>
        <c:crossBetween val="between"/>
      </c:valAx>
      <c:catAx>
        <c:axId val="1124064112"/>
        <c:scaling>
          <c:orientation val="minMax"/>
        </c:scaling>
        <c:delete val="1"/>
        <c:axPos val="b"/>
        <c:numFmt formatCode="General" sourceLinked="1"/>
        <c:majorTickMark val="out"/>
        <c:minorTickMark val="none"/>
        <c:tickLblPos val="nextTo"/>
        <c:crossAx val="1124065200"/>
        <c:crosses val="autoZero"/>
        <c:auto val="1"/>
        <c:lblAlgn val="ctr"/>
        <c:lblOffset val="100"/>
        <c:noMultiLvlLbl val="0"/>
      </c:catAx>
      <c:spPr>
        <a:noFill/>
        <a:ln>
          <a:noFill/>
        </a:ln>
        <a:effectLst/>
      </c:spPr>
    </c:plotArea>
    <c:legend>
      <c:legendPos val="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ea"/>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latin typeface="+mn-ea"/>
          <a:ea typeface="+mn-ea"/>
        </a:defRPr>
      </a:pPr>
      <a:endParaRPr lang="zh-CN"/>
    </a:p>
  </c:txPr>
  <c:externalData r:id="rId2">
    <c:autoUpdate val="0"/>
  </c:externalData>
</c:chartSpace>
</file>

<file path=ppt/charts/chart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lt"/>
                <a:ea typeface="+mn-ea"/>
                <a:cs typeface="+mn-cs"/>
              </a:defRPr>
            </a:pPr>
            <a:r>
              <a:rPr lang="en-US" altLang="zh-CN" sz="1200" b="1" dirty="0"/>
              <a:t>TOP 300</a:t>
            </a:r>
            <a:r>
              <a:rPr lang="zh-CN" altLang="en-US" sz="1200" b="1" dirty="0"/>
              <a:t>中胶囊咖啡机商品个数</a:t>
            </a:r>
            <a:endParaRPr lang="zh-CN" sz="1200" b="1" dirty="0"/>
          </a:p>
        </c:rich>
      </c:tx>
      <c:layout>
        <c:manualLayout>
          <c:xMode val="edge"/>
          <c:yMode val="edge"/>
          <c:x val="0.28461229494692236"/>
          <c:y val="5.4899333210854506E-3"/>
        </c:manualLayout>
      </c:layout>
      <c:overlay val="0"/>
      <c:spPr>
        <a:noFill/>
        <a:ln>
          <a:noFill/>
        </a:ln>
        <a:effectLst/>
      </c:spPr>
      <c:txPr>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manualLayout>
          <c:layoutTarget val="inner"/>
          <c:xMode val="edge"/>
          <c:yMode val="edge"/>
          <c:x val="2.4585249307978906E-2"/>
          <c:y val="0.2684611976267926"/>
          <c:w val="0.95082950138404221"/>
          <c:h val="0.61033879805042524"/>
        </c:manualLayout>
      </c:layout>
      <c:barChart>
        <c:barDir val="col"/>
        <c:grouping val="clustered"/>
        <c:varyColors val="0"/>
        <c:ser>
          <c:idx val="0"/>
          <c:order val="0"/>
          <c:tx>
            <c:strRef>
              <c:f>Sheet1!$B$1</c:f>
              <c:strCache>
                <c:ptCount val="1"/>
                <c:pt idx="0">
                  <c:v>TOP300中胶囊咖啡机商品个数</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trendline>
            <c:spPr>
              <a:ln w="19050" cap="rnd">
                <a:solidFill>
                  <a:schemeClr val="accent1"/>
                </a:solidFill>
                <a:prstDash val="sysDot"/>
              </a:ln>
              <a:effectLst/>
            </c:spPr>
            <c:trendlineType val="linear"/>
            <c:dispRSqr val="0"/>
            <c:dispEq val="0"/>
          </c:trendline>
          <c:cat>
            <c:strRef>
              <c:f>Sheet1!$A$2:$A$15</c:f>
              <c:strCache>
                <c:ptCount val="14"/>
                <c:pt idx="0">
                  <c:v>2022.11</c:v>
                </c:pt>
                <c:pt idx="1">
                  <c:v>2022.12</c:v>
                </c:pt>
                <c:pt idx="2">
                  <c:v>2023.01</c:v>
                </c:pt>
                <c:pt idx="3">
                  <c:v>2023.02</c:v>
                </c:pt>
                <c:pt idx="4">
                  <c:v>2023.03</c:v>
                </c:pt>
                <c:pt idx="5">
                  <c:v>2023.04</c:v>
                </c:pt>
                <c:pt idx="6">
                  <c:v>2023.05</c:v>
                </c:pt>
                <c:pt idx="7">
                  <c:v>2023.06</c:v>
                </c:pt>
                <c:pt idx="8">
                  <c:v>2023.07</c:v>
                </c:pt>
                <c:pt idx="9">
                  <c:v>2023.08</c:v>
                </c:pt>
                <c:pt idx="10">
                  <c:v>2023.09</c:v>
                </c:pt>
                <c:pt idx="11">
                  <c:v>2023.10</c:v>
                </c:pt>
                <c:pt idx="12">
                  <c:v>2023.11</c:v>
                </c:pt>
                <c:pt idx="13">
                  <c:v>2023.12</c:v>
                </c:pt>
              </c:strCache>
            </c:strRef>
          </c:cat>
          <c:val>
            <c:numRef>
              <c:f>Sheet1!$B$2:$B$15</c:f>
              <c:numCache>
                <c:formatCode>General</c:formatCode>
                <c:ptCount val="14"/>
                <c:pt idx="0">
                  <c:v>43</c:v>
                </c:pt>
                <c:pt idx="1">
                  <c:v>41</c:v>
                </c:pt>
                <c:pt idx="2">
                  <c:v>30</c:v>
                </c:pt>
                <c:pt idx="3">
                  <c:v>32</c:v>
                </c:pt>
                <c:pt idx="4">
                  <c:v>31</c:v>
                </c:pt>
                <c:pt idx="5">
                  <c:v>35</c:v>
                </c:pt>
                <c:pt idx="6">
                  <c:v>34</c:v>
                </c:pt>
                <c:pt idx="7">
                  <c:v>35</c:v>
                </c:pt>
                <c:pt idx="8">
                  <c:v>34</c:v>
                </c:pt>
                <c:pt idx="9">
                  <c:v>34</c:v>
                </c:pt>
                <c:pt idx="10">
                  <c:v>27</c:v>
                </c:pt>
                <c:pt idx="11">
                  <c:v>33</c:v>
                </c:pt>
                <c:pt idx="12">
                  <c:v>34</c:v>
                </c:pt>
                <c:pt idx="13">
                  <c:v>27</c:v>
                </c:pt>
              </c:numCache>
            </c:numRef>
          </c:val>
          <c:extLst>
            <c:ext xmlns:c16="http://schemas.microsoft.com/office/drawing/2014/chart" uri="{C3380CC4-5D6E-409C-BE32-E72D297353CC}">
              <c16:uniqueId val="{00000001-8BF7-EA43-8BA1-5BDDB81A5B52}"/>
            </c:ext>
          </c:extLst>
        </c:ser>
        <c:ser>
          <c:idx val="1"/>
          <c:order val="1"/>
          <c:tx>
            <c:strRef>
              <c:f>Sheet1!$C$1</c:f>
              <c:strCache>
                <c:ptCount val="1"/>
                <c:pt idx="0">
                  <c:v>TOP100中胶囊咖啡机商品个数</c:v>
                </c:pt>
              </c:strCache>
            </c:strRef>
          </c:tx>
          <c:spPr>
            <a:solidFill>
              <a:schemeClr val="accent2"/>
            </a:solidFill>
            <a:ln>
              <a:noFill/>
            </a:ln>
            <a:effectLst/>
          </c:spPr>
          <c:invertIfNegative val="0"/>
          <c:dLbls>
            <c:dLbl>
              <c:idx val="13"/>
              <c:layout>
                <c:manualLayout>
                  <c:x val="5.8610217899252885E-3"/>
                  <c:y val="0"/>
                </c:manualLayout>
              </c:layout>
              <c:tx>
                <c:rich>
                  <a:bodyPr/>
                  <a:lstStyle/>
                  <a:p>
                    <a:r>
                      <a:rPr lang="en-US" altLang="zh-CN"/>
                      <a:t>4*</a:t>
                    </a:r>
                  </a:p>
                </c:rich>
              </c:tx>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622C-47CD-BB88-F5DFF05662A2}"/>
                </c:ext>
              </c:extLst>
            </c:dLbl>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trendline>
            <c:spPr>
              <a:ln w="19050" cap="rnd">
                <a:solidFill>
                  <a:schemeClr val="accent2"/>
                </a:solidFill>
                <a:prstDash val="sysDot"/>
              </a:ln>
              <a:effectLst/>
            </c:spPr>
            <c:trendlineType val="linear"/>
            <c:dispRSqr val="0"/>
            <c:dispEq val="0"/>
          </c:trendline>
          <c:cat>
            <c:strRef>
              <c:f>Sheet1!$A$2:$A$15</c:f>
              <c:strCache>
                <c:ptCount val="14"/>
                <c:pt idx="0">
                  <c:v>2022.11</c:v>
                </c:pt>
                <c:pt idx="1">
                  <c:v>2022.12</c:v>
                </c:pt>
                <c:pt idx="2">
                  <c:v>2023.01</c:v>
                </c:pt>
                <c:pt idx="3">
                  <c:v>2023.02</c:v>
                </c:pt>
                <c:pt idx="4">
                  <c:v>2023.03</c:v>
                </c:pt>
                <c:pt idx="5">
                  <c:v>2023.04</c:v>
                </c:pt>
                <c:pt idx="6">
                  <c:v>2023.05</c:v>
                </c:pt>
                <c:pt idx="7">
                  <c:v>2023.06</c:v>
                </c:pt>
                <c:pt idx="8">
                  <c:v>2023.07</c:v>
                </c:pt>
                <c:pt idx="9">
                  <c:v>2023.08</c:v>
                </c:pt>
                <c:pt idx="10">
                  <c:v>2023.09</c:v>
                </c:pt>
                <c:pt idx="11">
                  <c:v>2023.10</c:v>
                </c:pt>
                <c:pt idx="12">
                  <c:v>2023.11</c:v>
                </c:pt>
                <c:pt idx="13">
                  <c:v>2023.12</c:v>
                </c:pt>
              </c:strCache>
            </c:strRef>
          </c:cat>
          <c:val>
            <c:numRef>
              <c:f>Sheet1!$C$2:$C$15</c:f>
              <c:numCache>
                <c:formatCode>General</c:formatCode>
                <c:ptCount val="14"/>
                <c:pt idx="0">
                  <c:v>16</c:v>
                </c:pt>
                <c:pt idx="1">
                  <c:v>9</c:v>
                </c:pt>
                <c:pt idx="2">
                  <c:v>7</c:v>
                </c:pt>
                <c:pt idx="3">
                  <c:v>10</c:v>
                </c:pt>
                <c:pt idx="4">
                  <c:v>7</c:v>
                </c:pt>
                <c:pt idx="5">
                  <c:v>8</c:v>
                </c:pt>
                <c:pt idx="6">
                  <c:v>7</c:v>
                </c:pt>
                <c:pt idx="7">
                  <c:v>11</c:v>
                </c:pt>
                <c:pt idx="8">
                  <c:v>3</c:v>
                </c:pt>
                <c:pt idx="9">
                  <c:v>6</c:v>
                </c:pt>
                <c:pt idx="10">
                  <c:v>4</c:v>
                </c:pt>
                <c:pt idx="11">
                  <c:v>10</c:v>
                </c:pt>
                <c:pt idx="12">
                  <c:v>12</c:v>
                </c:pt>
                <c:pt idx="13">
                  <c:v>6</c:v>
                </c:pt>
              </c:numCache>
            </c:numRef>
          </c:val>
          <c:extLst>
            <c:ext xmlns:c16="http://schemas.microsoft.com/office/drawing/2014/chart" uri="{C3380CC4-5D6E-409C-BE32-E72D297353CC}">
              <c16:uniqueId val="{00000003-8BF7-EA43-8BA1-5BDDB81A5B52}"/>
            </c:ext>
          </c:extLst>
        </c:ser>
        <c:dLbls>
          <c:dLblPos val="outEnd"/>
          <c:showLegendKey val="0"/>
          <c:showVal val="1"/>
          <c:showCatName val="0"/>
          <c:showSerName val="0"/>
          <c:showPercent val="0"/>
          <c:showBubbleSize val="0"/>
        </c:dLbls>
        <c:gapWidth val="219"/>
        <c:axId val="1124079344"/>
        <c:axId val="1124074992"/>
      </c:barChart>
      <c:catAx>
        <c:axId val="112407934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zh-CN"/>
          </a:p>
        </c:txPr>
        <c:crossAx val="1124074992"/>
        <c:crosses val="autoZero"/>
        <c:auto val="1"/>
        <c:lblAlgn val="ctr"/>
        <c:lblOffset val="100"/>
        <c:noMultiLvlLbl val="0"/>
      </c:catAx>
      <c:valAx>
        <c:axId val="1124074992"/>
        <c:scaling>
          <c:orientation val="minMax"/>
        </c:scaling>
        <c:delete val="1"/>
        <c:axPos val="l"/>
        <c:numFmt formatCode="General" sourceLinked="1"/>
        <c:majorTickMark val="none"/>
        <c:minorTickMark val="none"/>
        <c:tickLblPos val="nextTo"/>
        <c:crossAx val="1124079344"/>
        <c:crosses val="autoZero"/>
        <c:crossBetween val="between"/>
      </c:valAx>
      <c:spPr>
        <a:noFill/>
        <a:ln>
          <a:noFill/>
        </a:ln>
        <a:effectLst/>
      </c:spPr>
    </c:plotArea>
    <c:legend>
      <c:legendPos val="t"/>
      <c:layout>
        <c:manualLayout>
          <c:xMode val="edge"/>
          <c:yMode val="edge"/>
          <c:x val="7.0162276463936329E-2"/>
          <c:y val="0.15144002680124929"/>
          <c:w val="0.75808424888082948"/>
          <c:h val="0.14894837517426215"/>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50"/>
      </a:pPr>
      <a:endParaRPr lang="zh-CN"/>
    </a:p>
  </c:txPr>
  <c:externalData r:id="rId3">
    <c:autoUpdate val="0"/>
  </c:externalData>
</c:chartSpace>
</file>

<file path=ppt/charts/chart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lt"/>
                <a:ea typeface="+mn-ea"/>
                <a:cs typeface="+mn-cs"/>
              </a:defRPr>
            </a:pPr>
            <a:r>
              <a:rPr lang="en-US" altLang="zh-CN" sz="1200" b="1" dirty="0"/>
              <a:t>Top 300</a:t>
            </a:r>
            <a:r>
              <a:rPr lang="zh-CN" altLang="en-US" sz="1200" b="1" dirty="0"/>
              <a:t>中胶囊咖啡机交易金额占比</a:t>
            </a:r>
            <a:endParaRPr lang="zh-CN" sz="1200" b="1" dirty="0"/>
          </a:p>
        </c:rich>
      </c:tx>
      <c:overlay val="0"/>
      <c:spPr>
        <a:noFill/>
        <a:ln>
          <a:noFill/>
        </a:ln>
        <a:effectLst/>
      </c:spPr>
      <c:txPr>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manualLayout>
          <c:layoutTarget val="inner"/>
          <c:xMode val="edge"/>
          <c:yMode val="edge"/>
          <c:x val="6.4275732106311753E-2"/>
          <c:y val="0.27194671213335891"/>
          <c:w val="0.87750544720779677"/>
          <c:h val="0.56488930667058102"/>
        </c:manualLayout>
      </c:layout>
      <c:barChart>
        <c:barDir val="col"/>
        <c:grouping val="clustered"/>
        <c:varyColors val="0"/>
        <c:ser>
          <c:idx val="0"/>
          <c:order val="0"/>
          <c:tx>
            <c:strRef>
              <c:f>Sheet1!$B$1</c:f>
              <c:strCache>
                <c:ptCount val="1"/>
                <c:pt idx="0">
                  <c:v>TOP300中胶囊咖啡机交易金额</c:v>
                </c:pt>
              </c:strCache>
            </c:strRef>
          </c:tx>
          <c:spPr>
            <a:solidFill>
              <a:schemeClr val="accent1"/>
            </a:solidFill>
            <a:ln>
              <a:noFill/>
            </a:ln>
            <a:effectLst/>
          </c:spPr>
          <c:invertIfNegative val="0"/>
          <c:cat>
            <c:strRef>
              <c:f>Sheet1!$A$2:$A$15</c:f>
              <c:strCache>
                <c:ptCount val="14"/>
                <c:pt idx="0">
                  <c:v>2022.11</c:v>
                </c:pt>
                <c:pt idx="1">
                  <c:v>2022.12</c:v>
                </c:pt>
                <c:pt idx="2">
                  <c:v>2023.01</c:v>
                </c:pt>
                <c:pt idx="3">
                  <c:v>2023.02</c:v>
                </c:pt>
                <c:pt idx="4">
                  <c:v>2023.03</c:v>
                </c:pt>
                <c:pt idx="5">
                  <c:v>2023.04</c:v>
                </c:pt>
                <c:pt idx="6">
                  <c:v>2023.05</c:v>
                </c:pt>
                <c:pt idx="7">
                  <c:v>2023.06</c:v>
                </c:pt>
                <c:pt idx="8">
                  <c:v>2023.07</c:v>
                </c:pt>
                <c:pt idx="9">
                  <c:v>2023.08</c:v>
                </c:pt>
                <c:pt idx="10">
                  <c:v>2023.09</c:v>
                </c:pt>
                <c:pt idx="11">
                  <c:v>2023.10</c:v>
                </c:pt>
                <c:pt idx="12">
                  <c:v>2023.11</c:v>
                </c:pt>
                <c:pt idx="13">
                  <c:v>2023.12</c:v>
                </c:pt>
              </c:strCache>
            </c:strRef>
          </c:cat>
          <c:val>
            <c:numRef>
              <c:f>Sheet1!$B$2:$B$15</c:f>
              <c:numCache>
                <c:formatCode>General</c:formatCode>
                <c:ptCount val="14"/>
                <c:pt idx="0">
                  <c:v>28532608</c:v>
                </c:pt>
                <c:pt idx="1">
                  <c:v>12880326</c:v>
                </c:pt>
                <c:pt idx="2">
                  <c:v>4052255</c:v>
                </c:pt>
                <c:pt idx="3">
                  <c:v>7004197</c:v>
                </c:pt>
                <c:pt idx="4">
                  <c:v>9145116</c:v>
                </c:pt>
                <c:pt idx="5">
                  <c:v>8195919</c:v>
                </c:pt>
                <c:pt idx="6">
                  <c:v>13589224</c:v>
                </c:pt>
                <c:pt idx="7">
                  <c:v>18763495</c:v>
                </c:pt>
                <c:pt idx="8">
                  <c:v>5020039</c:v>
                </c:pt>
                <c:pt idx="9">
                  <c:v>7211242</c:v>
                </c:pt>
                <c:pt idx="10">
                  <c:v>5954305</c:v>
                </c:pt>
                <c:pt idx="11">
                  <c:v>17073895</c:v>
                </c:pt>
                <c:pt idx="12">
                  <c:v>21362406</c:v>
                </c:pt>
                <c:pt idx="13">
                  <c:v>6512893</c:v>
                </c:pt>
              </c:numCache>
            </c:numRef>
          </c:val>
          <c:extLst>
            <c:ext xmlns:c16="http://schemas.microsoft.com/office/drawing/2014/chart" uri="{C3380CC4-5D6E-409C-BE32-E72D297353CC}">
              <c16:uniqueId val="{00000000-B6C5-8C48-9880-FF1D0E0FB22C}"/>
            </c:ext>
          </c:extLst>
        </c:ser>
        <c:dLbls>
          <c:showLegendKey val="0"/>
          <c:showVal val="0"/>
          <c:showCatName val="0"/>
          <c:showSerName val="0"/>
          <c:showPercent val="0"/>
          <c:showBubbleSize val="0"/>
        </c:dLbls>
        <c:gapWidth val="219"/>
        <c:axId val="1124078256"/>
        <c:axId val="1124069552"/>
      </c:barChart>
      <c:lineChart>
        <c:grouping val="standard"/>
        <c:varyColors val="0"/>
        <c:ser>
          <c:idx val="1"/>
          <c:order val="1"/>
          <c:tx>
            <c:strRef>
              <c:f>Sheet1!$C$1</c:f>
              <c:strCache>
                <c:ptCount val="1"/>
                <c:pt idx="0">
                  <c:v>*占比（占咖啡机行业）</c:v>
                </c:pt>
              </c:strCache>
            </c:strRef>
          </c:tx>
          <c:spPr>
            <a:ln w="28575" cap="rnd">
              <a:solidFill>
                <a:schemeClr val="accent2"/>
              </a:solidFill>
              <a:round/>
            </a:ln>
            <a:effectLst/>
          </c:spPr>
          <c:marker>
            <c:symbol val="none"/>
          </c:marker>
          <c:dLbls>
            <c:dLbl>
              <c:idx val="12"/>
              <c:layout>
                <c:manualLayout>
                  <c:x val="-2.9258922061814512E-2"/>
                  <c:y val="-4.9409399889769105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E985-44C5-9184-A185BB72A10F}"/>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zh-CN"/>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Sheet1!$A$2:$A$15</c:f>
              <c:strCache>
                <c:ptCount val="14"/>
                <c:pt idx="0">
                  <c:v>2022.11</c:v>
                </c:pt>
                <c:pt idx="1">
                  <c:v>2022.12</c:v>
                </c:pt>
                <c:pt idx="2">
                  <c:v>2023.01</c:v>
                </c:pt>
                <c:pt idx="3">
                  <c:v>2023.02</c:v>
                </c:pt>
                <c:pt idx="4">
                  <c:v>2023.03</c:v>
                </c:pt>
                <c:pt idx="5">
                  <c:v>2023.04</c:v>
                </c:pt>
                <c:pt idx="6">
                  <c:v>2023.05</c:v>
                </c:pt>
                <c:pt idx="7">
                  <c:v>2023.06</c:v>
                </c:pt>
                <c:pt idx="8">
                  <c:v>2023.07</c:v>
                </c:pt>
                <c:pt idx="9">
                  <c:v>2023.08</c:v>
                </c:pt>
                <c:pt idx="10">
                  <c:v>2023.09</c:v>
                </c:pt>
                <c:pt idx="11">
                  <c:v>2023.10</c:v>
                </c:pt>
                <c:pt idx="12">
                  <c:v>2023.11</c:v>
                </c:pt>
                <c:pt idx="13">
                  <c:v>2023.12</c:v>
                </c:pt>
              </c:strCache>
            </c:strRef>
          </c:cat>
          <c:val>
            <c:numRef>
              <c:f>Sheet1!$C$2:$C$15</c:f>
              <c:numCache>
                <c:formatCode>General</c:formatCode>
                <c:ptCount val="14"/>
                <c:pt idx="0">
                  <c:v>8.9724786722553088E-2</c:v>
                </c:pt>
                <c:pt idx="1">
                  <c:v>7.9241755568570021E-2</c:v>
                </c:pt>
                <c:pt idx="2">
                  <c:v>4.1563992355496571E-2</c:v>
                </c:pt>
                <c:pt idx="3">
                  <c:v>5.4913652043707281E-2</c:v>
                </c:pt>
                <c:pt idx="4">
                  <c:v>5.5703504162189783E-2</c:v>
                </c:pt>
                <c:pt idx="5">
                  <c:v>5.8814545807608441E-2</c:v>
                </c:pt>
                <c:pt idx="6">
                  <c:v>6.4482046757866576E-2</c:v>
                </c:pt>
                <c:pt idx="7">
                  <c:v>7.050019608441728E-2</c:v>
                </c:pt>
                <c:pt idx="8">
                  <c:v>4.7608929783946381E-2</c:v>
                </c:pt>
                <c:pt idx="9">
                  <c:v>4.9228246330396658E-2</c:v>
                </c:pt>
                <c:pt idx="10">
                  <c:v>4.2428766398708358E-2</c:v>
                </c:pt>
                <c:pt idx="11" formatCode="0%">
                  <c:v>6.4243890029466802E-2</c:v>
                </c:pt>
                <c:pt idx="12" formatCode="0%">
                  <c:v>6.9812368136764905E-2</c:v>
                </c:pt>
                <c:pt idx="13" formatCode="0%">
                  <c:v>4.5613441922982806E-2</c:v>
                </c:pt>
              </c:numCache>
            </c:numRef>
          </c:val>
          <c:smooth val="0"/>
          <c:extLst>
            <c:ext xmlns:c16="http://schemas.microsoft.com/office/drawing/2014/chart" uri="{C3380CC4-5D6E-409C-BE32-E72D297353CC}">
              <c16:uniqueId val="{00000001-B6C5-8C48-9880-FF1D0E0FB22C}"/>
            </c:ext>
          </c:extLst>
        </c:ser>
        <c:dLbls>
          <c:showLegendKey val="0"/>
          <c:showVal val="0"/>
          <c:showCatName val="0"/>
          <c:showSerName val="0"/>
          <c:showPercent val="0"/>
          <c:showBubbleSize val="0"/>
        </c:dLbls>
        <c:marker val="1"/>
        <c:smooth val="0"/>
        <c:axId val="1124077712"/>
        <c:axId val="1124068464"/>
      </c:lineChart>
      <c:catAx>
        <c:axId val="112407825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zh-CN"/>
          </a:p>
        </c:txPr>
        <c:crossAx val="1124069552"/>
        <c:crosses val="autoZero"/>
        <c:auto val="1"/>
        <c:lblAlgn val="ctr"/>
        <c:lblOffset val="100"/>
        <c:noMultiLvlLbl val="0"/>
      </c:catAx>
      <c:valAx>
        <c:axId val="1124069552"/>
        <c:scaling>
          <c:orientation val="minMax"/>
        </c:scaling>
        <c:delete val="0"/>
        <c:axPos val="l"/>
        <c:numFmt formatCode="#,##0.00_);[Red]\(#,##0.00\)" sourceLinked="0"/>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zh-CN"/>
          </a:p>
        </c:txPr>
        <c:crossAx val="1124078256"/>
        <c:crosses val="autoZero"/>
        <c:crossBetween val="between"/>
        <c:dispUnits>
          <c:builtInUnit val="tenMillions"/>
          <c:dispUnitsLbl>
            <c:layout>
              <c:manualLayout>
                <c:xMode val="edge"/>
                <c:yMode val="edge"/>
                <c:x val="1.3410135986170314E-2"/>
                <c:y val="4.9485959147725356E-2"/>
              </c:manualLayout>
            </c:layout>
            <c:tx>
              <c:rich>
                <a:bodyPr rot="0" spcFirstLastPara="1" vertOverflow="ellipsis" wrap="square" anchor="ctr" anchorCtr="1"/>
                <a:lstStyle/>
                <a:p>
                  <a:pPr>
                    <a:defRPr sz="800" b="0" i="0" u="none" strike="noStrike" kern="1200" baseline="0">
                      <a:solidFill>
                        <a:schemeClr val="tx1">
                          <a:lumMod val="65000"/>
                          <a:lumOff val="35000"/>
                        </a:schemeClr>
                      </a:solidFill>
                      <a:latin typeface="+mn-lt"/>
                      <a:ea typeface="+mn-ea"/>
                      <a:cs typeface="+mn-cs"/>
                    </a:defRPr>
                  </a:pPr>
                  <a:r>
                    <a:rPr lang="zh-CN" altLang="en-US" sz="800" dirty="0"/>
                    <a:t>千万</a:t>
                  </a:r>
                  <a:endParaRPr lang="en-US" altLang="zh-CN" sz="800" dirty="0"/>
                </a:p>
              </c:rich>
            </c:tx>
            <c:spPr>
              <a:noFill/>
              <a:ln>
                <a:noFill/>
              </a:ln>
              <a:effectLst/>
            </c:spPr>
            <c:txPr>
              <a:bodyPr rot="0" spcFirstLastPara="1" vertOverflow="ellipsis" wrap="square" anchor="ctr" anchorCtr="1"/>
              <a:lstStyle/>
              <a:p>
                <a:pPr>
                  <a:defRPr sz="800" b="0" i="0" u="none" strike="noStrike" kern="1200" baseline="0">
                    <a:solidFill>
                      <a:schemeClr val="tx1">
                        <a:lumMod val="65000"/>
                        <a:lumOff val="35000"/>
                      </a:schemeClr>
                    </a:solidFill>
                    <a:latin typeface="+mn-lt"/>
                    <a:ea typeface="+mn-ea"/>
                    <a:cs typeface="+mn-cs"/>
                  </a:defRPr>
                </a:pPr>
                <a:endParaRPr lang="zh-CN"/>
              </a:p>
            </c:txPr>
          </c:dispUnitsLbl>
        </c:dispUnits>
      </c:valAx>
      <c:valAx>
        <c:axId val="1124068464"/>
        <c:scaling>
          <c:orientation val="minMax"/>
        </c:scaling>
        <c:delete val="0"/>
        <c:axPos val="r"/>
        <c:numFmt formatCode="General" sourceLinked="1"/>
        <c:majorTickMark val="out"/>
        <c:minorTickMark val="none"/>
        <c:tickLblPos val="none"/>
        <c:spPr>
          <a:noFill/>
          <a:ln>
            <a:noFill/>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zh-CN"/>
          </a:p>
        </c:txPr>
        <c:crossAx val="1124077712"/>
        <c:crosses val="max"/>
        <c:crossBetween val="between"/>
      </c:valAx>
      <c:catAx>
        <c:axId val="1124077712"/>
        <c:scaling>
          <c:orientation val="minMax"/>
        </c:scaling>
        <c:delete val="1"/>
        <c:axPos val="b"/>
        <c:numFmt formatCode="General" sourceLinked="1"/>
        <c:majorTickMark val="out"/>
        <c:minorTickMark val="none"/>
        <c:tickLblPos val="nextTo"/>
        <c:crossAx val="1124068464"/>
        <c:crosses val="autoZero"/>
        <c:auto val="1"/>
        <c:lblAlgn val="ctr"/>
        <c:lblOffset val="100"/>
        <c:noMultiLvlLbl val="0"/>
      </c:catAx>
      <c:spPr>
        <a:noFill/>
        <a:ln>
          <a:noFill/>
        </a:ln>
        <a:effectLst/>
      </c:spPr>
    </c:plotArea>
    <c:legend>
      <c:legendPos val="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50"/>
      </a:pPr>
      <a:endParaRPr lang="zh-CN"/>
    </a:p>
  </c:txPr>
  <c:externalData r:id="rId3">
    <c:autoUpdate val="0"/>
  </c:externalData>
</c:chartSpace>
</file>

<file path=ppt/charts/chart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821411942515916"/>
          <c:y val="3.3951329341156022E-2"/>
          <c:w val="0.83666250118784025"/>
          <c:h val="0.94201353681284661"/>
        </c:manualLayout>
      </c:layout>
      <c:barChart>
        <c:barDir val="col"/>
        <c:grouping val="clustered"/>
        <c:varyColors val="0"/>
        <c:ser>
          <c:idx val="0"/>
          <c:order val="0"/>
          <c:tx>
            <c:strRef>
              <c:f>Sheet1!$B$1</c:f>
              <c:strCache>
                <c:ptCount val="1"/>
                <c:pt idx="0">
                  <c:v>Pixie+MO</c:v>
                </c:pt>
              </c:strCache>
            </c:strRef>
          </c:tx>
          <c:spPr>
            <a:solidFill>
              <a:schemeClr val="accent1"/>
            </a:solidFill>
            <a:ln>
              <a:noFill/>
            </a:ln>
            <a:effectLst/>
          </c:spPr>
          <c:invertIfNegative val="0"/>
          <c:cat>
            <c:strRef>
              <c:f>Sheet1!$A$2:$A$13</c:f>
              <c:strCache>
                <c:ptCount val="12"/>
                <c:pt idx="0">
                  <c:v>2023-01</c:v>
                </c:pt>
                <c:pt idx="1">
                  <c:v>2023-02</c:v>
                </c:pt>
                <c:pt idx="2">
                  <c:v>2023-03</c:v>
                </c:pt>
                <c:pt idx="3">
                  <c:v>2023-04</c:v>
                </c:pt>
                <c:pt idx="4">
                  <c:v>2023-05</c:v>
                </c:pt>
                <c:pt idx="5">
                  <c:v>2023-06</c:v>
                </c:pt>
                <c:pt idx="6">
                  <c:v>2023-07</c:v>
                </c:pt>
                <c:pt idx="7">
                  <c:v>2023-08</c:v>
                </c:pt>
                <c:pt idx="8">
                  <c:v>2023-09</c:v>
                </c:pt>
                <c:pt idx="9">
                  <c:v>2023-10</c:v>
                </c:pt>
                <c:pt idx="10">
                  <c:v>2023-11</c:v>
                </c:pt>
                <c:pt idx="11">
                  <c:v>2023-12</c:v>
                </c:pt>
              </c:strCache>
            </c:strRef>
          </c:cat>
          <c:val>
            <c:numRef>
              <c:f>Sheet1!$B$2:$B$13</c:f>
              <c:numCache>
                <c:formatCode>0%</c:formatCode>
                <c:ptCount val="12"/>
                <c:pt idx="0">
                  <c:v>0.20687070580886946</c:v>
                </c:pt>
                <c:pt idx="1">
                  <c:v>2.5</c:v>
                </c:pt>
                <c:pt idx="2">
                  <c:v>0.15704124937665198</c:v>
                </c:pt>
                <c:pt idx="3">
                  <c:v>-0.13499025924338337</c:v>
                </c:pt>
                <c:pt idx="4">
                  <c:v>2.3047493274960522</c:v>
                </c:pt>
                <c:pt idx="5">
                  <c:v>0.35863015091614225</c:v>
                </c:pt>
                <c:pt idx="6">
                  <c:v>0.75754284683535444</c:v>
                </c:pt>
                <c:pt idx="7">
                  <c:v>-5.9811322351003504E-2</c:v>
                </c:pt>
                <c:pt idx="8">
                  <c:v>1.6394953548350522</c:v>
                </c:pt>
                <c:pt idx="9">
                  <c:v>2.2190618895222589</c:v>
                </c:pt>
                <c:pt idx="10">
                  <c:v>1.031940070842523</c:v>
                </c:pt>
                <c:pt idx="11">
                  <c:v>0.92899258072291091</c:v>
                </c:pt>
              </c:numCache>
            </c:numRef>
          </c:val>
          <c:extLst>
            <c:ext xmlns:c16="http://schemas.microsoft.com/office/drawing/2014/chart" uri="{C3380CC4-5D6E-409C-BE32-E72D297353CC}">
              <c16:uniqueId val="{00000000-0247-49F4-A985-93D2DFAF1D8A}"/>
            </c:ext>
          </c:extLst>
        </c:ser>
        <c:ser>
          <c:idx val="1"/>
          <c:order val="1"/>
          <c:tx>
            <c:strRef>
              <c:f>Sheet1!$C$1</c:f>
              <c:strCache>
                <c:ptCount val="1"/>
                <c:pt idx="0">
                  <c:v>店铺咖啡机类目</c:v>
                </c:pt>
              </c:strCache>
            </c:strRef>
          </c:tx>
          <c:spPr>
            <a:solidFill>
              <a:schemeClr val="accent4">
                <a:lumMod val="75000"/>
              </a:schemeClr>
            </a:solidFill>
            <a:ln>
              <a:noFill/>
            </a:ln>
            <a:effectLst/>
          </c:spPr>
          <c:invertIfNegative val="0"/>
          <c:cat>
            <c:strRef>
              <c:f>Sheet1!$A$2:$A$13</c:f>
              <c:strCache>
                <c:ptCount val="12"/>
                <c:pt idx="0">
                  <c:v>2023-01</c:v>
                </c:pt>
                <c:pt idx="1">
                  <c:v>2023-02</c:v>
                </c:pt>
                <c:pt idx="2">
                  <c:v>2023-03</c:v>
                </c:pt>
                <c:pt idx="3">
                  <c:v>2023-04</c:v>
                </c:pt>
                <c:pt idx="4">
                  <c:v>2023-05</c:v>
                </c:pt>
                <c:pt idx="5">
                  <c:v>2023-06</c:v>
                </c:pt>
                <c:pt idx="6">
                  <c:v>2023-07</c:v>
                </c:pt>
                <c:pt idx="7">
                  <c:v>2023-08</c:v>
                </c:pt>
                <c:pt idx="8">
                  <c:v>2023-09</c:v>
                </c:pt>
                <c:pt idx="9">
                  <c:v>2023-10</c:v>
                </c:pt>
                <c:pt idx="10">
                  <c:v>2023-11</c:v>
                </c:pt>
                <c:pt idx="11">
                  <c:v>2023-12</c:v>
                </c:pt>
              </c:strCache>
            </c:strRef>
          </c:cat>
          <c:val>
            <c:numRef>
              <c:f>Sheet1!$C$2:$C$13</c:f>
              <c:numCache>
                <c:formatCode>0.0%</c:formatCode>
                <c:ptCount val="12"/>
                <c:pt idx="0">
                  <c:v>-0.42668754045209167</c:v>
                </c:pt>
                <c:pt idx="1">
                  <c:v>-5.7916336074516184E-2</c:v>
                </c:pt>
                <c:pt idx="2">
                  <c:v>-0.14020582694715156</c:v>
                </c:pt>
                <c:pt idx="3">
                  <c:v>0.43830346449355351</c:v>
                </c:pt>
                <c:pt idx="4">
                  <c:v>-0.21305057167942976</c:v>
                </c:pt>
                <c:pt idx="5">
                  <c:v>-0.29556331678862424</c:v>
                </c:pt>
                <c:pt idx="6">
                  <c:v>-0.19297788301557894</c:v>
                </c:pt>
                <c:pt idx="7">
                  <c:v>-0.20758210494157181</c:v>
                </c:pt>
                <c:pt idx="8">
                  <c:v>-0.56333270295593363</c:v>
                </c:pt>
                <c:pt idx="9">
                  <c:v>-0.28253761234899399</c:v>
                </c:pt>
                <c:pt idx="10">
                  <c:v>-0.24269709390839056</c:v>
                </c:pt>
                <c:pt idx="11">
                  <c:v>-0.47611963506711008</c:v>
                </c:pt>
              </c:numCache>
            </c:numRef>
          </c:val>
          <c:extLst>
            <c:ext xmlns:c16="http://schemas.microsoft.com/office/drawing/2014/chart" uri="{C3380CC4-5D6E-409C-BE32-E72D297353CC}">
              <c16:uniqueId val="{00000001-0247-49F4-A985-93D2DFAF1D8A}"/>
            </c:ext>
          </c:extLst>
        </c:ser>
        <c:dLbls>
          <c:showLegendKey val="0"/>
          <c:showVal val="0"/>
          <c:showCatName val="0"/>
          <c:showSerName val="0"/>
          <c:showPercent val="0"/>
          <c:showBubbleSize val="0"/>
        </c:dLbls>
        <c:gapWidth val="100"/>
        <c:overlap val="-27"/>
        <c:axId val="1648109040"/>
        <c:axId val="194960384"/>
      </c:barChart>
      <c:catAx>
        <c:axId val="16481090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zh-CN"/>
          </a:p>
        </c:txPr>
        <c:crossAx val="194960384"/>
        <c:crosses val="autoZero"/>
        <c:auto val="1"/>
        <c:lblAlgn val="ctr"/>
        <c:lblOffset val="100"/>
        <c:noMultiLvlLbl val="0"/>
      </c:catAx>
      <c:valAx>
        <c:axId val="194960384"/>
        <c:scaling>
          <c:orientation val="minMax"/>
          <c:max val="2.5"/>
        </c:scaling>
        <c:delete val="0"/>
        <c:axPos val="l"/>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crossAx val="1648109040"/>
        <c:crosses val="autoZero"/>
        <c:crossBetween val="between"/>
      </c:valAx>
      <c:spPr>
        <a:noFill/>
        <a:ln>
          <a:noFill/>
        </a:ln>
        <a:effectLst/>
      </c:spPr>
    </c:plotArea>
    <c:legend>
      <c:legendPos val="t"/>
      <c:layout>
        <c:manualLayout>
          <c:xMode val="edge"/>
          <c:yMode val="edge"/>
          <c:x val="0.46493507545137336"/>
          <c:y val="0"/>
          <c:w val="0.53045288924422873"/>
          <c:h val="8.4467673281921479E-2"/>
        </c:manualLayout>
      </c:layout>
      <c:overlay val="0"/>
      <c:spPr>
        <a:noFill/>
        <a:ln>
          <a:noFill/>
        </a:ln>
        <a:effectLst/>
      </c:spPr>
      <c:txPr>
        <a:bodyPr rot="0" spcFirstLastPara="1" vertOverflow="ellipsis" vert="horz" wrap="square" anchor="ctr" anchorCtr="1"/>
        <a:lstStyle/>
        <a:p>
          <a:pPr>
            <a:defRPr sz="1050"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440" b="0" i="0" u="none" strike="noStrike" kern="1200" spc="0" baseline="0">
                <a:solidFill>
                  <a:schemeClr val="tx1">
                    <a:lumMod val="65000"/>
                    <a:lumOff val="35000"/>
                  </a:schemeClr>
                </a:solidFill>
                <a:latin typeface="+mn-ea"/>
                <a:ea typeface="+mn-ea"/>
                <a:cs typeface="+mn-cs"/>
              </a:defRPr>
            </a:pPr>
            <a:r>
              <a:rPr lang="en-US" altLang="zh-CN" b="1" dirty="0"/>
              <a:t>Nespresso</a:t>
            </a:r>
            <a:r>
              <a:rPr lang="zh-CN" altLang="en-US" b="1" dirty="0"/>
              <a:t>官旗咖啡机品类广告流量布局</a:t>
            </a:r>
            <a:r>
              <a:rPr lang="en-US" altLang="zh-CN" b="1" dirty="0"/>
              <a:t>&amp;</a:t>
            </a:r>
            <a:r>
              <a:rPr lang="zh-CN" altLang="en-US" b="1" dirty="0"/>
              <a:t>转化率变化</a:t>
            </a:r>
          </a:p>
        </c:rich>
      </c:tx>
      <c:layout>
        <c:manualLayout>
          <c:xMode val="edge"/>
          <c:yMode val="edge"/>
          <c:x val="0.28410337301587296"/>
          <c:y val="4.0732748538011704E-2"/>
        </c:manualLayout>
      </c:layout>
      <c:overlay val="0"/>
      <c:spPr>
        <a:noFill/>
        <a:ln>
          <a:noFill/>
        </a:ln>
        <a:effectLst/>
      </c:spPr>
      <c:txPr>
        <a:bodyPr rot="0" spcFirstLastPara="1" vertOverflow="ellipsis" vert="horz" wrap="square" anchor="ctr" anchorCtr="1"/>
        <a:lstStyle/>
        <a:p>
          <a:pPr>
            <a:defRPr lang="zh-CN" sz="1440" b="0" i="0" u="none" strike="noStrike" kern="1200" spc="0" baseline="0">
              <a:solidFill>
                <a:schemeClr val="tx1">
                  <a:lumMod val="65000"/>
                  <a:lumOff val="35000"/>
                </a:schemeClr>
              </a:solidFill>
              <a:latin typeface="+mn-ea"/>
              <a:ea typeface="+mn-ea"/>
              <a:cs typeface="+mn-cs"/>
            </a:defRPr>
          </a:pPr>
          <a:endParaRPr lang="zh-CN"/>
        </a:p>
      </c:txPr>
    </c:title>
    <c:autoTitleDeleted val="0"/>
    <c:plotArea>
      <c:layout>
        <c:manualLayout>
          <c:layoutTarget val="inner"/>
          <c:xMode val="edge"/>
          <c:yMode val="edge"/>
          <c:x val="5.7027542918005519E-2"/>
          <c:y val="0.28875360735540684"/>
          <c:w val="0.89419811271848804"/>
          <c:h val="0.5619528167142277"/>
        </c:manualLayout>
      </c:layout>
      <c:barChart>
        <c:barDir val="col"/>
        <c:grouping val="clustered"/>
        <c:varyColors val="0"/>
        <c:ser>
          <c:idx val="1"/>
          <c:order val="0"/>
          <c:tx>
            <c:strRef>
              <c:f>Sheet1!$C$1</c:f>
              <c:strCache>
                <c:ptCount val="1"/>
                <c:pt idx="0">
                  <c:v>22.12访客数</c:v>
                </c:pt>
              </c:strCache>
            </c:strRef>
          </c:tx>
          <c:spPr>
            <a:solidFill>
              <a:schemeClr val="accent2"/>
            </a:solidFill>
            <a:ln>
              <a:noFill/>
            </a:ln>
            <a:effectLst/>
          </c:spPr>
          <c:invertIfNegative val="0"/>
          <c:dLbls>
            <c:dLbl>
              <c:idx val="1"/>
              <c:layout>
                <c:manualLayout>
                  <c:x val="-5.0396825396825393E-3"/>
                  <c:y val="-2.2280701754385897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922A-436E-B535-F62A2B36CAA5}"/>
                </c:ext>
              </c:extLst>
            </c:dLbl>
            <c:dLbl>
              <c:idx val="4"/>
              <c:layout>
                <c:manualLayout>
                  <c:x val="-1.5119047619047619E-2"/>
                  <c:y val="-7.4269005847953217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922A-436E-B535-F62A2B36CAA5}"/>
                </c:ext>
              </c:extLst>
            </c:dLbl>
            <c:dLbl>
              <c:idx val="5"/>
              <c:layout>
                <c:manualLayout>
                  <c:x val="3.7797619047618123E-3"/>
                  <c:y val="-0.12254385964912294"/>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922A-436E-B535-F62A2B36CAA5}"/>
                </c:ext>
              </c:extLst>
            </c:dLbl>
            <c:numFmt formatCode="#,##0_);[Red]\(#,##0\)" sourceLinked="0"/>
            <c:spPr>
              <a:noFill/>
              <a:ln>
                <a:noFill/>
              </a:ln>
              <a:effectLst/>
            </c:spPr>
            <c:txPr>
              <a:bodyPr rot="0" spcFirstLastPara="1" vertOverflow="ellipsis" vert="horz" wrap="square" lIns="38100" tIns="19050" rIns="38100" bIns="19050" anchor="ctr" anchorCtr="1">
                <a:spAutoFit/>
              </a:bodyPr>
              <a:lstStyle/>
              <a:p>
                <a:pPr>
                  <a:defRPr lang="zh-CN" sz="1000" b="0" i="0" u="none" strike="noStrike" kern="1200" baseline="0">
                    <a:solidFill>
                      <a:schemeClr val="tx1">
                        <a:lumMod val="75000"/>
                        <a:lumOff val="25000"/>
                      </a:schemeClr>
                    </a:solidFill>
                    <a:latin typeface="+mn-ea"/>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multiLvlStrRef>
              <c:f>Sheet1!$A$2:$B$12</c:f>
              <c:multiLvlStrCache>
                <c:ptCount val="7"/>
                <c:lvl>
                  <c:pt idx="0">
                    <c:v>万相台</c:v>
                  </c:pt>
                  <c:pt idx="1">
                    <c:v>引力魔方</c:v>
                  </c:pt>
                  <c:pt idx="2">
                    <c:v>直通车</c:v>
                  </c:pt>
                  <c:pt idx="3">
                    <c:v>品销宝- 品牌专区</c:v>
                  </c:pt>
                  <c:pt idx="4">
                    <c:v>淘宝客</c:v>
                  </c:pt>
                  <c:pt idx="5">
                    <c:v>UD效果投放</c:v>
                  </c:pt>
                  <c:pt idx="6">
                    <c:v>超级短视频</c:v>
                  </c:pt>
                </c:lvl>
                <c:lvl>
                  <c:pt idx="0">
                    <c:v>效果广告</c:v>
                  </c:pt>
                  <c:pt idx="3">
                    <c:v>品牌广告</c:v>
                  </c:pt>
                  <c:pt idx="4">
                    <c:v>站外广告</c:v>
                  </c:pt>
                  <c:pt idx="6">
                    <c:v>内容广告</c:v>
                  </c:pt>
                </c:lvl>
              </c:multiLvlStrCache>
            </c:multiLvlStrRef>
          </c:cat>
          <c:val>
            <c:numRef>
              <c:f>Sheet1!$C$2:$C$12</c:f>
              <c:numCache>
                <c:formatCode>General</c:formatCode>
                <c:ptCount val="7"/>
                <c:pt idx="0">
                  <c:v>72416</c:v>
                </c:pt>
                <c:pt idx="1">
                  <c:v>242355</c:v>
                </c:pt>
                <c:pt idx="2">
                  <c:v>63858</c:v>
                </c:pt>
                <c:pt idx="3">
                  <c:v>12796</c:v>
                </c:pt>
                <c:pt idx="4">
                  <c:v>8369</c:v>
                </c:pt>
                <c:pt idx="5">
                  <c:v>4161</c:v>
                </c:pt>
                <c:pt idx="6">
                  <c:v>1</c:v>
                </c:pt>
              </c:numCache>
            </c:numRef>
          </c:val>
          <c:extLst>
            <c:ext xmlns:c16="http://schemas.microsoft.com/office/drawing/2014/chart" uri="{C3380CC4-5D6E-409C-BE32-E72D297353CC}">
              <c16:uniqueId val="{00000000-3BD9-544F-BFF7-F8248D87C6D9}"/>
            </c:ext>
          </c:extLst>
        </c:ser>
        <c:ser>
          <c:idx val="0"/>
          <c:order val="1"/>
          <c:tx>
            <c:strRef>
              <c:f>Sheet1!$D$1</c:f>
              <c:strCache>
                <c:ptCount val="1"/>
                <c:pt idx="0">
                  <c:v>23.12访客数</c:v>
                </c:pt>
              </c:strCache>
            </c:strRef>
          </c:tx>
          <c:spPr>
            <a:solidFill>
              <a:schemeClr val="accent1"/>
            </a:solidFill>
            <a:ln>
              <a:noFill/>
            </a:ln>
            <a:effectLst/>
          </c:spPr>
          <c:invertIfNegative val="0"/>
          <c:dLbls>
            <c:dLbl>
              <c:idx val="0"/>
              <c:layout>
                <c:manualLayout>
                  <c:x val="6.2996031746031748E-3"/>
                  <c:y val="-2.2280701754385897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922A-436E-B535-F62A2B36CAA5}"/>
                </c:ext>
              </c:extLst>
            </c:dLbl>
            <c:dLbl>
              <c:idx val="2"/>
              <c:layout>
                <c:manualLayout>
                  <c:x val="3.7797619047619047E-3"/>
                  <c:y val="-4.0847953216374334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922A-436E-B535-F62A2B36CAA5}"/>
                </c:ext>
              </c:extLst>
            </c:dLbl>
            <c:dLbl>
              <c:idx val="3"/>
              <c:layout>
                <c:manualLayout>
                  <c:x val="7.5595238095237634E-3"/>
                  <c:y val="-1.4853801169590779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922A-436E-B535-F62A2B36CAA5}"/>
                </c:ext>
              </c:extLst>
            </c:dLbl>
            <c:dLbl>
              <c:idx val="4"/>
              <c:layout>
                <c:manualLayout>
                  <c:x val="-8.819444444444444E-3"/>
                  <c:y val="-7.4269005847954579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922A-436E-B535-F62A2B36CAA5}"/>
                </c:ext>
              </c:extLst>
            </c:dLbl>
            <c:numFmt formatCode="#,##0_);[Red]\(#,##0\)" sourceLinked="0"/>
            <c:spPr>
              <a:noFill/>
              <a:ln>
                <a:noFill/>
              </a:ln>
              <a:effectLst/>
            </c:spPr>
            <c:txPr>
              <a:bodyPr rot="0" spcFirstLastPara="1" vertOverflow="ellipsis" vert="horz" wrap="square" lIns="38100" tIns="19050" rIns="38100" bIns="19050" anchor="ctr" anchorCtr="1">
                <a:spAutoFit/>
              </a:bodyPr>
              <a:lstStyle/>
              <a:p>
                <a:pPr>
                  <a:defRPr lang="zh-CN" sz="1000" b="0" i="0" u="none" strike="noStrike" kern="1200" baseline="0">
                    <a:solidFill>
                      <a:schemeClr val="tx1">
                        <a:lumMod val="75000"/>
                        <a:lumOff val="25000"/>
                      </a:schemeClr>
                    </a:solidFill>
                    <a:latin typeface="+mn-ea"/>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multiLvlStrRef>
              <c:f>Sheet1!$A$2:$B$12</c:f>
              <c:multiLvlStrCache>
                <c:ptCount val="7"/>
                <c:lvl>
                  <c:pt idx="0">
                    <c:v>万相台</c:v>
                  </c:pt>
                  <c:pt idx="1">
                    <c:v>引力魔方</c:v>
                  </c:pt>
                  <c:pt idx="2">
                    <c:v>直通车</c:v>
                  </c:pt>
                  <c:pt idx="3">
                    <c:v>品销宝- 品牌专区</c:v>
                  </c:pt>
                  <c:pt idx="4">
                    <c:v>淘宝客</c:v>
                  </c:pt>
                  <c:pt idx="5">
                    <c:v>UD效果投放</c:v>
                  </c:pt>
                  <c:pt idx="6">
                    <c:v>超级短视频</c:v>
                  </c:pt>
                </c:lvl>
                <c:lvl>
                  <c:pt idx="0">
                    <c:v>效果广告</c:v>
                  </c:pt>
                  <c:pt idx="3">
                    <c:v>品牌广告</c:v>
                  </c:pt>
                  <c:pt idx="4">
                    <c:v>站外广告</c:v>
                  </c:pt>
                  <c:pt idx="6">
                    <c:v>内容广告</c:v>
                  </c:pt>
                </c:lvl>
              </c:multiLvlStrCache>
            </c:multiLvlStrRef>
          </c:cat>
          <c:val>
            <c:numRef>
              <c:f>Sheet1!$D$2:$D$12</c:f>
              <c:numCache>
                <c:formatCode>General</c:formatCode>
                <c:ptCount val="7"/>
                <c:pt idx="0">
                  <c:v>109748</c:v>
                </c:pt>
                <c:pt idx="1">
                  <c:v>63964</c:v>
                </c:pt>
                <c:pt idx="2">
                  <c:v>51382</c:v>
                </c:pt>
                <c:pt idx="3">
                  <c:v>8518</c:v>
                </c:pt>
                <c:pt idx="4">
                  <c:v>7838</c:v>
                </c:pt>
                <c:pt idx="5">
                  <c:v>2440</c:v>
                </c:pt>
                <c:pt idx="6">
                  <c:v>3676</c:v>
                </c:pt>
              </c:numCache>
            </c:numRef>
          </c:val>
          <c:extLst>
            <c:ext xmlns:c16="http://schemas.microsoft.com/office/drawing/2014/chart" uri="{C3380CC4-5D6E-409C-BE32-E72D297353CC}">
              <c16:uniqueId val="{00000001-3BD9-544F-BFF7-F8248D87C6D9}"/>
            </c:ext>
          </c:extLst>
        </c:ser>
        <c:dLbls>
          <c:showLegendKey val="0"/>
          <c:showVal val="0"/>
          <c:showCatName val="0"/>
          <c:showSerName val="0"/>
          <c:showPercent val="0"/>
          <c:showBubbleSize val="0"/>
        </c:dLbls>
        <c:gapWidth val="75"/>
        <c:axId val="1124070096"/>
        <c:axId val="1124072816"/>
      </c:barChart>
      <c:lineChart>
        <c:grouping val="standard"/>
        <c:varyColors val="0"/>
        <c:ser>
          <c:idx val="3"/>
          <c:order val="2"/>
          <c:tx>
            <c:strRef>
              <c:f>Sheet1!$E$1</c:f>
              <c:strCache>
                <c:ptCount val="1"/>
                <c:pt idx="0">
                  <c:v>22.12支付转化率</c:v>
                </c:pt>
              </c:strCache>
            </c:strRef>
          </c:tx>
          <c:spPr>
            <a:ln w="28575" cap="rnd">
              <a:solidFill>
                <a:schemeClr val="accent2">
                  <a:lumMod val="75000"/>
                </a:schemeClr>
              </a:solidFill>
              <a:round/>
            </a:ln>
            <a:effectLst/>
          </c:spPr>
          <c:marker>
            <c:symbol val="none"/>
          </c:marker>
          <c:cat>
            <c:multiLvlStrRef>
              <c:f>Sheet1!$A$2:$B$12</c:f>
              <c:multiLvlStrCache>
                <c:ptCount val="7"/>
                <c:lvl>
                  <c:pt idx="0">
                    <c:v>万相台</c:v>
                  </c:pt>
                  <c:pt idx="1">
                    <c:v>引力魔方</c:v>
                  </c:pt>
                  <c:pt idx="2">
                    <c:v>直通车</c:v>
                  </c:pt>
                  <c:pt idx="3">
                    <c:v>品销宝- 品牌专区</c:v>
                  </c:pt>
                  <c:pt idx="4">
                    <c:v>淘宝客</c:v>
                  </c:pt>
                  <c:pt idx="5">
                    <c:v>UD效果投放</c:v>
                  </c:pt>
                  <c:pt idx="6">
                    <c:v>超级短视频</c:v>
                  </c:pt>
                </c:lvl>
                <c:lvl>
                  <c:pt idx="0">
                    <c:v>效果广告</c:v>
                  </c:pt>
                  <c:pt idx="3">
                    <c:v>品牌广告</c:v>
                  </c:pt>
                  <c:pt idx="4">
                    <c:v>站外广告</c:v>
                  </c:pt>
                  <c:pt idx="6">
                    <c:v>内容广告</c:v>
                  </c:pt>
                </c:lvl>
              </c:multiLvlStrCache>
            </c:multiLvlStrRef>
          </c:cat>
          <c:val>
            <c:numRef>
              <c:f>Sheet1!$E$2:$E$12</c:f>
              <c:numCache>
                <c:formatCode>General</c:formatCode>
                <c:ptCount val="7"/>
                <c:pt idx="0">
                  <c:v>1.8117543084401239E-2</c:v>
                </c:pt>
                <c:pt idx="1">
                  <c:v>6.6844092343875717E-4</c:v>
                </c:pt>
                <c:pt idx="2">
                  <c:v>1.268439349807385E-2</c:v>
                </c:pt>
                <c:pt idx="3">
                  <c:v>2.8211941231634889E-2</c:v>
                </c:pt>
                <c:pt idx="4">
                  <c:v>5.7354522643087588E-2</c:v>
                </c:pt>
                <c:pt idx="5">
                  <c:v>0</c:v>
                </c:pt>
                <c:pt idx="6">
                  <c:v>0</c:v>
                </c:pt>
              </c:numCache>
            </c:numRef>
          </c:val>
          <c:smooth val="0"/>
          <c:extLst>
            <c:ext xmlns:c16="http://schemas.microsoft.com/office/drawing/2014/chart" uri="{C3380CC4-5D6E-409C-BE32-E72D297353CC}">
              <c16:uniqueId val="{00000002-3BD9-544F-BFF7-F8248D87C6D9}"/>
            </c:ext>
          </c:extLst>
        </c:ser>
        <c:ser>
          <c:idx val="2"/>
          <c:order val="3"/>
          <c:tx>
            <c:strRef>
              <c:f>Sheet1!$F$1</c:f>
              <c:strCache>
                <c:ptCount val="1"/>
                <c:pt idx="0">
                  <c:v>23.12支付转化率</c:v>
                </c:pt>
              </c:strCache>
            </c:strRef>
          </c:tx>
          <c:spPr>
            <a:ln w="28575" cap="rnd">
              <a:solidFill>
                <a:schemeClr val="accent1">
                  <a:lumMod val="75000"/>
                </a:schemeClr>
              </a:solidFill>
              <a:round/>
            </a:ln>
            <a:effectLst/>
          </c:spPr>
          <c:marker>
            <c:symbol val="none"/>
          </c:marker>
          <c:cat>
            <c:multiLvlStrRef>
              <c:f>Sheet1!$A$2:$B$12</c:f>
              <c:multiLvlStrCache>
                <c:ptCount val="7"/>
                <c:lvl>
                  <c:pt idx="0">
                    <c:v>万相台</c:v>
                  </c:pt>
                  <c:pt idx="1">
                    <c:v>引力魔方</c:v>
                  </c:pt>
                  <c:pt idx="2">
                    <c:v>直通车</c:v>
                  </c:pt>
                  <c:pt idx="3">
                    <c:v>品销宝- 品牌专区</c:v>
                  </c:pt>
                  <c:pt idx="4">
                    <c:v>淘宝客</c:v>
                  </c:pt>
                  <c:pt idx="5">
                    <c:v>UD效果投放</c:v>
                  </c:pt>
                  <c:pt idx="6">
                    <c:v>超级短视频</c:v>
                  </c:pt>
                </c:lvl>
                <c:lvl>
                  <c:pt idx="0">
                    <c:v>效果广告</c:v>
                  </c:pt>
                  <c:pt idx="3">
                    <c:v>品牌广告</c:v>
                  </c:pt>
                  <c:pt idx="4">
                    <c:v>站外广告</c:v>
                  </c:pt>
                  <c:pt idx="6">
                    <c:v>内容广告</c:v>
                  </c:pt>
                </c:lvl>
              </c:multiLvlStrCache>
            </c:multiLvlStrRef>
          </c:cat>
          <c:val>
            <c:numRef>
              <c:f>Sheet1!$F$2:$F$12</c:f>
              <c:numCache>
                <c:formatCode>General</c:formatCode>
                <c:ptCount val="7"/>
                <c:pt idx="0">
                  <c:v>5.0205926303896198E-3</c:v>
                </c:pt>
                <c:pt idx="1">
                  <c:v>4.6901382027390398E-5</c:v>
                </c:pt>
                <c:pt idx="2">
                  <c:v>1.06846755673193E-2</c:v>
                </c:pt>
                <c:pt idx="3">
                  <c:v>2.5945057525240671E-2</c:v>
                </c:pt>
                <c:pt idx="4">
                  <c:v>1.543761163562133E-2</c:v>
                </c:pt>
                <c:pt idx="5">
                  <c:v>0</c:v>
                </c:pt>
                <c:pt idx="6">
                  <c:v>0</c:v>
                </c:pt>
              </c:numCache>
            </c:numRef>
          </c:val>
          <c:smooth val="0"/>
          <c:extLst>
            <c:ext xmlns:c16="http://schemas.microsoft.com/office/drawing/2014/chart" uri="{C3380CC4-5D6E-409C-BE32-E72D297353CC}">
              <c16:uniqueId val="{00000003-3BD9-544F-BFF7-F8248D87C6D9}"/>
            </c:ext>
          </c:extLst>
        </c:ser>
        <c:dLbls>
          <c:showLegendKey val="0"/>
          <c:showVal val="0"/>
          <c:showCatName val="0"/>
          <c:showSerName val="0"/>
          <c:showPercent val="0"/>
          <c:showBubbleSize val="0"/>
        </c:dLbls>
        <c:marker val="1"/>
        <c:smooth val="0"/>
        <c:axId val="1130171088"/>
        <c:axId val="1130158032"/>
      </c:lineChart>
      <c:catAx>
        <c:axId val="112407009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800" b="0" i="0" u="none" strike="noStrike" kern="1200" baseline="0">
                <a:solidFill>
                  <a:schemeClr val="tx1">
                    <a:lumMod val="65000"/>
                    <a:lumOff val="35000"/>
                  </a:schemeClr>
                </a:solidFill>
                <a:latin typeface="+mn-ea"/>
                <a:ea typeface="+mn-ea"/>
                <a:cs typeface="+mn-cs"/>
              </a:defRPr>
            </a:pPr>
            <a:endParaRPr lang="zh-CN"/>
          </a:p>
        </c:txPr>
        <c:crossAx val="1124072816"/>
        <c:crosses val="autoZero"/>
        <c:auto val="1"/>
        <c:lblAlgn val="ctr"/>
        <c:lblOffset val="100"/>
        <c:noMultiLvlLbl val="0"/>
      </c:catAx>
      <c:valAx>
        <c:axId val="1124072816"/>
        <c:scaling>
          <c:orientation val="minMax"/>
        </c:scaling>
        <c:delete val="0"/>
        <c:axPos val="l"/>
        <c:numFmt formatCode="#,##0_);[Red]\(#,##0\)" sourceLinked="0"/>
        <c:majorTickMark val="out"/>
        <c:minorTickMark val="none"/>
        <c:tickLblPos val="none"/>
        <c:spPr>
          <a:noFill/>
          <a:ln>
            <a:noFill/>
          </a:ln>
          <a:effectLst/>
        </c:spPr>
        <c:txPr>
          <a:bodyPr rot="-60000000" spcFirstLastPara="1" vertOverflow="ellipsis" vert="horz" wrap="square" anchor="ctr" anchorCtr="1"/>
          <a:lstStyle/>
          <a:p>
            <a:pPr>
              <a:defRPr lang="zh-CN" sz="1000" b="0" i="0" u="none" strike="noStrike" kern="1200" baseline="0">
                <a:solidFill>
                  <a:schemeClr val="tx1">
                    <a:lumMod val="65000"/>
                    <a:lumOff val="35000"/>
                  </a:schemeClr>
                </a:solidFill>
                <a:latin typeface="+mn-ea"/>
                <a:ea typeface="+mn-ea"/>
                <a:cs typeface="+mn-cs"/>
              </a:defRPr>
            </a:pPr>
            <a:endParaRPr lang="zh-CN"/>
          </a:p>
        </c:txPr>
        <c:crossAx val="1124070096"/>
        <c:crosses val="autoZero"/>
        <c:crossBetween val="between"/>
      </c:valAx>
      <c:valAx>
        <c:axId val="1130158032"/>
        <c:scaling>
          <c:orientation val="minMax"/>
        </c:scaling>
        <c:delete val="0"/>
        <c:axPos val="r"/>
        <c:numFmt formatCode="0%" sourceLinked="0"/>
        <c:majorTickMark val="out"/>
        <c:minorTickMark val="none"/>
        <c:tickLblPos val="nextTo"/>
        <c:spPr>
          <a:noFill/>
          <a:ln>
            <a:noFill/>
          </a:ln>
          <a:effectLst/>
        </c:spPr>
        <c:txPr>
          <a:bodyPr rot="-60000000" spcFirstLastPara="1" vertOverflow="ellipsis" vert="horz" wrap="square" anchor="ctr" anchorCtr="1"/>
          <a:lstStyle/>
          <a:p>
            <a:pPr>
              <a:defRPr lang="zh-CN" sz="1000" b="0" i="0" u="none" strike="noStrike" kern="1200" baseline="0">
                <a:solidFill>
                  <a:schemeClr val="tx1">
                    <a:lumMod val="65000"/>
                    <a:lumOff val="35000"/>
                  </a:schemeClr>
                </a:solidFill>
                <a:latin typeface="+mn-ea"/>
                <a:ea typeface="+mn-ea"/>
                <a:cs typeface="+mn-cs"/>
              </a:defRPr>
            </a:pPr>
            <a:endParaRPr lang="zh-CN"/>
          </a:p>
        </c:txPr>
        <c:crossAx val="1130171088"/>
        <c:crosses val="max"/>
        <c:crossBetween val="between"/>
      </c:valAx>
      <c:catAx>
        <c:axId val="1130171088"/>
        <c:scaling>
          <c:orientation val="minMax"/>
        </c:scaling>
        <c:delete val="1"/>
        <c:axPos val="b"/>
        <c:numFmt formatCode="General" sourceLinked="1"/>
        <c:majorTickMark val="out"/>
        <c:minorTickMark val="none"/>
        <c:tickLblPos val="nextTo"/>
        <c:crossAx val="1130158032"/>
        <c:crosses val="autoZero"/>
        <c:auto val="1"/>
        <c:lblAlgn val="ctr"/>
        <c:lblOffset val="100"/>
        <c:noMultiLvlLbl val="0"/>
      </c:catAx>
      <c:spPr>
        <a:noFill/>
        <a:ln>
          <a:noFill/>
        </a:ln>
        <a:effectLst/>
      </c:spPr>
    </c:plotArea>
    <c:legend>
      <c:legendPos val="t"/>
      <c:overlay val="0"/>
      <c:spPr>
        <a:noFill/>
        <a:ln>
          <a:noFill/>
        </a:ln>
        <a:effectLst/>
      </c:spPr>
      <c:txPr>
        <a:bodyPr rot="0" spcFirstLastPara="1" vertOverflow="ellipsis" vert="horz" wrap="square" anchor="ctr" anchorCtr="1"/>
        <a:lstStyle/>
        <a:p>
          <a:pPr>
            <a:defRPr lang="zh-CN" sz="1000" b="0" i="0" u="none" strike="noStrike" kern="1200" baseline="0">
              <a:solidFill>
                <a:schemeClr val="tx1">
                  <a:lumMod val="65000"/>
                  <a:lumOff val="35000"/>
                </a:schemeClr>
              </a:solidFill>
              <a:latin typeface="+mn-ea"/>
              <a:ea typeface="+mn-ea"/>
              <a:cs typeface="+mn-cs"/>
            </a:defRPr>
          </a:pPr>
          <a:endParaRPr lang="zh-CN"/>
        </a:p>
      </c:txPr>
    </c:legend>
    <c:plotVisOnly val="1"/>
    <c:dispBlanksAs val="gap"/>
    <c:showDLblsOverMax val="0"/>
  </c:chart>
  <c:spPr>
    <a:noFill/>
    <a:ln>
      <a:noFill/>
    </a:ln>
    <a:effectLst/>
  </c:spPr>
  <c:txPr>
    <a:bodyPr/>
    <a:lstStyle/>
    <a:p>
      <a:pPr>
        <a:defRPr lang="zh-CN" sz="1200">
          <a:latin typeface="+mn-ea"/>
          <a:ea typeface="+mn-ea"/>
        </a:defRPr>
      </a:pPr>
      <a:endParaRPr lang="zh-CN"/>
    </a:p>
  </c:txPr>
  <c:externalData r:id="rId3">
    <c:autoUpdate val="0"/>
  </c:externalData>
</c:chartSpace>
</file>

<file path=ppt/charts/chart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440" b="0" i="0" u="none" strike="noStrike" kern="1200" spc="0" baseline="0">
                <a:solidFill>
                  <a:schemeClr val="tx1">
                    <a:lumMod val="65000"/>
                    <a:lumOff val="35000"/>
                  </a:schemeClr>
                </a:solidFill>
                <a:latin typeface="+mn-ea"/>
                <a:ea typeface="+mn-ea"/>
                <a:cs typeface="+mn-cs"/>
              </a:defRPr>
            </a:pPr>
            <a:r>
              <a:rPr lang="en-US" altLang="zh-CN" b="1" dirty="0"/>
              <a:t>Nespresso</a:t>
            </a:r>
            <a:r>
              <a:rPr lang="zh-CN" altLang="en-US" b="1" dirty="0"/>
              <a:t>官旗咖啡机品类平台流量布局</a:t>
            </a:r>
            <a:r>
              <a:rPr lang="en-US" altLang="zh-CN" b="1" dirty="0"/>
              <a:t>&amp;</a:t>
            </a:r>
            <a:r>
              <a:rPr lang="zh-CN" altLang="en-US" b="1" dirty="0"/>
              <a:t>转化率变化</a:t>
            </a:r>
          </a:p>
        </c:rich>
      </c:tx>
      <c:layout>
        <c:manualLayout>
          <c:xMode val="edge"/>
          <c:yMode val="edge"/>
          <c:x val="0.26293333333333335"/>
          <c:y val="4.0847953216374272E-2"/>
        </c:manualLayout>
      </c:layout>
      <c:overlay val="0"/>
      <c:spPr>
        <a:noFill/>
        <a:ln>
          <a:noFill/>
        </a:ln>
        <a:effectLst/>
      </c:spPr>
      <c:txPr>
        <a:bodyPr rot="0" spcFirstLastPara="1" vertOverflow="ellipsis" vert="horz" wrap="square" anchor="ctr" anchorCtr="1"/>
        <a:lstStyle/>
        <a:p>
          <a:pPr>
            <a:defRPr lang="zh-CN" sz="1440" b="0" i="0" u="none" strike="noStrike" kern="1200" spc="0" baseline="0">
              <a:solidFill>
                <a:schemeClr val="tx1">
                  <a:lumMod val="65000"/>
                  <a:lumOff val="35000"/>
                </a:schemeClr>
              </a:solidFill>
              <a:latin typeface="+mn-ea"/>
              <a:ea typeface="+mn-ea"/>
              <a:cs typeface="+mn-cs"/>
            </a:defRPr>
          </a:pPr>
          <a:endParaRPr lang="zh-CN"/>
        </a:p>
      </c:txPr>
    </c:title>
    <c:autoTitleDeleted val="0"/>
    <c:plotArea>
      <c:layout>
        <c:manualLayout>
          <c:layoutTarget val="inner"/>
          <c:xMode val="edge"/>
          <c:yMode val="edge"/>
          <c:x val="5.7027520510226602E-2"/>
          <c:y val="0.24489532748972617"/>
          <c:w val="0.89419811271848804"/>
          <c:h val="0.65582605800208549"/>
        </c:manualLayout>
      </c:layout>
      <c:barChart>
        <c:barDir val="col"/>
        <c:grouping val="clustered"/>
        <c:varyColors val="0"/>
        <c:ser>
          <c:idx val="1"/>
          <c:order val="0"/>
          <c:tx>
            <c:strRef>
              <c:f>Sheet1!$B$1</c:f>
              <c:strCache>
                <c:ptCount val="1"/>
                <c:pt idx="0">
                  <c:v>22.12访客数</c:v>
                </c:pt>
              </c:strCache>
            </c:strRef>
          </c:tx>
          <c:spPr>
            <a:solidFill>
              <a:schemeClr val="accent2"/>
            </a:solidFill>
            <a:ln>
              <a:noFill/>
            </a:ln>
            <a:effectLst/>
          </c:spPr>
          <c:invertIfNegative val="0"/>
          <c:dLbls>
            <c:dLbl>
              <c:idx val="3"/>
              <c:layout>
                <c:manualLayout>
                  <c:x val="3.7797619047618123E-3"/>
                  <c:y val="-0.11511695906432755"/>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A3D6-4A73-98C7-F1AE47DC9E44}"/>
                </c:ext>
              </c:extLst>
            </c:dLbl>
            <c:dLbl>
              <c:idx val="4"/>
              <c:layout>
                <c:manualLayout>
                  <c:x val="7.5595238095238094E-3"/>
                  <c:y val="-6.6842105263157897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ECE9-46C8-9D12-3242A329753F}"/>
                </c:ext>
              </c:extLst>
            </c:dLbl>
            <c:dLbl>
              <c:idx val="5"/>
              <c:layout>
                <c:manualLayout>
                  <c:x val="-6.2995535714285714E-3"/>
                  <c:y val="-6.6842105263157897E-2"/>
                </c:manualLayout>
              </c:layout>
              <c:numFmt formatCode="#,##0_);[Red]\(#,##0\)" sourceLinked="0"/>
              <c:spPr>
                <a:noFill/>
                <a:ln>
                  <a:noFill/>
                </a:ln>
                <a:effectLst/>
              </c:spPr>
              <c:txPr>
                <a:bodyPr rot="0" spcFirstLastPara="1" vertOverflow="ellipsis" vert="horz" wrap="square" lIns="38100" tIns="19050" rIns="38100" bIns="19050" anchor="ctr" anchorCtr="1">
                  <a:noAutofit/>
                </a:bodyPr>
                <a:lstStyle/>
                <a:p>
                  <a:pPr>
                    <a:defRPr lang="zh-CN" sz="1000" b="0" i="0" u="none" strike="noStrike" kern="1200" baseline="0">
                      <a:solidFill>
                        <a:schemeClr val="tx1">
                          <a:lumMod val="75000"/>
                          <a:lumOff val="25000"/>
                        </a:schemeClr>
                      </a:solidFill>
                      <a:latin typeface="+mn-ea"/>
                      <a:ea typeface="+mn-ea"/>
                      <a:cs typeface="+mn-cs"/>
                    </a:defRPr>
                  </a:pPr>
                  <a:endParaRPr lang="zh-CN"/>
                </a:p>
              </c:txPr>
              <c:showLegendKey val="0"/>
              <c:showVal val="1"/>
              <c:showCatName val="0"/>
              <c:showSerName val="0"/>
              <c:showPercent val="0"/>
              <c:showBubbleSize val="0"/>
              <c:extLst>
                <c:ext xmlns:c15="http://schemas.microsoft.com/office/drawing/2012/chart" uri="{CE6537A1-D6FC-4f65-9D91-7224C49458BB}">
                  <c15:layout>
                    <c:manualLayout>
                      <c:w val="5.0226686507936505E-2"/>
                      <c:h val="8.2271637426900579E-2"/>
                    </c:manualLayout>
                  </c15:layout>
                </c:ext>
                <c:ext xmlns:c16="http://schemas.microsoft.com/office/drawing/2014/chart" uri="{C3380CC4-5D6E-409C-BE32-E72D297353CC}">
                  <c16:uniqueId val="{00000001-ECE9-46C8-9D12-3242A329753F}"/>
                </c:ext>
              </c:extLst>
            </c:dLbl>
            <c:numFmt formatCode="#,##0_);[Red]\(#,##0\)" sourceLinked="0"/>
            <c:spPr>
              <a:noFill/>
              <a:ln>
                <a:noFill/>
              </a:ln>
              <a:effectLst/>
            </c:spPr>
            <c:txPr>
              <a:bodyPr rot="0" spcFirstLastPara="1" vertOverflow="ellipsis" vert="horz" wrap="square" lIns="38100" tIns="19050" rIns="38100" bIns="19050" anchor="ctr" anchorCtr="1">
                <a:spAutoFit/>
              </a:bodyPr>
              <a:lstStyle/>
              <a:p>
                <a:pPr>
                  <a:defRPr lang="zh-CN" sz="1000" b="0" i="0" u="none" strike="noStrike" kern="1200" baseline="0">
                    <a:solidFill>
                      <a:schemeClr val="tx1">
                        <a:lumMod val="75000"/>
                        <a:lumOff val="25000"/>
                      </a:schemeClr>
                    </a:solidFill>
                    <a:latin typeface="+mn-ea"/>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Sheet1!$A$2:$A$8</c:f>
              <c:strCache>
                <c:ptCount val="7"/>
                <c:pt idx="0">
                  <c:v>手淘搜索</c:v>
                </c:pt>
                <c:pt idx="1">
                  <c:v>手淘淘宝直播</c:v>
                </c:pt>
                <c:pt idx="2">
                  <c:v>我的淘宝</c:v>
                </c:pt>
                <c:pt idx="3">
                  <c:v>购物车</c:v>
                </c:pt>
                <c:pt idx="4">
                  <c:v>手淘拍立淘</c:v>
                </c:pt>
                <c:pt idx="5">
                  <c:v>淘内待分类</c:v>
                </c:pt>
                <c:pt idx="6">
                  <c:v>手淘旺信</c:v>
                </c:pt>
              </c:strCache>
            </c:strRef>
          </c:cat>
          <c:val>
            <c:numRef>
              <c:f>Sheet1!$B$2:$B$8</c:f>
              <c:numCache>
                <c:formatCode>General</c:formatCode>
                <c:ptCount val="7"/>
                <c:pt idx="0">
                  <c:v>51757</c:v>
                </c:pt>
                <c:pt idx="1">
                  <c:v>22587</c:v>
                </c:pt>
                <c:pt idx="2">
                  <c:v>21894</c:v>
                </c:pt>
                <c:pt idx="3">
                  <c:v>20390</c:v>
                </c:pt>
                <c:pt idx="4">
                  <c:v>5214</c:v>
                </c:pt>
                <c:pt idx="5">
                  <c:v>12900</c:v>
                </c:pt>
                <c:pt idx="6">
                  <c:v>7159</c:v>
                </c:pt>
              </c:numCache>
            </c:numRef>
          </c:val>
          <c:extLst>
            <c:ext xmlns:c16="http://schemas.microsoft.com/office/drawing/2014/chart" uri="{C3380CC4-5D6E-409C-BE32-E72D297353CC}">
              <c16:uniqueId val="{00000000-F019-7C4C-A686-C3D4314F5000}"/>
            </c:ext>
          </c:extLst>
        </c:ser>
        <c:ser>
          <c:idx val="0"/>
          <c:order val="1"/>
          <c:tx>
            <c:strRef>
              <c:f>Sheet1!$C$1</c:f>
              <c:strCache>
                <c:ptCount val="1"/>
                <c:pt idx="0">
                  <c:v>23.12访客数</c:v>
                </c:pt>
              </c:strCache>
            </c:strRef>
          </c:tx>
          <c:spPr>
            <a:solidFill>
              <a:schemeClr val="accent1"/>
            </a:solidFill>
            <a:ln>
              <a:noFill/>
            </a:ln>
            <a:effectLst/>
          </c:spPr>
          <c:invertIfNegative val="0"/>
          <c:dLbls>
            <c:dLbl>
              <c:idx val="2"/>
              <c:layout>
                <c:manualLayout>
                  <c:x val="-2.5198412698413161E-3"/>
                  <c:y val="-0.12997076023391821"/>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A3D6-4A73-98C7-F1AE47DC9E44}"/>
                </c:ext>
              </c:extLst>
            </c:dLbl>
            <c:dLbl>
              <c:idx val="3"/>
              <c:layout>
                <c:manualLayout>
                  <c:x val="-2.5198412698412696E-3"/>
                  <c:y val="-0.1708187134502924"/>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ECE9-46C8-9D12-3242A329753F}"/>
                </c:ext>
              </c:extLst>
            </c:dLbl>
            <c:dLbl>
              <c:idx val="5"/>
              <c:layout>
                <c:manualLayout>
                  <c:x val="1.2599206349206348E-3"/>
                  <c:y val="-0.10026315789473685"/>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A3D6-4A73-98C7-F1AE47DC9E44}"/>
                </c:ext>
              </c:extLst>
            </c:dLbl>
            <c:numFmt formatCode="#,##0_);[Red]\(#,##0\)" sourceLinked="0"/>
            <c:spPr>
              <a:noFill/>
              <a:ln>
                <a:noFill/>
              </a:ln>
              <a:effectLst/>
            </c:spPr>
            <c:txPr>
              <a:bodyPr rot="0" spcFirstLastPara="1" vertOverflow="ellipsis" vert="horz" wrap="square" lIns="38100" tIns="19050" rIns="38100" bIns="19050" anchor="ctr" anchorCtr="1">
                <a:spAutoFit/>
              </a:bodyPr>
              <a:lstStyle/>
              <a:p>
                <a:pPr>
                  <a:defRPr lang="zh-CN" sz="1000" b="0" i="0" u="none" strike="noStrike" kern="1200" baseline="0">
                    <a:solidFill>
                      <a:schemeClr val="tx1">
                        <a:lumMod val="75000"/>
                        <a:lumOff val="25000"/>
                      </a:schemeClr>
                    </a:solidFill>
                    <a:latin typeface="+mn-ea"/>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Sheet1!$A$2:$A$8</c:f>
              <c:strCache>
                <c:ptCount val="7"/>
                <c:pt idx="0">
                  <c:v>手淘搜索</c:v>
                </c:pt>
                <c:pt idx="1">
                  <c:v>手淘淘宝直播</c:v>
                </c:pt>
                <c:pt idx="2">
                  <c:v>我的淘宝</c:v>
                </c:pt>
                <c:pt idx="3">
                  <c:v>购物车</c:v>
                </c:pt>
                <c:pt idx="4">
                  <c:v>手淘拍立淘</c:v>
                </c:pt>
                <c:pt idx="5">
                  <c:v>淘内待分类</c:v>
                </c:pt>
                <c:pt idx="6">
                  <c:v>手淘旺信</c:v>
                </c:pt>
              </c:strCache>
            </c:strRef>
          </c:cat>
          <c:val>
            <c:numRef>
              <c:f>Sheet1!$C$2:$C$8</c:f>
              <c:numCache>
                <c:formatCode>General</c:formatCode>
                <c:ptCount val="7"/>
                <c:pt idx="0">
                  <c:v>54185</c:v>
                </c:pt>
                <c:pt idx="1">
                  <c:v>23289</c:v>
                </c:pt>
                <c:pt idx="2">
                  <c:v>13489</c:v>
                </c:pt>
                <c:pt idx="3">
                  <c:v>11406</c:v>
                </c:pt>
                <c:pt idx="4">
                  <c:v>9600</c:v>
                </c:pt>
                <c:pt idx="5">
                  <c:v>6460</c:v>
                </c:pt>
                <c:pt idx="6">
                  <c:v>5847</c:v>
                </c:pt>
              </c:numCache>
            </c:numRef>
          </c:val>
          <c:extLst>
            <c:ext xmlns:c16="http://schemas.microsoft.com/office/drawing/2014/chart" uri="{C3380CC4-5D6E-409C-BE32-E72D297353CC}">
              <c16:uniqueId val="{00000001-F019-7C4C-A686-C3D4314F5000}"/>
            </c:ext>
          </c:extLst>
        </c:ser>
        <c:dLbls>
          <c:showLegendKey val="0"/>
          <c:showVal val="0"/>
          <c:showCatName val="0"/>
          <c:showSerName val="0"/>
          <c:showPercent val="0"/>
          <c:showBubbleSize val="0"/>
        </c:dLbls>
        <c:gapWidth val="75"/>
        <c:axId val="1130164016"/>
        <c:axId val="1130165104"/>
      </c:barChart>
      <c:lineChart>
        <c:grouping val="standard"/>
        <c:varyColors val="0"/>
        <c:ser>
          <c:idx val="3"/>
          <c:order val="2"/>
          <c:tx>
            <c:strRef>
              <c:f>Sheet1!$D$1</c:f>
              <c:strCache>
                <c:ptCount val="1"/>
                <c:pt idx="0">
                  <c:v>22.12支付转化率</c:v>
                </c:pt>
              </c:strCache>
            </c:strRef>
          </c:tx>
          <c:spPr>
            <a:ln w="19050" cap="rnd">
              <a:solidFill>
                <a:schemeClr val="accent2">
                  <a:lumMod val="75000"/>
                </a:schemeClr>
              </a:solidFill>
              <a:round/>
            </a:ln>
            <a:effectLst/>
          </c:spPr>
          <c:marker>
            <c:symbol val="none"/>
          </c:marker>
          <c:cat>
            <c:strRef>
              <c:f>Sheet1!$A$2:$A$8</c:f>
              <c:strCache>
                <c:ptCount val="7"/>
                <c:pt idx="0">
                  <c:v>手淘搜索</c:v>
                </c:pt>
                <c:pt idx="1">
                  <c:v>手淘淘宝直播</c:v>
                </c:pt>
                <c:pt idx="2">
                  <c:v>我的淘宝</c:v>
                </c:pt>
                <c:pt idx="3">
                  <c:v>购物车</c:v>
                </c:pt>
                <c:pt idx="4">
                  <c:v>手淘拍立淘</c:v>
                </c:pt>
                <c:pt idx="5">
                  <c:v>淘内待分类</c:v>
                </c:pt>
                <c:pt idx="6">
                  <c:v>手淘旺信</c:v>
                </c:pt>
              </c:strCache>
            </c:strRef>
          </c:cat>
          <c:val>
            <c:numRef>
              <c:f>Sheet1!$D$2:$D$8</c:f>
              <c:numCache>
                <c:formatCode>General</c:formatCode>
                <c:ptCount val="7"/>
                <c:pt idx="0">
                  <c:v>2.131112699731437E-2</c:v>
                </c:pt>
                <c:pt idx="1">
                  <c:v>1.8594766901314921E-2</c:v>
                </c:pt>
                <c:pt idx="2">
                  <c:v>5.1018543893304097E-2</c:v>
                </c:pt>
                <c:pt idx="3">
                  <c:v>0.20426679744973031</c:v>
                </c:pt>
                <c:pt idx="4">
                  <c:v>1.6494054468738011E-2</c:v>
                </c:pt>
                <c:pt idx="5">
                  <c:v>4.046511627906977E-2</c:v>
                </c:pt>
                <c:pt idx="6">
                  <c:v>7.5848582204218473E-2</c:v>
                </c:pt>
              </c:numCache>
            </c:numRef>
          </c:val>
          <c:smooth val="0"/>
          <c:extLst>
            <c:ext xmlns:c16="http://schemas.microsoft.com/office/drawing/2014/chart" uri="{C3380CC4-5D6E-409C-BE32-E72D297353CC}">
              <c16:uniqueId val="{00000002-F019-7C4C-A686-C3D4314F5000}"/>
            </c:ext>
          </c:extLst>
        </c:ser>
        <c:ser>
          <c:idx val="2"/>
          <c:order val="3"/>
          <c:tx>
            <c:strRef>
              <c:f>Sheet1!$E$1</c:f>
              <c:strCache>
                <c:ptCount val="1"/>
                <c:pt idx="0">
                  <c:v>23.12支付转化率</c:v>
                </c:pt>
              </c:strCache>
            </c:strRef>
          </c:tx>
          <c:spPr>
            <a:ln w="19050" cap="rnd">
              <a:solidFill>
                <a:schemeClr val="accent1">
                  <a:lumMod val="75000"/>
                </a:schemeClr>
              </a:solidFill>
              <a:round/>
            </a:ln>
            <a:effectLst/>
          </c:spPr>
          <c:marker>
            <c:symbol val="none"/>
          </c:marker>
          <c:cat>
            <c:strRef>
              <c:f>Sheet1!$A$2:$A$8</c:f>
              <c:strCache>
                <c:ptCount val="7"/>
                <c:pt idx="0">
                  <c:v>手淘搜索</c:v>
                </c:pt>
                <c:pt idx="1">
                  <c:v>手淘淘宝直播</c:v>
                </c:pt>
                <c:pt idx="2">
                  <c:v>我的淘宝</c:v>
                </c:pt>
                <c:pt idx="3">
                  <c:v>购物车</c:v>
                </c:pt>
                <c:pt idx="4">
                  <c:v>手淘拍立淘</c:v>
                </c:pt>
                <c:pt idx="5">
                  <c:v>淘内待分类</c:v>
                </c:pt>
                <c:pt idx="6">
                  <c:v>手淘旺信</c:v>
                </c:pt>
              </c:strCache>
            </c:strRef>
          </c:cat>
          <c:val>
            <c:numRef>
              <c:f>Sheet1!$E$2:$E$8</c:f>
              <c:numCache>
                <c:formatCode>General</c:formatCode>
                <c:ptCount val="7"/>
                <c:pt idx="0">
                  <c:v>1.546553474208729E-2</c:v>
                </c:pt>
                <c:pt idx="1">
                  <c:v>5.1955858989222378E-3</c:v>
                </c:pt>
                <c:pt idx="2">
                  <c:v>3.0098598858329009E-2</c:v>
                </c:pt>
                <c:pt idx="3">
                  <c:v>0.11923549009293349</c:v>
                </c:pt>
                <c:pt idx="4">
                  <c:v>8.2291666666666659E-3</c:v>
                </c:pt>
                <c:pt idx="5">
                  <c:v>5.4643962848297208E-2</c:v>
                </c:pt>
                <c:pt idx="6">
                  <c:v>6.7898067384983746E-2</c:v>
                </c:pt>
              </c:numCache>
            </c:numRef>
          </c:val>
          <c:smooth val="0"/>
          <c:extLst>
            <c:ext xmlns:c16="http://schemas.microsoft.com/office/drawing/2014/chart" uri="{C3380CC4-5D6E-409C-BE32-E72D297353CC}">
              <c16:uniqueId val="{00000003-F019-7C4C-A686-C3D4314F5000}"/>
            </c:ext>
          </c:extLst>
        </c:ser>
        <c:dLbls>
          <c:showLegendKey val="0"/>
          <c:showVal val="0"/>
          <c:showCatName val="0"/>
          <c:showSerName val="0"/>
          <c:showPercent val="0"/>
          <c:showBubbleSize val="0"/>
        </c:dLbls>
        <c:marker val="1"/>
        <c:smooth val="0"/>
        <c:axId val="1130156944"/>
        <c:axId val="1130164560"/>
      </c:lineChart>
      <c:catAx>
        <c:axId val="113016401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1000" b="0" i="0" u="none" strike="noStrike" kern="1200" baseline="0">
                <a:solidFill>
                  <a:schemeClr val="tx1">
                    <a:lumMod val="65000"/>
                    <a:lumOff val="35000"/>
                  </a:schemeClr>
                </a:solidFill>
                <a:latin typeface="+mn-ea"/>
                <a:ea typeface="+mn-ea"/>
                <a:cs typeface="+mn-cs"/>
              </a:defRPr>
            </a:pPr>
            <a:endParaRPr lang="zh-CN"/>
          </a:p>
        </c:txPr>
        <c:crossAx val="1130165104"/>
        <c:crosses val="autoZero"/>
        <c:auto val="1"/>
        <c:lblAlgn val="ctr"/>
        <c:lblOffset val="100"/>
        <c:noMultiLvlLbl val="0"/>
      </c:catAx>
      <c:valAx>
        <c:axId val="1130165104"/>
        <c:scaling>
          <c:orientation val="minMax"/>
        </c:scaling>
        <c:delete val="0"/>
        <c:axPos val="l"/>
        <c:numFmt formatCode="#,##0_);[Red]\(#,##0\)" sourceLinked="0"/>
        <c:majorTickMark val="out"/>
        <c:minorTickMark val="none"/>
        <c:tickLblPos val="none"/>
        <c:spPr>
          <a:noFill/>
          <a:ln>
            <a:noFill/>
          </a:ln>
          <a:effectLst/>
        </c:spPr>
        <c:txPr>
          <a:bodyPr rot="-60000000" spcFirstLastPara="1" vertOverflow="ellipsis" vert="horz" wrap="square" anchor="ctr" anchorCtr="1"/>
          <a:lstStyle/>
          <a:p>
            <a:pPr>
              <a:defRPr lang="zh-CN" sz="1000" b="0" i="0" u="none" strike="noStrike" kern="1200" baseline="0">
                <a:solidFill>
                  <a:schemeClr val="tx1">
                    <a:lumMod val="65000"/>
                    <a:lumOff val="35000"/>
                  </a:schemeClr>
                </a:solidFill>
                <a:latin typeface="+mn-ea"/>
                <a:ea typeface="+mn-ea"/>
                <a:cs typeface="+mn-cs"/>
              </a:defRPr>
            </a:pPr>
            <a:endParaRPr lang="zh-CN"/>
          </a:p>
        </c:txPr>
        <c:crossAx val="1130164016"/>
        <c:crosses val="autoZero"/>
        <c:crossBetween val="between"/>
      </c:valAx>
      <c:valAx>
        <c:axId val="1130164560"/>
        <c:scaling>
          <c:orientation val="minMax"/>
        </c:scaling>
        <c:delete val="0"/>
        <c:axPos val="r"/>
        <c:numFmt formatCode="0%" sourceLinked="0"/>
        <c:majorTickMark val="out"/>
        <c:minorTickMark val="none"/>
        <c:tickLblPos val="nextTo"/>
        <c:spPr>
          <a:noFill/>
          <a:ln>
            <a:noFill/>
          </a:ln>
          <a:effectLst/>
        </c:spPr>
        <c:txPr>
          <a:bodyPr rot="-60000000" spcFirstLastPara="1" vertOverflow="ellipsis" vert="horz" wrap="square" anchor="ctr" anchorCtr="1"/>
          <a:lstStyle/>
          <a:p>
            <a:pPr>
              <a:defRPr lang="zh-CN" sz="1000" b="0" i="0" u="none" strike="noStrike" kern="1200" baseline="0">
                <a:solidFill>
                  <a:schemeClr val="tx1">
                    <a:lumMod val="65000"/>
                    <a:lumOff val="35000"/>
                  </a:schemeClr>
                </a:solidFill>
                <a:latin typeface="+mn-ea"/>
                <a:ea typeface="+mn-ea"/>
                <a:cs typeface="+mn-cs"/>
              </a:defRPr>
            </a:pPr>
            <a:endParaRPr lang="zh-CN"/>
          </a:p>
        </c:txPr>
        <c:crossAx val="1130156944"/>
        <c:crosses val="max"/>
        <c:crossBetween val="between"/>
      </c:valAx>
      <c:catAx>
        <c:axId val="1130156944"/>
        <c:scaling>
          <c:orientation val="minMax"/>
        </c:scaling>
        <c:delete val="1"/>
        <c:axPos val="b"/>
        <c:numFmt formatCode="General" sourceLinked="1"/>
        <c:majorTickMark val="out"/>
        <c:minorTickMark val="none"/>
        <c:tickLblPos val="nextTo"/>
        <c:crossAx val="1130164560"/>
        <c:crosses val="autoZero"/>
        <c:auto val="1"/>
        <c:lblAlgn val="ctr"/>
        <c:lblOffset val="100"/>
        <c:noMultiLvlLbl val="0"/>
      </c:catAx>
      <c:spPr>
        <a:noFill/>
        <a:ln>
          <a:noFill/>
        </a:ln>
        <a:effectLst/>
      </c:spPr>
    </c:plotArea>
    <c:legend>
      <c:legendPos val="t"/>
      <c:overlay val="0"/>
      <c:spPr>
        <a:noFill/>
        <a:ln>
          <a:noFill/>
        </a:ln>
        <a:effectLst/>
      </c:spPr>
      <c:txPr>
        <a:bodyPr rot="0" spcFirstLastPara="1" vertOverflow="ellipsis" vert="horz" wrap="square" anchor="ctr" anchorCtr="1"/>
        <a:lstStyle/>
        <a:p>
          <a:pPr>
            <a:defRPr lang="zh-CN" sz="1000" b="0" i="0" u="none" strike="noStrike" kern="1200" baseline="0">
              <a:solidFill>
                <a:schemeClr val="tx1">
                  <a:lumMod val="65000"/>
                  <a:lumOff val="35000"/>
                </a:schemeClr>
              </a:solidFill>
              <a:latin typeface="+mn-ea"/>
              <a:ea typeface="+mn-ea"/>
              <a:cs typeface="+mn-cs"/>
            </a:defRPr>
          </a:pPr>
          <a:endParaRPr lang="zh-CN"/>
        </a:p>
      </c:txPr>
    </c:legend>
    <c:plotVisOnly val="1"/>
    <c:dispBlanksAs val="gap"/>
    <c:showDLblsOverMax val="0"/>
  </c:chart>
  <c:spPr>
    <a:noFill/>
    <a:ln>
      <a:noFill/>
    </a:ln>
    <a:effectLst/>
  </c:spPr>
  <c:txPr>
    <a:bodyPr/>
    <a:lstStyle/>
    <a:p>
      <a:pPr>
        <a:defRPr lang="zh-CN" sz="1200">
          <a:latin typeface="+mn-ea"/>
          <a:ea typeface="+mn-ea"/>
        </a:defRPr>
      </a:pPr>
      <a:endParaRPr lang="zh-CN"/>
    </a:p>
  </c:txPr>
  <c:externalData r:id="rId3">
    <c:autoUpdate val="0"/>
  </c:externalData>
</c:chartSpace>
</file>

<file path=ppt/charts/chart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0" i="0" u="none" strike="noStrike" kern="1200" spc="0" baseline="0">
                <a:solidFill>
                  <a:schemeClr val="tx1">
                    <a:lumMod val="65000"/>
                    <a:lumOff val="35000"/>
                  </a:schemeClr>
                </a:solidFill>
                <a:latin typeface="+mn-lt"/>
                <a:ea typeface="+mn-ea"/>
                <a:cs typeface="+mn-cs"/>
              </a:defRPr>
            </a:pPr>
            <a:r>
              <a:rPr lang="zh-CN" altLang="en-US" sz="1200" b="1" dirty="0"/>
              <a:t>一级渠道分布</a:t>
            </a:r>
            <a:r>
              <a:rPr lang="en-US" altLang="zh-CN" sz="1200" b="1" dirty="0"/>
              <a:t>*(</a:t>
            </a:r>
            <a:r>
              <a:rPr lang="zh-CN" altLang="en-US" sz="1200" b="1" dirty="0"/>
              <a:t>店铺</a:t>
            </a:r>
            <a:r>
              <a:rPr lang="en-US" altLang="zh-CN" sz="1200" b="1" dirty="0"/>
              <a:t>vs.</a:t>
            </a:r>
            <a:r>
              <a:rPr lang="zh-CN" altLang="en-US" sz="1200" b="1" dirty="0"/>
              <a:t>竞品</a:t>
            </a:r>
            <a:r>
              <a:rPr lang="en-US" altLang="zh-CN" sz="1200" b="1" dirty="0"/>
              <a:t>)</a:t>
            </a:r>
          </a:p>
        </c:rich>
      </c:tx>
      <c:layout>
        <c:manualLayout>
          <c:xMode val="edge"/>
          <c:yMode val="edge"/>
          <c:x val="0.25442035147392289"/>
          <c:y val="2.2161333333333338E-2"/>
        </c:manualLayout>
      </c:layout>
      <c:overlay val="0"/>
      <c:spPr>
        <a:noFill/>
        <a:ln>
          <a:noFill/>
        </a:ln>
        <a:effectLst/>
      </c:spPr>
      <c:txPr>
        <a:bodyPr rot="0" spcFirstLastPara="1" vertOverflow="ellipsis" vert="horz" wrap="square" anchor="ctr" anchorCtr="1"/>
        <a:lstStyle/>
        <a:p>
          <a:pPr>
            <a:defRPr sz="1200"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manualLayout>
          <c:layoutTarget val="inner"/>
          <c:xMode val="edge"/>
          <c:yMode val="edge"/>
          <c:x val="0.1365913361494967"/>
          <c:y val="0.33426055717182401"/>
          <c:w val="0.87314576764246721"/>
          <c:h val="0.54266353698316139"/>
        </c:manualLayout>
      </c:layout>
      <c:barChart>
        <c:barDir val="col"/>
        <c:grouping val="stacked"/>
        <c:varyColors val="0"/>
        <c:ser>
          <c:idx val="0"/>
          <c:order val="0"/>
          <c:tx>
            <c:strRef>
              <c:f>Sheet1!$B$1</c:f>
              <c:strCache>
                <c:ptCount val="1"/>
                <c:pt idx="0">
                  <c:v>广告流量</c:v>
                </c:pt>
              </c:strCache>
            </c:strRef>
          </c:tx>
          <c:spPr>
            <a:solidFill>
              <a:schemeClr val="accent1"/>
            </a:solidFill>
            <a:ln>
              <a:noFill/>
            </a:ln>
            <a:effectLst/>
          </c:spPr>
          <c:invertIfNegative val="0"/>
          <c:dLbls>
            <c:numFmt formatCode="0%" sourceLinked="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bg1"/>
                    </a:solidFill>
                    <a:latin typeface="+mn-lt"/>
                    <a:ea typeface="+mn-ea"/>
                    <a:cs typeface="+mn-cs"/>
                  </a:defRPr>
                </a:pPr>
                <a:endParaRPr lang="zh-CN"/>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格米莱</c:v>
                </c:pt>
                <c:pt idx="1">
                  <c:v>德龙</c:v>
                </c:pt>
                <c:pt idx="2">
                  <c:v>百胜图</c:v>
                </c:pt>
                <c:pt idx="3">
                  <c:v>Nespresso</c:v>
                </c:pt>
                <c:pt idx="4">
                  <c:v>柏翠</c:v>
                </c:pt>
              </c:strCache>
            </c:strRef>
          </c:cat>
          <c:val>
            <c:numRef>
              <c:f>Sheet1!$B$2:$B$6</c:f>
              <c:numCache>
                <c:formatCode>General</c:formatCode>
                <c:ptCount val="5"/>
                <c:pt idx="0">
                  <c:v>0.77662548940693488</c:v>
                </c:pt>
                <c:pt idx="1">
                  <c:v>0.67197921154130547</c:v>
                </c:pt>
                <c:pt idx="2">
                  <c:v>0.65064323766837007</c:v>
                </c:pt>
                <c:pt idx="3">
                  <c:v>0.64362092648730584</c:v>
                </c:pt>
                <c:pt idx="4">
                  <c:v>0.53269911063730901</c:v>
                </c:pt>
              </c:numCache>
            </c:numRef>
          </c:val>
          <c:extLst>
            <c:ext xmlns:c16="http://schemas.microsoft.com/office/drawing/2014/chart" uri="{C3380CC4-5D6E-409C-BE32-E72D297353CC}">
              <c16:uniqueId val="{00000000-648A-8241-9A59-FC9E29CF364A}"/>
            </c:ext>
          </c:extLst>
        </c:ser>
        <c:ser>
          <c:idx val="1"/>
          <c:order val="1"/>
          <c:tx>
            <c:strRef>
              <c:f>Sheet1!$C$1</c:f>
              <c:strCache>
                <c:ptCount val="1"/>
                <c:pt idx="0">
                  <c:v>平台流量</c:v>
                </c:pt>
              </c:strCache>
            </c:strRef>
          </c:tx>
          <c:spPr>
            <a:solidFill>
              <a:schemeClr val="accent2"/>
            </a:solidFill>
            <a:ln>
              <a:noFill/>
            </a:ln>
            <a:effectLst/>
          </c:spPr>
          <c:invertIfNegative val="0"/>
          <c:dLbls>
            <c:numFmt formatCode="0%" sourceLinked="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mn-lt"/>
                    <a:ea typeface="+mn-ea"/>
                    <a:cs typeface="+mn-cs"/>
                  </a:defRPr>
                </a:pPr>
                <a:endParaRPr lang="zh-CN"/>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格米莱</c:v>
                </c:pt>
                <c:pt idx="1">
                  <c:v>德龙</c:v>
                </c:pt>
                <c:pt idx="2">
                  <c:v>百胜图</c:v>
                </c:pt>
                <c:pt idx="3">
                  <c:v>Nespresso</c:v>
                </c:pt>
                <c:pt idx="4">
                  <c:v>柏翠</c:v>
                </c:pt>
              </c:strCache>
            </c:strRef>
          </c:cat>
          <c:val>
            <c:numRef>
              <c:f>Sheet1!$C$2:$C$6</c:f>
              <c:numCache>
                <c:formatCode>General</c:formatCode>
                <c:ptCount val="5"/>
                <c:pt idx="0">
                  <c:v>0.2233745105930651</c:v>
                </c:pt>
                <c:pt idx="1">
                  <c:v>0.32802078845869448</c:v>
                </c:pt>
                <c:pt idx="2">
                  <c:v>0.34935676233162988</c:v>
                </c:pt>
                <c:pt idx="3">
                  <c:v>0.35637907351269421</c:v>
                </c:pt>
                <c:pt idx="4">
                  <c:v>0.46730088936269099</c:v>
                </c:pt>
              </c:numCache>
            </c:numRef>
          </c:val>
          <c:extLst>
            <c:ext xmlns:c16="http://schemas.microsoft.com/office/drawing/2014/chart" uri="{C3380CC4-5D6E-409C-BE32-E72D297353CC}">
              <c16:uniqueId val="{00000001-648A-8241-9A59-FC9E29CF364A}"/>
            </c:ext>
          </c:extLst>
        </c:ser>
        <c:dLbls>
          <c:showLegendKey val="0"/>
          <c:showVal val="0"/>
          <c:showCatName val="0"/>
          <c:showSerName val="0"/>
          <c:showPercent val="0"/>
          <c:showBubbleSize val="0"/>
        </c:dLbls>
        <c:gapWidth val="60"/>
        <c:overlap val="100"/>
        <c:axId val="1130171632"/>
        <c:axId val="1130166736"/>
      </c:barChart>
      <c:catAx>
        <c:axId val="113017163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1130166736"/>
        <c:crosses val="autoZero"/>
        <c:auto val="1"/>
        <c:lblAlgn val="ctr"/>
        <c:lblOffset val="100"/>
        <c:noMultiLvlLbl val="0"/>
      </c:catAx>
      <c:valAx>
        <c:axId val="1130166736"/>
        <c:scaling>
          <c:orientation val="minMax"/>
          <c:max val="1"/>
        </c:scaling>
        <c:delete val="1"/>
        <c:axPos val="l"/>
        <c:numFmt formatCode="General" sourceLinked="1"/>
        <c:majorTickMark val="none"/>
        <c:minorTickMark val="none"/>
        <c:tickLblPos val="nextTo"/>
        <c:crossAx val="1130171632"/>
        <c:crosses val="autoZero"/>
        <c:crossBetween val="between"/>
        <c:majorUnit val="0.2"/>
      </c:valAx>
      <c:spPr>
        <a:noFill/>
        <a:ln>
          <a:noFill/>
        </a:ln>
        <a:effectLst/>
      </c:spPr>
    </c:plotArea>
    <c:legend>
      <c:legendPos val="t"/>
      <c:layout>
        <c:manualLayout>
          <c:xMode val="edge"/>
          <c:yMode val="edge"/>
          <c:x val="0.30670663265306125"/>
          <c:y val="7.8323555555555549E-2"/>
          <c:w val="0.48754743025050279"/>
          <c:h val="5.6268896378794474E-2"/>
        </c:manualLayout>
      </c:layout>
      <c:overlay val="0"/>
      <c:spPr>
        <a:noFill/>
        <a:ln>
          <a:noFill/>
        </a:ln>
        <a:effectLst/>
      </c:spPr>
      <c:txPr>
        <a:bodyPr rot="0" spcFirstLastPara="1" vertOverflow="ellipsis" vert="horz" wrap="square" anchor="ctr" anchorCtr="1"/>
        <a:lstStyle/>
        <a:p>
          <a:pPr>
            <a:defRPr sz="1050"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42559459281115375"/>
          <c:y val="4.2363799715451983E-2"/>
          <c:w val="0.38447250000214239"/>
          <c:h val="0.80654162181904565"/>
        </c:manualLayout>
      </c:layout>
      <c:barChart>
        <c:barDir val="bar"/>
        <c:grouping val="clustered"/>
        <c:varyColors val="0"/>
        <c:ser>
          <c:idx val="0"/>
          <c:order val="0"/>
          <c:tx>
            <c:strRef>
              <c:f>Sheet1!$B$1</c:f>
              <c:strCache>
                <c:ptCount val="1"/>
                <c:pt idx="0">
                  <c:v>uv占比_一级</c:v>
                </c:pt>
              </c:strCache>
            </c:strRef>
          </c:tx>
          <c:spPr>
            <a:solidFill>
              <a:schemeClr val="accent1"/>
            </a:solidFill>
            <a:ln>
              <a:noFill/>
            </a:ln>
            <a:effectLst/>
          </c:spPr>
          <c:invertIfNegative val="0"/>
          <c:dPt>
            <c:idx val="1"/>
            <c:invertIfNegative val="0"/>
            <c:bubble3D val="0"/>
            <c:spPr>
              <a:solidFill>
                <a:schemeClr val="accent4"/>
              </a:solidFill>
              <a:ln>
                <a:noFill/>
              </a:ln>
              <a:effectLst/>
            </c:spPr>
            <c:extLst>
              <c:ext xmlns:c16="http://schemas.microsoft.com/office/drawing/2014/chart" uri="{C3380CC4-5D6E-409C-BE32-E72D297353CC}">
                <c16:uniqueId val="{00000001-5C74-9347-9788-F01F71D45D88}"/>
              </c:ext>
            </c:extLst>
          </c:dPt>
          <c:dPt>
            <c:idx val="2"/>
            <c:invertIfNegative val="0"/>
            <c:bubble3D val="0"/>
            <c:spPr>
              <a:solidFill>
                <a:schemeClr val="accent3"/>
              </a:solidFill>
              <a:ln>
                <a:noFill/>
              </a:ln>
              <a:effectLst/>
            </c:spPr>
            <c:extLst>
              <c:ext xmlns:c16="http://schemas.microsoft.com/office/drawing/2014/chart" uri="{C3380CC4-5D6E-409C-BE32-E72D297353CC}">
                <c16:uniqueId val="{00000003-5C74-9347-9788-F01F71D45D88}"/>
              </c:ext>
            </c:extLst>
          </c:dPt>
          <c:dPt>
            <c:idx val="4"/>
            <c:invertIfNegative val="0"/>
            <c:bubble3D val="0"/>
            <c:spPr>
              <a:solidFill>
                <a:schemeClr val="accent2"/>
              </a:solidFill>
              <a:ln>
                <a:noFill/>
              </a:ln>
              <a:effectLst/>
            </c:spPr>
            <c:extLst>
              <c:ext xmlns:c16="http://schemas.microsoft.com/office/drawing/2014/chart" uri="{C3380CC4-5D6E-409C-BE32-E72D297353CC}">
                <c16:uniqueId val="{00000005-5C74-9347-9788-F01F71D45D88}"/>
              </c:ext>
            </c:extLst>
          </c:dPt>
          <c:dPt>
            <c:idx val="5"/>
            <c:invertIfNegative val="0"/>
            <c:bubble3D val="0"/>
            <c:spPr>
              <a:solidFill>
                <a:schemeClr val="accent5"/>
              </a:solidFill>
              <a:ln>
                <a:noFill/>
              </a:ln>
              <a:effectLst/>
            </c:spPr>
            <c:extLst>
              <c:ext xmlns:c16="http://schemas.microsoft.com/office/drawing/2014/chart" uri="{C3380CC4-5D6E-409C-BE32-E72D297353CC}">
                <c16:uniqueId val="{00000007-5C74-9347-9788-F01F71D45D88}"/>
              </c:ext>
            </c:extLst>
          </c:dPt>
          <c:dLbls>
            <c:dLbl>
              <c:idx val="5"/>
              <c:layout>
                <c:manualLayout>
                  <c:x val="-3.2650864562328442E-2"/>
                  <c:y val="-3.3226919979634775E-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5C74-9347-9788-F01F71D45D88}"/>
                </c:ext>
              </c:extLst>
            </c:dLbl>
            <c:dLbl>
              <c:idx val="6"/>
              <c:layout>
                <c:manualLayout>
                  <c:x val="-3.3970610793981615E-3"/>
                  <c:y val="-7.6144145329665218E-18"/>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5C74-9347-9788-F01F71D45D88}"/>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手淘淘宝直播</c:v>
                </c:pt>
                <c:pt idx="1">
                  <c:v>手淘搜索</c:v>
                </c:pt>
                <c:pt idx="2">
                  <c:v>购物车</c:v>
                </c:pt>
                <c:pt idx="3">
                  <c:v>手淘推荐</c:v>
                </c:pt>
                <c:pt idx="4">
                  <c:v>我的淘宝</c:v>
                </c:pt>
                <c:pt idx="5">
                  <c:v>淘内待分类</c:v>
                </c:pt>
                <c:pt idx="6">
                  <c:v>手淘拍立淘</c:v>
                </c:pt>
              </c:strCache>
            </c:strRef>
          </c:cat>
          <c:val>
            <c:numRef>
              <c:f>Sheet1!$B$2:$B$8</c:f>
              <c:numCache>
                <c:formatCode>General</c:formatCode>
                <c:ptCount val="7"/>
                <c:pt idx="0">
                  <c:v>0.24779699014472159</c:v>
                </c:pt>
                <c:pt idx="1">
                  <c:v>0.26165320074580478</c:v>
                </c:pt>
                <c:pt idx="2">
                  <c:v>7.8137485572227647E-2</c:v>
                </c:pt>
                <c:pt idx="3">
                  <c:v>0.1935152712421202</c:v>
                </c:pt>
                <c:pt idx="4">
                  <c:v>7.2660481221699366E-2</c:v>
                </c:pt>
                <c:pt idx="5">
                  <c:v>3.7806312705318298E-2</c:v>
                </c:pt>
                <c:pt idx="6">
                  <c:v>3.802272929059753E-2</c:v>
                </c:pt>
              </c:numCache>
            </c:numRef>
          </c:val>
          <c:extLst>
            <c:ext xmlns:c16="http://schemas.microsoft.com/office/drawing/2014/chart" uri="{C3380CC4-5D6E-409C-BE32-E72D297353CC}">
              <c16:uniqueId val="{00000009-5C74-9347-9788-F01F71D45D88}"/>
            </c:ext>
          </c:extLst>
        </c:ser>
        <c:dLbls>
          <c:showLegendKey val="0"/>
          <c:showVal val="0"/>
          <c:showCatName val="0"/>
          <c:showSerName val="0"/>
          <c:showPercent val="0"/>
          <c:showBubbleSize val="0"/>
        </c:dLbls>
        <c:gapWidth val="182"/>
        <c:axId val="1130160208"/>
        <c:axId val="1130161840"/>
      </c:barChart>
      <c:catAx>
        <c:axId val="1130160208"/>
        <c:scaling>
          <c:orientation val="maxMin"/>
        </c:scaling>
        <c:delete val="0"/>
        <c:axPos val="l"/>
        <c:numFmt formatCode="General" sourceLinked="1"/>
        <c:majorTickMark val="none"/>
        <c:minorTickMark val="none"/>
        <c:tickLblPos val="none"/>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zh-CN"/>
          </a:p>
        </c:txPr>
        <c:crossAx val="1130161840"/>
        <c:crosses val="autoZero"/>
        <c:auto val="1"/>
        <c:lblAlgn val="ctr"/>
        <c:lblOffset val="100"/>
        <c:noMultiLvlLbl val="0"/>
      </c:catAx>
      <c:valAx>
        <c:axId val="1130161840"/>
        <c:scaling>
          <c:orientation val="minMax"/>
        </c:scaling>
        <c:delete val="1"/>
        <c:axPos val="t"/>
        <c:numFmt formatCode="0%" sourceLinked="0"/>
        <c:majorTickMark val="none"/>
        <c:minorTickMark val="none"/>
        <c:tickLblPos val="nextTo"/>
        <c:crossAx val="113016020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1" i="0" u="none" strike="noStrike" kern="1200" spc="0" baseline="0">
                <a:solidFill>
                  <a:schemeClr val="tx1">
                    <a:lumMod val="65000"/>
                    <a:lumOff val="35000"/>
                  </a:schemeClr>
                </a:solidFill>
                <a:latin typeface="+mn-ea"/>
                <a:ea typeface="+mn-ea"/>
                <a:cs typeface="+mn-cs"/>
              </a:defRPr>
            </a:pPr>
            <a:r>
              <a:rPr lang="en-US" altLang="zh-CN" sz="1400" b="1" dirty="0">
                <a:latin typeface="+mn-ea"/>
                <a:ea typeface="+mn-ea"/>
              </a:rPr>
              <a:t>GMV</a:t>
            </a:r>
            <a:endParaRPr lang="zh-CN" altLang="en-US" sz="1400" b="1" dirty="0">
              <a:latin typeface="+mn-ea"/>
              <a:ea typeface="+mn-ea"/>
            </a:endParaRPr>
          </a:p>
        </c:rich>
      </c:tx>
      <c:layout>
        <c:manualLayout>
          <c:xMode val="edge"/>
          <c:yMode val="edge"/>
          <c:x val="0.56749134584545291"/>
          <c:y val="6.7113490181838972E-2"/>
        </c:manualLayout>
      </c:layout>
      <c:overlay val="0"/>
      <c:spPr>
        <a:noFill/>
        <a:ln>
          <a:noFill/>
        </a:ln>
        <a:effectLst/>
      </c:spPr>
    </c:title>
    <c:autoTitleDeleted val="0"/>
    <c:plotArea>
      <c:layout>
        <c:manualLayout>
          <c:layoutTarget val="inner"/>
          <c:xMode val="edge"/>
          <c:yMode val="edge"/>
          <c:x val="0.30511796788796092"/>
          <c:y val="0.27784788570417551"/>
          <c:w val="0.6948819444444444"/>
          <c:h val="0.65955325548478405"/>
        </c:manualLayout>
      </c:layout>
      <c:barChart>
        <c:barDir val="col"/>
        <c:grouping val="stacked"/>
        <c:varyColors val="0"/>
        <c:ser>
          <c:idx val="4"/>
          <c:order val="0"/>
          <c:tx>
            <c:strRef>
              <c:f>Sheet1!$B$1</c:f>
              <c:strCache>
                <c:ptCount val="1"/>
                <c:pt idx="0">
                  <c:v>咖啡机</c:v>
                </c:pt>
              </c:strCache>
            </c:strRef>
          </c:tx>
          <c:spPr>
            <a:solidFill>
              <a:schemeClr val="accent5"/>
            </a:solidFill>
            <a:ln>
              <a:noFill/>
            </a:ln>
            <a:effectLst/>
          </c:spPr>
          <c:invertIfNegative val="0"/>
          <c:dLbls>
            <c:numFmt formatCode="#,##0_ " sourceLinked="0"/>
            <c:spPr>
              <a:noFill/>
              <a:ln>
                <a:noFill/>
              </a:ln>
              <a:effectLst/>
            </c:spPr>
            <c:txPr>
              <a:bodyPr wrap="square" lIns="38100" tIns="19050" rIns="38100" bIns="19050" anchor="ctr">
                <a:spAutoFit/>
              </a:bodyPr>
              <a:lstStyle/>
              <a:p>
                <a:pPr>
                  <a:defRPr sz="900">
                    <a:solidFill>
                      <a:schemeClr val="bg1"/>
                    </a:solidFill>
                  </a:defRPr>
                </a:pPr>
                <a:endParaRPr lang="zh-CN"/>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2022-12</c:v>
                </c:pt>
                <c:pt idx="1">
                  <c:v>2023-12</c:v>
                </c:pt>
              </c:strCache>
            </c:strRef>
          </c:cat>
          <c:val>
            <c:numRef>
              <c:f>Sheet1!$B$2:$B$3</c:f>
              <c:numCache>
                <c:formatCode>General</c:formatCode>
                <c:ptCount val="2"/>
                <c:pt idx="0">
                  <c:v>8411847.8599999994</c:v>
                </c:pt>
                <c:pt idx="1">
                  <c:v>4406801.51</c:v>
                </c:pt>
              </c:numCache>
            </c:numRef>
          </c:val>
          <c:extLst>
            <c:ext xmlns:c16="http://schemas.microsoft.com/office/drawing/2014/chart" uri="{C3380CC4-5D6E-409C-BE32-E72D297353CC}">
              <c16:uniqueId val="{00000002-6CF9-6A4C-B413-A104AB14FD95}"/>
            </c:ext>
          </c:extLst>
        </c:ser>
        <c:ser>
          <c:idx val="0"/>
          <c:order val="1"/>
          <c:tx>
            <c:strRef>
              <c:f>Sheet1!$C$1</c:f>
              <c:strCache>
                <c:ptCount val="1"/>
                <c:pt idx="0">
                  <c:v>胶囊咖啡</c:v>
                </c:pt>
              </c:strCache>
            </c:strRef>
          </c:tx>
          <c:spPr>
            <a:solidFill>
              <a:schemeClr val="accent1"/>
            </a:solidFill>
            <a:ln>
              <a:noFill/>
            </a:ln>
            <a:effectLst/>
          </c:spPr>
          <c:invertIfNegative val="0"/>
          <c:dLbls>
            <c:numFmt formatCode="#,##0_ " sourceLinked="0"/>
            <c:spPr>
              <a:noFill/>
              <a:ln>
                <a:noFill/>
              </a:ln>
              <a:effectLst/>
            </c:spPr>
            <c:txPr>
              <a:bodyPr wrap="square" lIns="38100" tIns="19050" rIns="38100" bIns="19050" anchor="ctr">
                <a:spAutoFit/>
              </a:bodyPr>
              <a:lstStyle/>
              <a:p>
                <a:pPr>
                  <a:defRPr sz="900">
                    <a:solidFill>
                      <a:schemeClr val="bg1"/>
                    </a:solidFill>
                  </a:defRPr>
                </a:pPr>
                <a:endParaRPr lang="zh-CN"/>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2022-12</c:v>
                </c:pt>
                <c:pt idx="1">
                  <c:v>2023-12</c:v>
                </c:pt>
              </c:strCache>
            </c:strRef>
          </c:cat>
          <c:val>
            <c:numRef>
              <c:f>Sheet1!$C$2:$C$3</c:f>
              <c:numCache>
                <c:formatCode>General</c:formatCode>
                <c:ptCount val="2"/>
                <c:pt idx="0">
                  <c:v>14210983.279999999</c:v>
                </c:pt>
                <c:pt idx="1">
                  <c:v>6229678.2101513986</c:v>
                </c:pt>
              </c:numCache>
            </c:numRef>
          </c:val>
          <c:extLst>
            <c:ext xmlns:c16="http://schemas.microsoft.com/office/drawing/2014/chart" uri="{C3380CC4-5D6E-409C-BE32-E72D297353CC}">
              <c16:uniqueId val="{00000005-6CF9-6A4C-B413-A104AB14FD95}"/>
            </c:ext>
          </c:extLst>
        </c:ser>
        <c:ser>
          <c:idx val="1"/>
          <c:order val="2"/>
          <c:tx>
            <c:strRef>
              <c:f>Sheet1!$D$1</c:f>
              <c:strCache>
                <c:ptCount val="1"/>
                <c:pt idx="0">
                  <c:v>其他咖啡</c:v>
                </c:pt>
              </c:strCache>
            </c:strRef>
          </c:tx>
          <c:spPr>
            <a:solidFill>
              <a:schemeClr val="accent2"/>
            </a:solidFill>
            <a:ln>
              <a:noFill/>
            </a:ln>
            <a:effectLst/>
          </c:spPr>
          <c:invertIfNegative val="0"/>
          <c:dLbls>
            <c:delete val="1"/>
          </c:dLbls>
          <c:cat>
            <c:strRef>
              <c:f>Sheet1!$A$2:$A$3</c:f>
              <c:strCache>
                <c:ptCount val="2"/>
                <c:pt idx="0">
                  <c:v>2022-12</c:v>
                </c:pt>
                <c:pt idx="1">
                  <c:v>2023-12</c:v>
                </c:pt>
              </c:strCache>
            </c:strRef>
          </c:cat>
          <c:val>
            <c:numRef>
              <c:f>Sheet1!$D$2:$D$3</c:f>
              <c:numCache>
                <c:formatCode>General</c:formatCode>
                <c:ptCount val="2"/>
                <c:pt idx="0">
                  <c:v>89496.79</c:v>
                </c:pt>
                <c:pt idx="1">
                  <c:v>13503.046549459001</c:v>
                </c:pt>
              </c:numCache>
            </c:numRef>
          </c:val>
          <c:extLst>
            <c:ext xmlns:c16="http://schemas.microsoft.com/office/drawing/2014/chart" uri="{C3380CC4-5D6E-409C-BE32-E72D297353CC}">
              <c16:uniqueId val="{00000006-6CF9-6A4C-B413-A104AB14FD95}"/>
            </c:ext>
          </c:extLst>
        </c:ser>
        <c:ser>
          <c:idx val="2"/>
          <c:order val="3"/>
          <c:tx>
            <c:strRef>
              <c:f>Sheet1!$E$1</c:f>
              <c:strCache>
                <c:ptCount val="1"/>
                <c:pt idx="0">
                  <c:v>其他</c:v>
                </c:pt>
              </c:strCache>
            </c:strRef>
          </c:tx>
          <c:spPr>
            <a:solidFill>
              <a:schemeClr val="accent3"/>
            </a:solidFill>
            <a:ln>
              <a:noFill/>
            </a:ln>
            <a:effectLst/>
          </c:spPr>
          <c:invertIfNegative val="0"/>
          <c:dLbls>
            <c:dLbl>
              <c:idx val="0"/>
              <c:dLblPos val="ctr"/>
              <c:showLegendKey val="0"/>
              <c:showVal val="1"/>
              <c:showCatName val="0"/>
              <c:showSerName val="0"/>
              <c:showPercent val="0"/>
              <c:showBubbleSize val="0"/>
              <c:separator>
</c:separator>
              <c:extLst>
                <c:ext xmlns:c15="http://schemas.microsoft.com/office/drawing/2012/chart" uri="{CE6537A1-D6FC-4f65-9D91-7224C49458BB}"/>
                <c:ext xmlns:c16="http://schemas.microsoft.com/office/drawing/2014/chart" uri="{C3380CC4-5D6E-409C-BE32-E72D297353CC}">
                  <c16:uniqueId val="{00000007-6CF9-6A4C-B413-A104AB14FD95}"/>
                </c:ext>
              </c:extLst>
            </c:dLbl>
            <c:dLbl>
              <c:idx val="1"/>
              <c:layout>
                <c:manualLayout>
                  <c:x val="-1.2935035758548312E-16"/>
                  <c:y val="-5.6174805378627034E-3"/>
                </c:manualLayout>
              </c:layout>
              <c:dLblPos val="ctr"/>
              <c:showLegendKey val="0"/>
              <c:showVal val="1"/>
              <c:showCatName val="0"/>
              <c:showSerName val="0"/>
              <c:showPercent val="0"/>
              <c:showBubbleSize val="0"/>
              <c:separator>
</c:separator>
              <c:extLst>
                <c:ext xmlns:c15="http://schemas.microsoft.com/office/drawing/2012/chart" uri="{CE6537A1-D6FC-4f65-9D91-7224C49458BB}"/>
                <c:ext xmlns:c16="http://schemas.microsoft.com/office/drawing/2014/chart" uri="{C3380CC4-5D6E-409C-BE32-E72D297353CC}">
                  <c16:uniqueId val="{00000008-6CF9-6A4C-B413-A104AB14FD95}"/>
                </c:ext>
              </c:extLst>
            </c:dLbl>
            <c:numFmt formatCode="#,##0_ " sourceLinked="0"/>
            <c:spPr>
              <a:noFill/>
              <a:ln>
                <a:noFill/>
              </a:ln>
              <a:effectLst/>
            </c:spPr>
            <c:txPr>
              <a:bodyPr rot="0" spcFirstLastPara="1" vertOverflow="ellipsis" vert="horz" wrap="none" lIns="36000" tIns="19050" rIns="36000" bIns="19050" anchor="ctr" anchorCtr="1">
                <a:spAutoFit/>
              </a:bodyPr>
              <a:lstStyle/>
              <a:p>
                <a:pPr>
                  <a:defRPr sz="900" b="0" i="0" u="none" strike="noStrike" kern="1200" baseline="0">
                    <a:solidFill>
                      <a:schemeClr val="tx1"/>
                    </a:solidFill>
                    <a:latin typeface="+mn-lt"/>
                    <a:ea typeface="+mn-ea"/>
                    <a:cs typeface="+mn-cs"/>
                  </a:defRPr>
                </a:pPr>
                <a:endParaRPr lang="zh-CN"/>
              </a:p>
            </c:txPr>
            <c:dLblPos val="ctr"/>
            <c:showLegendKey val="0"/>
            <c:showVal val="1"/>
            <c:showCatName val="0"/>
            <c:showSerName val="0"/>
            <c:showPercent val="0"/>
            <c:showBubbleSize val="0"/>
            <c:separator>
</c:separator>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2022-12</c:v>
                </c:pt>
                <c:pt idx="1">
                  <c:v>2023-12</c:v>
                </c:pt>
              </c:strCache>
            </c:strRef>
          </c:cat>
          <c:val>
            <c:numRef>
              <c:f>Sheet1!$E$2:$E$3</c:f>
              <c:numCache>
                <c:formatCode>General</c:formatCode>
                <c:ptCount val="2"/>
                <c:pt idx="0">
                  <c:v>1026286.07</c:v>
                </c:pt>
                <c:pt idx="1">
                  <c:v>514903.76329914201</c:v>
                </c:pt>
              </c:numCache>
            </c:numRef>
          </c:val>
          <c:extLst>
            <c:ext xmlns:c16="http://schemas.microsoft.com/office/drawing/2014/chart" uri="{C3380CC4-5D6E-409C-BE32-E72D297353CC}">
              <c16:uniqueId val="{00000009-6CF9-6A4C-B413-A104AB14FD95}"/>
            </c:ext>
          </c:extLst>
        </c:ser>
        <c:dLbls>
          <c:dLblPos val="ctr"/>
          <c:showLegendKey val="0"/>
          <c:showVal val="1"/>
          <c:showCatName val="0"/>
          <c:showSerName val="0"/>
          <c:showPercent val="0"/>
          <c:showBubbleSize val="0"/>
        </c:dLbls>
        <c:gapWidth val="100"/>
        <c:overlap val="100"/>
        <c:serLines>
          <c:spPr>
            <a:ln w="9525" cap="flat" cmpd="sng" algn="ctr">
              <a:solidFill>
                <a:schemeClr val="tx1">
                  <a:lumMod val="35000"/>
                  <a:lumOff val="65000"/>
                </a:schemeClr>
              </a:solidFill>
              <a:round/>
            </a:ln>
            <a:effectLst/>
          </c:spPr>
        </c:serLines>
        <c:axId val="1010074112"/>
        <c:axId val="1010081728"/>
      </c:barChart>
      <c:catAx>
        <c:axId val="10100741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crossAx val="1010081728"/>
        <c:crosses val="autoZero"/>
        <c:auto val="1"/>
        <c:lblAlgn val="ctr"/>
        <c:lblOffset val="100"/>
        <c:noMultiLvlLbl val="0"/>
      </c:catAx>
      <c:valAx>
        <c:axId val="1010081728"/>
        <c:scaling>
          <c:orientation val="minMax"/>
        </c:scaling>
        <c:delete val="1"/>
        <c:axPos val="l"/>
        <c:numFmt formatCode="General" sourceLinked="1"/>
        <c:majorTickMark val="none"/>
        <c:minorTickMark val="none"/>
        <c:tickLblPos val="nextTo"/>
        <c:crossAx val="1010074112"/>
        <c:crosses val="autoZero"/>
        <c:crossBetween val="between"/>
      </c:valAx>
      <c:spPr>
        <a:noFill/>
        <a:ln>
          <a:noFill/>
        </a:ln>
        <a:effectLst/>
      </c:spPr>
    </c:plotArea>
    <c:legend>
      <c:legendPos val="l"/>
      <c:layout>
        <c:manualLayout>
          <c:xMode val="edge"/>
          <c:yMode val="edge"/>
          <c:x val="4.9388888888888892E-2"/>
          <c:y val="0.4393340277777778"/>
          <c:w val="0.20260027777777778"/>
          <c:h val="0.21840462962962964"/>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pPr>
      <a:endParaRPr lang="zh-CN"/>
    </a:p>
  </c:txPr>
  <c:externalData r:id="rId1">
    <c:autoUpdate val="0"/>
  </c:externalData>
</c:chartSpace>
</file>

<file path=ppt/charts/chart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39852929611327154"/>
          <c:y val="4.2363799715451983E-2"/>
          <c:w val="0.3344762186501164"/>
          <c:h val="0.80321892982108223"/>
        </c:manualLayout>
      </c:layout>
      <c:barChart>
        <c:barDir val="bar"/>
        <c:grouping val="clustered"/>
        <c:varyColors val="0"/>
        <c:ser>
          <c:idx val="0"/>
          <c:order val="0"/>
          <c:tx>
            <c:strRef>
              <c:f>Sheet1!$B$1</c:f>
              <c:strCache>
                <c:ptCount val="1"/>
                <c:pt idx="0">
                  <c:v>uv占比_一级</c:v>
                </c:pt>
              </c:strCache>
            </c:strRef>
          </c:tx>
          <c:spPr>
            <a:solidFill>
              <a:schemeClr val="accent1"/>
            </a:solidFill>
            <a:ln>
              <a:noFill/>
            </a:ln>
            <a:effectLst/>
          </c:spPr>
          <c:invertIfNegative val="0"/>
          <c:dPt>
            <c:idx val="1"/>
            <c:invertIfNegative val="0"/>
            <c:bubble3D val="0"/>
            <c:spPr>
              <a:solidFill>
                <a:schemeClr val="accent4"/>
              </a:solidFill>
              <a:ln>
                <a:noFill/>
              </a:ln>
              <a:effectLst/>
            </c:spPr>
            <c:extLst>
              <c:ext xmlns:c16="http://schemas.microsoft.com/office/drawing/2014/chart" uri="{C3380CC4-5D6E-409C-BE32-E72D297353CC}">
                <c16:uniqueId val="{00000001-2AD2-8342-8CB6-BBE64DCA46FB}"/>
              </c:ext>
            </c:extLst>
          </c:dPt>
          <c:dPt>
            <c:idx val="2"/>
            <c:invertIfNegative val="0"/>
            <c:bubble3D val="0"/>
            <c:spPr>
              <a:solidFill>
                <a:schemeClr val="accent3"/>
              </a:solidFill>
              <a:ln>
                <a:noFill/>
              </a:ln>
              <a:effectLst/>
            </c:spPr>
            <c:extLst>
              <c:ext xmlns:c16="http://schemas.microsoft.com/office/drawing/2014/chart" uri="{C3380CC4-5D6E-409C-BE32-E72D297353CC}">
                <c16:uniqueId val="{00000003-2AD2-8342-8CB6-BBE64DCA46FB}"/>
              </c:ext>
            </c:extLst>
          </c:dPt>
          <c:dPt>
            <c:idx val="4"/>
            <c:invertIfNegative val="0"/>
            <c:bubble3D val="0"/>
            <c:spPr>
              <a:solidFill>
                <a:schemeClr val="accent2"/>
              </a:solidFill>
              <a:ln>
                <a:noFill/>
              </a:ln>
              <a:effectLst/>
            </c:spPr>
            <c:extLst>
              <c:ext xmlns:c16="http://schemas.microsoft.com/office/drawing/2014/chart" uri="{C3380CC4-5D6E-409C-BE32-E72D297353CC}">
                <c16:uniqueId val="{00000005-2AD2-8342-8CB6-BBE64DCA46FB}"/>
              </c:ext>
            </c:extLst>
          </c:dPt>
          <c:dPt>
            <c:idx val="5"/>
            <c:invertIfNegative val="0"/>
            <c:bubble3D val="0"/>
            <c:spPr>
              <a:solidFill>
                <a:schemeClr val="accent5"/>
              </a:solidFill>
              <a:ln>
                <a:noFill/>
              </a:ln>
              <a:effectLst/>
            </c:spPr>
            <c:extLst>
              <c:ext xmlns:c16="http://schemas.microsoft.com/office/drawing/2014/chart" uri="{C3380CC4-5D6E-409C-BE32-E72D297353CC}">
                <c16:uniqueId val="{00000007-2AD2-8342-8CB6-BBE64DCA46FB}"/>
              </c:ext>
            </c:extLst>
          </c:dPt>
          <c:dLbls>
            <c:numFmt formatCode="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手淘淘宝直播</c:v>
                </c:pt>
                <c:pt idx="1">
                  <c:v>手淘搜索</c:v>
                </c:pt>
                <c:pt idx="2">
                  <c:v>购物车</c:v>
                </c:pt>
                <c:pt idx="3">
                  <c:v>手淘推荐</c:v>
                </c:pt>
                <c:pt idx="4">
                  <c:v>我的淘宝</c:v>
                </c:pt>
                <c:pt idx="5">
                  <c:v>淘内待分类</c:v>
                </c:pt>
                <c:pt idx="6">
                  <c:v>手淘拍立淘</c:v>
                </c:pt>
              </c:strCache>
            </c:strRef>
          </c:cat>
          <c:val>
            <c:numRef>
              <c:f>Sheet1!$B$2:$B$8</c:f>
              <c:numCache>
                <c:formatCode>General</c:formatCode>
                <c:ptCount val="7"/>
                <c:pt idx="0">
                  <c:v>0.5043403438046703</c:v>
                </c:pt>
                <c:pt idx="1">
                  <c:v>0.20034038183616029</c:v>
                </c:pt>
                <c:pt idx="2">
                  <c:v>8.1639347379630328E-2</c:v>
                </c:pt>
                <c:pt idx="3">
                  <c:v>7.626739940670875E-2</c:v>
                </c:pt>
                <c:pt idx="4">
                  <c:v>6.9231573743059258E-2</c:v>
                </c:pt>
                <c:pt idx="5">
                  <c:v>5.288278694759261E-2</c:v>
                </c:pt>
                <c:pt idx="6">
                  <c:v>2.8285920742374689E-2</c:v>
                </c:pt>
              </c:numCache>
            </c:numRef>
          </c:val>
          <c:extLst>
            <c:ext xmlns:c16="http://schemas.microsoft.com/office/drawing/2014/chart" uri="{C3380CC4-5D6E-409C-BE32-E72D297353CC}">
              <c16:uniqueId val="{00000008-2AD2-8342-8CB6-BBE64DCA46FB}"/>
            </c:ext>
          </c:extLst>
        </c:ser>
        <c:dLbls>
          <c:showLegendKey val="0"/>
          <c:showVal val="0"/>
          <c:showCatName val="0"/>
          <c:showSerName val="0"/>
          <c:showPercent val="0"/>
          <c:showBubbleSize val="0"/>
        </c:dLbls>
        <c:gapWidth val="182"/>
        <c:axId val="1130170000"/>
        <c:axId val="1130168912"/>
      </c:barChart>
      <c:catAx>
        <c:axId val="1130170000"/>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zh-CN"/>
          </a:p>
        </c:txPr>
        <c:crossAx val="1130168912"/>
        <c:crosses val="autoZero"/>
        <c:auto val="1"/>
        <c:lblAlgn val="ctr"/>
        <c:lblOffset val="100"/>
        <c:noMultiLvlLbl val="0"/>
      </c:catAx>
      <c:valAx>
        <c:axId val="1130168912"/>
        <c:scaling>
          <c:orientation val="minMax"/>
        </c:scaling>
        <c:delete val="1"/>
        <c:axPos val="t"/>
        <c:numFmt formatCode="0%" sourceLinked="0"/>
        <c:majorTickMark val="none"/>
        <c:minorTickMark val="none"/>
        <c:tickLblPos val="nextTo"/>
        <c:crossAx val="113017000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4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42559459281115375"/>
          <c:y val="4.2363799715451983E-2"/>
          <c:w val="0.37305840905448756"/>
          <c:h val="0.80321892982108223"/>
        </c:manualLayout>
      </c:layout>
      <c:barChart>
        <c:barDir val="bar"/>
        <c:grouping val="clustered"/>
        <c:varyColors val="0"/>
        <c:ser>
          <c:idx val="0"/>
          <c:order val="0"/>
          <c:tx>
            <c:strRef>
              <c:f>Sheet1!$B$1</c:f>
              <c:strCache>
                <c:ptCount val="1"/>
                <c:pt idx="0">
                  <c:v>uv占比_一级</c:v>
                </c:pt>
              </c:strCache>
            </c:strRef>
          </c:tx>
          <c:spPr>
            <a:solidFill>
              <a:schemeClr val="accent1"/>
            </a:solidFill>
            <a:ln>
              <a:noFill/>
            </a:ln>
            <a:effectLst/>
          </c:spPr>
          <c:invertIfNegative val="0"/>
          <c:dPt>
            <c:idx val="1"/>
            <c:invertIfNegative val="0"/>
            <c:bubble3D val="0"/>
            <c:spPr>
              <a:solidFill>
                <a:schemeClr val="accent4"/>
              </a:solidFill>
              <a:ln>
                <a:noFill/>
              </a:ln>
              <a:effectLst/>
            </c:spPr>
            <c:extLst>
              <c:ext xmlns:c16="http://schemas.microsoft.com/office/drawing/2014/chart" uri="{C3380CC4-5D6E-409C-BE32-E72D297353CC}">
                <c16:uniqueId val="{00000001-4440-2F49-856E-A5DF81E57924}"/>
              </c:ext>
            </c:extLst>
          </c:dPt>
          <c:dPt>
            <c:idx val="2"/>
            <c:invertIfNegative val="0"/>
            <c:bubble3D val="0"/>
            <c:spPr>
              <a:solidFill>
                <a:schemeClr val="accent3"/>
              </a:solidFill>
              <a:ln>
                <a:noFill/>
              </a:ln>
              <a:effectLst/>
            </c:spPr>
            <c:extLst>
              <c:ext xmlns:c16="http://schemas.microsoft.com/office/drawing/2014/chart" uri="{C3380CC4-5D6E-409C-BE32-E72D297353CC}">
                <c16:uniqueId val="{00000003-4440-2F49-856E-A5DF81E57924}"/>
              </c:ext>
            </c:extLst>
          </c:dPt>
          <c:dPt>
            <c:idx val="4"/>
            <c:invertIfNegative val="0"/>
            <c:bubble3D val="0"/>
            <c:spPr>
              <a:solidFill>
                <a:schemeClr val="accent2"/>
              </a:solidFill>
              <a:ln>
                <a:noFill/>
              </a:ln>
              <a:effectLst/>
            </c:spPr>
            <c:extLst>
              <c:ext xmlns:c16="http://schemas.microsoft.com/office/drawing/2014/chart" uri="{C3380CC4-5D6E-409C-BE32-E72D297353CC}">
                <c16:uniqueId val="{00000005-4440-2F49-856E-A5DF81E57924}"/>
              </c:ext>
            </c:extLst>
          </c:dPt>
          <c:dPt>
            <c:idx val="5"/>
            <c:invertIfNegative val="0"/>
            <c:bubble3D val="0"/>
            <c:spPr>
              <a:solidFill>
                <a:schemeClr val="accent5"/>
              </a:solidFill>
              <a:ln>
                <a:noFill/>
              </a:ln>
              <a:effectLst/>
            </c:spPr>
            <c:extLst>
              <c:ext xmlns:c16="http://schemas.microsoft.com/office/drawing/2014/chart" uri="{C3380CC4-5D6E-409C-BE32-E72D297353CC}">
                <c16:uniqueId val="{00000007-4440-2F49-856E-A5DF81E57924}"/>
              </c:ext>
            </c:extLst>
          </c:dPt>
          <c:dLbls>
            <c:dLbl>
              <c:idx val="1"/>
              <c:layout>
                <c:manualLayout>
                  <c:x val="-4.3534486083104694E-2"/>
                  <c:y val="2.616292911782266E-7"/>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4440-2F49-856E-A5DF81E57924}"/>
                </c:ext>
              </c:extLst>
            </c:dLbl>
            <c:dLbl>
              <c:idx val="5"/>
              <c:layout>
                <c:manualLayout>
                  <c:x val="-3.2650864562328442E-2"/>
                  <c:y val="0"/>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4440-2F49-856E-A5DF81E57924}"/>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手淘淘宝直播</c:v>
                </c:pt>
                <c:pt idx="1">
                  <c:v>手淘搜索</c:v>
                </c:pt>
                <c:pt idx="2">
                  <c:v>购物车</c:v>
                </c:pt>
                <c:pt idx="3">
                  <c:v>手淘推荐</c:v>
                </c:pt>
                <c:pt idx="4">
                  <c:v>我的淘宝</c:v>
                </c:pt>
                <c:pt idx="5">
                  <c:v>淘内待分类</c:v>
                </c:pt>
                <c:pt idx="6">
                  <c:v>手淘拍立淘</c:v>
                </c:pt>
              </c:strCache>
            </c:strRef>
          </c:cat>
          <c:val>
            <c:numRef>
              <c:f>Sheet1!$B$2:$B$8</c:f>
              <c:numCache>
                <c:formatCode>General</c:formatCode>
                <c:ptCount val="7"/>
                <c:pt idx="0">
                  <c:v>0.15971487662019859</c:v>
                </c:pt>
                <c:pt idx="1">
                  <c:v>0.4658672897491356</c:v>
                </c:pt>
                <c:pt idx="2">
                  <c:v>0.1377228019766028</c:v>
                </c:pt>
                <c:pt idx="3">
                  <c:v>0.1105760881577493</c:v>
                </c:pt>
                <c:pt idx="4">
                  <c:v>0.10319540266178311</c:v>
                </c:pt>
                <c:pt idx="5">
                  <c:v>9.0581140177767958E-2</c:v>
                </c:pt>
                <c:pt idx="6">
                  <c:v>4.1197644495666312E-2</c:v>
                </c:pt>
              </c:numCache>
            </c:numRef>
          </c:val>
          <c:extLst>
            <c:ext xmlns:c16="http://schemas.microsoft.com/office/drawing/2014/chart" uri="{C3380CC4-5D6E-409C-BE32-E72D297353CC}">
              <c16:uniqueId val="{00000008-4440-2F49-856E-A5DF81E57924}"/>
            </c:ext>
          </c:extLst>
        </c:ser>
        <c:dLbls>
          <c:showLegendKey val="0"/>
          <c:showVal val="0"/>
          <c:showCatName val="0"/>
          <c:showSerName val="0"/>
          <c:showPercent val="0"/>
          <c:showBubbleSize val="0"/>
        </c:dLbls>
        <c:gapWidth val="182"/>
        <c:axId val="1130167824"/>
        <c:axId val="1130162384"/>
      </c:barChart>
      <c:catAx>
        <c:axId val="1130167824"/>
        <c:scaling>
          <c:orientation val="maxMin"/>
        </c:scaling>
        <c:delete val="0"/>
        <c:axPos val="l"/>
        <c:numFmt formatCode="General" sourceLinked="1"/>
        <c:majorTickMark val="none"/>
        <c:minorTickMark val="none"/>
        <c:tickLblPos val="none"/>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zh-CN"/>
          </a:p>
        </c:txPr>
        <c:crossAx val="1130162384"/>
        <c:crosses val="autoZero"/>
        <c:auto val="1"/>
        <c:lblAlgn val="ctr"/>
        <c:lblOffset val="100"/>
        <c:noMultiLvlLbl val="0"/>
      </c:catAx>
      <c:valAx>
        <c:axId val="1130162384"/>
        <c:scaling>
          <c:orientation val="minMax"/>
        </c:scaling>
        <c:delete val="1"/>
        <c:axPos val="t"/>
        <c:numFmt formatCode="0%" sourceLinked="0"/>
        <c:majorTickMark val="none"/>
        <c:minorTickMark val="none"/>
        <c:tickLblPos val="nextTo"/>
        <c:crossAx val="113016782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4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42559459281115375"/>
          <c:y val="3.9041190831775784E-2"/>
          <c:w val="0.37903068924175431"/>
          <c:h val="0.79989623782311869"/>
        </c:manualLayout>
      </c:layout>
      <c:barChart>
        <c:barDir val="bar"/>
        <c:grouping val="clustered"/>
        <c:varyColors val="0"/>
        <c:ser>
          <c:idx val="0"/>
          <c:order val="0"/>
          <c:tx>
            <c:strRef>
              <c:f>Sheet1!$B$1</c:f>
              <c:strCache>
                <c:ptCount val="1"/>
                <c:pt idx="0">
                  <c:v>uv占比_一级</c:v>
                </c:pt>
              </c:strCache>
            </c:strRef>
          </c:tx>
          <c:spPr>
            <a:solidFill>
              <a:schemeClr val="accent1"/>
            </a:solidFill>
            <a:ln>
              <a:noFill/>
            </a:ln>
            <a:effectLst/>
          </c:spPr>
          <c:invertIfNegative val="0"/>
          <c:dPt>
            <c:idx val="1"/>
            <c:invertIfNegative val="0"/>
            <c:bubble3D val="0"/>
            <c:spPr>
              <a:solidFill>
                <a:schemeClr val="accent4"/>
              </a:solidFill>
              <a:ln>
                <a:noFill/>
              </a:ln>
              <a:effectLst/>
            </c:spPr>
            <c:extLst>
              <c:ext xmlns:c16="http://schemas.microsoft.com/office/drawing/2014/chart" uri="{C3380CC4-5D6E-409C-BE32-E72D297353CC}">
                <c16:uniqueId val="{00000001-96B4-324A-8F9A-210460A9B8FE}"/>
              </c:ext>
            </c:extLst>
          </c:dPt>
          <c:dPt>
            <c:idx val="2"/>
            <c:invertIfNegative val="0"/>
            <c:bubble3D val="0"/>
            <c:spPr>
              <a:solidFill>
                <a:schemeClr val="accent3"/>
              </a:solidFill>
              <a:ln>
                <a:noFill/>
              </a:ln>
              <a:effectLst/>
            </c:spPr>
            <c:extLst>
              <c:ext xmlns:c16="http://schemas.microsoft.com/office/drawing/2014/chart" uri="{C3380CC4-5D6E-409C-BE32-E72D297353CC}">
                <c16:uniqueId val="{00000003-96B4-324A-8F9A-210460A9B8FE}"/>
              </c:ext>
            </c:extLst>
          </c:dPt>
          <c:dPt>
            <c:idx val="4"/>
            <c:invertIfNegative val="0"/>
            <c:bubble3D val="0"/>
            <c:spPr>
              <a:solidFill>
                <a:schemeClr val="accent2"/>
              </a:solidFill>
              <a:ln>
                <a:noFill/>
              </a:ln>
              <a:effectLst/>
            </c:spPr>
            <c:extLst>
              <c:ext xmlns:c16="http://schemas.microsoft.com/office/drawing/2014/chart" uri="{C3380CC4-5D6E-409C-BE32-E72D297353CC}">
                <c16:uniqueId val="{00000005-96B4-324A-8F9A-210460A9B8FE}"/>
              </c:ext>
            </c:extLst>
          </c:dPt>
          <c:dPt>
            <c:idx val="5"/>
            <c:invertIfNegative val="0"/>
            <c:bubble3D val="0"/>
            <c:spPr>
              <a:solidFill>
                <a:schemeClr val="accent5"/>
              </a:solidFill>
              <a:ln>
                <a:noFill/>
              </a:ln>
              <a:effectLst/>
            </c:spPr>
            <c:extLst>
              <c:ext xmlns:c16="http://schemas.microsoft.com/office/drawing/2014/chart" uri="{C3380CC4-5D6E-409C-BE32-E72D297353CC}">
                <c16:uniqueId val="{00000007-96B4-324A-8F9A-210460A9B8FE}"/>
              </c:ext>
            </c:extLst>
          </c:dPt>
          <c:dLbls>
            <c:dLbl>
              <c:idx val="5"/>
              <c:layout>
                <c:manualLayout>
                  <c:x val="-2.1767243041552295E-2"/>
                  <c:y val="0"/>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96B4-324A-8F9A-210460A9B8FE}"/>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手淘淘宝直播</c:v>
                </c:pt>
                <c:pt idx="1">
                  <c:v>手淘搜索</c:v>
                </c:pt>
                <c:pt idx="2">
                  <c:v>购物车</c:v>
                </c:pt>
                <c:pt idx="3">
                  <c:v>手淘推荐</c:v>
                </c:pt>
                <c:pt idx="4">
                  <c:v>我的淘宝</c:v>
                </c:pt>
                <c:pt idx="5">
                  <c:v>淘内待分类</c:v>
                </c:pt>
                <c:pt idx="6">
                  <c:v>手淘拍立淘</c:v>
                </c:pt>
              </c:strCache>
            </c:strRef>
          </c:cat>
          <c:val>
            <c:numRef>
              <c:f>Sheet1!$B$2:$B$8</c:f>
              <c:numCache>
                <c:formatCode>General</c:formatCode>
                <c:ptCount val="7"/>
                <c:pt idx="0">
                  <c:v>0.48069782419982637</c:v>
                </c:pt>
                <c:pt idx="1">
                  <c:v>0.23122847301951779</c:v>
                </c:pt>
                <c:pt idx="2">
                  <c:v>7.3251939178404418E-2</c:v>
                </c:pt>
                <c:pt idx="3">
                  <c:v>6.3918680518607718E-2</c:v>
                </c:pt>
                <c:pt idx="4">
                  <c:v>7.7788356528800645E-2</c:v>
                </c:pt>
                <c:pt idx="5">
                  <c:v>5.0385035423258943E-2</c:v>
                </c:pt>
                <c:pt idx="6">
                  <c:v>3.1043656016353501E-2</c:v>
                </c:pt>
              </c:numCache>
            </c:numRef>
          </c:val>
          <c:extLst>
            <c:ext xmlns:c16="http://schemas.microsoft.com/office/drawing/2014/chart" uri="{C3380CC4-5D6E-409C-BE32-E72D297353CC}">
              <c16:uniqueId val="{00000008-96B4-324A-8F9A-210460A9B8FE}"/>
            </c:ext>
          </c:extLst>
        </c:ser>
        <c:dLbls>
          <c:showLegendKey val="0"/>
          <c:showVal val="0"/>
          <c:showCatName val="0"/>
          <c:showSerName val="0"/>
          <c:showPercent val="0"/>
          <c:showBubbleSize val="0"/>
        </c:dLbls>
        <c:gapWidth val="182"/>
        <c:axId val="1130167280"/>
        <c:axId val="1130168368"/>
      </c:barChart>
      <c:catAx>
        <c:axId val="1130167280"/>
        <c:scaling>
          <c:orientation val="maxMin"/>
        </c:scaling>
        <c:delete val="0"/>
        <c:axPos val="l"/>
        <c:numFmt formatCode="General" sourceLinked="1"/>
        <c:majorTickMark val="none"/>
        <c:minorTickMark val="none"/>
        <c:tickLblPos val="none"/>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zh-CN"/>
          </a:p>
        </c:txPr>
        <c:crossAx val="1130168368"/>
        <c:crosses val="autoZero"/>
        <c:auto val="1"/>
        <c:lblAlgn val="ctr"/>
        <c:lblOffset val="100"/>
        <c:noMultiLvlLbl val="0"/>
      </c:catAx>
      <c:valAx>
        <c:axId val="1130168368"/>
        <c:scaling>
          <c:orientation val="minMax"/>
        </c:scaling>
        <c:delete val="1"/>
        <c:axPos val="t"/>
        <c:numFmt formatCode="0%" sourceLinked="0"/>
        <c:majorTickMark val="none"/>
        <c:minorTickMark val="none"/>
        <c:tickLblPos val="nextTo"/>
        <c:crossAx val="113016728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4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40724602085289796"/>
          <c:y val="3.9041107717488505E-2"/>
          <c:w val="0.42198415565026848"/>
          <c:h val="0.79989623782311869"/>
        </c:manualLayout>
      </c:layout>
      <c:barChart>
        <c:barDir val="bar"/>
        <c:grouping val="clustered"/>
        <c:varyColors val="0"/>
        <c:ser>
          <c:idx val="0"/>
          <c:order val="0"/>
          <c:tx>
            <c:strRef>
              <c:f>Sheet1!$B$1</c:f>
              <c:strCache>
                <c:ptCount val="1"/>
                <c:pt idx="0">
                  <c:v>uv占比_一级</c:v>
                </c:pt>
              </c:strCache>
            </c:strRef>
          </c:tx>
          <c:spPr>
            <a:solidFill>
              <a:schemeClr val="accent1"/>
            </a:solidFill>
            <a:ln>
              <a:noFill/>
            </a:ln>
            <a:effectLst/>
          </c:spPr>
          <c:invertIfNegative val="0"/>
          <c:dPt>
            <c:idx val="1"/>
            <c:invertIfNegative val="0"/>
            <c:bubble3D val="0"/>
            <c:spPr>
              <a:solidFill>
                <a:schemeClr val="accent4"/>
              </a:solidFill>
              <a:ln>
                <a:noFill/>
              </a:ln>
              <a:effectLst/>
            </c:spPr>
            <c:extLst>
              <c:ext xmlns:c16="http://schemas.microsoft.com/office/drawing/2014/chart" uri="{C3380CC4-5D6E-409C-BE32-E72D297353CC}">
                <c16:uniqueId val="{00000001-1C22-F045-A516-8973EFBF9273}"/>
              </c:ext>
            </c:extLst>
          </c:dPt>
          <c:dPt>
            <c:idx val="2"/>
            <c:invertIfNegative val="0"/>
            <c:bubble3D val="0"/>
            <c:spPr>
              <a:solidFill>
                <a:schemeClr val="accent3"/>
              </a:solidFill>
              <a:ln>
                <a:noFill/>
              </a:ln>
              <a:effectLst/>
            </c:spPr>
            <c:extLst>
              <c:ext xmlns:c16="http://schemas.microsoft.com/office/drawing/2014/chart" uri="{C3380CC4-5D6E-409C-BE32-E72D297353CC}">
                <c16:uniqueId val="{00000003-1C22-F045-A516-8973EFBF9273}"/>
              </c:ext>
            </c:extLst>
          </c:dPt>
          <c:dPt>
            <c:idx val="4"/>
            <c:invertIfNegative val="0"/>
            <c:bubble3D val="0"/>
            <c:spPr>
              <a:solidFill>
                <a:schemeClr val="accent2"/>
              </a:solidFill>
              <a:ln>
                <a:noFill/>
              </a:ln>
              <a:effectLst/>
            </c:spPr>
            <c:extLst>
              <c:ext xmlns:c16="http://schemas.microsoft.com/office/drawing/2014/chart" uri="{C3380CC4-5D6E-409C-BE32-E72D297353CC}">
                <c16:uniqueId val="{00000005-1C22-F045-A516-8973EFBF9273}"/>
              </c:ext>
            </c:extLst>
          </c:dPt>
          <c:dPt>
            <c:idx val="5"/>
            <c:invertIfNegative val="0"/>
            <c:bubble3D val="0"/>
            <c:spPr>
              <a:solidFill>
                <a:schemeClr val="accent5"/>
              </a:solidFill>
              <a:ln>
                <a:noFill/>
              </a:ln>
              <a:effectLst/>
            </c:spPr>
            <c:extLst>
              <c:ext xmlns:c16="http://schemas.microsoft.com/office/drawing/2014/chart" uri="{C3380CC4-5D6E-409C-BE32-E72D297353CC}">
                <c16:uniqueId val="{00000007-1C22-F045-A516-8973EFBF9273}"/>
              </c:ext>
            </c:extLst>
          </c:dPt>
          <c:dLbls>
            <c:dLbl>
              <c:idx val="5"/>
              <c:layout>
                <c:manualLayout>
                  <c:x val="-1.2232415902140786E-2"/>
                  <c:y val="-3.3226919979634775E-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1C22-F045-A516-8973EFBF9273}"/>
                </c:ext>
              </c:extLst>
            </c:dLbl>
            <c:dLbl>
              <c:idx val="6"/>
              <c:layout>
                <c:manualLayout>
                  <c:x val="-9.9765378108953458E-17"/>
                  <c:y val="0"/>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1C22-F045-A516-8973EFBF9273}"/>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手淘淘宝直播</c:v>
                </c:pt>
                <c:pt idx="1">
                  <c:v>手淘搜索</c:v>
                </c:pt>
                <c:pt idx="2">
                  <c:v>购物车</c:v>
                </c:pt>
                <c:pt idx="3">
                  <c:v>手淘推荐</c:v>
                </c:pt>
                <c:pt idx="4">
                  <c:v>我的淘宝</c:v>
                </c:pt>
                <c:pt idx="5">
                  <c:v>淘内待分类</c:v>
                </c:pt>
                <c:pt idx="6">
                  <c:v>手淘拍立淘</c:v>
                </c:pt>
              </c:strCache>
            </c:strRef>
          </c:cat>
          <c:val>
            <c:numRef>
              <c:f>Sheet1!$B$2:$B$8</c:f>
              <c:numCache>
                <c:formatCode>General</c:formatCode>
                <c:ptCount val="7"/>
                <c:pt idx="0">
                  <c:v>0.1934508481334419</c:v>
                </c:pt>
                <c:pt idx="1">
                  <c:v>0.45009220647605119</c:v>
                </c:pt>
                <c:pt idx="2">
                  <c:v>9.4740077420212329E-2</c:v>
                </c:pt>
                <c:pt idx="3">
                  <c:v>4.4799056337326178E-2</c:v>
                </c:pt>
                <c:pt idx="4">
                  <c:v>0.11204332873685439</c:v>
                </c:pt>
                <c:pt idx="5">
                  <c:v>5.3654200794138657E-2</c:v>
                </c:pt>
                <c:pt idx="6">
                  <c:v>7.9729527670249711E-2</c:v>
                </c:pt>
              </c:numCache>
            </c:numRef>
          </c:val>
          <c:extLst>
            <c:ext xmlns:c16="http://schemas.microsoft.com/office/drawing/2014/chart" uri="{C3380CC4-5D6E-409C-BE32-E72D297353CC}">
              <c16:uniqueId val="{00000009-1C22-F045-A516-8973EFBF9273}"/>
            </c:ext>
          </c:extLst>
        </c:ser>
        <c:dLbls>
          <c:showLegendKey val="0"/>
          <c:showVal val="0"/>
          <c:showCatName val="0"/>
          <c:showSerName val="0"/>
          <c:showPercent val="0"/>
          <c:showBubbleSize val="0"/>
        </c:dLbls>
        <c:gapWidth val="182"/>
        <c:axId val="1131686128"/>
        <c:axId val="1131683952"/>
      </c:barChart>
      <c:catAx>
        <c:axId val="1131686128"/>
        <c:scaling>
          <c:orientation val="maxMin"/>
        </c:scaling>
        <c:delete val="0"/>
        <c:axPos val="l"/>
        <c:numFmt formatCode="General" sourceLinked="1"/>
        <c:majorTickMark val="none"/>
        <c:minorTickMark val="none"/>
        <c:tickLblPos val="none"/>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zh-CN"/>
          </a:p>
        </c:txPr>
        <c:crossAx val="1131683952"/>
        <c:crosses val="autoZero"/>
        <c:auto val="1"/>
        <c:lblAlgn val="ctr"/>
        <c:lblOffset val="100"/>
        <c:noMultiLvlLbl val="0"/>
      </c:catAx>
      <c:valAx>
        <c:axId val="1131683952"/>
        <c:scaling>
          <c:orientation val="minMax"/>
        </c:scaling>
        <c:delete val="1"/>
        <c:axPos val="t"/>
        <c:numFmt formatCode="0%" sourceLinked="0"/>
        <c:majorTickMark val="none"/>
        <c:minorTickMark val="none"/>
        <c:tickLblPos val="nextTo"/>
        <c:crossAx val="113168612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4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ea"/>
                <a:ea typeface="+mn-ea"/>
                <a:cs typeface="+mn-cs"/>
              </a:defRPr>
            </a:pPr>
            <a:r>
              <a:rPr lang="en-US" altLang="zh-CN" sz="1050" b="1" dirty="0">
                <a:latin typeface="+mn-ea"/>
                <a:ea typeface="+mn-ea"/>
              </a:rPr>
              <a:t>TOP10</a:t>
            </a:r>
            <a:r>
              <a:rPr lang="zh-CN" altLang="en-US" sz="1050" b="1" dirty="0">
                <a:latin typeface="+mn-ea"/>
                <a:ea typeface="+mn-ea"/>
              </a:rPr>
              <a:t>搜索词搜索人数</a:t>
            </a:r>
            <a:endParaRPr lang="en-US" altLang="zh-CN" sz="1050" b="1" dirty="0">
              <a:latin typeface="+mn-ea"/>
              <a:ea typeface="+mn-ea"/>
            </a:endParaRPr>
          </a:p>
          <a:p>
            <a:pPr>
              <a:defRPr sz="1200" b="1">
                <a:latin typeface="+mn-ea"/>
              </a:defRPr>
            </a:pPr>
            <a:r>
              <a:rPr lang="en-US" altLang="zh-CN" sz="1050" b="1" dirty="0">
                <a:latin typeface="+mn-ea"/>
                <a:ea typeface="+mn-ea"/>
              </a:rPr>
              <a:t>2023.11</a:t>
            </a:r>
            <a:endParaRPr lang="zh-CN" altLang="en-US" sz="1050" b="1" dirty="0">
              <a:latin typeface="+mn-ea"/>
              <a:ea typeface="+mn-ea"/>
            </a:endParaRPr>
          </a:p>
        </c:rich>
      </c:tx>
      <c:overlay val="0"/>
      <c:spPr>
        <a:noFill/>
        <a:ln>
          <a:noFill/>
        </a:ln>
        <a:effectLst/>
      </c:spPr>
      <c:txPr>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ea"/>
              <a:ea typeface="+mn-ea"/>
              <a:cs typeface="+mn-cs"/>
            </a:defRPr>
          </a:pPr>
          <a:endParaRPr lang="zh-CN"/>
        </a:p>
      </c:txPr>
    </c:title>
    <c:autoTitleDeleted val="0"/>
    <c:plotArea>
      <c:layout>
        <c:manualLayout>
          <c:layoutTarget val="inner"/>
          <c:xMode val="edge"/>
          <c:yMode val="edge"/>
          <c:x val="0.35857789185593381"/>
          <c:y val="0.14897709594371963"/>
          <c:w val="0.64142199118120069"/>
          <c:h val="0.81779963195645888"/>
        </c:manualLayout>
      </c:layout>
      <c:barChart>
        <c:barDir val="bar"/>
        <c:grouping val="clustered"/>
        <c:varyColors val="0"/>
        <c:ser>
          <c:idx val="0"/>
          <c:order val="0"/>
          <c:tx>
            <c:strRef>
              <c:f>Sheet1!$B$1</c:f>
              <c:strCache>
                <c:ptCount val="1"/>
                <c:pt idx="0">
                  <c:v>搜索人数</c:v>
                </c:pt>
              </c:strCache>
            </c:strRef>
          </c:tx>
          <c:spPr>
            <a:solidFill>
              <a:schemeClr val="accent2"/>
            </a:solidFill>
            <a:ln>
              <a:noFill/>
            </a:ln>
            <a:effectLst/>
          </c:spPr>
          <c:invertIfNegative val="0"/>
          <c:dLbls>
            <c:dLbl>
              <c:idx val="0"/>
              <c:dLblPos val="in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A3E8-D144-A7A7-1F2C9FA7E825}"/>
                </c:ext>
              </c:extLst>
            </c:dLbl>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咖啡机</c:v>
                </c:pt>
                <c:pt idx="1">
                  <c:v>咖啡机小型家用</c:v>
                </c:pt>
                <c:pt idx="2">
                  <c:v>胶囊咖啡机</c:v>
                </c:pt>
                <c:pt idx="3">
                  <c:v>德龙咖啡机</c:v>
                </c:pt>
                <c:pt idx="4">
                  <c:v>咖啡机研磨一体</c:v>
                </c:pt>
                <c:pt idx="5">
                  <c:v>全自动咖啡机家用</c:v>
                </c:pt>
                <c:pt idx="6">
                  <c:v>咖啡机 全自动</c:v>
                </c:pt>
                <c:pt idx="7">
                  <c:v>全自动咖啡机</c:v>
                </c:pt>
                <c:pt idx="8">
                  <c:v>格米莱咖啡机</c:v>
                </c:pt>
                <c:pt idx="9">
                  <c:v>柏翠咖啡机</c:v>
                </c:pt>
              </c:strCache>
            </c:strRef>
          </c:cat>
          <c:val>
            <c:numRef>
              <c:f>Sheet1!$B$2:$B$11</c:f>
              <c:numCache>
                <c:formatCode>#,##0_ </c:formatCode>
                <c:ptCount val="10"/>
                <c:pt idx="0">
                  <c:v>946415</c:v>
                </c:pt>
                <c:pt idx="1">
                  <c:v>76384</c:v>
                </c:pt>
                <c:pt idx="2">
                  <c:v>85480</c:v>
                </c:pt>
                <c:pt idx="3">
                  <c:v>77627</c:v>
                </c:pt>
                <c:pt idx="4">
                  <c:v>71252</c:v>
                </c:pt>
                <c:pt idx="5">
                  <c:v>61285</c:v>
                </c:pt>
                <c:pt idx="6">
                  <c:v>44620</c:v>
                </c:pt>
                <c:pt idx="7">
                  <c:v>45328</c:v>
                </c:pt>
                <c:pt idx="8">
                  <c:v>44758</c:v>
                </c:pt>
                <c:pt idx="9">
                  <c:v>49034</c:v>
                </c:pt>
              </c:numCache>
            </c:numRef>
          </c:val>
          <c:extLst>
            <c:ext xmlns:c16="http://schemas.microsoft.com/office/drawing/2014/chart" uri="{C3380CC4-5D6E-409C-BE32-E72D297353CC}">
              <c16:uniqueId val="{00000001-A3E8-D144-A7A7-1F2C9FA7E825}"/>
            </c:ext>
          </c:extLst>
        </c:ser>
        <c:dLbls>
          <c:showLegendKey val="0"/>
          <c:showVal val="0"/>
          <c:showCatName val="0"/>
          <c:showSerName val="0"/>
          <c:showPercent val="0"/>
          <c:showBubbleSize val="0"/>
        </c:dLbls>
        <c:gapWidth val="80"/>
        <c:axId val="1023311840"/>
        <c:axId val="1124066288"/>
      </c:barChart>
      <c:catAx>
        <c:axId val="1023311840"/>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crossAx val="1124066288"/>
        <c:crosses val="autoZero"/>
        <c:auto val="1"/>
        <c:lblAlgn val="ctr"/>
        <c:lblOffset val="100"/>
        <c:noMultiLvlLbl val="0"/>
      </c:catAx>
      <c:valAx>
        <c:axId val="1124066288"/>
        <c:scaling>
          <c:orientation val="minMax"/>
        </c:scaling>
        <c:delete val="1"/>
        <c:axPos val="t"/>
        <c:numFmt formatCode="#,##0_ " sourceLinked="1"/>
        <c:majorTickMark val="none"/>
        <c:minorTickMark val="none"/>
        <c:tickLblPos val="nextTo"/>
        <c:crossAx val="102331184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pPr>
      <a:endParaRPr lang="zh-CN"/>
    </a:p>
  </c:txPr>
  <c:externalData r:id="rId3">
    <c:autoUpdate val="0"/>
  </c:externalData>
</c:chartSpace>
</file>

<file path=ppt/charts/chart4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050" b="1" i="0" u="none" strike="noStrike" kern="1200" spc="0" baseline="0">
                <a:solidFill>
                  <a:schemeClr val="tx1">
                    <a:lumMod val="65000"/>
                    <a:lumOff val="35000"/>
                  </a:schemeClr>
                </a:solidFill>
                <a:latin typeface="+mn-ea"/>
                <a:ea typeface="+mn-ea"/>
                <a:cs typeface="+mn-cs"/>
              </a:defRPr>
            </a:pPr>
            <a:r>
              <a:rPr lang="en-US" altLang="zh-CN" sz="1050" b="1" dirty="0">
                <a:latin typeface="+mn-ea"/>
                <a:ea typeface="+mn-ea"/>
              </a:rPr>
              <a:t>TOP10</a:t>
            </a:r>
            <a:r>
              <a:rPr lang="zh-CN" altLang="en-US" sz="1050" b="1" dirty="0">
                <a:latin typeface="+mn-ea"/>
                <a:ea typeface="+mn-ea"/>
              </a:rPr>
              <a:t>搜索词搜索人数</a:t>
            </a:r>
            <a:endParaRPr lang="zh-CN" sz="1050" b="1" dirty="0">
              <a:latin typeface="+mn-ea"/>
              <a:ea typeface="+mn-ea"/>
            </a:endParaRPr>
          </a:p>
        </c:rich>
      </c:tx>
      <c:layout>
        <c:manualLayout>
          <c:xMode val="edge"/>
          <c:yMode val="edge"/>
          <c:x val="0.33499942970948388"/>
          <c:y val="4.2103827375254976E-2"/>
        </c:manualLayout>
      </c:layout>
      <c:overlay val="0"/>
      <c:spPr>
        <a:noFill/>
        <a:ln>
          <a:noFill/>
        </a:ln>
        <a:effectLst/>
      </c:spPr>
      <c:txPr>
        <a:bodyPr rot="0" spcFirstLastPara="1" vertOverflow="ellipsis" vert="horz" wrap="square" anchor="ctr" anchorCtr="1"/>
        <a:lstStyle/>
        <a:p>
          <a:pPr>
            <a:defRPr sz="1050" b="1" i="0" u="none" strike="noStrike" kern="1200" spc="0" baseline="0">
              <a:solidFill>
                <a:schemeClr val="tx1">
                  <a:lumMod val="65000"/>
                  <a:lumOff val="35000"/>
                </a:schemeClr>
              </a:solidFill>
              <a:latin typeface="+mn-ea"/>
              <a:ea typeface="+mn-ea"/>
              <a:cs typeface="+mn-cs"/>
            </a:defRPr>
          </a:pPr>
          <a:endParaRPr lang="zh-CN"/>
        </a:p>
      </c:txPr>
    </c:title>
    <c:autoTitleDeleted val="0"/>
    <c:plotArea>
      <c:layout>
        <c:manualLayout>
          <c:layoutTarget val="inner"/>
          <c:xMode val="edge"/>
          <c:yMode val="edge"/>
          <c:x val="0.27515148274456142"/>
          <c:y val="0.17685063905536494"/>
          <c:w val="0.70292585848364331"/>
          <c:h val="0.81467648470297938"/>
        </c:manualLayout>
      </c:layout>
      <c:barChart>
        <c:barDir val="bar"/>
        <c:grouping val="clustered"/>
        <c:varyColors val="0"/>
        <c:ser>
          <c:idx val="0"/>
          <c:order val="0"/>
          <c:tx>
            <c:strRef>
              <c:f>Sheet1!$B$1</c:f>
              <c:strCache>
                <c:ptCount val="1"/>
                <c:pt idx="0">
                  <c:v>2022.12</c:v>
                </c:pt>
              </c:strCache>
            </c:strRef>
          </c:tx>
          <c:spPr>
            <a:solidFill>
              <a:schemeClr val="accent2"/>
            </a:solidFill>
            <a:ln>
              <a:noFill/>
            </a:ln>
            <a:effectLst/>
          </c:spPr>
          <c:invertIfNegative val="0"/>
          <c:dLbls>
            <c:dLbl>
              <c:idx val="0"/>
              <c:tx>
                <c:rich>
                  <a:bodyPr/>
                  <a:lstStyle/>
                  <a:p>
                    <a:fld id="{03CA4912-7546-4DEC-9497-5F0E0884C6AB}" type="CELLRANGE">
                      <a:rPr lang="en-US" altLang="zh-CN" baseline="0" smtClean="0"/>
                      <a:pPr/>
                      <a:t>[CELLRANGE]</a:t>
                    </a:fld>
                    <a:fld id="{CF9513D9-6C6D-4426-89DA-3A85AAA4D7AB}" type="VALUE">
                      <a:rPr lang="en-US" altLang="zh-CN" baseline="0" smtClean="0"/>
                      <a:pPr/>
                      <a:t>[值]</a:t>
                    </a:fld>
                    <a:endParaRPr lang="zh-CN" altLang="en-US"/>
                  </a:p>
                </c:rich>
              </c:tx>
              <c:dLblPos val="inEnd"/>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0-A700-B145-B075-C2CA0FD9752B}"/>
                </c:ext>
              </c:extLst>
            </c:dLbl>
            <c:dLbl>
              <c:idx val="1"/>
              <c:tx>
                <c:rich>
                  <a:bodyPr/>
                  <a:lstStyle/>
                  <a:p>
                    <a:fld id="{7B58A2D7-5968-47C7-8FBA-330E68034561}" type="CELLRANGE">
                      <a:rPr lang="en-US" altLang="zh-CN" smtClean="0"/>
                      <a:pPr/>
                      <a:t>[CELLRANGE]</a:t>
                    </a:fld>
                    <a:fld id="{4CE29E84-20BD-4908-9832-98AF88A5CACB}" type="VALUE">
                      <a:rPr lang="en-US" altLang="zh-CN" baseline="0" smtClean="0"/>
                      <a:pPr/>
                      <a:t>[值]</a:t>
                    </a:fld>
                    <a:endParaRPr lang="zh-CN" altLang="en-US"/>
                  </a:p>
                </c:rich>
              </c:tx>
              <c:dLblPos val="outEnd"/>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1-A700-B145-B075-C2CA0FD9752B}"/>
                </c:ext>
              </c:extLst>
            </c:dLbl>
            <c:dLbl>
              <c:idx val="2"/>
              <c:tx>
                <c:rich>
                  <a:bodyPr/>
                  <a:lstStyle/>
                  <a:p>
                    <a:fld id="{6330E43C-88FD-4739-B97E-4D9096003C84}" type="CELLRANGE">
                      <a:rPr lang="en-US" altLang="zh-CN" smtClean="0">
                        <a:solidFill>
                          <a:schemeClr val="tx1">
                            <a:lumMod val="65000"/>
                            <a:lumOff val="35000"/>
                          </a:schemeClr>
                        </a:solidFill>
                      </a:rPr>
                      <a:pPr/>
                      <a:t>[CELLRANGE]</a:t>
                    </a:fld>
                    <a:fld id="{B97E4CC9-1180-415F-8FAF-462DB6AED949}" type="VALUE">
                      <a:rPr lang="en-US" altLang="zh-CN" baseline="0" smtClean="0">
                        <a:solidFill>
                          <a:schemeClr val="tx1">
                            <a:lumMod val="65000"/>
                            <a:lumOff val="35000"/>
                          </a:schemeClr>
                        </a:solidFill>
                      </a:rPr>
                      <a:pPr/>
                      <a:t>[值]</a:t>
                    </a:fld>
                    <a:endParaRPr lang="zh-CN" altLang="en-US"/>
                  </a:p>
                </c:rich>
              </c:tx>
              <c:dLblPos val="outEnd"/>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2-A700-B145-B075-C2CA0FD9752B}"/>
                </c:ext>
              </c:extLst>
            </c:dLbl>
            <c:dLbl>
              <c:idx val="3"/>
              <c:tx>
                <c:rich>
                  <a:bodyPr/>
                  <a:lstStyle/>
                  <a:p>
                    <a:fld id="{E2CD8084-530D-495B-9131-54FDAEF4BB6A}" type="CELLRANGE">
                      <a:rPr lang="en-US" altLang="zh-CN" smtClean="0"/>
                      <a:pPr/>
                      <a:t>[CELLRANGE]</a:t>
                    </a:fld>
                    <a:fld id="{95ACCF0E-3BD1-4FC8-9F06-9B597FD753A4}" type="VALUE">
                      <a:rPr lang="en-US" altLang="zh-CN" baseline="0" smtClean="0"/>
                      <a:pPr/>
                      <a:t>[值]</a:t>
                    </a:fld>
                    <a:endParaRPr lang="zh-CN" altLang="en-US"/>
                  </a:p>
                </c:rich>
              </c:tx>
              <c:dLblPos val="outEnd"/>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3-A700-B145-B075-C2CA0FD9752B}"/>
                </c:ext>
              </c:extLst>
            </c:dLbl>
            <c:dLbl>
              <c:idx val="4"/>
              <c:tx>
                <c:rich>
                  <a:bodyPr/>
                  <a:lstStyle/>
                  <a:p>
                    <a:fld id="{B09EB21B-7479-44BE-8C66-7E39176B9375}" type="CELLRANGE">
                      <a:rPr lang="en-US" altLang="zh-CN" smtClean="0"/>
                      <a:pPr/>
                      <a:t>[CELLRANGE]</a:t>
                    </a:fld>
                    <a:fld id="{6AC247DD-56E1-4FB7-BFFC-3DD65E8142AE}" type="VALUE">
                      <a:rPr lang="en-US" altLang="zh-CN" baseline="0" smtClean="0"/>
                      <a:pPr/>
                      <a:t>[值]</a:t>
                    </a:fld>
                    <a:endParaRPr lang="zh-CN" altLang="en-US"/>
                  </a:p>
                </c:rich>
              </c:tx>
              <c:dLblPos val="outEnd"/>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4-A700-B145-B075-C2CA0FD9752B}"/>
                </c:ext>
              </c:extLst>
            </c:dLbl>
            <c:dLbl>
              <c:idx val="5"/>
              <c:tx>
                <c:rich>
                  <a:bodyPr/>
                  <a:lstStyle/>
                  <a:p>
                    <a:fld id="{89C63E19-8CA8-46A1-BDC1-DC3AE546FD11}" type="CELLRANGE">
                      <a:rPr lang="en-US" altLang="zh-CN" smtClean="0"/>
                      <a:pPr/>
                      <a:t>[CELLRANGE]</a:t>
                    </a:fld>
                    <a:fld id="{C17D7C43-6A2B-4410-9E70-964980DCAC08}" type="VALUE">
                      <a:rPr lang="en-US" altLang="zh-CN" baseline="0" smtClean="0"/>
                      <a:pPr/>
                      <a:t>[值]</a:t>
                    </a:fld>
                    <a:endParaRPr lang="zh-CN" altLang="en-US"/>
                  </a:p>
                </c:rich>
              </c:tx>
              <c:dLblPos val="outEnd"/>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5-A700-B145-B075-C2CA0FD9752B}"/>
                </c:ext>
              </c:extLst>
            </c:dLbl>
            <c:dLbl>
              <c:idx val="6"/>
              <c:tx>
                <c:rich>
                  <a:bodyPr/>
                  <a:lstStyle/>
                  <a:p>
                    <a:fld id="{E54992DD-35AE-4C0D-8BA6-6179C6DE10BE}" type="CELLRANGE">
                      <a:rPr lang="en-US" altLang="zh-CN" smtClean="0"/>
                      <a:pPr/>
                      <a:t>[CELLRANGE]</a:t>
                    </a:fld>
                    <a:fld id="{8BA1B19A-09CD-436A-B3BB-9207C0FB1CF2}" type="VALUE">
                      <a:rPr lang="en-US" altLang="zh-CN" baseline="0" smtClean="0"/>
                      <a:pPr/>
                      <a:t>[值]</a:t>
                    </a:fld>
                    <a:endParaRPr lang="zh-CN" altLang="en-US"/>
                  </a:p>
                </c:rich>
              </c:tx>
              <c:dLblPos val="outEnd"/>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6-A700-B145-B075-C2CA0FD9752B}"/>
                </c:ext>
              </c:extLst>
            </c:dLbl>
            <c:dLbl>
              <c:idx val="7"/>
              <c:tx>
                <c:rich>
                  <a:bodyPr/>
                  <a:lstStyle/>
                  <a:p>
                    <a:fld id="{0A035578-79A5-4E03-8FD2-F0950C78D51C}" type="CELLRANGE">
                      <a:rPr lang="en-US" altLang="zh-CN" smtClean="0">
                        <a:solidFill>
                          <a:schemeClr val="tx1">
                            <a:lumMod val="65000"/>
                            <a:lumOff val="35000"/>
                          </a:schemeClr>
                        </a:solidFill>
                      </a:rPr>
                      <a:pPr/>
                      <a:t>[CELLRANGE]</a:t>
                    </a:fld>
                    <a:fld id="{01C5B890-B6BD-4469-8DE1-B0F2DCA06931}" type="VALUE">
                      <a:rPr lang="en-US" altLang="zh-CN" baseline="0" smtClean="0">
                        <a:solidFill>
                          <a:schemeClr val="tx1">
                            <a:lumMod val="65000"/>
                            <a:lumOff val="35000"/>
                          </a:schemeClr>
                        </a:solidFill>
                      </a:rPr>
                      <a:pPr/>
                      <a:t>[值]</a:t>
                    </a:fld>
                    <a:endParaRPr lang="zh-CN" altLang="en-US"/>
                  </a:p>
                </c:rich>
              </c:tx>
              <c:dLblPos val="outEnd"/>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7-A700-B145-B075-C2CA0FD9752B}"/>
                </c:ext>
              </c:extLst>
            </c:dLbl>
            <c:dLbl>
              <c:idx val="8"/>
              <c:tx>
                <c:rich>
                  <a:bodyPr/>
                  <a:lstStyle/>
                  <a:p>
                    <a:fld id="{2635830B-6CB2-44BD-B591-250907B65249}" type="CELLRANGE">
                      <a:rPr lang="en-US" altLang="zh-CN" smtClean="0">
                        <a:solidFill>
                          <a:schemeClr val="tx1">
                            <a:lumMod val="65000"/>
                            <a:lumOff val="35000"/>
                          </a:schemeClr>
                        </a:solidFill>
                      </a:rPr>
                      <a:pPr/>
                      <a:t>[CELLRANGE]</a:t>
                    </a:fld>
                    <a:fld id="{12A31595-FCDB-4B47-B1F3-23C2E76011AF}" type="VALUE">
                      <a:rPr lang="en-US" altLang="zh-CN" baseline="0" smtClean="0">
                        <a:solidFill>
                          <a:schemeClr val="tx1">
                            <a:lumMod val="65000"/>
                            <a:lumOff val="35000"/>
                          </a:schemeClr>
                        </a:solidFill>
                      </a:rPr>
                      <a:pPr/>
                      <a:t>[值]</a:t>
                    </a:fld>
                    <a:endParaRPr lang="zh-CN" altLang="en-US"/>
                  </a:p>
                </c:rich>
              </c:tx>
              <c:dLblPos val="outEnd"/>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8-A700-B145-B075-C2CA0FD9752B}"/>
                </c:ext>
              </c:extLst>
            </c:dLbl>
            <c:dLbl>
              <c:idx val="9"/>
              <c:tx>
                <c:rich>
                  <a:bodyPr/>
                  <a:lstStyle/>
                  <a:p>
                    <a:fld id="{BB49842A-A1DF-44BC-981A-4C2505452EA5}" type="CELLRANGE">
                      <a:rPr lang="en-US" altLang="zh-CN" smtClean="0"/>
                      <a:pPr/>
                      <a:t>[CELLRANGE]</a:t>
                    </a:fld>
                    <a:fld id="{A8A858EE-0894-4835-A1D0-60D68C86B95C}" type="VALUE">
                      <a:rPr lang="en-US" altLang="zh-CN" baseline="0" smtClean="0"/>
                      <a:pPr/>
                      <a:t>[值]</a:t>
                    </a:fld>
                    <a:endParaRPr lang="zh-CN" altLang="en-US"/>
                  </a:p>
                </c:rich>
              </c:tx>
              <c:dLblPos val="outEnd"/>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9-A700-B145-B075-C2CA0FD9752B}"/>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65000"/>
                        <a:lumOff val="35000"/>
                      </a:schemeClr>
                    </a:solidFill>
                    <a:latin typeface="+mn-lt"/>
                    <a:ea typeface="+mn-ea"/>
                    <a:cs typeface="+mn-cs"/>
                  </a:defRPr>
                </a:pPr>
                <a:endParaRPr lang="zh-CN"/>
              </a:p>
            </c:txPr>
            <c:dLblPos val="outEnd"/>
            <c:showLegendKey val="0"/>
            <c:showVal val="1"/>
            <c:showCatName val="0"/>
            <c:showSerName val="0"/>
            <c:showPercent val="0"/>
            <c:showBubbleSize val="0"/>
            <c:separator> </c:separator>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咖啡机</c:v>
                </c:pt>
                <c:pt idx="1">
                  <c:v>咖啡机小型家用</c:v>
                </c:pt>
                <c:pt idx="2">
                  <c:v>胶囊咖啡机</c:v>
                </c:pt>
                <c:pt idx="3">
                  <c:v>德龙咖啡机</c:v>
                </c:pt>
                <c:pt idx="4">
                  <c:v>咖啡机研磨一体</c:v>
                </c:pt>
                <c:pt idx="5">
                  <c:v>全自动咖啡机</c:v>
                </c:pt>
                <c:pt idx="6">
                  <c:v>全自动咖啡机家用</c:v>
                </c:pt>
                <c:pt idx="7">
                  <c:v>小熊咖啡机</c:v>
                </c:pt>
                <c:pt idx="8">
                  <c:v>咖啡机 全自动</c:v>
                </c:pt>
                <c:pt idx="9">
                  <c:v>咖啡机家用 小型</c:v>
                </c:pt>
              </c:strCache>
            </c:strRef>
          </c:cat>
          <c:val>
            <c:numRef>
              <c:f>Sheet1!$B$2:$B$11</c:f>
              <c:numCache>
                <c:formatCode>#,##0_ </c:formatCode>
                <c:ptCount val="10"/>
                <c:pt idx="0">
                  <c:v>627530</c:v>
                </c:pt>
                <c:pt idx="1">
                  <c:v>90520</c:v>
                </c:pt>
                <c:pt idx="2">
                  <c:v>77689</c:v>
                </c:pt>
                <c:pt idx="3">
                  <c:v>62973</c:v>
                </c:pt>
                <c:pt idx="4">
                  <c:v>1754</c:v>
                </c:pt>
                <c:pt idx="5">
                  <c:v>1304</c:v>
                </c:pt>
                <c:pt idx="6">
                  <c:v>3946</c:v>
                </c:pt>
                <c:pt idx="7">
                  <c:v>17700</c:v>
                </c:pt>
                <c:pt idx="8">
                  <c:v>30242</c:v>
                </c:pt>
                <c:pt idx="9">
                  <c:v>89829</c:v>
                </c:pt>
              </c:numCache>
            </c:numRef>
          </c:val>
          <c:extLst>
            <c:ext xmlns:c15="http://schemas.microsoft.com/office/drawing/2012/chart" uri="{02D57815-91ED-43cb-92C2-25804820EDAC}">
              <c15:datalabelsRange>
                <c15:f>Sheet1!$F$2:$F$11</c15:f>
                <c15:dlblRangeCache>
                  <c:ptCount val="10"/>
                </c15:dlblRangeCache>
              </c15:datalabelsRange>
            </c:ext>
            <c:ext xmlns:c16="http://schemas.microsoft.com/office/drawing/2014/chart" uri="{C3380CC4-5D6E-409C-BE32-E72D297353CC}">
              <c16:uniqueId val="{0000000A-A700-B145-B075-C2CA0FD9752B}"/>
            </c:ext>
          </c:extLst>
        </c:ser>
        <c:ser>
          <c:idx val="1"/>
          <c:order val="1"/>
          <c:tx>
            <c:strRef>
              <c:f>Sheet1!$C$1</c:f>
              <c:strCache>
                <c:ptCount val="1"/>
                <c:pt idx="0">
                  <c:v>2023.12</c:v>
                </c:pt>
              </c:strCache>
            </c:strRef>
          </c:tx>
          <c:spPr>
            <a:solidFill>
              <a:schemeClr val="accent1"/>
            </a:solidFill>
            <a:ln>
              <a:noFill/>
            </a:ln>
            <a:effectLst/>
          </c:spPr>
          <c:invertIfNegative val="0"/>
          <c:dLbls>
            <c:dLbl>
              <c:idx val="0"/>
              <c:spPr>
                <a:noFill/>
                <a:ln>
                  <a:noFill/>
                </a:ln>
                <a:effectLst/>
              </c:spPr>
              <c:txPr>
                <a:bodyPr rot="0" spcFirstLastPara="1" vertOverflow="ellipsis" vert="horz" wrap="square" lIns="38100" tIns="19050" rIns="38100" bIns="19050" anchor="ctr" anchorCtr="0">
                  <a:spAutoFit/>
                </a:bodyPr>
                <a:lstStyle/>
                <a:p>
                  <a:pPr algn="ctr">
                    <a:defRPr lang="zh-CN" altLang="en-US" sz="900" b="0" i="0" u="none" strike="noStrike" kern="1200" baseline="0">
                      <a:solidFill>
                        <a:schemeClr val="bg1"/>
                      </a:solidFill>
                      <a:latin typeface="+mn-lt"/>
                      <a:ea typeface="+mn-ea"/>
                      <a:cs typeface="+mn-cs"/>
                    </a:defRPr>
                  </a:pPr>
                  <a:endParaRPr lang="zh-CN"/>
                </a:p>
              </c:txPr>
              <c:dLblPos val="in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B-A700-B145-B075-C2CA0FD9752B}"/>
                </c:ext>
              </c:extLst>
            </c:dLbl>
            <c:spPr>
              <a:noFill/>
              <a:ln>
                <a:noFill/>
              </a:ln>
              <a:effectLst/>
            </c:spPr>
            <c:txPr>
              <a:bodyPr rot="0" spcFirstLastPara="1" vertOverflow="ellipsis" vert="horz" wrap="square" lIns="38100" tIns="19050" rIns="38100" bIns="19050" anchor="ctr" anchorCtr="0">
                <a:spAutoFit/>
              </a:bodyPr>
              <a:lstStyle/>
              <a:p>
                <a:pPr algn="ctr">
                  <a:defRPr lang="zh-CN" altLang="en-US" sz="9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咖啡机</c:v>
                </c:pt>
                <c:pt idx="1">
                  <c:v>咖啡机小型家用</c:v>
                </c:pt>
                <c:pt idx="2">
                  <c:v>胶囊咖啡机</c:v>
                </c:pt>
                <c:pt idx="3">
                  <c:v>德龙咖啡机</c:v>
                </c:pt>
                <c:pt idx="4">
                  <c:v>咖啡机研磨一体</c:v>
                </c:pt>
                <c:pt idx="5">
                  <c:v>全自动咖啡机</c:v>
                </c:pt>
                <c:pt idx="6">
                  <c:v>全自动咖啡机家用</c:v>
                </c:pt>
                <c:pt idx="7">
                  <c:v>小熊咖啡机</c:v>
                </c:pt>
                <c:pt idx="8">
                  <c:v>咖啡机 全自动</c:v>
                </c:pt>
                <c:pt idx="9">
                  <c:v>咖啡机家用 小型</c:v>
                </c:pt>
              </c:strCache>
            </c:strRef>
          </c:cat>
          <c:val>
            <c:numRef>
              <c:f>Sheet1!$C$2:$C$11</c:f>
              <c:numCache>
                <c:formatCode>#,##0_ </c:formatCode>
                <c:ptCount val="10"/>
                <c:pt idx="0">
                  <c:v>697450</c:v>
                </c:pt>
                <c:pt idx="1">
                  <c:v>84941</c:v>
                </c:pt>
                <c:pt idx="2">
                  <c:v>69216</c:v>
                </c:pt>
                <c:pt idx="3">
                  <c:v>64166</c:v>
                </c:pt>
                <c:pt idx="4">
                  <c:v>37089</c:v>
                </c:pt>
                <c:pt idx="5">
                  <c:v>33217</c:v>
                </c:pt>
                <c:pt idx="6">
                  <c:v>36548</c:v>
                </c:pt>
                <c:pt idx="7">
                  <c:v>33224</c:v>
                </c:pt>
                <c:pt idx="8">
                  <c:v>34027</c:v>
                </c:pt>
                <c:pt idx="9">
                  <c:v>34562</c:v>
                </c:pt>
              </c:numCache>
            </c:numRef>
          </c:val>
          <c:extLst>
            <c:ext xmlns:c16="http://schemas.microsoft.com/office/drawing/2014/chart" uri="{C3380CC4-5D6E-409C-BE32-E72D297353CC}">
              <c16:uniqueId val="{0000000D-A700-B145-B075-C2CA0FD9752B}"/>
            </c:ext>
          </c:extLst>
        </c:ser>
        <c:dLbls>
          <c:showLegendKey val="0"/>
          <c:showVal val="0"/>
          <c:showCatName val="0"/>
          <c:showSerName val="0"/>
          <c:showPercent val="0"/>
          <c:showBubbleSize val="0"/>
        </c:dLbls>
        <c:gapWidth val="60"/>
        <c:axId val="1124072272"/>
        <c:axId val="1135544256"/>
      </c:barChart>
      <c:catAx>
        <c:axId val="1124072272"/>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crossAx val="1135544256"/>
        <c:crosses val="autoZero"/>
        <c:auto val="1"/>
        <c:lblAlgn val="ctr"/>
        <c:lblOffset val="100"/>
        <c:noMultiLvlLbl val="0"/>
      </c:catAx>
      <c:valAx>
        <c:axId val="1135544256"/>
        <c:scaling>
          <c:orientation val="minMax"/>
        </c:scaling>
        <c:delete val="1"/>
        <c:axPos val="t"/>
        <c:numFmt formatCode="#,##0_ " sourceLinked="1"/>
        <c:majorTickMark val="none"/>
        <c:minorTickMark val="none"/>
        <c:tickLblPos val="nextTo"/>
        <c:crossAx val="1124072272"/>
        <c:crosses val="autoZero"/>
        <c:crossBetween val="between"/>
      </c:valAx>
      <c:spPr>
        <a:noFill/>
        <a:ln>
          <a:noFill/>
        </a:ln>
        <a:effectLst/>
      </c:spPr>
    </c:plotArea>
    <c:legend>
      <c:legendPos val="t"/>
      <c:layout>
        <c:manualLayout>
          <c:xMode val="edge"/>
          <c:yMode val="edge"/>
          <c:x val="0.3257863810312534"/>
          <c:y val="0.10832713300404889"/>
          <c:w val="0.35390353616773829"/>
          <c:h val="5.6774396623615976E-2"/>
        </c:manualLayout>
      </c:layout>
      <c:overlay val="0"/>
      <c:spPr>
        <a:noFill/>
        <a:ln>
          <a:noFill/>
        </a:ln>
        <a:effectLst/>
      </c:spPr>
      <c:txPr>
        <a:bodyPr rot="0" spcFirstLastPara="1" vertOverflow="ellipsis" vert="horz" wrap="square" anchor="ctr" anchorCtr="1"/>
        <a:lstStyle/>
        <a:p>
          <a:pPr>
            <a:defRPr sz="1050" b="1"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pPr>
      <a:endParaRPr lang="zh-CN"/>
    </a:p>
  </c:txPr>
  <c:externalData r:id="rId3">
    <c:autoUpdate val="0"/>
  </c:externalData>
</c:chartSpace>
</file>

<file path=ppt/charts/chart4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0" i="0" u="none" strike="noStrike" kern="1200" spc="0" baseline="0">
                <a:solidFill>
                  <a:schemeClr val="tx1">
                    <a:lumMod val="65000"/>
                    <a:lumOff val="35000"/>
                  </a:schemeClr>
                </a:solidFill>
                <a:latin typeface="+mn-ea"/>
                <a:ea typeface="+mn-ea"/>
                <a:cs typeface="+mn-cs"/>
              </a:defRPr>
            </a:pPr>
            <a:r>
              <a:rPr lang="zh-CN" dirty="0"/>
              <a:t>咖啡机</a:t>
            </a:r>
            <a:r>
              <a:rPr lang="zh-CN" altLang="en-US" dirty="0"/>
              <a:t>市场销售金额</a:t>
            </a:r>
            <a:r>
              <a:rPr lang="en-US" altLang="zh-CN" dirty="0"/>
              <a:t>(</a:t>
            </a:r>
            <a:r>
              <a:rPr lang="zh-CN" altLang="en-US" dirty="0"/>
              <a:t>指数</a:t>
            </a:r>
            <a:r>
              <a:rPr lang="en-US" altLang="zh-CN" dirty="0"/>
              <a:t>)</a:t>
            </a:r>
            <a:endParaRPr lang="en-US" dirty="0"/>
          </a:p>
        </c:rich>
      </c:tx>
      <c:overlay val="0"/>
      <c:spPr>
        <a:noFill/>
        <a:ln>
          <a:noFill/>
        </a:ln>
        <a:effectLst/>
      </c:spPr>
      <c:txPr>
        <a:bodyPr rot="0" spcFirstLastPara="1" vertOverflow="ellipsis" vert="horz" wrap="square" anchor="ctr" anchorCtr="1"/>
        <a:lstStyle/>
        <a:p>
          <a:pPr>
            <a:defRPr sz="1200" b="0" i="0" u="none" strike="noStrike" kern="1200" spc="0" baseline="0">
              <a:solidFill>
                <a:schemeClr val="tx1">
                  <a:lumMod val="65000"/>
                  <a:lumOff val="35000"/>
                </a:schemeClr>
              </a:solidFill>
              <a:latin typeface="+mn-ea"/>
              <a:ea typeface="+mn-ea"/>
              <a:cs typeface="+mn-cs"/>
            </a:defRPr>
          </a:pPr>
          <a:endParaRPr lang="zh-CN"/>
        </a:p>
      </c:txPr>
    </c:title>
    <c:autoTitleDeleted val="0"/>
    <c:plotArea>
      <c:layout>
        <c:manualLayout>
          <c:layoutTarget val="inner"/>
          <c:xMode val="edge"/>
          <c:yMode val="edge"/>
          <c:x val="8.3910226731270382E-2"/>
          <c:y val="0.23775289850009595"/>
          <c:w val="0.8789911395533595"/>
          <c:h val="0.46621421395375728"/>
        </c:manualLayout>
      </c:layout>
      <c:barChart>
        <c:barDir val="col"/>
        <c:grouping val="clustered"/>
        <c:varyColors val="0"/>
        <c:ser>
          <c:idx val="0"/>
          <c:order val="0"/>
          <c:tx>
            <c:strRef>
              <c:f>Sheet1!$B$1</c:f>
              <c:strCache>
                <c:ptCount val="1"/>
                <c:pt idx="0">
                  <c:v>GMV</c:v>
                </c:pt>
              </c:strCache>
            </c:strRef>
          </c:tx>
          <c:spPr>
            <a:solidFill>
              <a:schemeClr val="accent1"/>
            </a:solidFill>
            <a:ln>
              <a:noFill/>
            </a:ln>
            <a:effectLst/>
          </c:spPr>
          <c:invertIfNegative val="0"/>
          <c:dLbls>
            <c:numFmt formatCode="#,##0.0_);[Red]\(#,##0.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mn-ea"/>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Sheet1!$A$12:$A$25</c:f>
              <c:numCache>
                <c:formatCode>0.00</c:formatCode>
                <c:ptCount val="14"/>
                <c:pt idx="0">
                  <c:v>2022.11</c:v>
                </c:pt>
                <c:pt idx="1">
                  <c:v>2022.12</c:v>
                </c:pt>
                <c:pt idx="2">
                  <c:v>2023.01</c:v>
                </c:pt>
                <c:pt idx="3">
                  <c:v>2023.02</c:v>
                </c:pt>
                <c:pt idx="4">
                  <c:v>2023.03</c:v>
                </c:pt>
                <c:pt idx="5">
                  <c:v>2023.04</c:v>
                </c:pt>
                <c:pt idx="6">
                  <c:v>2023.05</c:v>
                </c:pt>
                <c:pt idx="7">
                  <c:v>2023.06</c:v>
                </c:pt>
                <c:pt idx="8">
                  <c:v>2023.07</c:v>
                </c:pt>
                <c:pt idx="9">
                  <c:v>2023.08</c:v>
                </c:pt>
                <c:pt idx="10">
                  <c:v>2023.09</c:v>
                </c:pt>
                <c:pt idx="11">
                  <c:v>2023.1</c:v>
                </c:pt>
                <c:pt idx="12">
                  <c:v>2023.11</c:v>
                </c:pt>
                <c:pt idx="13">
                  <c:v>2023.12</c:v>
                </c:pt>
              </c:numCache>
            </c:numRef>
          </c:cat>
          <c:val>
            <c:numRef>
              <c:f>Sheet1!$B$12:$B$25</c:f>
              <c:numCache>
                <c:formatCode>#,##0_ </c:formatCode>
                <c:ptCount val="14"/>
                <c:pt idx="0">
                  <c:v>217113767</c:v>
                </c:pt>
                <c:pt idx="1">
                  <c:v>140979480</c:v>
                </c:pt>
                <c:pt idx="2">
                  <c:v>83885346.5</c:v>
                </c:pt>
                <c:pt idx="3">
                  <c:v>134391302.90000001</c:v>
                </c:pt>
                <c:pt idx="4">
                  <c:v>172267089.40000001</c:v>
                </c:pt>
                <c:pt idx="5">
                  <c:v>153656967</c:v>
                </c:pt>
                <c:pt idx="6">
                  <c:v>170693111.5</c:v>
                </c:pt>
                <c:pt idx="7">
                  <c:v>182554821.80000001</c:v>
                </c:pt>
                <c:pt idx="8">
                  <c:v>122595944.09999999</c:v>
                </c:pt>
                <c:pt idx="9">
                  <c:v>134074069.7</c:v>
                </c:pt>
                <c:pt idx="10">
                  <c:v>125991973</c:v>
                </c:pt>
                <c:pt idx="11">
                  <c:v>152151703.40000001</c:v>
                </c:pt>
                <c:pt idx="12">
                  <c:v>159982499</c:v>
                </c:pt>
                <c:pt idx="13">
                  <c:v>115903209.90000001</c:v>
                </c:pt>
              </c:numCache>
            </c:numRef>
          </c:val>
          <c:extLst>
            <c:ext xmlns:c16="http://schemas.microsoft.com/office/drawing/2014/chart" uri="{C3380CC4-5D6E-409C-BE32-E72D297353CC}">
              <c16:uniqueId val="{00000000-F90D-49AA-BB80-9E00BE937829}"/>
            </c:ext>
          </c:extLst>
        </c:ser>
        <c:ser>
          <c:idx val="1"/>
          <c:order val="1"/>
          <c:tx>
            <c:strRef>
              <c:f>Sheet1!$C$1</c:f>
              <c:strCache>
                <c:ptCount val="1"/>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mn-ea"/>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Sheet1!$A$12:$A$25</c:f>
              <c:numCache>
                <c:formatCode>0.00</c:formatCode>
                <c:ptCount val="14"/>
                <c:pt idx="0">
                  <c:v>2022.11</c:v>
                </c:pt>
                <c:pt idx="1">
                  <c:v>2022.12</c:v>
                </c:pt>
                <c:pt idx="2">
                  <c:v>2023.01</c:v>
                </c:pt>
                <c:pt idx="3">
                  <c:v>2023.02</c:v>
                </c:pt>
                <c:pt idx="4">
                  <c:v>2023.03</c:v>
                </c:pt>
                <c:pt idx="5">
                  <c:v>2023.04</c:v>
                </c:pt>
                <c:pt idx="6">
                  <c:v>2023.05</c:v>
                </c:pt>
                <c:pt idx="7">
                  <c:v>2023.06</c:v>
                </c:pt>
                <c:pt idx="8">
                  <c:v>2023.07</c:v>
                </c:pt>
                <c:pt idx="9">
                  <c:v>2023.08</c:v>
                </c:pt>
                <c:pt idx="10">
                  <c:v>2023.09</c:v>
                </c:pt>
                <c:pt idx="11">
                  <c:v>2023.1</c:v>
                </c:pt>
                <c:pt idx="12">
                  <c:v>2023.11</c:v>
                </c:pt>
                <c:pt idx="13">
                  <c:v>2023.12</c:v>
                </c:pt>
              </c:numCache>
            </c:numRef>
          </c:cat>
          <c:val>
            <c:numRef>
              <c:f>Sheet1!$C$12:$C$25</c:f>
              <c:numCache>
                <c:formatCode>General</c:formatCode>
                <c:ptCount val="14"/>
              </c:numCache>
            </c:numRef>
          </c:val>
          <c:extLst>
            <c:ext xmlns:c16="http://schemas.microsoft.com/office/drawing/2014/chart" uri="{C3380CC4-5D6E-409C-BE32-E72D297353CC}">
              <c16:uniqueId val="{00000001-F90D-49AA-BB80-9E00BE937829}"/>
            </c:ext>
          </c:extLst>
        </c:ser>
        <c:ser>
          <c:idx val="2"/>
          <c:order val="2"/>
          <c:tx>
            <c:strRef>
              <c:f>Sheet1!$D$1</c:f>
              <c:strCache>
                <c:ptCount val="1"/>
              </c:strCache>
            </c:strRef>
          </c:tx>
          <c:spPr>
            <a:solidFill>
              <a:schemeClr val="accent3"/>
            </a:solidFill>
            <a:ln>
              <a:noFill/>
            </a:ln>
            <a:effectLst/>
          </c:spPr>
          <c:invertIfNegative val="0"/>
          <c:dLbls>
            <c:delete val="1"/>
          </c:dLbls>
          <c:cat>
            <c:numRef>
              <c:f>Sheet1!$A$12:$A$25</c:f>
              <c:numCache>
                <c:formatCode>0.00</c:formatCode>
                <c:ptCount val="14"/>
                <c:pt idx="0">
                  <c:v>2022.11</c:v>
                </c:pt>
                <c:pt idx="1">
                  <c:v>2022.12</c:v>
                </c:pt>
                <c:pt idx="2">
                  <c:v>2023.01</c:v>
                </c:pt>
                <c:pt idx="3">
                  <c:v>2023.02</c:v>
                </c:pt>
                <c:pt idx="4">
                  <c:v>2023.03</c:v>
                </c:pt>
                <c:pt idx="5">
                  <c:v>2023.04</c:v>
                </c:pt>
                <c:pt idx="6">
                  <c:v>2023.05</c:v>
                </c:pt>
                <c:pt idx="7">
                  <c:v>2023.06</c:v>
                </c:pt>
                <c:pt idx="8">
                  <c:v>2023.07</c:v>
                </c:pt>
                <c:pt idx="9">
                  <c:v>2023.08</c:v>
                </c:pt>
                <c:pt idx="10">
                  <c:v>2023.09</c:v>
                </c:pt>
                <c:pt idx="11">
                  <c:v>2023.1</c:v>
                </c:pt>
                <c:pt idx="12">
                  <c:v>2023.11</c:v>
                </c:pt>
                <c:pt idx="13">
                  <c:v>2023.12</c:v>
                </c:pt>
              </c:numCache>
            </c:numRef>
          </c:cat>
          <c:val>
            <c:numRef>
              <c:f>Sheet1!$D$12:$D$25</c:f>
              <c:numCache>
                <c:formatCode>0.0</c:formatCode>
                <c:ptCount val="14"/>
                <c:pt idx="0">
                  <c:v>2.1711376699999998</c:v>
                </c:pt>
                <c:pt idx="1">
                  <c:v>1.4097948</c:v>
                </c:pt>
                <c:pt idx="2">
                  <c:v>0.83885346500000002</c:v>
                </c:pt>
                <c:pt idx="3">
                  <c:v>1.3439130290000001</c:v>
                </c:pt>
                <c:pt idx="4">
                  <c:v>1.722670894</c:v>
                </c:pt>
                <c:pt idx="5">
                  <c:v>1.53656967</c:v>
                </c:pt>
                <c:pt idx="6">
                  <c:v>1.7069311149999999</c:v>
                </c:pt>
                <c:pt idx="7">
                  <c:v>1.8255482180000002</c:v>
                </c:pt>
                <c:pt idx="8">
                  <c:v>1.2259594409999999</c:v>
                </c:pt>
                <c:pt idx="9">
                  <c:v>1.340740697</c:v>
                </c:pt>
                <c:pt idx="10">
                  <c:v>1.25991973</c:v>
                </c:pt>
                <c:pt idx="11">
                  <c:v>1.5215170340000002</c:v>
                </c:pt>
                <c:pt idx="12">
                  <c:v>1.5998249899999999</c:v>
                </c:pt>
                <c:pt idx="13">
                  <c:v>1.159032099</c:v>
                </c:pt>
              </c:numCache>
            </c:numRef>
          </c:val>
          <c:extLst>
            <c:ext xmlns:c16="http://schemas.microsoft.com/office/drawing/2014/chart" uri="{C3380CC4-5D6E-409C-BE32-E72D297353CC}">
              <c16:uniqueId val="{00000002-F90D-49AA-BB80-9E00BE937829}"/>
            </c:ext>
          </c:extLst>
        </c:ser>
        <c:dLbls>
          <c:dLblPos val="outEnd"/>
          <c:showLegendKey val="0"/>
          <c:showVal val="1"/>
          <c:showCatName val="0"/>
          <c:showSerName val="0"/>
          <c:showPercent val="0"/>
          <c:showBubbleSize val="0"/>
        </c:dLbls>
        <c:gapWidth val="0"/>
        <c:overlap val="10"/>
        <c:axId val="107447168"/>
        <c:axId val="610162112"/>
      </c:barChart>
      <c:catAx>
        <c:axId val="107447168"/>
        <c:scaling>
          <c:orientation val="minMax"/>
        </c:scaling>
        <c:delete val="0"/>
        <c:axPos val="b"/>
        <c:numFmt formatCode="0.00"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n-ea"/>
                <a:ea typeface="+mn-ea"/>
                <a:cs typeface="+mn-cs"/>
              </a:defRPr>
            </a:pPr>
            <a:endParaRPr lang="zh-CN"/>
          </a:p>
        </c:txPr>
        <c:crossAx val="610162112"/>
        <c:crosses val="autoZero"/>
        <c:auto val="1"/>
        <c:lblAlgn val="ctr"/>
        <c:lblOffset val="100"/>
        <c:noMultiLvlLbl val="0"/>
      </c:catAx>
      <c:valAx>
        <c:axId val="610162112"/>
        <c:scaling>
          <c:orientation val="minMax"/>
        </c:scaling>
        <c:delete val="0"/>
        <c:axPos val="l"/>
        <c:numFmt formatCode="#,##0.0_ " sourceLinked="0"/>
        <c:majorTickMark val="none"/>
        <c:minorTickMark val="none"/>
        <c:tickLblPos val="none"/>
        <c:spPr>
          <a:noFill/>
          <a:ln>
            <a:noFill/>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ea"/>
                <a:ea typeface="+mn-ea"/>
                <a:cs typeface="+mn-cs"/>
              </a:defRPr>
            </a:pPr>
            <a:endParaRPr lang="zh-CN"/>
          </a:p>
        </c:txPr>
        <c:crossAx val="107447168"/>
        <c:crosses val="autoZero"/>
        <c:crossBetween val="between"/>
        <c:dispUnits>
          <c:builtInUnit val="hundredMillions"/>
        </c:dispUnits>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latin typeface="+mn-ea"/>
          <a:ea typeface="+mn-ea"/>
        </a:defRPr>
      </a:pPr>
      <a:endParaRPr lang="zh-CN"/>
    </a:p>
  </c:txPr>
  <c:externalData r:id="rId3">
    <c:autoUpdate val="0"/>
  </c:externalData>
</c:chartSpace>
</file>

<file path=ppt/charts/chart4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0" i="0" u="none" strike="noStrike" kern="1200" spc="0" baseline="0">
                <a:solidFill>
                  <a:schemeClr val="tx1">
                    <a:lumMod val="65000"/>
                    <a:lumOff val="35000"/>
                  </a:schemeClr>
                </a:solidFill>
                <a:latin typeface="+mn-ea"/>
                <a:ea typeface="+mn-ea"/>
                <a:cs typeface="+mn-cs"/>
              </a:defRPr>
            </a:pPr>
            <a:r>
              <a:rPr lang="zh-CN" altLang="en-US" dirty="0"/>
              <a:t>胶囊咖啡市场销售金额</a:t>
            </a:r>
            <a:r>
              <a:rPr lang="en-US" altLang="zh-CN" dirty="0"/>
              <a:t>(</a:t>
            </a:r>
            <a:r>
              <a:rPr lang="zh-CN" altLang="en-US" dirty="0"/>
              <a:t>指数</a:t>
            </a:r>
            <a:r>
              <a:rPr lang="en-US" altLang="zh-CN" dirty="0"/>
              <a:t>)</a:t>
            </a:r>
            <a:endParaRPr lang="en-US" dirty="0"/>
          </a:p>
        </c:rich>
      </c:tx>
      <c:overlay val="0"/>
      <c:spPr>
        <a:noFill/>
        <a:ln>
          <a:noFill/>
        </a:ln>
        <a:effectLst/>
      </c:spPr>
      <c:txPr>
        <a:bodyPr rot="0" spcFirstLastPara="1" vertOverflow="ellipsis" vert="horz" wrap="square" anchor="ctr" anchorCtr="1"/>
        <a:lstStyle/>
        <a:p>
          <a:pPr>
            <a:defRPr sz="1200" b="0" i="0" u="none" strike="noStrike" kern="1200" spc="0" baseline="0">
              <a:solidFill>
                <a:schemeClr val="tx1">
                  <a:lumMod val="65000"/>
                  <a:lumOff val="35000"/>
                </a:schemeClr>
              </a:solidFill>
              <a:latin typeface="+mn-ea"/>
              <a:ea typeface="+mn-ea"/>
              <a:cs typeface="+mn-cs"/>
            </a:defRPr>
          </a:pPr>
          <a:endParaRPr lang="zh-CN"/>
        </a:p>
      </c:txPr>
    </c:title>
    <c:autoTitleDeleted val="0"/>
    <c:plotArea>
      <c:layout>
        <c:manualLayout>
          <c:layoutTarget val="inner"/>
          <c:xMode val="edge"/>
          <c:yMode val="edge"/>
          <c:x val="8.3910226731270382E-2"/>
          <c:y val="0.23775289850009595"/>
          <c:w val="0.8789911395533595"/>
          <c:h val="0.46621421395375728"/>
        </c:manualLayout>
      </c:layout>
      <c:barChart>
        <c:barDir val="col"/>
        <c:grouping val="clustered"/>
        <c:varyColors val="0"/>
        <c:ser>
          <c:idx val="0"/>
          <c:order val="0"/>
          <c:tx>
            <c:strRef>
              <c:f>Sheet1!$B$1</c:f>
              <c:strCache>
                <c:ptCount val="1"/>
                <c:pt idx="0">
                  <c:v>GMV</c:v>
                </c:pt>
              </c:strCache>
            </c:strRef>
          </c:tx>
          <c:spPr>
            <a:solidFill>
              <a:schemeClr val="accent1"/>
            </a:solidFill>
            <a:ln>
              <a:noFill/>
            </a:ln>
            <a:effectLst/>
          </c:spPr>
          <c:invertIfNegative val="0"/>
          <c:dLbls>
            <c:dLbl>
              <c:idx val="0"/>
              <c:tx>
                <c:rich>
                  <a:bodyPr/>
                  <a:lstStyle/>
                  <a:p>
                    <a:fld id="{AA14AEEC-BC41-4F15-9EB1-36AFA16339C0}" type="CELLRANGE">
                      <a:rPr lang="en-US" altLang="zh-CN"/>
                      <a:pPr/>
                      <a:t>[CELLRANGE]</a:t>
                    </a:fld>
                    <a:endParaRPr lang="zh-CN" altLang="en-US"/>
                  </a:p>
                </c:rich>
              </c:tx>
              <c:dLblPos val="out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BE32-481D-9629-0CCA9BF259D9}"/>
                </c:ext>
              </c:extLst>
            </c:dLbl>
            <c:dLbl>
              <c:idx val="1"/>
              <c:tx>
                <c:rich>
                  <a:bodyPr/>
                  <a:lstStyle/>
                  <a:p>
                    <a:fld id="{3537AB51-2CC0-45CC-8BC7-FE62BEEFF677}" type="CELLRANGE">
                      <a:rPr lang="zh-CN" altLang="en-US"/>
                      <a:pPr/>
                      <a:t>[CELLRANGE]</a:t>
                    </a:fld>
                    <a:endParaRPr lang="zh-CN" altLang="en-US"/>
                  </a:p>
                </c:rich>
              </c:tx>
              <c:dLblPos val="outEnd"/>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BE32-481D-9629-0CCA9BF259D9}"/>
                </c:ext>
              </c:extLst>
            </c:dLbl>
            <c:dLbl>
              <c:idx val="2"/>
              <c:tx>
                <c:rich>
                  <a:bodyPr/>
                  <a:lstStyle/>
                  <a:p>
                    <a:fld id="{6A33EA9E-DC80-4D4A-8952-9C7D716EECC0}" type="CELLRANGE">
                      <a:rPr lang="zh-CN" altLang="en-US"/>
                      <a:pPr/>
                      <a:t>[CELLRANGE]</a:t>
                    </a:fld>
                    <a:endParaRPr lang="zh-CN" altLang="en-US"/>
                  </a:p>
                </c:rich>
              </c:tx>
              <c:dLblPos val="outEnd"/>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BE32-481D-9629-0CCA9BF259D9}"/>
                </c:ext>
              </c:extLst>
            </c:dLbl>
            <c:dLbl>
              <c:idx val="3"/>
              <c:tx>
                <c:rich>
                  <a:bodyPr/>
                  <a:lstStyle/>
                  <a:p>
                    <a:fld id="{4327DEED-D3C2-473E-B392-9F46CA4DF05C}" type="CELLRANGE">
                      <a:rPr lang="zh-CN" altLang="en-US"/>
                      <a:pPr/>
                      <a:t>[CELLRANGE]</a:t>
                    </a:fld>
                    <a:endParaRPr lang="zh-CN" altLang="en-US"/>
                  </a:p>
                </c:rich>
              </c:tx>
              <c:dLblPos val="outEnd"/>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BE32-481D-9629-0CCA9BF259D9}"/>
                </c:ext>
              </c:extLst>
            </c:dLbl>
            <c:dLbl>
              <c:idx val="4"/>
              <c:tx>
                <c:rich>
                  <a:bodyPr/>
                  <a:lstStyle/>
                  <a:p>
                    <a:fld id="{5B1C45BE-2969-478B-A8D9-CDD742998C95}" type="CELLRANGE">
                      <a:rPr lang="zh-CN" altLang="en-US"/>
                      <a:pPr/>
                      <a:t>[CELLRANGE]</a:t>
                    </a:fld>
                    <a:endParaRPr lang="zh-CN" altLang="en-US"/>
                  </a:p>
                </c:rich>
              </c:tx>
              <c:dLblPos val="outEnd"/>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BE32-481D-9629-0CCA9BF259D9}"/>
                </c:ext>
              </c:extLst>
            </c:dLbl>
            <c:dLbl>
              <c:idx val="5"/>
              <c:tx>
                <c:rich>
                  <a:bodyPr/>
                  <a:lstStyle/>
                  <a:p>
                    <a:fld id="{EC9155B7-3915-4720-8254-11C252094ED6}" type="CELLRANGE">
                      <a:rPr lang="zh-CN" altLang="en-US"/>
                      <a:pPr/>
                      <a:t>[CELLRANGE]</a:t>
                    </a:fld>
                    <a:endParaRPr lang="zh-CN" altLang="en-US"/>
                  </a:p>
                </c:rich>
              </c:tx>
              <c:dLblPos val="outEnd"/>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BE32-481D-9629-0CCA9BF259D9}"/>
                </c:ext>
              </c:extLst>
            </c:dLbl>
            <c:dLbl>
              <c:idx val="6"/>
              <c:tx>
                <c:rich>
                  <a:bodyPr/>
                  <a:lstStyle/>
                  <a:p>
                    <a:fld id="{75FDC823-C415-4DC2-81F5-DE3DEE5DB405}" type="CELLRANGE">
                      <a:rPr lang="zh-CN" altLang="en-US"/>
                      <a:pPr/>
                      <a:t>[CELLRANGE]</a:t>
                    </a:fld>
                    <a:endParaRPr lang="zh-CN" altLang="en-US"/>
                  </a:p>
                </c:rich>
              </c:tx>
              <c:dLblPos val="outEnd"/>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BE32-481D-9629-0CCA9BF259D9}"/>
                </c:ext>
              </c:extLst>
            </c:dLbl>
            <c:dLbl>
              <c:idx val="7"/>
              <c:tx>
                <c:rich>
                  <a:bodyPr/>
                  <a:lstStyle/>
                  <a:p>
                    <a:fld id="{4B530425-D8DE-46D6-9CDD-BF7EAB49A520}" type="CELLRANGE">
                      <a:rPr lang="zh-CN" altLang="en-US"/>
                      <a:pPr/>
                      <a:t>[CELLRANGE]</a:t>
                    </a:fld>
                    <a:endParaRPr lang="zh-CN" altLang="en-US"/>
                  </a:p>
                </c:rich>
              </c:tx>
              <c:dLblPos val="outEnd"/>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5F32-465F-B9AC-AE4F57AD28B5}"/>
                </c:ext>
              </c:extLst>
            </c:dLbl>
            <c:dLbl>
              <c:idx val="8"/>
              <c:tx>
                <c:rich>
                  <a:bodyPr/>
                  <a:lstStyle/>
                  <a:p>
                    <a:fld id="{A2DA03B3-135F-488C-980F-3E14F195F787}" type="CELLRANGE">
                      <a:rPr lang="zh-CN" altLang="en-US"/>
                      <a:pPr/>
                      <a:t>[CELLRANGE]</a:t>
                    </a:fld>
                    <a:endParaRPr lang="zh-CN" altLang="en-US"/>
                  </a:p>
                </c:rich>
              </c:tx>
              <c:dLblPos val="outEnd"/>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BE32-481D-9629-0CCA9BF259D9}"/>
                </c:ext>
              </c:extLst>
            </c:dLbl>
            <c:dLbl>
              <c:idx val="9"/>
              <c:tx>
                <c:rich>
                  <a:bodyPr/>
                  <a:lstStyle/>
                  <a:p>
                    <a:fld id="{487FDBFA-51D2-450D-B829-C21A6382D499}" type="CELLRANGE">
                      <a:rPr lang="zh-CN" altLang="en-US"/>
                      <a:pPr/>
                      <a:t>[CELLRANGE]</a:t>
                    </a:fld>
                    <a:endParaRPr lang="zh-CN" altLang="en-US"/>
                  </a:p>
                </c:rich>
              </c:tx>
              <c:dLblPos val="outEnd"/>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8-BE32-481D-9629-0CCA9BF259D9}"/>
                </c:ext>
              </c:extLst>
            </c:dLbl>
            <c:dLbl>
              <c:idx val="10"/>
              <c:tx>
                <c:rich>
                  <a:bodyPr/>
                  <a:lstStyle/>
                  <a:p>
                    <a:fld id="{4A789E32-A7A9-43B3-907D-4CF15381DF80}" type="CELLRANGE">
                      <a:rPr lang="zh-CN" altLang="en-US"/>
                      <a:pPr/>
                      <a:t>[CELLRANGE]</a:t>
                    </a:fld>
                    <a:endParaRPr lang="zh-CN" altLang="en-US"/>
                  </a:p>
                </c:rich>
              </c:tx>
              <c:dLblPos val="outEnd"/>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9-BE32-481D-9629-0CCA9BF259D9}"/>
                </c:ext>
              </c:extLst>
            </c:dLbl>
            <c:dLbl>
              <c:idx val="11"/>
              <c:tx>
                <c:rich>
                  <a:bodyPr/>
                  <a:lstStyle/>
                  <a:p>
                    <a:fld id="{7DDC1D45-0166-4C80-801D-17B3A0A12F17}" type="CELLRANGE">
                      <a:rPr lang="zh-CN" altLang="en-US"/>
                      <a:pPr/>
                      <a:t>[CELLRANGE]</a:t>
                    </a:fld>
                    <a:endParaRPr lang="zh-CN" altLang="en-US"/>
                  </a:p>
                </c:rich>
              </c:tx>
              <c:dLblPos val="outEnd"/>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A-BE32-481D-9629-0CCA9BF259D9}"/>
                </c:ext>
              </c:extLst>
            </c:dLbl>
            <c:dLbl>
              <c:idx val="12"/>
              <c:tx>
                <c:rich>
                  <a:bodyPr/>
                  <a:lstStyle/>
                  <a:p>
                    <a:fld id="{F28503DE-245F-405E-84DE-233612C7960F}" type="CELLRANGE">
                      <a:rPr lang="zh-CN" altLang="en-US"/>
                      <a:pPr/>
                      <a:t>[CELLRANGE]</a:t>
                    </a:fld>
                    <a:endParaRPr lang="zh-CN" altLang="en-US"/>
                  </a:p>
                </c:rich>
              </c:tx>
              <c:dLblPos val="outEnd"/>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B-BE32-481D-9629-0CCA9BF259D9}"/>
                </c:ext>
              </c:extLst>
            </c:dLbl>
            <c:dLbl>
              <c:idx val="13"/>
              <c:tx>
                <c:rich>
                  <a:bodyPr/>
                  <a:lstStyle/>
                  <a:p>
                    <a:fld id="{3EB48EBB-71C4-4672-BEC7-51320FA28E65}" type="CELLRANGE">
                      <a:rPr lang="zh-CN" altLang="en-US"/>
                      <a:pPr/>
                      <a:t>[CELLRANGE]</a:t>
                    </a:fld>
                    <a:endParaRPr lang="zh-CN" altLang="en-US"/>
                  </a:p>
                </c:rich>
              </c:tx>
              <c:dLblPos val="outEnd"/>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C-BE32-481D-9629-0CCA9BF259D9}"/>
                </c:ext>
              </c:extLst>
            </c:dLbl>
            <c:numFmt formatCode="#,##0.0_);[Red]\(#,##0.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mn-ea"/>
                    <a:ea typeface="+mn-ea"/>
                    <a:cs typeface="+mn-cs"/>
                  </a:defRPr>
                </a:pPr>
                <a:endParaRPr lang="zh-CN"/>
              </a:p>
            </c:txPr>
            <c:dLblPos val="outEnd"/>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cat>
            <c:numRef>
              <c:f>Sheet1!$A$12:$A$25</c:f>
              <c:numCache>
                <c:formatCode>0.00</c:formatCode>
                <c:ptCount val="14"/>
                <c:pt idx="0">
                  <c:v>2022.11</c:v>
                </c:pt>
                <c:pt idx="1">
                  <c:v>2022.12</c:v>
                </c:pt>
                <c:pt idx="2">
                  <c:v>2023.01</c:v>
                </c:pt>
                <c:pt idx="3">
                  <c:v>2023.02</c:v>
                </c:pt>
                <c:pt idx="4">
                  <c:v>2023.03</c:v>
                </c:pt>
                <c:pt idx="5">
                  <c:v>2023.04</c:v>
                </c:pt>
                <c:pt idx="6">
                  <c:v>2023.05</c:v>
                </c:pt>
                <c:pt idx="7">
                  <c:v>2023.06</c:v>
                </c:pt>
                <c:pt idx="8">
                  <c:v>2023.07</c:v>
                </c:pt>
                <c:pt idx="9">
                  <c:v>2023.08</c:v>
                </c:pt>
                <c:pt idx="10">
                  <c:v>2023.09</c:v>
                </c:pt>
                <c:pt idx="11">
                  <c:v>2023.1</c:v>
                </c:pt>
                <c:pt idx="12">
                  <c:v>2023.11</c:v>
                </c:pt>
                <c:pt idx="13">
                  <c:v>2023.12</c:v>
                </c:pt>
              </c:numCache>
            </c:numRef>
          </c:cat>
          <c:val>
            <c:numRef>
              <c:f>Sheet1!$B$12:$B$25</c:f>
              <c:numCache>
                <c:formatCode>#,##0_ </c:formatCode>
                <c:ptCount val="14"/>
                <c:pt idx="0">
                  <c:v>17629371</c:v>
                </c:pt>
                <c:pt idx="1">
                  <c:v>9644682</c:v>
                </c:pt>
                <c:pt idx="2">
                  <c:v>5090588</c:v>
                </c:pt>
                <c:pt idx="3">
                  <c:v>7709718</c:v>
                </c:pt>
                <c:pt idx="4">
                  <c:v>9960039</c:v>
                </c:pt>
                <c:pt idx="5">
                  <c:v>7663604</c:v>
                </c:pt>
                <c:pt idx="6">
                  <c:v>11163745</c:v>
                </c:pt>
                <c:pt idx="7">
                  <c:v>13195765</c:v>
                </c:pt>
                <c:pt idx="8">
                  <c:v>4982182</c:v>
                </c:pt>
                <c:pt idx="9">
                  <c:v>7466492</c:v>
                </c:pt>
                <c:pt idx="10">
                  <c:v>7031452</c:v>
                </c:pt>
                <c:pt idx="11">
                  <c:v>13385727</c:v>
                </c:pt>
                <c:pt idx="12">
                  <c:v>14889764</c:v>
                </c:pt>
                <c:pt idx="13">
                  <c:v>6789717</c:v>
                </c:pt>
              </c:numCache>
            </c:numRef>
          </c:val>
          <c:extLst>
            <c:ext xmlns:c15="http://schemas.microsoft.com/office/drawing/2012/chart" uri="{02D57815-91ED-43cb-92C2-25804820EDAC}">
              <c15:datalabelsRange>
                <c15:f>Sheet1!$D$12:$D$25</c15:f>
                <c15:dlblRangeCache>
                  <c:ptCount val="14"/>
                  <c:pt idx="0">
                    <c:v>1,763 </c:v>
                  </c:pt>
                  <c:pt idx="1">
                    <c:v>964 </c:v>
                  </c:pt>
                  <c:pt idx="2">
                    <c:v>509 </c:v>
                  </c:pt>
                  <c:pt idx="3">
                    <c:v>771 </c:v>
                  </c:pt>
                  <c:pt idx="4">
                    <c:v>996 </c:v>
                  </c:pt>
                  <c:pt idx="5">
                    <c:v>766 </c:v>
                  </c:pt>
                  <c:pt idx="6">
                    <c:v>1,116 </c:v>
                  </c:pt>
                  <c:pt idx="7">
                    <c:v>1,320 </c:v>
                  </c:pt>
                  <c:pt idx="8">
                    <c:v>498 </c:v>
                  </c:pt>
                  <c:pt idx="9">
                    <c:v>747 </c:v>
                  </c:pt>
                  <c:pt idx="10">
                    <c:v>703 </c:v>
                  </c:pt>
                  <c:pt idx="11">
                    <c:v>1,339 </c:v>
                  </c:pt>
                  <c:pt idx="12">
                    <c:v>1,489 </c:v>
                  </c:pt>
                  <c:pt idx="13">
                    <c:v>679 </c:v>
                  </c:pt>
                </c15:dlblRangeCache>
              </c15:datalabelsRange>
            </c:ext>
            <c:ext xmlns:c16="http://schemas.microsoft.com/office/drawing/2014/chart" uri="{C3380CC4-5D6E-409C-BE32-E72D297353CC}">
              <c16:uniqueId val="{00000000-5205-4104-BC8D-63974322E642}"/>
            </c:ext>
          </c:extLst>
        </c:ser>
        <c:dLbls>
          <c:dLblPos val="outEnd"/>
          <c:showLegendKey val="0"/>
          <c:showVal val="1"/>
          <c:showCatName val="0"/>
          <c:showSerName val="0"/>
          <c:showPercent val="0"/>
          <c:showBubbleSize val="0"/>
        </c:dLbls>
        <c:gapWidth val="120"/>
        <c:overlap val="10"/>
        <c:axId val="107447168"/>
        <c:axId val="610162112"/>
        <c:extLst>
          <c:ext xmlns:c15="http://schemas.microsoft.com/office/drawing/2012/chart" uri="{02D57815-91ED-43cb-92C2-25804820EDAC}">
            <c15:filteredBarSeries>
              <c15:ser>
                <c:idx val="1"/>
                <c:order val="1"/>
                <c:tx>
                  <c:strRef>
                    <c:extLst>
                      <c:ext uri="{02D57815-91ED-43cb-92C2-25804820EDAC}">
                        <c15:formulaRef>
                          <c15:sqref>Sheet1!$C$1</c15:sqref>
                        </c15:formulaRef>
                      </c:ext>
                    </c:extLst>
                    <c:strCache>
                      <c:ptCount val="1"/>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mn-ea"/>
                          <a:ea typeface="+mn-ea"/>
                          <a:cs typeface="+mn-cs"/>
                        </a:defRPr>
                      </a:pPr>
                      <a:endParaRPr lang="zh-CN"/>
                    </a:p>
                  </c:txPr>
                  <c:dLblPos val="outEnd"/>
                  <c:showLegendKey val="0"/>
                  <c:showVal val="1"/>
                  <c:showCatName val="0"/>
                  <c:showSerName val="0"/>
                  <c:showPercent val="0"/>
                  <c:showBubbleSize val="0"/>
                  <c:showLeaderLines val="0"/>
                  <c:extLst>
                    <c:ext uri="{CE6537A1-D6FC-4f65-9D91-7224C49458BB}">
                      <c15:showLeaderLines val="1"/>
                      <c15:leaderLines>
                        <c:spPr>
                          <a:ln w="9525" cap="flat" cmpd="sng" algn="ctr">
                            <a:solidFill>
                              <a:schemeClr val="tx1">
                                <a:lumMod val="35000"/>
                                <a:lumOff val="65000"/>
                              </a:schemeClr>
                            </a:solidFill>
                            <a:round/>
                          </a:ln>
                          <a:effectLst/>
                        </c:spPr>
                      </c15:leaderLines>
                    </c:ext>
                  </c:extLst>
                </c:dLbls>
                <c:cat>
                  <c:numRef>
                    <c:extLst>
                      <c:ext uri="{02D57815-91ED-43cb-92C2-25804820EDAC}">
                        <c15:formulaRef>
                          <c15:sqref>Sheet1!$A$12:$A$25</c15:sqref>
                        </c15:formulaRef>
                      </c:ext>
                    </c:extLst>
                    <c:numCache>
                      <c:formatCode>0.00</c:formatCode>
                      <c:ptCount val="14"/>
                      <c:pt idx="0">
                        <c:v>2022.11</c:v>
                      </c:pt>
                      <c:pt idx="1">
                        <c:v>2022.12</c:v>
                      </c:pt>
                      <c:pt idx="2">
                        <c:v>2023.01</c:v>
                      </c:pt>
                      <c:pt idx="3">
                        <c:v>2023.02</c:v>
                      </c:pt>
                      <c:pt idx="4">
                        <c:v>2023.03</c:v>
                      </c:pt>
                      <c:pt idx="5">
                        <c:v>2023.04</c:v>
                      </c:pt>
                      <c:pt idx="6">
                        <c:v>2023.05</c:v>
                      </c:pt>
                      <c:pt idx="7">
                        <c:v>2023.06</c:v>
                      </c:pt>
                      <c:pt idx="8">
                        <c:v>2023.07</c:v>
                      </c:pt>
                      <c:pt idx="9">
                        <c:v>2023.08</c:v>
                      </c:pt>
                      <c:pt idx="10">
                        <c:v>2023.09</c:v>
                      </c:pt>
                      <c:pt idx="11">
                        <c:v>2023.1</c:v>
                      </c:pt>
                      <c:pt idx="12">
                        <c:v>2023.11</c:v>
                      </c:pt>
                      <c:pt idx="13">
                        <c:v>2023.12</c:v>
                      </c:pt>
                    </c:numCache>
                  </c:numRef>
                </c:cat>
                <c:val>
                  <c:numRef>
                    <c:extLst>
                      <c:ext uri="{02D57815-91ED-43cb-92C2-25804820EDAC}">
                        <c15:formulaRef>
                          <c15:sqref>Sheet1!$C$12:$C$25</c15:sqref>
                        </c15:formulaRef>
                      </c:ext>
                    </c:extLst>
                    <c:numCache>
                      <c:formatCode>General</c:formatCode>
                      <c:ptCount val="14"/>
                    </c:numCache>
                  </c:numRef>
                </c:val>
                <c:extLst>
                  <c:ext xmlns:c16="http://schemas.microsoft.com/office/drawing/2014/chart" uri="{C3380CC4-5D6E-409C-BE32-E72D297353CC}">
                    <c16:uniqueId val="{00000000-D2E2-48C0-B46E-9AF34426C472}"/>
                  </c:ext>
                </c:extLst>
              </c15:ser>
            </c15:filteredBarSeries>
            <c15:filteredBarSeries>
              <c15:ser>
                <c:idx val="2"/>
                <c:order val="2"/>
                <c:tx>
                  <c:strRef>
                    <c:extLst xmlns:c15="http://schemas.microsoft.com/office/drawing/2012/chart">
                      <c:ext xmlns:c15="http://schemas.microsoft.com/office/drawing/2012/chart" uri="{02D57815-91ED-43cb-92C2-25804820EDAC}">
                        <c15:formulaRef>
                          <c15:sqref>Sheet1!$D$1</c15:sqref>
                        </c15:formulaRef>
                      </c:ext>
                    </c:extLst>
                    <c:strCache>
                      <c:ptCount val="1"/>
                    </c:strCache>
                  </c:strRef>
                </c:tx>
                <c:spPr>
                  <a:solidFill>
                    <a:schemeClr val="accent3"/>
                  </a:solidFill>
                  <a:ln>
                    <a:noFill/>
                  </a:ln>
                  <a:effectLst/>
                </c:spPr>
                <c:invertIfNegative val="0"/>
                <c:dLbls>
                  <c:delete val="1"/>
                </c:dLbls>
                <c:cat>
                  <c:numRef>
                    <c:extLst xmlns:c15="http://schemas.microsoft.com/office/drawing/2012/chart">
                      <c:ext xmlns:c15="http://schemas.microsoft.com/office/drawing/2012/chart" uri="{02D57815-91ED-43cb-92C2-25804820EDAC}">
                        <c15:formulaRef>
                          <c15:sqref>Sheet1!$A$12:$A$25</c15:sqref>
                        </c15:formulaRef>
                      </c:ext>
                    </c:extLst>
                    <c:numCache>
                      <c:formatCode>0.00</c:formatCode>
                      <c:ptCount val="14"/>
                      <c:pt idx="0">
                        <c:v>2022.11</c:v>
                      </c:pt>
                      <c:pt idx="1">
                        <c:v>2022.12</c:v>
                      </c:pt>
                      <c:pt idx="2">
                        <c:v>2023.01</c:v>
                      </c:pt>
                      <c:pt idx="3">
                        <c:v>2023.02</c:v>
                      </c:pt>
                      <c:pt idx="4">
                        <c:v>2023.03</c:v>
                      </c:pt>
                      <c:pt idx="5">
                        <c:v>2023.04</c:v>
                      </c:pt>
                      <c:pt idx="6">
                        <c:v>2023.05</c:v>
                      </c:pt>
                      <c:pt idx="7">
                        <c:v>2023.06</c:v>
                      </c:pt>
                      <c:pt idx="8">
                        <c:v>2023.07</c:v>
                      </c:pt>
                      <c:pt idx="9">
                        <c:v>2023.08</c:v>
                      </c:pt>
                      <c:pt idx="10">
                        <c:v>2023.09</c:v>
                      </c:pt>
                      <c:pt idx="11">
                        <c:v>2023.1</c:v>
                      </c:pt>
                      <c:pt idx="12">
                        <c:v>2023.11</c:v>
                      </c:pt>
                      <c:pt idx="13">
                        <c:v>2023.12</c:v>
                      </c:pt>
                    </c:numCache>
                  </c:numRef>
                </c:cat>
                <c:val>
                  <c:numRef>
                    <c:extLst xmlns:c15="http://schemas.microsoft.com/office/drawing/2012/chart">
                      <c:ext xmlns:c15="http://schemas.microsoft.com/office/drawing/2012/chart" uri="{02D57815-91ED-43cb-92C2-25804820EDAC}">
                        <c15:formulaRef>
                          <c15:sqref>Sheet1!$D$12:$D$25</c15:sqref>
                        </c15:formulaRef>
                      </c:ext>
                    </c:extLst>
                    <c:numCache>
                      <c:formatCode>#,##0_ </c:formatCode>
                      <c:ptCount val="14"/>
                      <c:pt idx="0">
                        <c:v>1762.9371000000001</c:v>
                      </c:pt>
                      <c:pt idx="1">
                        <c:v>964.46820000000002</c:v>
                      </c:pt>
                      <c:pt idx="2">
                        <c:v>509.05880000000002</c:v>
                      </c:pt>
                      <c:pt idx="3">
                        <c:v>770.97180000000003</c:v>
                      </c:pt>
                      <c:pt idx="4">
                        <c:v>996.00390000000004</c:v>
                      </c:pt>
                      <c:pt idx="5">
                        <c:v>766.36040000000003</c:v>
                      </c:pt>
                      <c:pt idx="6">
                        <c:v>1116.3744999999999</c:v>
                      </c:pt>
                      <c:pt idx="7">
                        <c:v>1319.5764999999999</c:v>
                      </c:pt>
                      <c:pt idx="8">
                        <c:v>498.21820000000002</c:v>
                      </c:pt>
                      <c:pt idx="9">
                        <c:v>746.64919999999995</c:v>
                      </c:pt>
                      <c:pt idx="10">
                        <c:v>703.14520000000005</c:v>
                      </c:pt>
                      <c:pt idx="11">
                        <c:v>1338.5726999999999</c:v>
                      </c:pt>
                      <c:pt idx="12">
                        <c:v>1488.9764</c:v>
                      </c:pt>
                      <c:pt idx="13">
                        <c:v>678.97170000000006</c:v>
                      </c:pt>
                    </c:numCache>
                  </c:numRef>
                </c:val>
                <c:extLst xmlns:c15="http://schemas.microsoft.com/office/drawing/2012/chart">
                  <c:ext xmlns:c16="http://schemas.microsoft.com/office/drawing/2014/chart" uri="{C3380CC4-5D6E-409C-BE32-E72D297353CC}">
                    <c16:uniqueId val="{00000001-D2E2-48C0-B46E-9AF34426C472}"/>
                  </c:ext>
                </c:extLst>
              </c15:ser>
            </c15:filteredBarSeries>
          </c:ext>
        </c:extLst>
      </c:barChart>
      <c:catAx>
        <c:axId val="107447168"/>
        <c:scaling>
          <c:orientation val="minMax"/>
        </c:scaling>
        <c:delete val="0"/>
        <c:axPos val="b"/>
        <c:numFmt formatCode="0.00"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n-ea"/>
                <a:ea typeface="+mn-ea"/>
                <a:cs typeface="+mn-cs"/>
              </a:defRPr>
            </a:pPr>
            <a:endParaRPr lang="zh-CN"/>
          </a:p>
        </c:txPr>
        <c:crossAx val="610162112"/>
        <c:crosses val="autoZero"/>
        <c:auto val="1"/>
        <c:lblAlgn val="ctr"/>
        <c:lblOffset val="100"/>
        <c:noMultiLvlLbl val="0"/>
      </c:catAx>
      <c:valAx>
        <c:axId val="610162112"/>
        <c:scaling>
          <c:orientation val="minMax"/>
        </c:scaling>
        <c:delete val="0"/>
        <c:axPos val="l"/>
        <c:numFmt formatCode="#,##0.0_ " sourceLinked="0"/>
        <c:majorTickMark val="none"/>
        <c:minorTickMark val="none"/>
        <c:tickLblPos val="none"/>
        <c:spPr>
          <a:noFill/>
          <a:ln>
            <a:noFill/>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ea"/>
                <a:ea typeface="+mn-ea"/>
                <a:cs typeface="+mn-cs"/>
              </a:defRPr>
            </a:pPr>
            <a:endParaRPr lang="zh-CN"/>
          </a:p>
        </c:txPr>
        <c:crossAx val="107447168"/>
        <c:crosses val="autoZero"/>
        <c:crossBetween val="between"/>
        <c:dispUnits>
          <c:builtInUnit val="hundredMillions"/>
        </c:dispUnits>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latin typeface="+mn-ea"/>
          <a:ea typeface="+mn-ea"/>
        </a:defRPr>
      </a:pPr>
      <a:endParaRPr lang="zh-CN"/>
    </a:p>
  </c:txPr>
  <c:externalData r:id="rId3">
    <c:autoUpdate val="0"/>
  </c:externalData>
</c:chartSpace>
</file>

<file path=ppt/charts/chart4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48895362165615908"/>
          <c:y val="6.5309081516746262E-2"/>
          <c:w val="0.54257769743368711"/>
          <c:h val="0.90432223984778515"/>
        </c:manualLayout>
      </c:layout>
      <c:barChart>
        <c:barDir val="bar"/>
        <c:grouping val="clustered"/>
        <c:varyColors val="0"/>
        <c:ser>
          <c:idx val="0"/>
          <c:order val="0"/>
          <c:tx>
            <c:strRef>
              <c:f>Sheet1!$B$1</c:f>
              <c:strCache>
                <c:ptCount val="1"/>
                <c:pt idx="0">
                  <c:v>交易金额</c:v>
                </c:pt>
              </c:strCache>
            </c:strRef>
          </c:tx>
          <c:spPr>
            <a:solidFill>
              <a:schemeClr val="accent1"/>
            </a:solidFill>
            <a:ln>
              <a:noFill/>
            </a:ln>
            <a:effectLst/>
          </c:spPr>
          <c:invertIfNegative val="0"/>
          <c:dLbls>
            <c:dLbl>
              <c:idx val="0"/>
              <c:layout>
                <c:manualLayout>
                  <c:x val="-8.2102272727272857E-2"/>
                  <c:y val="6.0587278550404088E-7"/>
                </c:manualLayout>
              </c:layout>
              <c:tx>
                <c:rich>
                  <a:bodyPr/>
                  <a:lstStyle/>
                  <a:p>
                    <a:r>
                      <a:rPr lang="en-US" altLang="zh-CN"/>
                      <a:t>628</a:t>
                    </a:r>
                    <a:r>
                      <a:rPr lang="zh-CN" altLang="en-US"/>
                      <a:t>万</a:t>
                    </a:r>
                  </a:p>
                </c:rich>
              </c:tx>
              <c:dLblPos val="outEnd"/>
              <c:showLegendKey val="0"/>
              <c:showVal val="1"/>
              <c:showCatName val="0"/>
              <c:showSerName val="0"/>
              <c:showPercent val="0"/>
              <c:showBubbleSize val="0"/>
              <c:extLst>
                <c:ext xmlns:c15="http://schemas.microsoft.com/office/drawing/2012/chart" uri="{CE6537A1-D6FC-4f65-9D91-7224C49458BB}">
                  <c15:layout>
                    <c:manualLayout>
                      <c:w val="0.23120328282828279"/>
                      <c:h val="6.4365198303677387E-2"/>
                    </c:manualLayout>
                  </c15:layout>
                </c:ext>
                <c:ext xmlns:c16="http://schemas.microsoft.com/office/drawing/2014/chart" uri="{C3380CC4-5D6E-409C-BE32-E72D297353CC}">
                  <c16:uniqueId val="{00000000-4FA1-4E49-834F-A282D60A5003}"/>
                </c:ext>
              </c:extLst>
            </c:dLbl>
            <c:dLbl>
              <c:idx val="1"/>
              <c:tx>
                <c:rich>
                  <a:bodyPr/>
                  <a:lstStyle/>
                  <a:p>
                    <a:r>
                      <a:rPr lang="en-US" altLang="zh-CN"/>
                      <a:t>445</a:t>
                    </a:r>
                    <a:r>
                      <a:rPr lang="zh-CN" altLang="en-US"/>
                      <a:t>万</a:t>
                    </a:r>
                  </a:p>
                </c:rich>
              </c:tx>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563B-42E8-85E1-F88E4C66B1BC}"/>
                </c:ext>
              </c:extLst>
            </c:dLbl>
            <c:dLbl>
              <c:idx val="2"/>
              <c:tx>
                <c:rich>
                  <a:bodyPr/>
                  <a:lstStyle/>
                  <a:p>
                    <a:r>
                      <a:rPr lang="en-US" altLang="zh-CN"/>
                      <a:t>245</a:t>
                    </a:r>
                    <a:r>
                      <a:rPr lang="zh-CN" altLang="en-US"/>
                      <a:t>万</a:t>
                    </a:r>
                  </a:p>
                </c:rich>
              </c:tx>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563B-42E8-85E1-F88E4C66B1BC}"/>
                </c:ext>
              </c:extLst>
            </c:dLbl>
            <c:dLbl>
              <c:idx val="3"/>
              <c:tx>
                <c:rich>
                  <a:bodyPr/>
                  <a:lstStyle/>
                  <a:p>
                    <a:r>
                      <a:rPr lang="en-US" altLang="zh-CN"/>
                      <a:t>197</a:t>
                    </a:r>
                    <a:r>
                      <a:rPr lang="zh-CN" altLang="en-US"/>
                      <a:t>万</a:t>
                    </a:r>
                  </a:p>
                </c:rich>
              </c:tx>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563B-42E8-85E1-F88E4C66B1BC}"/>
                </c:ext>
              </c:extLst>
            </c:dLbl>
            <c:dLbl>
              <c:idx val="4"/>
              <c:tx>
                <c:rich>
                  <a:bodyPr/>
                  <a:lstStyle/>
                  <a:p>
                    <a:r>
                      <a:rPr lang="en-US" altLang="zh-CN"/>
                      <a:t>178</a:t>
                    </a:r>
                    <a:r>
                      <a:rPr lang="zh-CN" altLang="en-US"/>
                      <a:t>万</a:t>
                    </a:r>
                  </a:p>
                </c:rich>
              </c:tx>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563B-42E8-85E1-F88E4C66B1BC}"/>
                </c:ext>
              </c:extLst>
            </c:dLbl>
            <c:dLbl>
              <c:idx val="5"/>
              <c:tx>
                <c:rich>
                  <a:bodyPr/>
                  <a:lstStyle/>
                  <a:p>
                    <a:r>
                      <a:rPr lang="en-US" altLang="zh-CN"/>
                      <a:t>168</a:t>
                    </a:r>
                    <a:r>
                      <a:rPr lang="zh-CN" altLang="en-US"/>
                      <a:t>万</a:t>
                    </a:r>
                  </a:p>
                </c:rich>
              </c:tx>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563B-42E8-85E1-F88E4C66B1BC}"/>
                </c:ext>
              </c:extLst>
            </c:dLbl>
            <c:dLbl>
              <c:idx val="6"/>
              <c:tx>
                <c:rich>
                  <a:bodyPr/>
                  <a:lstStyle/>
                  <a:p>
                    <a:r>
                      <a:rPr lang="en-US" altLang="zh-CN"/>
                      <a:t>115</a:t>
                    </a:r>
                    <a:r>
                      <a:rPr lang="zh-CN" altLang="en-US"/>
                      <a:t>万</a:t>
                    </a:r>
                  </a:p>
                </c:rich>
              </c:tx>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563B-42E8-85E1-F88E4C66B1BC}"/>
                </c:ext>
              </c:extLst>
            </c:dLbl>
            <c:dLbl>
              <c:idx val="7"/>
              <c:tx>
                <c:rich>
                  <a:bodyPr/>
                  <a:lstStyle/>
                  <a:p>
                    <a:r>
                      <a:rPr lang="en-US" altLang="zh-CN"/>
                      <a:t>81</a:t>
                    </a:r>
                    <a:r>
                      <a:rPr lang="zh-CN" altLang="en-US"/>
                      <a:t>万</a:t>
                    </a:r>
                  </a:p>
                </c:rich>
              </c:tx>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563B-42E8-85E1-F88E4C66B1BC}"/>
                </c:ext>
              </c:extLst>
            </c:dLbl>
            <c:dLbl>
              <c:idx val="8"/>
              <c:tx>
                <c:rich>
                  <a:bodyPr/>
                  <a:lstStyle/>
                  <a:p>
                    <a:r>
                      <a:rPr lang="en-US" altLang="zh-CN"/>
                      <a:t>79</a:t>
                    </a:r>
                    <a:r>
                      <a:rPr lang="zh-CN" altLang="en-US"/>
                      <a:t>万</a:t>
                    </a:r>
                  </a:p>
                </c:rich>
              </c:tx>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563B-42E8-85E1-F88E4C66B1BC}"/>
                </c:ext>
              </c:extLst>
            </c:dLbl>
            <c:dLbl>
              <c:idx val="9"/>
              <c:tx>
                <c:rich>
                  <a:bodyPr/>
                  <a:lstStyle/>
                  <a:p>
                    <a:r>
                      <a:rPr lang="en-US" altLang="zh-CN"/>
                      <a:t>36</a:t>
                    </a:r>
                    <a:r>
                      <a:rPr lang="zh-CN" altLang="en-US"/>
                      <a:t>万</a:t>
                    </a:r>
                  </a:p>
                </c:rich>
              </c:tx>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563B-42E8-85E1-F88E4C66B1BC}"/>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NESPRESSO/奈斯派索</c:v>
                </c:pt>
                <c:pt idx="1">
                  <c:v>starbucks/星巴克</c:v>
                </c:pt>
                <c:pt idx="2">
                  <c:v>Nestle/雀巢</c:v>
                </c:pt>
                <c:pt idx="3">
                  <c:v>Peet's</c:v>
                </c:pt>
                <c:pt idx="4">
                  <c:v>DOLCEGUSTO</c:v>
                </c:pt>
                <c:pt idx="5">
                  <c:v>Illy</c:v>
                </c:pt>
                <c:pt idx="6">
                  <c:v>TASOGARE/隅田川</c:v>
                </c:pt>
                <c:pt idx="7">
                  <c:v>L'OR（法国）</c:v>
                </c:pt>
                <c:pt idx="8">
                  <c:v>agf</c:v>
                </c:pt>
                <c:pt idx="9">
                  <c:v>Nescafe/雀巢咖啡</c:v>
                </c:pt>
              </c:strCache>
            </c:strRef>
          </c:cat>
          <c:val>
            <c:numRef>
              <c:f>Sheet1!$B$2:$B$11</c:f>
              <c:numCache>
                <c:formatCode>General</c:formatCode>
                <c:ptCount val="10"/>
                <c:pt idx="0">
                  <c:v>6283862</c:v>
                </c:pt>
                <c:pt idx="1">
                  <c:v>4454395</c:v>
                </c:pt>
                <c:pt idx="2">
                  <c:v>2449331</c:v>
                </c:pt>
                <c:pt idx="3">
                  <c:v>1974258</c:v>
                </c:pt>
                <c:pt idx="4">
                  <c:v>1782962</c:v>
                </c:pt>
                <c:pt idx="5">
                  <c:v>1682764</c:v>
                </c:pt>
                <c:pt idx="6">
                  <c:v>1154398</c:v>
                </c:pt>
                <c:pt idx="7">
                  <c:v>805050</c:v>
                </c:pt>
                <c:pt idx="8">
                  <c:v>792537</c:v>
                </c:pt>
                <c:pt idx="9">
                  <c:v>363956</c:v>
                </c:pt>
              </c:numCache>
            </c:numRef>
          </c:val>
          <c:extLst>
            <c:ext xmlns:c16="http://schemas.microsoft.com/office/drawing/2014/chart" uri="{C3380CC4-5D6E-409C-BE32-E72D297353CC}">
              <c16:uniqueId val="{0000000A-4FA1-4E49-834F-A282D60A5003}"/>
            </c:ext>
          </c:extLst>
        </c:ser>
        <c:dLbls>
          <c:showLegendKey val="0"/>
          <c:showVal val="0"/>
          <c:showCatName val="0"/>
          <c:showSerName val="0"/>
          <c:showPercent val="0"/>
          <c:showBubbleSize val="0"/>
        </c:dLbls>
        <c:gapWidth val="150"/>
        <c:axId val="1135540448"/>
        <c:axId val="1135535552"/>
      </c:barChart>
      <c:catAx>
        <c:axId val="1135540448"/>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zh-CN"/>
          </a:p>
        </c:txPr>
        <c:crossAx val="1135535552"/>
        <c:crosses val="autoZero"/>
        <c:auto val="1"/>
        <c:lblAlgn val="ctr"/>
        <c:lblOffset val="100"/>
        <c:noMultiLvlLbl val="0"/>
      </c:catAx>
      <c:valAx>
        <c:axId val="1135535552"/>
        <c:scaling>
          <c:orientation val="minMax"/>
        </c:scaling>
        <c:delete val="0"/>
        <c:axPos val="t"/>
        <c:numFmt formatCode="#,##0" sourceLinked="0"/>
        <c:majorTickMark val="out"/>
        <c:minorTickMark val="none"/>
        <c:tickLblPos val="none"/>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135540448"/>
        <c:crosses val="autoZero"/>
        <c:crossBetween val="between"/>
        <c:dispUnits>
          <c:builtInUnit val="tenThousands"/>
        </c:dispUnits>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4">
    <c:autoUpdate val="0"/>
  </c:externalData>
</c:chartSpace>
</file>

<file path=ppt/charts/chart4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1" i="0" u="none" strike="noStrike" kern="1200" spc="0" baseline="0">
                <a:solidFill>
                  <a:schemeClr val="tx1">
                    <a:lumMod val="65000"/>
                    <a:lumOff val="35000"/>
                  </a:schemeClr>
                </a:solidFill>
                <a:latin typeface="+mj-ea"/>
                <a:ea typeface="+mj-ea"/>
                <a:cs typeface="+mn-cs"/>
              </a:defRPr>
            </a:pPr>
            <a:r>
              <a:rPr lang="zh-CN" altLang="en-US" sz="1400" b="1" dirty="0">
                <a:latin typeface="+mj-ea"/>
                <a:ea typeface="+mj-ea"/>
              </a:rPr>
              <a:t>全渠道胶囊咖啡市场品牌集中度</a:t>
            </a:r>
            <a:endParaRPr lang="en-US" altLang="zh-CN" sz="1400" b="1" dirty="0">
              <a:latin typeface="+mj-ea"/>
              <a:ea typeface="+mj-ea"/>
            </a:endParaRPr>
          </a:p>
        </c:rich>
      </c:tx>
      <c:layout>
        <c:manualLayout>
          <c:xMode val="edge"/>
          <c:yMode val="edge"/>
          <c:x val="0.15857092573037662"/>
          <c:y val="2.2223667505935789E-2"/>
        </c:manualLayout>
      </c:layout>
      <c:overlay val="0"/>
      <c:spPr>
        <a:noFill/>
        <a:ln>
          <a:noFill/>
        </a:ln>
        <a:effectLst/>
      </c:spPr>
    </c:title>
    <c:autoTitleDeleted val="0"/>
    <c:plotArea>
      <c:layout>
        <c:manualLayout>
          <c:layoutTarget val="inner"/>
          <c:xMode val="edge"/>
          <c:yMode val="edge"/>
          <c:x val="0.13927778563054485"/>
          <c:y val="0.16675158518620486"/>
          <c:w val="0.71440493116818682"/>
          <c:h val="0.75176163395869722"/>
        </c:manualLayout>
      </c:layout>
      <c:pieChart>
        <c:varyColors val="1"/>
        <c:ser>
          <c:idx val="0"/>
          <c:order val="0"/>
          <c:tx>
            <c:strRef>
              <c:f>Sheet1!$B$1</c:f>
              <c:strCache>
                <c:ptCount val="1"/>
                <c:pt idx="0">
                  <c:v>销售金额</c:v>
                </c:pt>
              </c:strCache>
            </c:strRef>
          </c:tx>
          <c:dPt>
            <c:idx val="0"/>
            <c:bubble3D val="0"/>
            <c:spPr>
              <a:solidFill>
                <a:schemeClr val="accent2">
                  <a:lumMod val="75000"/>
                </a:schemeClr>
              </a:solidFill>
              <a:ln w="19050">
                <a:solidFill>
                  <a:schemeClr val="lt1"/>
                </a:solidFill>
              </a:ln>
              <a:effectLst/>
            </c:spPr>
            <c:extLst>
              <c:ext xmlns:c16="http://schemas.microsoft.com/office/drawing/2014/chart" uri="{C3380CC4-5D6E-409C-BE32-E72D297353CC}">
                <c16:uniqueId val="{00000001-EB1B-D846-BD5A-B92EFE66A7EF}"/>
              </c:ext>
            </c:extLst>
          </c:dPt>
          <c:dPt>
            <c:idx val="1"/>
            <c:bubble3D val="0"/>
            <c:spPr>
              <a:solidFill>
                <a:schemeClr val="bg1">
                  <a:lumMod val="65000"/>
                </a:schemeClr>
              </a:solidFill>
              <a:ln w="19050">
                <a:solidFill>
                  <a:schemeClr val="lt1"/>
                </a:solidFill>
              </a:ln>
              <a:effectLst/>
            </c:spPr>
            <c:extLst>
              <c:ext xmlns:c16="http://schemas.microsoft.com/office/drawing/2014/chart" uri="{C3380CC4-5D6E-409C-BE32-E72D297353CC}">
                <c16:uniqueId val="{00000003-EB1B-D846-BD5A-B92EFE66A7EF}"/>
              </c:ext>
            </c:extLst>
          </c:dPt>
          <c:dPt>
            <c:idx val="2"/>
            <c:bubble3D val="0"/>
            <c:spPr>
              <a:solidFill>
                <a:schemeClr val="accent1">
                  <a:lumMod val="40000"/>
                  <a:lumOff val="60000"/>
                </a:schemeClr>
              </a:solidFill>
              <a:ln w="19050">
                <a:solidFill>
                  <a:schemeClr val="lt1"/>
                </a:solidFill>
              </a:ln>
              <a:effectLst/>
            </c:spPr>
            <c:extLst>
              <c:ext xmlns:c16="http://schemas.microsoft.com/office/drawing/2014/chart" uri="{C3380CC4-5D6E-409C-BE32-E72D297353CC}">
                <c16:uniqueId val="{00000005-EB1B-D846-BD5A-B92EFE66A7EF}"/>
              </c:ext>
            </c:extLst>
          </c:dPt>
          <c:dPt>
            <c:idx val="3"/>
            <c:bubble3D val="0"/>
            <c:spPr>
              <a:solidFill>
                <a:schemeClr val="accent4">
                  <a:lumMod val="60000"/>
                  <a:lumOff val="40000"/>
                </a:schemeClr>
              </a:solidFill>
              <a:ln w="19050">
                <a:solidFill>
                  <a:schemeClr val="lt1"/>
                </a:solidFill>
              </a:ln>
              <a:effectLst/>
            </c:spPr>
            <c:extLst>
              <c:ext xmlns:c16="http://schemas.microsoft.com/office/drawing/2014/chart" uri="{C3380CC4-5D6E-409C-BE32-E72D297353CC}">
                <c16:uniqueId val="{00000007-EB1B-D846-BD5A-B92EFE66A7EF}"/>
              </c:ext>
            </c:extLst>
          </c:dPt>
          <c:dPt>
            <c:idx val="4"/>
            <c:bubble3D val="0"/>
            <c:spPr>
              <a:solidFill>
                <a:schemeClr val="accent2"/>
              </a:solidFill>
              <a:ln w="19050">
                <a:solidFill>
                  <a:schemeClr val="lt1"/>
                </a:solidFill>
              </a:ln>
              <a:effectLst/>
            </c:spPr>
            <c:extLst>
              <c:ext xmlns:c16="http://schemas.microsoft.com/office/drawing/2014/chart" uri="{C3380CC4-5D6E-409C-BE32-E72D297353CC}">
                <c16:uniqueId val="{00000009-EB1B-D846-BD5A-B92EFE66A7EF}"/>
              </c:ext>
            </c:extLst>
          </c:dPt>
          <c:dLbls>
            <c:dLbl>
              <c:idx val="0"/>
              <c:layout>
                <c:manualLayout>
                  <c:x val="-0.16667527777777777"/>
                  <c:y val="0.13099666666666668"/>
                </c:manualLayout>
              </c:layout>
              <c:numFmt formatCode="0%" sourceLinked="0"/>
              <c:spPr>
                <a:noFill/>
                <a:ln>
                  <a:noFill/>
                </a:ln>
                <a:effectLst/>
              </c:spPr>
              <c:txPr>
                <a:bodyPr rot="0" spcFirstLastPara="1" vertOverflow="ellipsis" vert="horz" wrap="square" lIns="38100" tIns="19050" rIns="38100" bIns="19050" anchor="ctr" anchorCtr="1">
                  <a:noAutofit/>
                </a:bodyPr>
                <a:lstStyle/>
                <a:p>
                  <a:pPr>
                    <a:defRPr sz="1000" b="0" i="0" u="none" strike="noStrike" kern="1200" baseline="0">
                      <a:solidFill>
                        <a:schemeClr val="tx1">
                          <a:lumMod val="75000"/>
                          <a:lumOff val="25000"/>
                        </a:schemeClr>
                      </a:solidFill>
                      <a:latin typeface="+mn-lt"/>
                      <a:ea typeface="+mn-ea"/>
                      <a:cs typeface="+mn-cs"/>
                    </a:defRPr>
                  </a:pPr>
                  <a:endParaRPr lang="zh-CN"/>
                </a:p>
              </c:txPr>
              <c:dLblPos val="bestFit"/>
              <c:showLegendKey val="0"/>
              <c:showVal val="0"/>
              <c:showCatName val="1"/>
              <c:showSerName val="0"/>
              <c:showPercent val="1"/>
              <c:showBubbleSize val="0"/>
              <c:separator>, </c:separator>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EB1B-D846-BD5A-B92EFE66A7EF}"/>
                </c:ext>
              </c:extLst>
            </c:dLbl>
            <c:dLbl>
              <c:idx val="1"/>
              <c:layout>
                <c:manualLayout>
                  <c:x val="-0.20769750000000001"/>
                  <c:y val="-0.15131694444444457"/>
                </c:manualLayout>
              </c:layout>
              <c:numFmt formatCode="0%" sourceLinked="0"/>
              <c:spPr>
                <a:noFill/>
                <a:ln>
                  <a:noFill/>
                </a:ln>
                <a:effectLst/>
              </c:spPr>
              <c:txPr>
                <a:bodyPr rot="0" spcFirstLastPara="1" vertOverflow="ellipsis" vert="horz" wrap="square" lIns="38100" tIns="19050" rIns="38100" bIns="19050" anchor="ctr" anchorCtr="1">
                  <a:noAutofit/>
                </a:bodyPr>
                <a:lstStyle/>
                <a:p>
                  <a:pPr>
                    <a:defRPr sz="1000" b="0" i="0" u="none" strike="noStrike" kern="1200" baseline="0">
                      <a:solidFill>
                        <a:schemeClr val="tx1">
                          <a:lumMod val="75000"/>
                          <a:lumOff val="25000"/>
                        </a:schemeClr>
                      </a:solidFill>
                      <a:latin typeface="+mn-lt"/>
                      <a:ea typeface="+mn-ea"/>
                      <a:cs typeface="+mn-cs"/>
                    </a:defRPr>
                  </a:pPr>
                  <a:endParaRPr lang="zh-CN"/>
                </a:p>
              </c:txPr>
              <c:dLblPos val="bestFit"/>
              <c:showLegendKey val="0"/>
              <c:showVal val="0"/>
              <c:showCatName val="1"/>
              <c:showSerName val="0"/>
              <c:showPercent val="1"/>
              <c:showBubbleSize val="0"/>
              <c:separator>, </c:separator>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EB1B-D846-BD5A-B92EFE66A7EF}"/>
                </c:ext>
              </c:extLst>
            </c:dLbl>
            <c:dLbl>
              <c:idx val="2"/>
              <c:dLblPos val="ctr"/>
              <c:showLegendKey val="0"/>
              <c:showVal val="0"/>
              <c:showCatName val="1"/>
              <c:showSerName val="0"/>
              <c:showPercent val="1"/>
              <c:showBubbleSize val="0"/>
              <c:separator>
</c:separator>
              <c:extLst>
                <c:ext xmlns:c15="http://schemas.microsoft.com/office/drawing/2012/chart" uri="{CE6537A1-D6FC-4f65-9D91-7224C49458BB}"/>
                <c:ext xmlns:c16="http://schemas.microsoft.com/office/drawing/2014/chart" uri="{C3380CC4-5D6E-409C-BE32-E72D297353CC}">
                  <c16:uniqueId val="{00000005-EB1B-D846-BD5A-B92EFE66A7EF}"/>
                </c:ext>
              </c:extLst>
            </c:dLbl>
            <c:dLbl>
              <c:idx val="3"/>
              <c:layout>
                <c:manualLayout>
                  <c:x val="0.15880555555555556"/>
                  <c:y val="0.16264916666666668"/>
                </c:manualLayout>
              </c:layout>
              <c:numFmt formatCode="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zh-CN"/>
                </a:p>
              </c:txPr>
              <c:dLblPos val="bestFit"/>
              <c:showLegendKey val="0"/>
              <c:showVal val="0"/>
              <c:showCatName val="1"/>
              <c:showSerName val="0"/>
              <c:showPercent val="1"/>
              <c:showBubbleSize val="0"/>
              <c:separator>
</c:separator>
              <c:extLst>
                <c:ext xmlns:c15="http://schemas.microsoft.com/office/drawing/2012/chart" uri="{CE6537A1-D6FC-4f65-9D91-7224C49458BB}"/>
                <c:ext xmlns:c16="http://schemas.microsoft.com/office/drawing/2014/chart" uri="{C3380CC4-5D6E-409C-BE32-E72D297353CC}">
                  <c16:uniqueId val="{00000007-EB1B-D846-BD5A-B92EFE66A7EF}"/>
                </c:ext>
              </c:extLst>
            </c:dLbl>
            <c:dLbl>
              <c:idx val="4"/>
              <c:numFmt formatCode="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zh-CN"/>
                </a:p>
              </c:txPr>
              <c:dLblPos val="inEnd"/>
              <c:showLegendKey val="0"/>
              <c:showVal val="0"/>
              <c:showCatName val="1"/>
              <c:showSerName val="0"/>
              <c:showPercent val="1"/>
              <c:showBubbleSize val="0"/>
              <c:separator>
</c:separator>
              <c:extLst>
                <c:ext xmlns:c15="http://schemas.microsoft.com/office/drawing/2012/chart" uri="{CE6537A1-D6FC-4f65-9D91-7224C49458BB}"/>
                <c:ext xmlns:c16="http://schemas.microsoft.com/office/drawing/2014/chart" uri="{C3380CC4-5D6E-409C-BE32-E72D297353CC}">
                  <c16:uniqueId val="{00000009-EB1B-D846-BD5A-B92EFE66A7EF}"/>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mn-lt"/>
                    <a:ea typeface="+mn-ea"/>
                    <a:cs typeface="+mn-cs"/>
                  </a:defRPr>
                </a:pPr>
                <a:endParaRPr lang="zh-CN"/>
              </a:p>
            </c:txPr>
            <c:dLblPos val="bestFit"/>
            <c:showLegendKey val="0"/>
            <c:showVal val="0"/>
            <c:showCatName val="1"/>
            <c:showSerName val="0"/>
            <c:showPercent val="1"/>
            <c:showBubbleSize val="0"/>
            <c:separator>
</c:separator>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Sheet1!$A$2:$A$6</c:f>
              <c:strCache>
                <c:ptCount val="5"/>
                <c:pt idx="0">
                  <c:v>top1</c:v>
                </c:pt>
                <c:pt idx="1">
                  <c:v>top2</c:v>
                </c:pt>
                <c:pt idx="2">
                  <c:v>top3-10</c:v>
                </c:pt>
                <c:pt idx="3">
                  <c:v>TOP11-20</c:v>
                </c:pt>
                <c:pt idx="4">
                  <c:v>其他商家</c:v>
                </c:pt>
              </c:strCache>
            </c:strRef>
          </c:cat>
          <c:val>
            <c:numRef>
              <c:f>Sheet1!$B$2:$B$6</c:f>
              <c:numCache>
                <c:formatCode>#,##0_ </c:formatCode>
                <c:ptCount val="5"/>
                <c:pt idx="0">
                  <c:v>6283862</c:v>
                </c:pt>
                <c:pt idx="1">
                  <c:v>4454395</c:v>
                </c:pt>
                <c:pt idx="2">
                  <c:v>11005256</c:v>
                </c:pt>
                <c:pt idx="3">
                  <c:v>2311611</c:v>
                </c:pt>
                <c:pt idx="4">
                  <c:v>1724957</c:v>
                </c:pt>
              </c:numCache>
            </c:numRef>
          </c:val>
          <c:extLst>
            <c:ext xmlns:c16="http://schemas.microsoft.com/office/drawing/2014/chart" uri="{C3380CC4-5D6E-409C-BE32-E72D297353CC}">
              <c16:uniqueId val="{0000000C-EB1B-D846-BD5A-B92EFE66A7EF}"/>
            </c:ext>
          </c:extLst>
        </c:ser>
        <c:dLbls>
          <c:dLblPos val="bestFit"/>
          <c:showLegendKey val="0"/>
          <c:showVal val="1"/>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1" i="0" u="none" strike="noStrike" kern="1200" spc="0" baseline="0">
                <a:solidFill>
                  <a:schemeClr val="tx1">
                    <a:lumMod val="65000"/>
                    <a:lumOff val="35000"/>
                  </a:schemeClr>
                </a:solidFill>
                <a:latin typeface="+mn-ea"/>
                <a:ea typeface="+mn-ea"/>
                <a:cs typeface="+mn-cs"/>
              </a:defRPr>
            </a:pPr>
            <a:r>
              <a:rPr lang="zh-CN" altLang="en-US" sz="1400" b="1" dirty="0">
                <a:latin typeface="+mn-ea"/>
                <a:ea typeface="+mn-ea"/>
              </a:rPr>
              <a:t>购买人数</a:t>
            </a:r>
            <a:endParaRPr lang="en-US" altLang="zh-CN" sz="1400" b="1" dirty="0">
              <a:latin typeface="+mn-ea"/>
              <a:ea typeface="+mn-ea"/>
            </a:endParaRPr>
          </a:p>
        </c:rich>
      </c:tx>
      <c:layout>
        <c:manualLayout>
          <c:xMode val="edge"/>
          <c:yMode val="edge"/>
          <c:x val="0.44149920634920636"/>
          <c:y val="6.7113425925925924E-2"/>
        </c:manualLayout>
      </c:layout>
      <c:overlay val="0"/>
      <c:spPr>
        <a:noFill/>
        <a:ln>
          <a:noFill/>
        </a:ln>
        <a:effectLst/>
      </c:spPr>
    </c:title>
    <c:autoTitleDeleted val="0"/>
    <c:plotArea>
      <c:layout>
        <c:manualLayout>
          <c:layoutTarget val="inner"/>
          <c:xMode val="edge"/>
          <c:yMode val="edge"/>
          <c:x val="2.9385317460317459E-2"/>
          <c:y val="0.22656028839348902"/>
          <c:w val="0.97061468253968253"/>
          <c:h val="0.71179184359518755"/>
        </c:manualLayout>
      </c:layout>
      <c:barChart>
        <c:barDir val="col"/>
        <c:grouping val="stacked"/>
        <c:varyColors val="0"/>
        <c:ser>
          <c:idx val="4"/>
          <c:order val="0"/>
          <c:tx>
            <c:strRef>
              <c:f>Sheet1!$B$1</c:f>
              <c:strCache>
                <c:ptCount val="1"/>
                <c:pt idx="0">
                  <c:v>咖啡机</c:v>
                </c:pt>
              </c:strCache>
            </c:strRef>
          </c:tx>
          <c:spPr>
            <a:solidFill>
              <a:schemeClr val="accent5"/>
            </a:solidFill>
            <a:ln>
              <a:noFill/>
            </a:ln>
            <a:effectLst/>
          </c:spPr>
          <c:invertIfNegative val="0"/>
          <c:dLbls>
            <c:dLbl>
              <c:idx val="0"/>
              <c:tx>
                <c:rich>
                  <a:bodyPr/>
                  <a:lstStyle/>
                  <a:p>
                    <a:r>
                      <a:rPr lang="en-US" altLang="zh-CN" dirty="0"/>
                      <a:t>6,954</a:t>
                    </a:r>
                  </a:p>
                </c:rich>
              </c:tx>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BDC1-4BB2-ACBD-34E5362F8B8D}"/>
                </c:ext>
              </c:extLst>
            </c:dLbl>
            <c:dLbl>
              <c:idx val="1"/>
              <c:layout>
                <c:manualLayout>
                  <c:x val="0"/>
                  <c:y val="2.5466648973814579E-3"/>
                </c:manualLayout>
              </c:layout>
              <c:tx>
                <c:rich>
                  <a:bodyPr/>
                  <a:lstStyle/>
                  <a:p>
                    <a:r>
                      <a:rPr lang="en-US" altLang="zh-CN" dirty="0"/>
                      <a:t>3,003</a:t>
                    </a:r>
                  </a:p>
                </c:rich>
              </c:tx>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BDC1-4BB2-ACBD-34E5362F8B8D}"/>
                </c:ext>
              </c:extLst>
            </c:dLbl>
            <c:spPr>
              <a:noFill/>
              <a:ln>
                <a:noFill/>
              </a:ln>
              <a:effectLst/>
            </c:spPr>
            <c:txPr>
              <a:bodyPr rot="0" spcFirstLastPara="1" vertOverflow="ellipsis" vert="horz" wrap="none" lIns="36000" tIns="19050" rIns="36000" bIns="19050" anchor="ctr" anchorCtr="1">
                <a:spAutoFit/>
              </a:bodyPr>
              <a:lstStyle/>
              <a:p>
                <a:pPr>
                  <a:defRPr sz="900" b="0" i="0" u="none" strike="noStrike" kern="1200" baseline="0">
                    <a:solidFill>
                      <a:schemeClr val="bg1"/>
                    </a:solidFill>
                    <a:latin typeface="+mn-lt"/>
                    <a:ea typeface="+mn-ea"/>
                    <a:cs typeface="+mn-cs"/>
                  </a:defRPr>
                </a:pPr>
                <a:endParaRPr lang="zh-CN"/>
              </a:p>
            </c:txPr>
            <c:dLblPos val="ct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2022-12</c:v>
                </c:pt>
                <c:pt idx="1">
                  <c:v>2023-12</c:v>
                </c:pt>
              </c:strCache>
            </c:strRef>
          </c:cat>
          <c:val>
            <c:numRef>
              <c:f>Sheet1!$B$2:$B$3</c:f>
              <c:numCache>
                <c:formatCode>General</c:formatCode>
                <c:ptCount val="2"/>
                <c:pt idx="0">
                  <c:v>6954</c:v>
                </c:pt>
                <c:pt idx="1">
                  <c:v>3003</c:v>
                </c:pt>
              </c:numCache>
            </c:numRef>
          </c:val>
          <c:extLst>
            <c:ext xmlns:c16="http://schemas.microsoft.com/office/drawing/2014/chart" uri="{C3380CC4-5D6E-409C-BE32-E72D297353CC}">
              <c16:uniqueId val="{00000002-5BA8-B04D-82B2-A55F44A0D874}"/>
            </c:ext>
          </c:extLst>
        </c:ser>
        <c:ser>
          <c:idx val="0"/>
          <c:order val="1"/>
          <c:tx>
            <c:strRef>
              <c:f>Sheet1!$C$1</c:f>
              <c:strCache>
                <c:ptCount val="1"/>
                <c:pt idx="0">
                  <c:v>胶囊咖啡</c:v>
                </c:pt>
              </c:strCache>
            </c:strRef>
          </c:tx>
          <c:spPr>
            <a:solidFill>
              <a:schemeClr val="accent1"/>
            </a:solidFill>
            <a:ln>
              <a:noFill/>
            </a:ln>
            <a:effectLst/>
          </c:spPr>
          <c:invertIfNegative val="0"/>
          <c:dLbls>
            <c:dLbl>
              <c:idx val="0"/>
              <c:tx>
                <c:rich>
                  <a:bodyPr/>
                  <a:lstStyle/>
                  <a:p>
                    <a:r>
                      <a:rPr lang="en-US" altLang="zh-CN" dirty="0"/>
                      <a:t>32,010</a:t>
                    </a:r>
                  </a:p>
                </c:rich>
              </c:tx>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BDC1-4BB2-ACBD-34E5362F8B8D}"/>
                </c:ext>
              </c:extLst>
            </c:dLbl>
            <c:dLbl>
              <c:idx val="1"/>
              <c:tx>
                <c:rich>
                  <a:bodyPr/>
                  <a:lstStyle/>
                  <a:p>
                    <a:r>
                      <a:rPr lang="en-US" altLang="zh-CN" dirty="0"/>
                      <a:t>17,756</a:t>
                    </a:r>
                  </a:p>
                </c:rich>
              </c:tx>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BDC1-4BB2-ACBD-34E5362F8B8D}"/>
                </c:ext>
              </c:extLst>
            </c:dLbl>
            <c:numFmt formatCode="#,##0_);[Red]\(#,##0\)" sourceLinked="0"/>
            <c:spPr>
              <a:noFill/>
              <a:ln>
                <a:noFill/>
              </a:ln>
              <a:effectLst/>
            </c:spPr>
            <c:txPr>
              <a:bodyPr rot="0" spcFirstLastPara="1" vertOverflow="ellipsis" vert="horz" wrap="none" lIns="36000" tIns="19050" rIns="36000" bIns="19050" anchor="ctr" anchorCtr="1">
                <a:spAutoFit/>
              </a:bodyPr>
              <a:lstStyle/>
              <a:p>
                <a:pPr>
                  <a:defRPr sz="900" b="0" i="0" u="none" strike="noStrike" kern="1200" baseline="0">
                    <a:solidFill>
                      <a:schemeClr val="bg1"/>
                    </a:solidFill>
                    <a:latin typeface="+mn-lt"/>
                    <a:ea typeface="+mn-ea"/>
                    <a:cs typeface="+mn-cs"/>
                  </a:defRPr>
                </a:pPr>
                <a:endParaRPr lang="zh-CN"/>
              </a:p>
            </c:txPr>
            <c:dLblPos val="ctr"/>
            <c:showLegendKey val="0"/>
            <c:showVal val="1"/>
            <c:showCatName val="0"/>
            <c:showSerName val="0"/>
            <c:showPercent val="0"/>
            <c:showBubbleSize val="0"/>
            <c:separator>
</c:separator>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2022-12</c:v>
                </c:pt>
                <c:pt idx="1">
                  <c:v>2023-12</c:v>
                </c:pt>
              </c:strCache>
            </c:strRef>
          </c:cat>
          <c:val>
            <c:numRef>
              <c:f>Sheet1!$C$2:$C$3</c:f>
              <c:numCache>
                <c:formatCode>General</c:formatCode>
                <c:ptCount val="2"/>
                <c:pt idx="0">
                  <c:v>32010</c:v>
                </c:pt>
                <c:pt idx="1">
                  <c:v>17756</c:v>
                </c:pt>
              </c:numCache>
            </c:numRef>
          </c:val>
          <c:extLst>
            <c:ext xmlns:c16="http://schemas.microsoft.com/office/drawing/2014/chart" uri="{C3380CC4-5D6E-409C-BE32-E72D297353CC}">
              <c16:uniqueId val="{00000005-5BA8-B04D-82B2-A55F44A0D874}"/>
            </c:ext>
          </c:extLst>
        </c:ser>
        <c:ser>
          <c:idx val="1"/>
          <c:order val="2"/>
          <c:tx>
            <c:strRef>
              <c:f>Sheet1!$D$1</c:f>
              <c:strCache>
                <c:ptCount val="1"/>
                <c:pt idx="0">
                  <c:v>其他咖啡</c:v>
                </c:pt>
              </c:strCache>
            </c:strRef>
          </c:tx>
          <c:spPr>
            <a:solidFill>
              <a:schemeClr val="accent2"/>
            </a:solidFill>
            <a:ln>
              <a:noFill/>
            </a:ln>
            <a:effectLst/>
          </c:spPr>
          <c:invertIfNegative val="0"/>
          <c:dLbls>
            <c:delete val="1"/>
          </c:dLbls>
          <c:cat>
            <c:strRef>
              <c:f>Sheet1!$A$2:$A$3</c:f>
              <c:strCache>
                <c:ptCount val="2"/>
                <c:pt idx="0">
                  <c:v>2022-12</c:v>
                </c:pt>
                <c:pt idx="1">
                  <c:v>2023-12</c:v>
                </c:pt>
              </c:strCache>
            </c:strRef>
          </c:cat>
          <c:val>
            <c:numRef>
              <c:f>Sheet1!$D$2:$D$3</c:f>
              <c:numCache>
                <c:formatCode>General</c:formatCode>
                <c:ptCount val="2"/>
                <c:pt idx="0">
                  <c:v>92</c:v>
                </c:pt>
                <c:pt idx="1">
                  <c:v>70</c:v>
                </c:pt>
              </c:numCache>
            </c:numRef>
          </c:val>
          <c:extLst>
            <c:ext xmlns:c16="http://schemas.microsoft.com/office/drawing/2014/chart" uri="{C3380CC4-5D6E-409C-BE32-E72D297353CC}">
              <c16:uniqueId val="{00000006-5BA8-B04D-82B2-A55F44A0D874}"/>
            </c:ext>
          </c:extLst>
        </c:ser>
        <c:dLbls>
          <c:dLblPos val="ctr"/>
          <c:showLegendKey val="0"/>
          <c:showVal val="1"/>
          <c:showCatName val="0"/>
          <c:showSerName val="0"/>
          <c:showPercent val="0"/>
          <c:showBubbleSize val="0"/>
        </c:dLbls>
        <c:gapWidth val="100"/>
        <c:overlap val="100"/>
        <c:serLines>
          <c:spPr>
            <a:ln w="9525" cap="flat" cmpd="sng" algn="ctr">
              <a:solidFill>
                <a:schemeClr val="tx1">
                  <a:lumMod val="35000"/>
                  <a:lumOff val="65000"/>
                </a:schemeClr>
              </a:solidFill>
              <a:round/>
            </a:ln>
            <a:effectLst/>
          </c:spPr>
        </c:serLines>
        <c:axId val="1010077920"/>
        <c:axId val="1010086080"/>
      </c:barChart>
      <c:catAx>
        <c:axId val="10100779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crossAx val="1010086080"/>
        <c:crosses val="autoZero"/>
        <c:auto val="1"/>
        <c:lblAlgn val="ctr"/>
        <c:lblOffset val="100"/>
        <c:noMultiLvlLbl val="0"/>
      </c:catAx>
      <c:valAx>
        <c:axId val="1010086080"/>
        <c:scaling>
          <c:orientation val="minMax"/>
        </c:scaling>
        <c:delete val="1"/>
        <c:axPos val="l"/>
        <c:numFmt formatCode="General" sourceLinked="1"/>
        <c:majorTickMark val="none"/>
        <c:minorTickMark val="none"/>
        <c:tickLblPos val="nextTo"/>
        <c:crossAx val="101007792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pPr>
      <a:endParaRPr lang="zh-CN"/>
    </a:p>
  </c:txPr>
  <c:externalData r:id="rId1">
    <c:autoUpdate val="0"/>
  </c:externalData>
</c:chartSpace>
</file>

<file path=ppt/charts/chart5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lt"/>
                <a:ea typeface="+mn-ea"/>
                <a:cs typeface="+mn-cs"/>
              </a:defRPr>
            </a:pPr>
            <a:r>
              <a:rPr lang="zh-CN" altLang="en-US" b="1" dirty="0"/>
              <a:t>胶囊咖啡品牌官旗控盘率变化</a:t>
            </a:r>
            <a:endParaRPr lang="zh-CN" b="1" dirty="0"/>
          </a:p>
        </c:rich>
      </c:tx>
      <c:layout>
        <c:manualLayout>
          <c:xMode val="edge"/>
          <c:yMode val="edge"/>
          <c:x val="0.26878161855144206"/>
          <c:y val="8.4898723176682934E-3"/>
        </c:manualLayout>
      </c:layout>
      <c:overlay val="0"/>
      <c:spPr>
        <a:noFill/>
        <a:ln>
          <a:noFill/>
        </a:ln>
        <a:effectLst/>
      </c:spPr>
      <c:txPr>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manualLayout>
          <c:layoutTarget val="inner"/>
          <c:xMode val="edge"/>
          <c:yMode val="edge"/>
          <c:x val="0.27515149260057853"/>
          <c:y val="0.158500190581748"/>
          <c:w val="0.47984171776508366"/>
          <c:h val="0.81467648470297938"/>
        </c:manualLayout>
      </c:layout>
      <c:barChart>
        <c:barDir val="bar"/>
        <c:grouping val="clustered"/>
        <c:varyColors val="0"/>
        <c:ser>
          <c:idx val="1"/>
          <c:order val="0"/>
          <c:tx>
            <c:strRef>
              <c:f>Sheet1!$B$1</c:f>
              <c:strCache>
                <c:ptCount val="1"/>
                <c:pt idx="0">
                  <c:v>22年12月控盘率</c:v>
                </c:pt>
              </c:strCache>
            </c:strRef>
          </c:tx>
          <c:spPr>
            <a:solidFill>
              <a:schemeClr val="accent2"/>
            </a:solidFill>
            <a:ln>
              <a:noFill/>
            </a:ln>
            <a:effectLst/>
          </c:spPr>
          <c:invertIfNegative val="0"/>
          <c:dLbls>
            <c:numFmt formatCode="0%" sourceLinked="0"/>
            <c:spPr>
              <a:noFill/>
              <a:ln>
                <a:noFill/>
              </a:ln>
              <a:effectLst/>
            </c:spPr>
            <c:txPr>
              <a:bodyPr rot="0" spcFirstLastPara="1" vertOverflow="ellipsis" horzOverflow="clip" vert="horz" wrap="square" lIns="38100" tIns="19050" rIns="38100" bIns="19050" anchor="ctr" anchorCtr="1">
                <a:spAutoFit/>
              </a:bodyPr>
              <a:lstStyle/>
              <a:p>
                <a:pPr>
                  <a:defRPr sz="800" b="0" i="0" u="none" strike="noStrike" kern="1200" baseline="0">
                    <a:solidFill>
                      <a:schemeClr val="tx1"/>
                    </a:solidFill>
                    <a:latin typeface="+mn-lt"/>
                    <a:ea typeface="+mn-ea"/>
                    <a:cs typeface="+mn-cs"/>
                  </a:defRPr>
                </a:pPr>
                <a:endParaRPr lang="zh-CN"/>
              </a:p>
            </c:txPr>
            <c:dLblPos val="ctr"/>
            <c:showLegendKey val="0"/>
            <c:showVal val="1"/>
            <c:showCatName val="0"/>
            <c:showSerName val="0"/>
            <c:showPercent val="0"/>
            <c:showBubbleSize val="0"/>
            <c:separator> </c:separator>
            <c:showLeaderLines val="0"/>
            <c:extLst>
              <c:ext xmlns:c15="http://schemas.microsoft.com/office/drawing/2012/chart" uri="{CE6537A1-D6FC-4f65-9D91-7224C49458BB}">
                <c15:spPr xmlns:c15="http://schemas.microsoft.com/office/drawing/2012/chart">
                  <a:prstGeom prst="rect">
                    <a:avLst/>
                  </a:prstGeom>
                  <a:noFill/>
                  <a:ln>
                    <a:noFill/>
                  </a:ln>
                </c15:spPr>
                <c15:showLeaderLines val="0"/>
              </c:ext>
            </c:extLst>
          </c:dLbls>
          <c:cat>
            <c:strRef>
              <c:f>Sheet1!$A$2:$A$11</c:f>
              <c:strCache>
                <c:ptCount val="10"/>
                <c:pt idx="0">
                  <c:v>NESPRESSO/奈斯派索</c:v>
                </c:pt>
                <c:pt idx="1">
                  <c:v>starbucks/星巴克</c:v>
                </c:pt>
                <c:pt idx="2">
                  <c:v>Nestle/雀巢</c:v>
                </c:pt>
                <c:pt idx="3">
                  <c:v>Peet's</c:v>
                </c:pt>
                <c:pt idx="4">
                  <c:v>DOLCEGUSTO</c:v>
                </c:pt>
                <c:pt idx="5">
                  <c:v>Illy</c:v>
                </c:pt>
                <c:pt idx="6">
                  <c:v>TASOGARE/隅田川</c:v>
                </c:pt>
                <c:pt idx="7">
                  <c:v>L'OR（法国）</c:v>
                </c:pt>
                <c:pt idx="8">
                  <c:v>agf</c:v>
                </c:pt>
                <c:pt idx="9">
                  <c:v>Nescafe/雀巢咖啡</c:v>
                </c:pt>
              </c:strCache>
            </c:strRef>
          </c:cat>
          <c:val>
            <c:numRef>
              <c:f>Sheet1!$B$2:$B$11</c:f>
              <c:numCache>
                <c:formatCode>General</c:formatCode>
                <c:ptCount val="10"/>
                <c:pt idx="0">
                  <c:v>1.0000009147854161</c:v>
                </c:pt>
                <c:pt idx="1">
                  <c:v>0.39871170433884778</c:v>
                </c:pt>
                <c:pt idx="2">
                  <c:v>0</c:v>
                </c:pt>
                <c:pt idx="3">
                  <c:v>1.0000030932458981</c:v>
                </c:pt>
                <c:pt idx="4">
                  <c:v>0.62784573814509348</c:v>
                </c:pt>
                <c:pt idx="5">
                  <c:v>0.5681185862936845</c:v>
                </c:pt>
                <c:pt idx="6">
                  <c:v>0</c:v>
                </c:pt>
                <c:pt idx="7">
                  <c:v>0.29958364362165518</c:v>
                </c:pt>
                <c:pt idx="8">
                  <c:v>0</c:v>
                </c:pt>
                <c:pt idx="9">
                  <c:v>0</c:v>
                </c:pt>
              </c:numCache>
            </c:numRef>
          </c:val>
          <c:extLst>
            <c:ext xmlns:c16="http://schemas.microsoft.com/office/drawing/2014/chart" uri="{C3380CC4-5D6E-409C-BE32-E72D297353CC}">
              <c16:uniqueId val="{00000000-8806-044D-BE8E-82915C500FA1}"/>
            </c:ext>
          </c:extLst>
        </c:ser>
        <c:ser>
          <c:idx val="0"/>
          <c:order val="1"/>
          <c:tx>
            <c:strRef>
              <c:f>Sheet1!$C$1</c:f>
              <c:strCache>
                <c:ptCount val="1"/>
                <c:pt idx="0">
                  <c:v>23年12月控盘率</c:v>
                </c:pt>
              </c:strCache>
            </c:strRef>
          </c:tx>
          <c:spPr>
            <a:solidFill>
              <a:schemeClr val="accent1"/>
            </a:solidFill>
            <a:ln>
              <a:noFill/>
            </a:ln>
            <a:effectLst/>
          </c:spPr>
          <c:invertIfNegative val="0"/>
          <c:dLbls>
            <c:dLbl>
              <c:idx val="2"/>
              <c:numFmt formatCode="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solidFill>
                      <a:latin typeface="+mn-lt"/>
                      <a:ea typeface="+mn-ea"/>
                      <a:cs typeface="+mn-cs"/>
                    </a:defRPr>
                  </a:pPr>
                  <a:endParaRPr lang="zh-CN"/>
                </a:p>
              </c:txPr>
              <c:dLblPos val="ctr"/>
              <c:showLegendKey val="0"/>
              <c:showVal val="1"/>
              <c:showCatName val="0"/>
              <c:showSerName val="0"/>
              <c:showPercent val="0"/>
              <c:showBubbleSize val="0"/>
              <c:extLst>
                <c:ext xmlns:c16="http://schemas.microsoft.com/office/drawing/2014/chart" uri="{C3380CC4-5D6E-409C-BE32-E72D297353CC}">
                  <c16:uniqueId val="{00000000-66BD-49BF-8E4E-9F2CB2F53575}"/>
                </c:ext>
              </c:extLst>
            </c:dLbl>
            <c:dLbl>
              <c:idx val="8"/>
              <c:numFmt formatCode="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solidFill>
                      <a:latin typeface="+mn-lt"/>
                      <a:ea typeface="+mn-ea"/>
                      <a:cs typeface="+mn-cs"/>
                    </a:defRPr>
                  </a:pPr>
                  <a:endParaRPr lang="zh-CN"/>
                </a:p>
              </c:txPr>
              <c:dLblPos val="ctr"/>
              <c:showLegendKey val="0"/>
              <c:showVal val="1"/>
              <c:showCatName val="0"/>
              <c:showSerName val="0"/>
              <c:showPercent val="0"/>
              <c:showBubbleSize val="0"/>
              <c:extLst>
                <c:ext xmlns:c16="http://schemas.microsoft.com/office/drawing/2014/chart" uri="{C3380CC4-5D6E-409C-BE32-E72D297353CC}">
                  <c16:uniqueId val="{00000001-66BD-49BF-8E4E-9F2CB2F53575}"/>
                </c:ext>
              </c:extLst>
            </c:dLbl>
            <c:dLbl>
              <c:idx val="9"/>
              <c:numFmt formatCode="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solidFill>
                      <a:latin typeface="+mn-lt"/>
                      <a:ea typeface="+mn-ea"/>
                      <a:cs typeface="+mn-cs"/>
                    </a:defRPr>
                  </a:pPr>
                  <a:endParaRPr lang="zh-CN"/>
                </a:p>
              </c:txPr>
              <c:dLblPos val="ctr"/>
              <c:showLegendKey val="0"/>
              <c:showVal val="1"/>
              <c:showCatName val="0"/>
              <c:showSerName val="0"/>
              <c:showPercent val="0"/>
              <c:showBubbleSize val="0"/>
              <c:extLst>
                <c:ext xmlns:c16="http://schemas.microsoft.com/office/drawing/2014/chart" uri="{C3380CC4-5D6E-409C-BE32-E72D297353CC}">
                  <c16:uniqueId val="{00000002-66BD-49BF-8E4E-9F2CB2F53575}"/>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1"/>
                    </a:solidFill>
                    <a:latin typeface="+mn-lt"/>
                    <a:ea typeface="+mn-ea"/>
                    <a:cs typeface="+mn-cs"/>
                  </a:defRPr>
                </a:pPr>
                <a:endParaRPr lang="zh-CN"/>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Sheet1!$A$2:$A$11</c:f>
              <c:strCache>
                <c:ptCount val="10"/>
                <c:pt idx="0">
                  <c:v>NESPRESSO/奈斯派索</c:v>
                </c:pt>
                <c:pt idx="1">
                  <c:v>starbucks/星巴克</c:v>
                </c:pt>
                <c:pt idx="2">
                  <c:v>Nestle/雀巢</c:v>
                </c:pt>
                <c:pt idx="3">
                  <c:v>Peet's</c:v>
                </c:pt>
                <c:pt idx="4">
                  <c:v>DOLCEGUSTO</c:v>
                </c:pt>
                <c:pt idx="5">
                  <c:v>Illy</c:v>
                </c:pt>
                <c:pt idx="6">
                  <c:v>TASOGARE/隅田川</c:v>
                </c:pt>
                <c:pt idx="7">
                  <c:v>L'OR（法国）</c:v>
                </c:pt>
                <c:pt idx="8">
                  <c:v>agf</c:v>
                </c:pt>
                <c:pt idx="9">
                  <c:v>Nescafe/雀巢咖啡</c:v>
                </c:pt>
              </c:strCache>
            </c:strRef>
          </c:cat>
          <c:val>
            <c:numRef>
              <c:f>Sheet1!$C$2:$C$11</c:f>
              <c:numCache>
                <c:formatCode>General</c:formatCode>
                <c:ptCount val="10"/>
                <c:pt idx="0">
                  <c:v>0.99137536756854305</c:v>
                </c:pt>
                <c:pt idx="1">
                  <c:v>0.18426116229027739</c:v>
                </c:pt>
                <c:pt idx="2">
                  <c:v>0</c:v>
                </c:pt>
                <c:pt idx="3">
                  <c:v>0.90565620096258947</c:v>
                </c:pt>
                <c:pt idx="4">
                  <c:v>0.55937815836792937</c:v>
                </c:pt>
                <c:pt idx="5">
                  <c:v>0.62504664944103872</c:v>
                </c:pt>
                <c:pt idx="6">
                  <c:v>0.91092326909783283</c:v>
                </c:pt>
                <c:pt idx="7">
                  <c:v>0.37000434755605238</c:v>
                </c:pt>
                <c:pt idx="8">
                  <c:v>0</c:v>
                </c:pt>
                <c:pt idx="9">
                  <c:v>0</c:v>
                </c:pt>
              </c:numCache>
            </c:numRef>
          </c:val>
          <c:extLst>
            <c:ext xmlns:c16="http://schemas.microsoft.com/office/drawing/2014/chart" uri="{C3380CC4-5D6E-409C-BE32-E72D297353CC}">
              <c16:uniqueId val="{00000001-8806-044D-BE8E-82915C500FA1}"/>
            </c:ext>
          </c:extLst>
        </c:ser>
        <c:dLbls>
          <c:showLegendKey val="0"/>
          <c:showVal val="0"/>
          <c:showCatName val="0"/>
          <c:showSerName val="0"/>
          <c:showPercent val="0"/>
          <c:showBubbleSize val="0"/>
        </c:dLbls>
        <c:gapWidth val="60"/>
        <c:axId val="1131686672"/>
        <c:axId val="1131685040"/>
      </c:barChart>
      <c:catAx>
        <c:axId val="1131686672"/>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1131685040"/>
        <c:crosses val="autoZero"/>
        <c:auto val="1"/>
        <c:lblAlgn val="ctr"/>
        <c:lblOffset val="100"/>
        <c:noMultiLvlLbl val="0"/>
      </c:catAx>
      <c:valAx>
        <c:axId val="1131685040"/>
        <c:scaling>
          <c:orientation val="minMax"/>
        </c:scaling>
        <c:delete val="1"/>
        <c:axPos val="t"/>
        <c:numFmt formatCode="General" sourceLinked="1"/>
        <c:majorTickMark val="none"/>
        <c:minorTickMark val="none"/>
        <c:tickLblPos val="nextTo"/>
        <c:crossAx val="1131686672"/>
        <c:crosses val="autoZero"/>
        <c:crossBetween val="between"/>
      </c:valAx>
      <c:spPr>
        <a:noFill/>
        <a:ln>
          <a:noFill/>
        </a:ln>
        <a:effectLst/>
      </c:spPr>
    </c:plotArea>
    <c:legend>
      <c:legendPos val="t"/>
      <c:layout>
        <c:manualLayout>
          <c:xMode val="edge"/>
          <c:yMode val="edge"/>
          <c:x val="0.18102701314496961"/>
          <c:y val="0.10070414689038928"/>
          <c:w val="0.45889710740558126"/>
          <c:h val="5.256077723555496E-2"/>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pPr>
      <a:endParaRPr lang="zh-CN"/>
    </a:p>
  </c:txPr>
  <c:externalData r:id="rId3">
    <c:autoUpdate val="0"/>
  </c:externalData>
</c:chartSpace>
</file>

<file path=ppt/charts/chart5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ea"/>
                <a:ea typeface="+mn-ea"/>
                <a:cs typeface="+mn-cs"/>
              </a:defRPr>
            </a:pPr>
            <a:r>
              <a:rPr lang="zh-CN" altLang="en-US" b="1" dirty="0"/>
              <a:t>官旗胶囊咖啡</a:t>
            </a:r>
            <a:r>
              <a:rPr lang="zh-CN" b="1" dirty="0"/>
              <a:t>销售金额趋势</a:t>
            </a:r>
            <a:endParaRPr lang="en-US" b="1" dirty="0"/>
          </a:p>
        </c:rich>
      </c:tx>
      <c:layout>
        <c:manualLayout>
          <c:xMode val="edge"/>
          <c:yMode val="edge"/>
          <c:x val="0.30114461688480937"/>
          <c:y val="4.8625953087824594E-2"/>
        </c:manualLayout>
      </c:layout>
      <c:overlay val="0"/>
      <c:spPr>
        <a:noFill/>
        <a:ln>
          <a:noFill/>
        </a:ln>
        <a:effectLst/>
      </c:spPr>
      <c:txPr>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ea"/>
              <a:ea typeface="+mn-ea"/>
              <a:cs typeface="+mn-cs"/>
            </a:defRPr>
          </a:pPr>
          <a:endParaRPr lang="zh-CN"/>
        </a:p>
      </c:txPr>
    </c:title>
    <c:autoTitleDeleted val="0"/>
    <c:plotArea>
      <c:layout>
        <c:manualLayout>
          <c:layoutTarget val="inner"/>
          <c:xMode val="edge"/>
          <c:yMode val="edge"/>
          <c:x val="8.3910226731270382E-2"/>
          <c:y val="0.32527967580655909"/>
          <c:w val="0.8789911395533595"/>
          <c:h val="0.37868743620236667"/>
        </c:manualLayout>
      </c:layout>
      <c:barChart>
        <c:barDir val="col"/>
        <c:grouping val="clustered"/>
        <c:varyColors val="0"/>
        <c:ser>
          <c:idx val="0"/>
          <c:order val="0"/>
          <c:tx>
            <c:strRef>
              <c:f>Sheet1!$B$1</c:f>
              <c:strCache>
                <c:ptCount val="1"/>
                <c:pt idx="0">
                  <c:v>支付金额</c:v>
                </c:pt>
              </c:strCache>
            </c:strRef>
          </c:tx>
          <c:spPr>
            <a:solidFill>
              <a:schemeClr val="accent1"/>
            </a:solidFill>
            <a:ln>
              <a:noFill/>
            </a:ln>
            <a:effectLst/>
          </c:spPr>
          <c:invertIfNegative val="0"/>
          <c:dLbls>
            <c:dLbl>
              <c:idx val="11"/>
              <c:layout>
                <c:manualLayout>
                  <c:x val="-1.0779196465456927E-16"/>
                  <c:y val="-7.3495370370370419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5069-4059-8D66-ECCD1BDEA129}"/>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mn-ea"/>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Sheet1!$A$2:$A$14</c:f>
              <c:strCache>
                <c:ptCount val="13"/>
                <c:pt idx="0">
                  <c:v>2022-12</c:v>
                </c:pt>
                <c:pt idx="1">
                  <c:v>2023-01</c:v>
                </c:pt>
                <c:pt idx="2">
                  <c:v>2023-02</c:v>
                </c:pt>
                <c:pt idx="3">
                  <c:v>2023-03</c:v>
                </c:pt>
                <c:pt idx="4">
                  <c:v>2023-04</c:v>
                </c:pt>
                <c:pt idx="5">
                  <c:v>2023-05</c:v>
                </c:pt>
                <c:pt idx="6">
                  <c:v>2023-06</c:v>
                </c:pt>
                <c:pt idx="7">
                  <c:v>2023-07</c:v>
                </c:pt>
                <c:pt idx="8">
                  <c:v>2023-08</c:v>
                </c:pt>
                <c:pt idx="9">
                  <c:v>2023-09</c:v>
                </c:pt>
                <c:pt idx="10">
                  <c:v>2023-10</c:v>
                </c:pt>
                <c:pt idx="11">
                  <c:v>2023-11</c:v>
                </c:pt>
                <c:pt idx="12">
                  <c:v>2023-12</c:v>
                </c:pt>
              </c:strCache>
            </c:strRef>
          </c:cat>
          <c:val>
            <c:numRef>
              <c:f>Sheet1!$B$2:$B$14</c:f>
              <c:numCache>
                <c:formatCode>General</c:formatCode>
                <c:ptCount val="13"/>
                <c:pt idx="0">
                  <c:v>14210983</c:v>
                </c:pt>
                <c:pt idx="1">
                  <c:v>5568862</c:v>
                </c:pt>
                <c:pt idx="2">
                  <c:v>6946247</c:v>
                </c:pt>
                <c:pt idx="3">
                  <c:v>15667759</c:v>
                </c:pt>
                <c:pt idx="4">
                  <c:v>7457399</c:v>
                </c:pt>
                <c:pt idx="5">
                  <c:v>19120752</c:v>
                </c:pt>
                <c:pt idx="6">
                  <c:v>23595400</c:v>
                </c:pt>
                <c:pt idx="7">
                  <c:v>5236569</c:v>
                </c:pt>
                <c:pt idx="8">
                  <c:v>8220867</c:v>
                </c:pt>
                <c:pt idx="9">
                  <c:v>8907012</c:v>
                </c:pt>
                <c:pt idx="10">
                  <c:v>24687108</c:v>
                </c:pt>
                <c:pt idx="11">
                  <c:v>24702175</c:v>
                </c:pt>
                <c:pt idx="12">
                  <c:v>6229678</c:v>
                </c:pt>
              </c:numCache>
            </c:numRef>
          </c:val>
          <c:extLst>
            <c:ext xmlns:c16="http://schemas.microsoft.com/office/drawing/2014/chart" uri="{C3380CC4-5D6E-409C-BE32-E72D297353CC}">
              <c16:uniqueId val="{00000000-B71D-0941-BD4E-5189BC615A49}"/>
            </c:ext>
          </c:extLst>
        </c:ser>
        <c:dLbls>
          <c:showLegendKey val="0"/>
          <c:showVal val="1"/>
          <c:showCatName val="0"/>
          <c:showSerName val="0"/>
          <c:showPercent val="0"/>
          <c:showBubbleSize val="0"/>
        </c:dLbls>
        <c:gapWidth val="150"/>
        <c:axId val="1131688848"/>
        <c:axId val="1131687760"/>
      </c:barChart>
      <c:catAx>
        <c:axId val="113168884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n-ea"/>
                <a:ea typeface="+mn-ea"/>
                <a:cs typeface="+mn-cs"/>
              </a:defRPr>
            </a:pPr>
            <a:endParaRPr lang="zh-CN"/>
          </a:p>
        </c:txPr>
        <c:crossAx val="1131687760"/>
        <c:crosses val="autoZero"/>
        <c:auto val="1"/>
        <c:lblAlgn val="ctr"/>
        <c:lblOffset val="100"/>
        <c:noMultiLvlLbl val="0"/>
      </c:catAx>
      <c:valAx>
        <c:axId val="1131687760"/>
        <c:scaling>
          <c:orientation val="minMax"/>
        </c:scaling>
        <c:delete val="0"/>
        <c:axPos val="l"/>
        <c:numFmt formatCode="#,##0.0_ " sourceLinked="0"/>
        <c:majorTickMark val="none"/>
        <c:minorTickMark val="none"/>
        <c:tickLblPos val="none"/>
        <c:spPr>
          <a:noFill/>
          <a:ln>
            <a:noFill/>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ea"/>
                <a:ea typeface="+mn-ea"/>
                <a:cs typeface="+mn-cs"/>
              </a:defRPr>
            </a:pPr>
            <a:endParaRPr lang="zh-CN"/>
          </a:p>
        </c:txPr>
        <c:crossAx val="1131688848"/>
        <c:crosses val="autoZero"/>
        <c:crossBetween val="between"/>
        <c:dispUnits>
          <c:builtInUnit val="tenThousands"/>
          <c:dispUnitsLbl>
            <c:layout>
              <c:manualLayout>
                <c:xMode val="edge"/>
                <c:yMode val="edge"/>
                <c:x val="3.964388626291114E-2"/>
                <c:y val="0.11536419873547739"/>
              </c:manualLayout>
            </c:layout>
            <c:tx>
              <c:rich>
                <a:bodyPr rot="0" spcFirstLastPara="1" vertOverflow="ellipsis" wrap="square" anchor="ctr" anchorCtr="1"/>
                <a:lstStyle/>
                <a:p>
                  <a:pPr>
                    <a:defRPr sz="1000" b="0" i="0" u="none" strike="noStrike" kern="1200" baseline="0">
                      <a:solidFill>
                        <a:schemeClr val="tx1">
                          <a:lumMod val="65000"/>
                          <a:lumOff val="35000"/>
                        </a:schemeClr>
                      </a:solidFill>
                      <a:latin typeface="+mn-ea"/>
                      <a:ea typeface="+mn-ea"/>
                      <a:cs typeface="+mn-cs"/>
                    </a:defRPr>
                  </a:pPr>
                  <a:r>
                    <a:rPr lang="zh-CN" altLang="en-US" dirty="0"/>
                    <a:t>单位：万</a:t>
                  </a:r>
                  <a:endParaRPr lang="en-US" dirty="0"/>
                </a:p>
              </c:rich>
            </c:tx>
            <c:spPr>
              <a:noFill/>
              <a:ln>
                <a:noFill/>
              </a:ln>
              <a:effectLst/>
            </c:spPr>
            <c:txPr>
              <a:bodyPr rot="0" spcFirstLastPara="1" vertOverflow="ellipsis" wrap="square" anchor="ctr" anchorCtr="1"/>
              <a:lstStyle/>
              <a:p>
                <a:pPr>
                  <a:defRPr sz="1000" b="0" i="0" u="none" strike="noStrike" kern="1200" baseline="0">
                    <a:solidFill>
                      <a:schemeClr val="tx1">
                        <a:lumMod val="65000"/>
                        <a:lumOff val="35000"/>
                      </a:schemeClr>
                    </a:solidFill>
                    <a:latin typeface="+mn-ea"/>
                    <a:ea typeface="+mn-ea"/>
                    <a:cs typeface="+mn-cs"/>
                  </a:defRPr>
                </a:pPr>
                <a:endParaRPr lang="zh-CN"/>
              </a:p>
            </c:txPr>
          </c:dispUnitsLbl>
        </c:dispUnits>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latin typeface="+mn-ea"/>
          <a:ea typeface="+mn-ea"/>
        </a:defRPr>
      </a:pPr>
      <a:endParaRPr lang="zh-CN"/>
    </a:p>
  </c:txPr>
  <c:externalData r:id="rId3">
    <c:autoUpdate val="0"/>
  </c:externalData>
</c:chartSpace>
</file>

<file path=ppt/charts/chart5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400" b="1" i="0" u="none" strike="noStrike" kern="1200" spc="0" baseline="0">
                <a:solidFill>
                  <a:schemeClr val="tx1">
                    <a:lumMod val="65000"/>
                    <a:lumOff val="35000"/>
                  </a:schemeClr>
                </a:solidFill>
                <a:latin typeface="+mn-ea"/>
                <a:ea typeface="+mn-ea"/>
                <a:cs typeface="+mn-cs"/>
              </a:defRPr>
            </a:pPr>
            <a:r>
              <a:rPr lang="en-US" altLang="zh-CN"/>
              <a:t>2023</a:t>
            </a:r>
            <a:r>
              <a:rPr lang="zh-CN" altLang="en-US"/>
              <a:t>年</a:t>
            </a:r>
            <a:r>
              <a:rPr lang="en-US" altLang="zh-CN"/>
              <a:t>12</a:t>
            </a:r>
            <a:r>
              <a:rPr lang="zh-CN" altLang="en-US"/>
              <a:t>月胶囊咖啡购买人群画像（</a:t>
            </a:r>
            <a:r>
              <a:rPr lang="en-US" altLang="zh-CN"/>
              <a:t>Nespresso</a:t>
            </a:r>
            <a:r>
              <a:rPr lang="zh-CN" altLang="en-US"/>
              <a:t>官旗</a:t>
            </a:r>
            <a:r>
              <a:rPr lang="en-US" altLang="zh-CN"/>
              <a:t>vs.</a:t>
            </a:r>
            <a:r>
              <a:rPr lang="zh-CN" altLang="en-US"/>
              <a:t>行业）</a:t>
            </a:r>
          </a:p>
        </c:rich>
      </c:tx>
      <c:overlay val="0"/>
      <c:spPr>
        <a:noFill/>
        <a:ln>
          <a:noFill/>
        </a:ln>
        <a:effectLst/>
      </c:spPr>
      <c:txPr>
        <a:bodyPr rot="0" spcFirstLastPara="1" vertOverflow="ellipsis" vert="horz" wrap="square" anchor="ctr" anchorCtr="1"/>
        <a:lstStyle/>
        <a:p>
          <a:pPr>
            <a:defRPr lang="zh-CN" sz="1400" b="1" i="0" u="none" strike="noStrike" kern="1200" spc="0" baseline="0">
              <a:solidFill>
                <a:schemeClr val="tx1">
                  <a:lumMod val="65000"/>
                  <a:lumOff val="35000"/>
                </a:schemeClr>
              </a:solidFill>
              <a:latin typeface="+mn-ea"/>
              <a:ea typeface="+mn-ea"/>
              <a:cs typeface="+mn-cs"/>
            </a:defRPr>
          </a:pPr>
          <a:endParaRPr lang="zh-CN"/>
        </a:p>
      </c:txPr>
    </c:title>
    <c:autoTitleDeleted val="0"/>
    <c:plotArea>
      <c:layout>
        <c:manualLayout>
          <c:layoutTarget val="inner"/>
          <c:xMode val="edge"/>
          <c:yMode val="edge"/>
          <c:x val="3.8312016866959786E-2"/>
          <c:y val="0.17100504507853317"/>
          <c:w val="0.93724847107440168"/>
          <c:h val="0.6751022669259622"/>
        </c:manualLayout>
      </c:layout>
      <c:barChart>
        <c:barDir val="col"/>
        <c:grouping val="clustered"/>
        <c:varyColors val="0"/>
        <c:ser>
          <c:idx val="3"/>
          <c:order val="1"/>
          <c:tx>
            <c:strRef>
              <c:f>Sheet1!$C$1</c:f>
              <c:strCache>
                <c:ptCount val="1"/>
                <c:pt idx="0">
                  <c:v>22.12店铺购买人群</c:v>
                </c:pt>
              </c:strCache>
            </c:strRef>
          </c:tx>
          <c:spPr>
            <a:solidFill>
              <a:schemeClr val="accent5"/>
            </a:solidFill>
            <a:ln>
              <a:noFill/>
            </a:ln>
            <a:effectLst/>
          </c:spPr>
          <c:invertIfNegative val="0"/>
          <c:dPt>
            <c:idx val="4"/>
            <c:invertIfNegative val="0"/>
            <c:bubble3D val="0"/>
            <c:spPr>
              <a:solidFill>
                <a:schemeClr val="accent5"/>
              </a:solidFill>
              <a:ln>
                <a:noFill/>
              </a:ln>
              <a:effectLst/>
            </c:spPr>
            <c:extLst>
              <c:ext xmlns:c16="http://schemas.microsoft.com/office/drawing/2014/chart" uri="{C3380CC4-5D6E-409C-BE32-E72D297353CC}">
                <c16:uniqueId val="{00000001-E230-254F-A8E5-98622336B141}"/>
              </c:ext>
            </c:extLst>
          </c:dPt>
          <c:dPt>
            <c:idx val="5"/>
            <c:invertIfNegative val="0"/>
            <c:bubble3D val="0"/>
            <c:spPr>
              <a:solidFill>
                <a:schemeClr val="accent5"/>
              </a:solidFill>
              <a:ln>
                <a:noFill/>
              </a:ln>
              <a:effectLst/>
            </c:spPr>
            <c:extLst>
              <c:ext xmlns:c16="http://schemas.microsoft.com/office/drawing/2014/chart" uri="{C3380CC4-5D6E-409C-BE32-E72D297353CC}">
                <c16:uniqueId val="{00000003-E230-254F-A8E5-98622336B141}"/>
              </c:ext>
            </c:extLst>
          </c:dPt>
          <c:dPt>
            <c:idx val="8"/>
            <c:invertIfNegative val="0"/>
            <c:bubble3D val="0"/>
            <c:spPr>
              <a:solidFill>
                <a:schemeClr val="accent5"/>
              </a:solidFill>
              <a:ln>
                <a:noFill/>
              </a:ln>
              <a:effectLst/>
            </c:spPr>
            <c:extLst>
              <c:ext xmlns:c16="http://schemas.microsoft.com/office/drawing/2014/chart" uri="{C3380CC4-5D6E-409C-BE32-E72D297353CC}">
                <c16:uniqueId val="{00000005-E230-254F-A8E5-98622336B141}"/>
              </c:ext>
            </c:extLst>
          </c:dPt>
          <c:dPt>
            <c:idx val="10"/>
            <c:invertIfNegative val="0"/>
            <c:bubble3D val="0"/>
            <c:spPr>
              <a:solidFill>
                <a:schemeClr val="accent5"/>
              </a:solidFill>
              <a:ln>
                <a:noFill/>
              </a:ln>
              <a:effectLst/>
            </c:spPr>
            <c:extLst>
              <c:ext xmlns:c16="http://schemas.microsoft.com/office/drawing/2014/chart" uri="{C3380CC4-5D6E-409C-BE32-E72D297353CC}">
                <c16:uniqueId val="{00000007-E230-254F-A8E5-98622336B141}"/>
              </c:ext>
            </c:extLst>
          </c:dPt>
          <c:dPt>
            <c:idx val="12"/>
            <c:invertIfNegative val="0"/>
            <c:bubble3D val="0"/>
            <c:spPr>
              <a:solidFill>
                <a:schemeClr val="accent5"/>
              </a:solidFill>
              <a:ln>
                <a:noFill/>
              </a:ln>
              <a:effectLst/>
            </c:spPr>
            <c:extLst>
              <c:ext xmlns:c16="http://schemas.microsoft.com/office/drawing/2014/chart" uri="{C3380CC4-5D6E-409C-BE32-E72D297353CC}">
                <c16:uniqueId val="{00000009-E230-254F-A8E5-98622336B141}"/>
              </c:ext>
            </c:extLst>
          </c:dPt>
          <c:dPt>
            <c:idx val="16"/>
            <c:invertIfNegative val="0"/>
            <c:bubble3D val="0"/>
            <c:spPr>
              <a:solidFill>
                <a:schemeClr val="accent5"/>
              </a:solidFill>
              <a:ln>
                <a:noFill/>
              </a:ln>
              <a:effectLst/>
            </c:spPr>
            <c:extLst>
              <c:ext xmlns:c16="http://schemas.microsoft.com/office/drawing/2014/chart" uri="{C3380CC4-5D6E-409C-BE32-E72D297353CC}">
                <c16:uniqueId val="{0000000B-E230-254F-A8E5-98622336B141}"/>
              </c:ext>
            </c:extLst>
          </c:dPt>
          <c:dPt>
            <c:idx val="19"/>
            <c:invertIfNegative val="0"/>
            <c:bubble3D val="0"/>
            <c:spPr>
              <a:solidFill>
                <a:schemeClr val="accent5"/>
              </a:solidFill>
              <a:ln>
                <a:noFill/>
              </a:ln>
              <a:effectLst/>
            </c:spPr>
            <c:extLst>
              <c:ext xmlns:c16="http://schemas.microsoft.com/office/drawing/2014/chart" uri="{C3380CC4-5D6E-409C-BE32-E72D297353CC}">
                <c16:uniqueId val="{0000000D-E230-254F-A8E5-98622336B141}"/>
              </c:ext>
            </c:extLst>
          </c:dPt>
          <c:cat>
            <c:multiLvlStrRef>
              <c:f>Sheet1!$A$2:$B$21</c:f>
              <c:multiLvlStrCache>
                <c:ptCount val="20"/>
                <c:lvl>
                  <c:pt idx="0">
                    <c:v>男</c:v>
                  </c:pt>
                  <c:pt idx="1">
                    <c:v>女</c:v>
                  </c:pt>
                  <c:pt idx="2">
                    <c:v>[18,24]</c:v>
                  </c:pt>
                  <c:pt idx="3">
                    <c:v>[25,29]</c:v>
                  </c:pt>
                  <c:pt idx="4">
                    <c:v>[30,34]</c:v>
                  </c:pt>
                  <c:pt idx="5">
                    <c:v>[35,39]</c:v>
                  </c:pt>
                  <c:pt idx="6">
                    <c:v>[40,44]</c:v>
                  </c:pt>
                  <c:pt idx="7">
                    <c:v>[45,49]</c:v>
                  </c:pt>
                  <c:pt idx="8">
                    <c:v>&gt;=50</c:v>
                  </c:pt>
                  <c:pt idx="9">
                    <c:v>1</c:v>
                  </c:pt>
                  <c:pt idx="10">
                    <c:v>2</c:v>
                  </c:pt>
                  <c:pt idx="11">
                    <c:v>3</c:v>
                  </c:pt>
                  <c:pt idx="12">
                    <c:v>4</c:v>
                  </c:pt>
                  <c:pt idx="13">
                    <c:v>5</c:v>
                  </c:pt>
                  <c:pt idx="14">
                    <c:v>6</c:v>
                  </c:pt>
                  <c:pt idx="15">
                    <c:v>L1</c:v>
                  </c:pt>
                  <c:pt idx="16">
                    <c:v>L2</c:v>
                  </c:pt>
                  <c:pt idx="17">
                    <c:v>L3</c:v>
                  </c:pt>
                  <c:pt idx="18">
                    <c:v>L4</c:v>
                  </c:pt>
                  <c:pt idx="19">
                    <c:v>L5</c:v>
                  </c:pt>
                </c:lvl>
                <c:lvl>
                  <c:pt idx="0">
                    <c:v>性别</c:v>
                  </c:pt>
                  <c:pt idx="2">
                    <c:v>年龄</c:v>
                  </c:pt>
                  <c:pt idx="9">
                    <c:v>城市等级</c:v>
                  </c:pt>
                  <c:pt idx="15">
                    <c:v>购买力</c:v>
                  </c:pt>
                </c:lvl>
              </c:multiLvlStrCache>
            </c:multiLvlStrRef>
          </c:cat>
          <c:val>
            <c:numRef>
              <c:f>Sheet1!$C$2:$C$21</c:f>
              <c:numCache>
                <c:formatCode>General</c:formatCode>
                <c:ptCount val="20"/>
                <c:pt idx="0">
                  <c:v>0.30204472526156662</c:v>
                </c:pt>
                <c:pt idx="1">
                  <c:v>0.69540545183538105</c:v>
                </c:pt>
                <c:pt idx="2">
                  <c:v>2.9399890970796191E-2</c:v>
                </c:pt>
                <c:pt idx="3">
                  <c:v>0.1155389292970266</c:v>
                </c:pt>
                <c:pt idx="4">
                  <c:v>0.19865671595268181</c:v>
                </c:pt>
                <c:pt idx="5">
                  <c:v>0.21231466953620559</c:v>
                </c:pt>
                <c:pt idx="6">
                  <c:v>0.18395095228317829</c:v>
                </c:pt>
                <c:pt idx="7">
                  <c:v>9.7747328739237235E-2</c:v>
                </c:pt>
                <c:pt idx="8">
                  <c:v>0.1646751265162287</c:v>
                </c:pt>
                <c:pt idx="9">
                  <c:v>0.45243042565329727</c:v>
                </c:pt>
                <c:pt idx="10">
                  <c:v>0.32986076149276361</c:v>
                </c:pt>
                <c:pt idx="11">
                  <c:v>0.1353434901334338</c:v>
                </c:pt>
                <c:pt idx="12">
                  <c:v>2.7366052262359671E-2</c:v>
                </c:pt>
                <c:pt idx="13">
                  <c:v>3.5794000355945758E-2</c:v>
                </c:pt>
                <c:pt idx="14">
                  <c:v>1.390388641695153E-2</c:v>
                </c:pt>
                <c:pt idx="15">
                  <c:v>1.014475969525864E-2</c:v>
                </c:pt>
                <c:pt idx="16">
                  <c:v>3.7805517236688763E-2</c:v>
                </c:pt>
                <c:pt idx="17">
                  <c:v>9.1648689076442955E-2</c:v>
                </c:pt>
                <c:pt idx="18">
                  <c:v>0.19890065816458011</c:v>
                </c:pt>
                <c:pt idx="19">
                  <c:v>0.65391644596541953</c:v>
                </c:pt>
              </c:numCache>
            </c:numRef>
          </c:val>
          <c:extLst>
            <c:ext xmlns:c16="http://schemas.microsoft.com/office/drawing/2014/chart" uri="{C3380CC4-5D6E-409C-BE32-E72D297353CC}">
              <c16:uniqueId val="{0000000E-E230-254F-A8E5-98622336B141}"/>
            </c:ext>
          </c:extLst>
        </c:ser>
        <c:ser>
          <c:idx val="0"/>
          <c:order val="2"/>
          <c:tx>
            <c:strRef>
              <c:f>Sheet1!$D$1</c:f>
              <c:strCache>
                <c:ptCount val="1"/>
                <c:pt idx="0">
                  <c:v>23.12店铺购买人群</c:v>
                </c:pt>
              </c:strCache>
            </c:strRef>
          </c:tx>
          <c:spPr>
            <a:solidFill>
              <a:schemeClr val="accent1"/>
            </a:solidFill>
            <a:ln>
              <a:noFill/>
            </a:ln>
            <a:effectLst/>
          </c:spPr>
          <c:invertIfNegative val="0"/>
          <c:dPt>
            <c:idx val="4"/>
            <c:invertIfNegative val="0"/>
            <c:bubble3D val="0"/>
            <c:spPr>
              <a:solidFill>
                <a:schemeClr val="accent1"/>
              </a:solidFill>
              <a:ln>
                <a:noFill/>
              </a:ln>
              <a:effectLst/>
            </c:spPr>
            <c:extLst>
              <c:ext xmlns:c16="http://schemas.microsoft.com/office/drawing/2014/chart" uri="{C3380CC4-5D6E-409C-BE32-E72D297353CC}">
                <c16:uniqueId val="{00000010-E230-254F-A8E5-98622336B141}"/>
              </c:ext>
            </c:extLst>
          </c:dPt>
          <c:dPt>
            <c:idx val="5"/>
            <c:invertIfNegative val="0"/>
            <c:bubble3D val="0"/>
            <c:spPr>
              <a:solidFill>
                <a:schemeClr val="accent1"/>
              </a:solidFill>
              <a:ln>
                <a:noFill/>
              </a:ln>
              <a:effectLst/>
            </c:spPr>
            <c:extLst>
              <c:ext xmlns:c16="http://schemas.microsoft.com/office/drawing/2014/chart" uri="{C3380CC4-5D6E-409C-BE32-E72D297353CC}">
                <c16:uniqueId val="{00000012-E230-254F-A8E5-98622336B141}"/>
              </c:ext>
            </c:extLst>
          </c:dPt>
          <c:dPt>
            <c:idx val="6"/>
            <c:invertIfNegative val="0"/>
            <c:bubble3D val="0"/>
            <c:spPr>
              <a:solidFill>
                <a:schemeClr val="accent1"/>
              </a:solidFill>
              <a:ln>
                <a:noFill/>
              </a:ln>
              <a:effectLst/>
            </c:spPr>
            <c:extLst>
              <c:ext xmlns:c16="http://schemas.microsoft.com/office/drawing/2014/chart" uri="{C3380CC4-5D6E-409C-BE32-E72D297353CC}">
                <c16:uniqueId val="{00000014-E230-254F-A8E5-98622336B141}"/>
              </c:ext>
            </c:extLst>
          </c:dPt>
          <c:dPt>
            <c:idx val="9"/>
            <c:invertIfNegative val="0"/>
            <c:bubble3D val="0"/>
            <c:spPr>
              <a:solidFill>
                <a:schemeClr val="accent1"/>
              </a:solidFill>
              <a:ln>
                <a:noFill/>
              </a:ln>
              <a:effectLst/>
            </c:spPr>
            <c:extLst>
              <c:ext xmlns:c16="http://schemas.microsoft.com/office/drawing/2014/chart" uri="{C3380CC4-5D6E-409C-BE32-E72D297353CC}">
                <c16:uniqueId val="{00000016-E230-254F-A8E5-98622336B141}"/>
              </c:ext>
            </c:extLst>
          </c:dPt>
          <c:dPt>
            <c:idx val="10"/>
            <c:invertIfNegative val="0"/>
            <c:bubble3D val="0"/>
            <c:spPr>
              <a:solidFill>
                <a:schemeClr val="accent1"/>
              </a:solidFill>
              <a:ln>
                <a:noFill/>
              </a:ln>
              <a:effectLst/>
            </c:spPr>
            <c:extLst>
              <c:ext xmlns:c16="http://schemas.microsoft.com/office/drawing/2014/chart" uri="{C3380CC4-5D6E-409C-BE32-E72D297353CC}">
                <c16:uniqueId val="{00000018-E230-254F-A8E5-98622336B141}"/>
              </c:ext>
            </c:extLst>
          </c:dPt>
          <c:dPt>
            <c:idx val="11"/>
            <c:invertIfNegative val="0"/>
            <c:bubble3D val="0"/>
            <c:spPr>
              <a:solidFill>
                <a:schemeClr val="accent1"/>
              </a:solidFill>
              <a:ln>
                <a:noFill/>
              </a:ln>
              <a:effectLst/>
            </c:spPr>
            <c:extLst>
              <c:ext xmlns:c16="http://schemas.microsoft.com/office/drawing/2014/chart" uri="{C3380CC4-5D6E-409C-BE32-E72D297353CC}">
                <c16:uniqueId val="{0000001A-E230-254F-A8E5-98622336B141}"/>
              </c:ext>
            </c:extLst>
          </c:dPt>
          <c:dPt>
            <c:idx val="14"/>
            <c:invertIfNegative val="0"/>
            <c:bubble3D val="0"/>
            <c:spPr>
              <a:solidFill>
                <a:schemeClr val="accent1"/>
              </a:solidFill>
              <a:ln>
                <a:noFill/>
              </a:ln>
              <a:effectLst/>
            </c:spPr>
            <c:extLst>
              <c:ext xmlns:c16="http://schemas.microsoft.com/office/drawing/2014/chart" uri="{C3380CC4-5D6E-409C-BE32-E72D297353CC}">
                <c16:uniqueId val="{0000001C-E230-254F-A8E5-98622336B141}"/>
              </c:ext>
            </c:extLst>
          </c:dPt>
          <c:dPt>
            <c:idx val="16"/>
            <c:invertIfNegative val="0"/>
            <c:bubble3D val="0"/>
            <c:spPr>
              <a:solidFill>
                <a:schemeClr val="accent1"/>
              </a:solidFill>
              <a:ln>
                <a:noFill/>
              </a:ln>
              <a:effectLst/>
            </c:spPr>
            <c:extLst>
              <c:ext xmlns:c16="http://schemas.microsoft.com/office/drawing/2014/chart" uri="{C3380CC4-5D6E-409C-BE32-E72D297353CC}">
                <c16:uniqueId val="{0000001E-E230-254F-A8E5-98622336B141}"/>
              </c:ext>
            </c:extLst>
          </c:dPt>
          <c:dPt>
            <c:idx val="19"/>
            <c:invertIfNegative val="0"/>
            <c:bubble3D val="0"/>
            <c:spPr>
              <a:solidFill>
                <a:schemeClr val="accent1"/>
              </a:solidFill>
              <a:ln>
                <a:noFill/>
              </a:ln>
              <a:effectLst/>
            </c:spPr>
            <c:extLst>
              <c:ext xmlns:c16="http://schemas.microsoft.com/office/drawing/2014/chart" uri="{C3380CC4-5D6E-409C-BE32-E72D297353CC}">
                <c16:uniqueId val="{00000020-E230-254F-A8E5-98622336B141}"/>
              </c:ext>
            </c:extLst>
          </c:dPt>
          <c:dPt>
            <c:idx val="20"/>
            <c:invertIfNegative val="0"/>
            <c:bubble3D val="0"/>
            <c:spPr>
              <a:solidFill>
                <a:schemeClr val="accent1"/>
              </a:solidFill>
              <a:ln>
                <a:noFill/>
              </a:ln>
              <a:effectLst/>
            </c:spPr>
            <c:extLst>
              <c:ext xmlns:c16="http://schemas.microsoft.com/office/drawing/2014/chart" uri="{C3380CC4-5D6E-409C-BE32-E72D297353CC}">
                <c16:uniqueId val="{00000022-E230-254F-A8E5-98622336B141}"/>
              </c:ext>
            </c:extLst>
          </c:dPt>
          <c:dPt>
            <c:idx val="21"/>
            <c:invertIfNegative val="0"/>
            <c:bubble3D val="0"/>
            <c:spPr>
              <a:solidFill>
                <a:schemeClr val="accent1"/>
              </a:solidFill>
              <a:ln>
                <a:noFill/>
              </a:ln>
              <a:effectLst/>
            </c:spPr>
            <c:extLst>
              <c:ext xmlns:c16="http://schemas.microsoft.com/office/drawing/2014/chart" uri="{C3380CC4-5D6E-409C-BE32-E72D297353CC}">
                <c16:uniqueId val="{00000024-E230-254F-A8E5-98622336B141}"/>
              </c:ext>
            </c:extLst>
          </c:dPt>
          <c:dPt>
            <c:idx val="25"/>
            <c:invertIfNegative val="0"/>
            <c:bubble3D val="0"/>
            <c:spPr>
              <a:solidFill>
                <a:schemeClr val="accent1"/>
              </a:solidFill>
              <a:ln>
                <a:noFill/>
              </a:ln>
              <a:effectLst/>
            </c:spPr>
            <c:extLst>
              <c:ext xmlns:c16="http://schemas.microsoft.com/office/drawing/2014/chart" uri="{C3380CC4-5D6E-409C-BE32-E72D297353CC}">
                <c16:uniqueId val="{00000026-E230-254F-A8E5-98622336B141}"/>
              </c:ext>
            </c:extLst>
          </c:dPt>
          <c:dPt>
            <c:idx val="26"/>
            <c:invertIfNegative val="0"/>
            <c:bubble3D val="0"/>
            <c:spPr>
              <a:solidFill>
                <a:schemeClr val="accent1"/>
              </a:solidFill>
              <a:ln>
                <a:noFill/>
              </a:ln>
              <a:effectLst/>
            </c:spPr>
            <c:extLst>
              <c:ext xmlns:c16="http://schemas.microsoft.com/office/drawing/2014/chart" uri="{C3380CC4-5D6E-409C-BE32-E72D297353CC}">
                <c16:uniqueId val="{00000028-E230-254F-A8E5-98622336B141}"/>
              </c:ext>
            </c:extLst>
          </c:dPt>
          <c:cat>
            <c:multiLvlStrRef>
              <c:f>Sheet1!$A$2:$B$21</c:f>
              <c:multiLvlStrCache>
                <c:ptCount val="20"/>
                <c:lvl>
                  <c:pt idx="0">
                    <c:v>男</c:v>
                  </c:pt>
                  <c:pt idx="1">
                    <c:v>女</c:v>
                  </c:pt>
                  <c:pt idx="2">
                    <c:v>[18,24]</c:v>
                  </c:pt>
                  <c:pt idx="3">
                    <c:v>[25,29]</c:v>
                  </c:pt>
                  <c:pt idx="4">
                    <c:v>[30,34]</c:v>
                  </c:pt>
                  <c:pt idx="5">
                    <c:v>[35,39]</c:v>
                  </c:pt>
                  <c:pt idx="6">
                    <c:v>[40,44]</c:v>
                  </c:pt>
                  <c:pt idx="7">
                    <c:v>[45,49]</c:v>
                  </c:pt>
                  <c:pt idx="8">
                    <c:v>&gt;=50</c:v>
                  </c:pt>
                  <c:pt idx="9">
                    <c:v>1</c:v>
                  </c:pt>
                  <c:pt idx="10">
                    <c:v>2</c:v>
                  </c:pt>
                  <c:pt idx="11">
                    <c:v>3</c:v>
                  </c:pt>
                  <c:pt idx="12">
                    <c:v>4</c:v>
                  </c:pt>
                  <c:pt idx="13">
                    <c:v>5</c:v>
                  </c:pt>
                  <c:pt idx="14">
                    <c:v>6</c:v>
                  </c:pt>
                  <c:pt idx="15">
                    <c:v>L1</c:v>
                  </c:pt>
                  <c:pt idx="16">
                    <c:v>L2</c:v>
                  </c:pt>
                  <c:pt idx="17">
                    <c:v>L3</c:v>
                  </c:pt>
                  <c:pt idx="18">
                    <c:v>L4</c:v>
                  </c:pt>
                  <c:pt idx="19">
                    <c:v>L5</c:v>
                  </c:pt>
                </c:lvl>
                <c:lvl>
                  <c:pt idx="0">
                    <c:v>性别</c:v>
                  </c:pt>
                  <c:pt idx="2">
                    <c:v>年龄</c:v>
                  </c:pt>
                  <c:pt idx="9">
                    <c:v>城市等级</c:v>
                  </c:pt>
                  <c:pt idx="15">
                    <c:v>购买力</c:v>
                  </c:pt>
                </c:lvl>
              </c:multiLvlStrCache>
            </c:multiLvlStrRef>
          </c:cat>
          <c:val>
            <c:numRef>
              <c:f>Sheet1!$D$2:$D$21</c:f>
              <c:numCache>
                <c:formatCode>General</c:formatCode>
                <c:ptCount val="20"/>
                <c:pt idx="0">
                  <c:v>0.2736827527606352</c:v>
                </c:pt>
                <c:pt idx="1">
                  <c:v>0.72456867314693796</c:v>
                </c:pt>
                <c:pt idx="2">
                  <c:v>2.6850849879291729E-2</c:v>
                </c:pt>
                <c:pt idx="3">
                  <c:v>0.1187906098042758</c:v>
                </c:pt>
                <c:pt idx="4">
                  <c:v>0.19608684089451001</c:v>
                </c:pt>
                <c:pt idx="5">
                  <c:v>0.21421728801772211</c:v>
                </c:pt>
                <c:pt idx="6">
                  <c:v>0.18581688231025581</c:v>
                </c:pt>
                <c:pt idx="7">
                  <c:v>0.1060532393055932</c:v>
                </c:pt>
                <c:pt idx="8">
                  <c:v>0.1527873745750625</c:v>
                </c:pt>
                <c:pt idx="9">
                  <c:v>0.46112581025394311</c:v>
                </c:pt>
                <c:pt idx="10">
                  <c:v>0.3283302725454309</c:v>
                </c:pt>
                <c:pt idx="11">
                  <c:v>0.13025146651060501</c:v>
                </c:pt>
                <c:pt idx="12">
                  <c:v>2.903788104601069E-2</c:v>
                </c:pt>
                <c:pt idx="13">
                  <c:v>3.357981449568611E-2</c:v>
                </c:pt>
                <c:pt idx="14">
                  <c:v>1.410043094261608E-2</c:v>
                </c:pt>
                <c:pt idx="15">
                  <c:v>8.8371960115501136E-3</c:v>
                </c:pt>
                <c:pt idx="16">
                  <c:v>4.009437874763673E-2</c:v>
                </c:pt>
                <c:pt idx="17">
                  <c:v>9.855657212372515E-2</c:v>
                </c:pt>
                <c:pt idx="18">
                  <c:v>0.22096589181113321</c:v>
                </c:pt>
                <c:pt idx="19">
                  <c:v>0.62685349614565156</c:v>
                </c:pt>
              </c:numCache>
            </c:numRef>
          </c:val>
          <c:extLst>
            <c:ext xmlns:c16="http://schemas.microsoft.com/office/drawing/2014/chart" uri="{C3380CC4-5D6E-409C-BE32-E72D297353CC}">
              <c16:uniqueId val="{00000029-E230-254F-A8E5-98622336B141}"/>
            </c:ext>
          </c:extLst>
        </c:ser>
        <c:ser>
          <c:idx val="4"/>
          <c:order val="3"/>
          <c:tx>
            <c:strRef>
              <c:f>Sheet1!$E$1</c:f>
              <c:strCache>
                <c:ptCount val="1"/>
                <c:pt idx="0">
                  <c:v>22.12行业购买人群</c:v>
                </c:pt>
              </c:strCache>
            </c:strRef>
          </c:tx>
          <c:spPr>
            <a:solidFill>
              <a:schemeClr val="accent3">
                <a:lumMod val="60000"/>
                <a:lumOff val="40000"/>
              </a:schemeClr>
            </a:solidFill>
            <a:ln w="25400">
              <a:noFill/>
            </a:ln>
            <a:effectLst/>
          </c:spPr>
          <c:invertIfNegative val="0"/>
          <c:cat>
            <c:multiLvlStrRef>
              <c:f>Sheet1!$A$2:$B$21</c:f>
              <c:multiLvlStrCache>
                <c:ptCount val="20"/>
                <c:lvl>
                  <c:pt idx="0">
                    <c:v>男</c:v>
                  </c:pt>
                  <c:pt idx="1">
                    <c:v>女</c:v>
                  </c:pt>
                  <c:pt idx="2">
                    <c:v>[18,24]</c:v>
                  </c:pt>
                  <c:pt idx="3">
                    <c:v>[25,29]</c:v>
                  </c:pt>
                  <c:pt idx="4">
                    <c:v>[30,34]</c:v>
                  </c:pt>
                  <c:pt idx="5">
                    <c:v>[35,39]</c:v>
                  </c:pt>
                  <c:pt idx="6">
                    <c:v>[40,44]</c:v>
                  </c:pt>
                  <c:pt idx="7">
                    <c:v>[45,49]</c:v>
                  </c:pt>
                  <c:pt idx="8">
                    <c:v>&gt;=50</c:v>
                  </c:pt>
                  <c:pt idx="9">
                    <c:v>1</c:v>
                  </c:pt>
                  <c:pt idx="10">
                    <c:v>2</c:v>
                  </c:pt>
                  <c:pt idx="11">
                    <c:v>3</c:v>
                  </c:pt>
                  <c:pt idx="12">
                    <c:v>4</c:v>
                  </c:pt>
                  <c:pt idx="13">
                    <c:v>5</c:v>
                  </c:pt>
                  <c:pt idx="14">
                    <c:v>6</c:v>
                  </c:pt>
                  <c:pt idx="15">
                    <c:v>L1</c:v>
                  </c:pt>
                  <c:pt idx="16">
                    <c:v>L2</c:v>
                  </c:pt>
                  <c:pt idx="17">
                    <c:v>L3</c:v>
                  </c:pt>
                  <c:pt idx="18">
                    <c:v>L4</c:v>
                  </c:pt>
                  <c:pt idx="19">
                    <c:v>L5</c:v>
                  </c:pt>
                </c:lvl>
                <c:lvl>
                  <c:pt idx="0">
                    <c:v>性别</c:v>
                  </c:pt>
                  <c:pt idx="2">
                    <c:v>年龄</c:v>
                  </c:pt>
                  <c:pt idx="9">
                    <c:v>城市等级</c:v>
                  </c:pt>
                  <c:pt idx="15">
                    <c:v>购买力</c:v>
                  </c:pt>
                </c:lvl>
              </c:multiLvlStrCache>
            </c:multiLvlStrRef>
          </c:cat>
          <c:val>
            <c:numRef>
              <c:f>Sheet1!$E$2:$E$21</c:f>
              <c:numCache>
                <c:formatCode>General</c:formatCode>
                <c:ptCount val="20"/>
                <c:pt idx="0">
                  <c:v>0.28597478241385432</c:v>
                </c:pt>
                <c:pt idx="1">
                  <c:v>0.71311339258354201</c:v>
                </c:pt>
                <c:pt idx="2">
                  <c:v>0.1047542513647198</c:v>
                </c:pt>
                <c:pt idx="3">
                  <c:v>0.14289333793088699</c:v>
                </c:pt>
                <c:pt idx="4">
                  <c:v>0.1750946727477895</c:v>
                </c:pt>
                <c:pt idx="5">
                  <c:v>0.18861663628956751</c:v>
                </c:pt>
                <c:pt idx="6">
                  <c:v>0.16434200056757839</c:v>
                </c:pt>
                <c:pt idx="7">
                  <c:v>9.0050935150664493E-2</c:v>
                </c:pt>
                <c:pt idx="8">
                  <c:v>0.1241102262237682</c:v>
                </c:pt>
                <c:pt idx="9">
                  <c:v>0.34371656652622579</c:v>
                </c:pt>
                <c:pt idx="10">
                  <c:v>0.3774266631308042</c:v>
                </c:pt>
                <c:pt idx="11">
                  <c:v>0.15357568781645231</c:v>
                </c:pt>
                <c:pt idx="12">
                  <c:v>4.54806445651183E-2</c:v>
                </c:pt>
                <c:pt idx="13">
                  <c:v>5.4321560604290553E-2</c:v>
                </c:pt>
                <c:pt idx="14">
                  <c:v>2.3090011366964262E-2</c:v>
                </c:pt>
                <c:pt idx="15">
                  <c:v>5.405491625902005E-2</c:v>
                </c:pt>
                <c:pt idx="16">
                  <c:v>0.116579599312904</c:v>
                </c:pt>
                <c:pt idx="17">
                  <c:v>0.18055647366296029</c:v>
                </c:pt>
                <c:pt idx="18">
                  <c:v>0.25407302265092752</c:v>
                </c:pt>
                <c:pt idx="19">
                  <c:v>0.39189187756705068</c:v>
                </c:pt>
              </c:numCache>
            </c:numRef>
          </c:val>
          <c:extLst>
            <c:ext xmlns:c16="http://schemas.microsoft.com/office/drawing/2014/chart" uri="{C3380CC4-5D6E-409C-BE32-E72D297353CC}">
              <c16:uniqueId val="{0000002A-E230-254F-A8E5-98622336B141}"/>
            </c:ext>
          </c:extLst>
        </c:ser>
        <c:ser>
          <c:idx val="2"/>
          <c:order val="4"/>
          <c:tx>
            <c:strRef>
              <c:f>Sheet1!$F$1</c:f>
              <c:strCache>
                <c:ptCount val="1"/>
                <c:pt idx="0">
                  <c:v>23.12行业购买人群</c:v>
                </c:pt>
              </c:strCache>
            </c:strRef>
          </c:tx>
          <c:spPr>
            <a:solidFill>
              <a:schemeClr val="accent3"/>
            </a:solidFill>
            <a:ln w="25400">
              <a:noFill/>
            </a:ln>
            <a:effectLst/>
          </c:spPr>
          <c:invertIfNegative val="0"/>
          <c:cat>
            <c:multiLvlStrRef>
              <c:f>Sheet1!$A$2:$B$21</c:f>
              <c:multiLvlStrCache>
                <c:ptCount val="20"/>
                <c:lvl>
                  <c:pt idx="0">
                    <c:v>男</c:v>
                  </c:pt>
                  <c:pt idx="1">
                    <c:v>女</c:v>
                  </c:pt>
                  <c:pt idx="2">
                    <c:v>[18,24]</c:v>
                  </c:pt>
                  <c:pt idx="3">
                    <c:v>[25,29]</c:v>
                  </c:pt>
                  <c:pt idx="4">
                    <c:v>[30,34]</c:v>
                  </c:pt>
                  <c:pt idx="5">
                    <c:v>[35,39]</c:v>
                  </c:pt>
                  <c:pt idx="6">
                    <c:v>[40,44]</c:v>
                  </c:pt>
                  <c:pt idx="7">
                    <c:v>[45,49]</c:v>
                  </c:pt>
                  <c:pt idx="8">
                    <c:v>&gt;=50</c:v>
                  </c:pt>
                  <c:pt idx="9">
                    <c:v>1</c:v>
                  </c:pt>
                  <c:pt idx="10">
                    <c:v>2</c:v>
                  </c:pt>
                  <c:pt idx="11">
                    <c:v>3</c:v>
                  </c:pt>
                  <c:pt idx="12">
                    <c:v>4</c:v>
                  </c:pt>
                  <c:pt idx="13">
                    <c:v>5</c:v>
                  </c:pt>
                  <c:pt idx="14">
                    <c:v>6</c:v>
                  </c:pt>
                  <c:pt idx="15">
                    <c:v>L1</c:v>
                  </c:pt>
                  <c:pt idx="16">
                    <c:v>L2</c:v>
                  </c:pt>
                  <c:pt idx="17">
                    <c:v>L3</c:v>
                  </c:pt>
                  <c:pt idx="18">
                    <c:v>L4</c:v>
                  </c:pt>
                  <c:pt idx="19">
                    <c:v>L5</c:v>
                  </c:pt>
                </c:lvl>
                <c:lvl>
                  <c:pt idx="0">
                    <c:v>性别</c:v>
                  </c:pt>
                  <c:pt idx="2">
                    <c:v>年龄</c:v>
                  </c:pt>
                  <c:pt idx="9">
                    <c:v>城市等级</c:v>
                  </c:pt>
                  <c:pt idx="15">
                    <c:v>购买力</c:v>
                  </c:pt>
                </c:lvl>
              </c:multiLvlStrCache>
            </c:multiLvlStrRef>
          </c:cat>
          <c:val>
            <c:numRef>
              <c:f>Sheet1!$F$2:$F$21</c:f>
              <c:numCache>
                <c:formatCode>General</c:formatCode>
                <c:ptCount val="20"/>
                <c:pt idx="0">
                  <c:v>0.28660034490216058</c:v>
                </c:pt>
                <c:pt idx="1">
                  <c:v>0.71318733528735068</c:v>
                </c:pt>
                <c:pt idx="2">
                  <c:v>5.7480248981656837E-2</c:v>
                </c:pt>
                <c:pt idx="3">
                  <c:v>0.13732065885687239</c:v>
                </c:pt>
                <c:pt idx="4">
                  <c:v>0.19549182259668149</c:v>
                </c:pt>
                <c:pt idx="5">
                  <c:v>0.20864016855713691</c:v>
                </c:pt>
                <c:pt idx="6">
                  <c:v>0.18083330251617169</c:v>
                </c:pt>
                <c:pt idx="7">
                  <c:v>9.5893954958106126E-2</c:v>
                </c:pt>
                <c:pt idx="8">
                  <c:v>0.120928414560421</c:v>
                </c:pt>
                <c:pt idx="9">
                  <c:v>0.3836659910711161</c:v>
                </c:pt>
                <c:pt idx="10">
                  <c:v>0.36139658705299382</c:v>
                </c:pt>
                <c:pt idx="11">
                  <c:v>0.1439168595335745</c:v>
                </c:pt>
                <c:pt idx="12">
                  <c:v>3.8900221907967762E-2</c:v>
                </c:pt>
                <c:pt idx="13">
                  <c:v>4.6525178550160119E-2</c:v>
                </c:pt>
                <c:pt idx="14">
                  <c:v>2.130840968138803E-2</c:v>
                </c:pt>
                <c:pt idx="15">
                  <c:v>2.490272186728356E-2</c:v>
                </c:pt>
                <c:pt idx="16">
                  <c:v>8.3901193082159195E-2</c:v>
                </c:pt>
                <c:pt idx="17">
                  <c:v>0.16150193270082441</c:v>
                </c:pt>
                <c:pt idx="18">
                  <c:v>0.26594216294639939</c:v>
                </c:pt>
                <c:pt idx="19">
                  <c:v>0.46150646494356767</c:v>
                </c:pt>
              </c:numCache>
            </c:numRef>
          </c:val>
          <c:extLst>
            <c:ext xmlns:c16="http://schemas.microsoft.com/office/drawing/2014/chart" uri="{C3380CC4-5D6E-409C-BE32-E72D297353CC}">
              <c16:uniqueId val="{0000002B-E230-254F-A8E5-98622336B141}"/>
            </c:ext>
          </c:extLst>
        </c:ser>
        <c:dLbls>
          <c:showLegendKey val="0"/>
          <c:showVal val="0"/>
          <c:showCatName val="0"/>
          <c:showSerName val="0"/>
          <c:showPercent val="0"/>
          <c:showBubbleSize val="0"/>
        </c:dLbls>
        <c:gapWidth val="150"/>
        <c:axId val="1131689392"/>
        <c:axId val="1023317280"/>
        <c:extLst>
          <c:ext xmlns:c15="http://schemas.microsoft.com/office/drawing/2012/chart" uri="{02D57815-91ED-43cb-92C2-25804820EDAC}">
            <c15:filteredBarSeries>
              <c15:ser>
                <c:idx val="1"/>
                <c:order val="0"/>
                <c:tx>
                  <c:strRef>
                    <c:extLst>
                      <c:ext uri="{02D57815-91ED-43cb-92C2-25804820EDAC}">
                        <c15:formulaRef>
                          <c15:sqref>Sheet1!$B$1</c15:sqref>
                        </c15:formulaRef>
                      </c:ext>
                    </c:extLst>
                    <c:strCache>
                      <c:ptCount val="1"/>
                    </c:strCache>
                  </c:strRef>
                </c:tx>
                <c:spPr>
                  <a:solidFill>
                    <a:schemeClr val="accent2"/>
                  </a:solidFill>
                  <a:ln>
                    <a:noFill/>
                  </a:ln>
                  <a:effectLst/>
                </c:spPr>
                <c:invertIfNegative val="0"/>
                <c:dPt>
                  <c:idx val="20"/>
                  <c:invertIfNegative val="0"/>
                  <c:bubble3D val="0"/>
                  <c:spPr>
                    <a:solidFill>
                      <a:schemeClr val="accent2"/>
                    </a:solidFill>
                    <a:ln>
                      <a:noFill/>
                    </a:ln>
                    <a:effectLst/>
                  </c:spPr>
                  <c:extLst>
                    <c:ext xmlns:c16="http://schemas.microsoft.com/office/drawing/2014/chart" uri="{C3380CC4-5D6E-409C-BE32-E72D297353CC}">
                      <c16:uniqueId val="{00000044-E230-254F-A8E5-98622336B141}"/>
                    </c:ext>
                  </c:extLst>
                </c:dPt>
                <c:cat>
                  <c:multiLvlStrRef>
                    <c:extLst>
                      <c:ext uri="{02D57815-91ED-43cb-92C2-25804820EDAC}">
                        <c15:formulaRef>
                          <c15:sqref>Sheet1!$A$2:$B$21</c15:sqref>
                        </c15:formulaRef>
                      </c:ext>
                    </c:extLst>
                    <c:multiLvlStrCache>
                      <c:ptCount val="20"/>
                      <c:lvl>
                        <c:pt idx="0">
                          <c:v>男</c:v>
                        </c:pt>
                        <c:pt idx="1">
                          <c:v>女</c:v>
                        </c:pt>
                        <c:pt idx="2">
                          <c:v>[18,24]</c:v>
                        </c:pt>
                        <c:pt idx="3">
                          <c:v>[25,29]</c:v>
                        </c:pt>
                        <c:pt idx="4">
                          <c:v>[30,34]</c:v>
                        </c:pt>
                        <c:pt idx="5">
                          <c:v>[35,39]</c:v>
                        </c:pt>
                        <c:pt idx="6">
                          <c:v>[40,44]</c:v>
                        </c:pt>
                        <c:pt idx="7">
                          <c:v>[45,49]</c:v>
                        </c:pt>
                        <c:pt idx="8">
                          <c:v>&gt;=50</c:v>
                        </c:pt>
                        <c:pt idx="9">
                          <c:v>1</c:v>
                        </c:pt>
                        <c:pt idx="10">
                          <c:v>2</c:v>
                        </c:pt>
                        <c:pt idx="11">
                          <c:v>3</c:v>
                        </c:pt>
                        <c:pt idx="12">
                          <c:v>4</c:v>
                        </c:pt>
                        <c:pt idx="13">
                          <c:v>5</c:v>
                        </c:pt>
                        <c:pt idx="14">
                          <c:v>6</c:v>
                        </c:pt>
                        <c:pt idx="15">
                          <c:v>L1</c:v>
                        </c:pt>
                        <c:pt idx="16">
                          <c:v>L2</c:v>
                        </c:pt>
                        <c:pt idx="17">
                          <c:v>L3</c:v>
                        </c:pt>
                        <c:pt idx="18">
                          <c:v>L4</c:v>
                        </c:pt>
                        <c:pt idx="19">
                          <c:v>L5</c:v>
                        </c:pt>
                      </c:lvl>
                      <c:lvl>
                        <c:pt idx="0">
                          <c:v>性别</c:v>
                        </c:pt>
                        <c:pt idx="2">
                          <c:v>年龄</c:v>
                        </c:pt>
                        <c:pt idx="9">
                          <c:v>城市等级</c:v>
                        </c:pt>
                        <c:pt idx="15">
                          <c:v>购买力</c:v>
                        </c:pt>
                      </c:lvl>
                    </c:multiLvlStrCache>
                  </c:multiLvlStrRef>
                </c:cat>
                <c:val>
                  <c:numRef>
                    <c:extLst>
                      <c:ext uri="{02D57815-91ED-43cb-92C2-25804820EDAC}">
                        <c15:formulaRef>
                          <c15:sqref>Sheet1!$B$2:$B$21</c15:sqref>
                        </c15:formulaRef>
                      </c:ext>
                    </c:extLst>
                    <c:numCache>
                      <c:formatCode>General</c:formatCode>
                      <c:ptCount val="20"/>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numCache>
                  </c:numRef>
                </c:val>
                <c:extLst>
                  <c:ext xmlns:c16="http://schemas.microsoft.com/office/drawing/2014/chart" uri="{C3380CC4-5D6E-409C-BE32-E72D297353CC}">
                    <c16:uniqueId val="{00000045-E230-254F-A8E5-98622336B141}"/>
                  </c:ext>
                </c:extLst>
              </c15:ser>
            </c15:filteredBarSeries>
          </c:ext>
        </c:extLst>
      </c:barChart>
      <c:lineChart>
        <c:grouping val="standard"/>
        <c:varyColors val="0"/>
        <c:ser>
          <c:idx val="6"/>
          <c:order val="5"/>
          <c:tx>
            <c:strRef>
              <c:f>Sheet1!$G$1</c:f>
              <c:strCache>
                <c:ptCount val="1"/>
                <c:pt idx="0">
                  <c:v>22.12对比行业tgi</c:v>
                </c:pt>
              </c:strCache>
            </c:strRef>
          </c:tx>
          <c:spPr>
            <a:ln w="19050" cap="rnd">
              <a:solidFill>
                <a:srgbClr val="BFA288"/>
              </a:solidFill>
              <a:round/>
            </a:ln>
            <a:effectLst/>
          </c:spPr>
          <c:marker>
            <c:symbol val="diamond"/>
            <c:size val="5"/>
            <c:spPr>
              <a:solidFill>
                <a:schemeClr val="accent2">
                  <a:lumMod val="75000"/>
                </a:schemeClr>
              </a:solidFill>
              <a:ln w="9525">
                <a:noFill/>
              </a:ln>
              <a:effectLst/>
            </c:spPr>
          </c:marker>
          <c:dPt>
            <c:idx val="2"/>
            <c:marker>
              <c:symbol val="diamond"/>
              <c:size val="5"/>
              <c:spPr>
                <a:solidFill>
                  <a:schemeClr val="accent2">
                    <a:lumMod val="75000"/>
                  </a:schemeClr>
                </a:solidFill>
                <a:ln w="9525">
                  <a:noFill/>
                </a:ln>
                <a:effectLst/>
              </c:spPr>
            </c:marker>
            <c:bubble3D val="0"/>
            <c:spPr>
              <a:ln w="19050" cap="rnd">
                <a:noFill/>
                <a:round/>
              </a:ln>
              <a:effectLst/>
            </c:spPr>
            <c:extLst>
              <c:ext xmlns:c16="http://schemas.microsoft.com/office/drawing/2014/chart" uri="{C3380CC4-5D6E-409C-BE32-E72D297353CC}">
                <c16:uniqueId val="{0000002D-E230-254F-A8E5-98622336B141}"/>
              </c:ext>
            </c:extLst>
          </c:dPt>
          <c:dPt>
            <c:idx val="9"/>
            <c:marker>
              <c:symbol val="diamond"/>
              <c:size val="5"/>
              <c:spPr>
                <a:solidFill>
                  <a:schemeClr val="accent2">
                    <a:lumMod val="75000"/>
                  </a:schemeClr>
                </a:solidFill>
                <a:ln w="9525">
                  <a:noFill/>
                </a:ln>
                <a:effectLst/>
              </c:spPr>
            </c:marker>
            <c:bubble3D val="0"/>
            <c:spPr>
              <a:ln w="19050" cap="rnd">
                <a:noFill/>
                <a:round/>
              </a:ln>
              <a:effectLst/>
            </c:spPr>
            <c:extLst>
              <c:ext xmlns:c16="http://schemas.microsoft.com/office/drawing/2014/chart" uri="{C3380CC4-5D6E-409C-BE32-E72D297353CC}">
                <c16:uniqueId val="{0000002F-E230-254F-A8E5-98622336B141}"/>
              </c:ext>
            </c:extLst>
          </c:dPt>
          <c:dPt>
            <c:idx val="11"/>
            <c:marker>
              <c:symbol val="diamond"/>
              <c:size val="5"/>
              <c:spPr>
                <a:solidFill>
                  <a:schemeClr val="accent2">
                    <a:lumMod val="75000"/>
                  </a:schemeClr>
                </a:solidFill>
                <a:ln w="9525">
                  <a:noFill/>
                </a:ln>
                <a:effectLst/>
              </c:spPr>
            </c:marker>
            <c:bubble3D val="0"/>
            <c:spPr>
              <a:ln w="19050" cap="rnd">
                <a:solidFill>
                  <a:srgbClr val="BFA288"/>
                </a:solidFill>
                <a:round/>
              </a:ln>
              <a:effectLst/>
            </c:spPr>
            <c:extLst>
              <c:ext xmlns:c16="http://schemas.microsoft.com/office/drawing/2014/chart" uri="{C3380CC4-5D6E-409C-BE32-E72D297353CC}">
                <c16:uniqueId val="{00000031-E230-254F-A8E5-98622336B141}"/>
              </c:ext>
            </c:extLst>
          </c:dPt>
          <c:dPt>
            <c:idx val="15"/>
            <c:marker>
              <c:symbol val="diamond"/>
              <c:size val="5"/>
              <c:spPr>
                <a:solidFill>
                  <a:schemeClr val="accent2">
                    <a:lumMod val="75000"/>
                  </a:schemeClr>
                </a:solidFill>
                <a:ln w="9525">
                  <a:noFill/>
                </a:ln>
                <a:effectLst/>
              </c:spPr>
            </c:marker>
            <c:bubble3D val="0"/>
            <c:spPr>
              <a:ln w="19050" cap="rnd">
                <a:noFill/>
                <a:round/>
              </a:ln>
              <a:effectLst/>
            </c:spPr>
            <c:extLst>
              <c:ext xmlns:c16="http://schemas.microsoft.com/office/drawing/2014/chart" uri="{C3380CC4-5D6E-409C-BE32-E72D297353CC}">
                <c16:uniqueId val="{00000033-E230-254F-A8E5-98622336B141}"/>
              </c:ext>
            </c:extLst>
          </c:dPt>
          <c:dPt>
            <c:idx val="17"/>
            <c:marker>
              <c:symbol val="diamond"/>
              <c:size val="5"/>
              <c:spPr>
                <a:solidFill>
                  <a:schemeClr val="accent2">
                    <a:lumMod val="75000"/>
                  </a:schemeClr>
                </a:solidFill>
                <a:ln w="9525">
                  <a:noFill/>
                </a:ln>
                <a:effectLst/>
              </c:spPr>
            </c:marker>
            <c:bubble3D val="0"/>
            <c:spPr>
              <a:ln w="19050" cap="rnd">
                <a:solidFill>
                  <a:srgbClr val="BFA288"/>
                </a:solidFill>
                <a:round/>
              </a:ln>
              <a:effectLst/>
            </c:spPr>
            <c:extLst>
              <c:ext xmlns:c16="http://schemas.microsoft.com/office/drawing/2014/chart" uri="{C3380CC4-5D6E-409C-BE32-E72D297353CC}">
                <c16:uniqueId val="{00000035-E230-254F-A8E5-98622336B141}"/>
              </c:ext>
            </c:extLst>
          </c:dPt>
          <c:cat>
            <c:multiLvlStrRef>
              <c:f>Sheet1!$A$2:$B$21</c:f>
              <c:multiLvlStrCache>
                <c:ptCount val="20"/>
                <c:lvl>
                  <c:pt idx="0">
                    <c:v>男</c:v>
                  </c:pt>
                  <c:pt idx="1">
                    <c:v>女</c:v>
                  </c:pt>
                  <c:pt idx="2">
                    <c:v>[18,24]</c:v>
                  </c:pt>
                  <c:pt idx="3">
                    <c:v>[25,29]</c:v>
                  </c:pt>
                  <c:pt idx="4">
                    <c:v>[30,34]</c:v>
                  </c:pt>
                  <c:pt idx="5">
                    <c:v>[35,39]</c:v>
                  </c:pt>
                  <c:pt idx="6">
                    <c:v>[40,44]</c:v>
                  </c:pt>
                  <c:pt idx="7">
                    <c:v>[45,49]</c:v>
                  </c:pt>
                  <c:pt idx="8">
                    <c:v>&gt;=50</c:v>
                  </c:pt>
                  <c:pt idx="9">
                    <c:v>1</c:v>
                  </c:pt>
                  <c:pt idx="10">
                    <c:v>2</c:v>
                  </c:pt>
                  <c:pt idx="11">
                    <c:v>3</c:v>
                  </c:pt>
                  <c:pt idx="12">
                    <c:v>4</c:v>
                  </c:pt>
                  <c:pt idx="13">
                    <c:v>5</c:v>
                  </c:pt>
                  <c:pt idx="14">
                    <c:v>6</c:v>
                  </c:pt>
                  <c:pt idx="15">
                    <c:v>L1</c:v>
                  </c:pt>
                  <c:pt idx="16">
                    <c:v>L2</c:v>
                  </c:pt>
                  <c:pt idx="17">
                    <c:v>L3</c:v>
                  </c:pt>
                  <c:pt idx="18">
                    <c:v>L4</c:v>
                  </c:pt>
                  <c:pt idx="19">
                    <c:v>L5</c:v>
                  </c:pt>
                </c:lvl>
                <c:lvl>
                  <c:pt idx="0">
                    <c:v>性别</c:v>
                  </c:pt>
                  <c:pt idx="2">
                    <c:v>年龄</c:v>
                  </c:pt>
                  <c:pt idx="9">
                    <c:v>城市等级</c:v>
                  </c:pt>
                  <c:pt idx="15">
                    <c:v>购买力</c:v>
                  </c:pt>
                </c:lvl>
              </c:multiLvlStrCache>
            </c:multiLvlStrRef>
          </c:cat>
          <c:val>
            <c:numRef>
              <c:f>Sheet1!$G$2:$G$21</c:f>
              <c:numCache>
                <c:formatCode>General</c:formatCode>
                <c:ptCount val="20"/>
                <c:pt idx="0">
                  <c:v>95.492820447953349</c:v>
                </c:pt>
                <c:pt idx="1">
                  <c:v>101.59584127429881</c:v>
                </c:pt>
                <c:pt idx="2">
                  <c:v>46.713176012616792</c:v>
                </c:pt>
                <c:pt idx="3">
                  <c:v>86.506000475929682</c:v>
                </c:pt>
                <c:pt idx="4">
                  <c:v>100.30436991682051</c:v>
                </c:pt>
                <c:pt idx="5">
                  <c:v>102.6730804040056</c:v>
                </c:pt>
                <c:pt idx="6">
                  <c:v>102.75589712997611</c:v>
                </c:pt>
                <c:pt idx="7">
                  <c:v>110.5942906953055</c:v>
                </c:pt>
                <c:pt idx="8">
                  <c:v>126.3453053035136</c:v>
                </c:pt>
                <c:pt idx="9">
                  <c:v>120.1893889439028</c:v>
                </c:pt>
                <c:pt idx="10">
                  <c:v>90.850407642971405</c:v>
                </c:pt>
                <c:pt idx="11">
                  <c:v>90.50466146408543</c:v>
                </c:pt>
                <c:pt idx="12">
                  <c:v>74.647083285823086</c:v>
                </c:pt>
                <c:pt idx="13">
                  <c:v>72.175573618664899</c:v>
                </c:pt>
                <c:pt idx="14">
                  <c:v>66.17307980018893</c:v>
                </c:pt>
                <c:pt idx="15">
                  <c:v>35.486867895995559</c:v>
                </c:pt>
                <c:pt idx="16">
                  <c:v>47.787614543663061</c:v>
                </c:pt>
                <c:pt idx="17">
                  <c:v>61.025010955315992</c:v>
                </c:pt>
                <c:pt idx="18">
                  <c:v>83.087950162934021</c:v>
                </c:pt>
                <c:pt idx="19">
                  <c:v>135.8276738815137</c:v>
                </c:pt>
              </c:numCache>
            </c:numRef>
          </c:val>
          <c:smooth val="0"/>
          <c:extLst>
            <c:ext xmlns:c16="http://schemas.microsoft.com/office/drawing/2014/chart" uri="{C3380CC4-5D6E-409C-BE32-E72D297353CC}">
              <c16:uniqueId val="{00000036-E230-254F-A8E5-98622336B141}"/>
            </c:ext>
          </c:extLst>
        </c:ser>
        <c:ser>
          <c:idx val="5"/>
          <c:order val="6"/>
          <c:tx>
            <c:strRef>
              <c:f>Sheet1!$H$1</c:f>
              <c:strCache>
                <c:ptCount val="1"/>
                <c:pt idx="0">
                  <c:v>23.12对比行业tgi</c:v>
                </c:pt>
              </c:strCache>
            </c:strRef>
          </c:tx>
          <c:spPr>
            <a:ln w="19050" cap="rnd">
              <a:solidFill>
                <a:schemeClr val="accent1"/>
              </a:solidFill>
              <a:round/>
            </a:ln>
            <a:effectLst/>
          </c:spPr>
          <c:marker>
            <c:symbol val="diamond"/>
            <c:size val="5"/>
            <c:spPr>
              <a:solidFill>
                <a:schemeClr val="accent1"/>
              </a:solidFill>
              <a:ln w="9525">
                <a:noFill/>
              </a:ln>
              <a:effectLst/>
            </c:spPr>
          </c:marker>
          <c:dPt>
            <c:idx val="2"/>
            <c:marker>
              <c:symbol val="diamond"/>
              <c:size val="5"/>
              <c:spPr>
                <a:solidFill>
                  <a:schemeClr val="accent1"/>
                </a:solidFill>
                <a:ln w="9525">
                  <a:noFill/>
                </a:ln>
                <a:effectLst/>
              </c:spPr>
            </c:marker>
            <c:bubble3D val="0"/>
            <c:spPr>
              <a:ln w="19050" cap="rnd">
                <a:noFill/>
                <a:round/>
              </a:ln>
              <a:effectLst/>
            </c:spPr>
            <c:extLst>
              <c:ext xmlns:c16="http://schemas.microsoft.com/office/drawing/2014/chart" uri="{C3380CC4-5D6E-409C-BE32-E72D297353CC}">
                <c16:uniqueId val="{00000038-E230-254F-A8E5-98622336B141}"/>
              </c:ext>
            </c:extLst>
          </c:dPt>
          <c:dPt>
            <c:idx val="9"/>
            <c:marker>
              <c:symbol val="diamond"/>
              <c:size val="5"/>
              <c:spPr>
                <a:solidFill>
                  <a:schemeClr val="accent1"/>
                </a:solidFill>
                <a:ln w="9525">
                  <a:noFill/>
                </a:ln>
                <a:effectLst/>
              </c:spPr>
            </c:marker>
            <c:bubble3D val="0"/>
            <c:spPr>
              <a:ln w="19050" cap="rnd">
                <a:noFill/>
                <a:round/>
              </a:ln>
              <a:effectLst/>
            </c:spPr>
            <c:extLst>
              <c:ext xmlns:c16="http://schemas.microsoft.com/office/drawing/2014/chart" uri="{C3380CC4-5D6E-409C-BE32-E72D297353CC}">
                <c16:uniqueId val="{0000003A-E230-254F-A8E5-98622336B141}"/>
              </c:ext>
            </c:extLst>
          </c:dPt>
          <c:dPt>
            <c:idx val="11"/>
            <c:marker>
              <c:symbol val="diamond"/>
              <c:size val="5"/>
              <c:spPr>
                <a:solidFill>
                  <a:schemeClr val="accent1"/>
                </a:solidFill>
                <a:ln w="9525">
                  <a:noFill/>
                </a:ln>
                <a:effectLst/>
              </c:spPr>
            </c:marker>
            <c:bubble3D val="0"/>
            <c:spPr>
              <a:ln w="19050" cap="rnd">
                <a:solidFill>
                  <a:schemeClr val="accent1"/>
                </a:solidFill>
                <a:round/>
              </a:ln>
              <a:effectLst/>
            </c:spPr>
            <c:extLst>
              <c:ext xmlns:c16="http://schemas.microsoft.com/office/drawing/2014/chart" uri="{C3380CC4-5D6E-409C-BE32-E72D297353CC}">
                <c16:uniqueId val="{0000003C-E230-254F-A8E5-98622336B141}"/>
              </c:ext>
            </c:extLst>
          </c:dPt>
          <c:dPt>
            <c:idx val="15"/>
            <c:marker>
              <c:symbol val="diamond"/>
              <c:size val="5"/>
              <c:spPr>
                <a:solidFill>
                  <a:schemeClr val="accent1"/>
                </a:solidFill>
                <a:ln w="9525">
                  <a:noFill/>
                </a:ln>
                <a:effectLst/>
              </c:spPr>
            </c:marker>
            <c:bubble3D val="0"/>
            <c:spPr>
              <a:ln w="19050" cap="rnd">
                <a:noFill/>
                <a:round/>
              </a:ln>
              <a:effectLst/>
            </c:spPr>
            <c:extLst>
              <c:ext xmlns:c16="http://schemas.microsoft.com/office/drawing/2014/chart" uri="{C3380CC4-5D6E-409C-BE32-E72D297353CC}">
                <c16:uniqueId val="{0000003E-E230-254F-A8E5-98622336B141}"/>
              </c:ext>
            </c:extLst>
          </c:dPt>
          <c:dPt>
            <c:idx val="17"/>
            <c:marker>
              <c:symbol val="diamond"/>
              <c:size val="5"/>
              <c:spPr>
                <a:solidFill>
                  <a:schemeClr val="accent1"/>
                </a:solidFill>
                <a:ln w="9525">
                  <a:noFill/>
                </a:ln>
                <a:effectLst/>
              </c:spPr>
            </c:marker>
            <c:bubble3D val="0"/>
            <c:spPr>
              <a:ln w="19050" cap="rnd">
                <a:solidFill>
                  <a:schemeClr val="accent1"/>
                </a:solidFill>
                <a:round/>
              </a:ln>
              <a:effectLst/>
            </c:spPr>
            <c:extLst>
              <c:ext xmlns:c16="http://schemas.microsoft.com/office/drawing/2014/chart" uri="{C3380CC4-5D6E-409C-BE32-E72D297353CC}">
                <c16:uniqueId val="{00000040-E230-254F-A8E5-98622336B141}"/>
              </c:ext>
            </c:extLst>
          </c:dPt>
          <c:cat>
            <c:multiLvlStrRef>
              <c:f>Sheet1!$A$2:$B$21</c:f>
              <c:multiLvlStrCache>
                <c:ptCount val="20"/>
                <c:lvl>
                  <c:pt idx="0">
                    <c:v>男</c:v>
                  </c:pt>
                  <c:pt idx="1">
                    <c:v>女</c:v>
                  </c:pt>
                  <c:pt idx="2">
                    <c:v>[18,24]</c:v>
                  </c:pt>
                  <c:pt idx="3">
                    <c:v>[25,29]</c:v>
                  </c:pt>
                  <c:pt idx="4">
                    <c:v>[30,34]</c:v>
                  </c:pt>
                  <c:pt idx="5">
                    <c:v>[35,39]</c:v>
                  </c:pt>
                  <c:pt idx="6">
                    <c:v>[40,44]</c:v>
                  </c:pt>
                  <c:pt idx="7">
                    <c:v>[45,49]</c:v>
                  </c:pt>
                  <c:pt idx="8">
                    <c:v>&gt;=50</c:v>
                  </c:pt>
                  <c:pt idx="9">
                    <c:v>1</c:v>
                  </c:pt>
                  <c:pt idx="10">
                    <c:v>2</c:v>
                  </c:pt>
                  <c:pt idx="11">
                    <c:v>3</c:v>
                  </c:pt>
                  <c:pt idx="12">
                    <c:v>4</c:v>
                  </c:pt>
                  <c:pt idx="13">
                    <c:v>5</c:v>
                  </c:pt>
                  <c:pt idx="14">
                    <c:v>6</c:v>
                  </c:pt>
                  <c:pt idx="15">
                    <c:v>L1</c:v>
                  </c:pt>
                  <c:pt idx="16">
                    <c:v>L2</c:v>
                  </c:pt>
                  <c:pt idx="17">
                    <c:v>L3</c:v>
                  </c:pt>
                  <c:pt idx="18">
                    <c:v>L4</c:v>
                  </c:pt>
                  <c:pt idx="19">
                    <c:v>L5</c:v>
                  </c:pt>
                </c:lvl>
                <c:lvl>
                  <c:pt idx="0">
                    <c:v>性别</c:v>
                  </c:pt>
                  <c:pt idx="2">
                    <c:v>年龄</c:v>
                  </c:pt>
                  <c:pt idx="9">
                    <c:v>城市等级</c:v>
                  </c:pt>
                  <c:pt idx="15">
                    <c:v>购买力</c:v>
                  </c:pt>
                </c:lvl>
              </c:multiLvlStrCache>
            </c:multiLvlStrRef>
          </c:cat>
          <c:val>
            <c:numRef>
              <c:f>Sheet1!$H$2:$H$21</c:f>
              <c:numCache>
                <c:formatCode>General</c:formatCode>
                <c:ptCount val="20"/>
                <c:pt idx="0">
                  <c:v>105.6193566132193</c:v>
                </c:pt>
                <c:pt idx="1">
                  <c:v>97.516812763253981</c:v>
                </c:pt>
                <c:pt idx="2">
                  <c:v>28.065582625792871</c:v>
                </c:pt>
                <c:pt idx="3">
                  <c:v>80.85676419212011</c:v>
                </c:pt>
                <c:pt idx="4">
                  <c:v>113.4567447627785</c:v>
                </c:pt>
                <c:pt idx="5">
                  <c:v>112.5641267455626</c:v>
                </c:pt>
                <c:pt idx="6">
                  <c:v>111.93179567479871</c:v>
                </c:pt>
                <c:pt idx="7">
                  <c:v>108.5467114535744</c:v>
                </c:pt>
                <c:pt idx="8">
                  <c:v>132.68457525758009</c:v>
                </c:pt>
                <c:pt idx="9">
                  <c:v>131.6289261893277</c:v>
                </c:pt>
                <c:pt idx="10">
                  <c:v>87.397312833313066</c:v>
                </c:pt>
                <c:pt idx="11">
                  <c:v>88.128200536006119</c:v>
                </c:pt>
                <c:pt idx="12">
                  <c:v>60.170766100681547</c:v>
                </c:pt>
                <c:pt idx="13">
                  <c:v>65.892805651681869</c:v>
                </c:pt>
                <c:pt idx="14">
                  <c:v>60.216022400250267</c:v>
                </c:pt>
                <c:pt idx="15">
                  <c:v>18.76750607964507</c:v>
                </c:pt>
                <c:pt idx="16">
                  <c:v>32.428930498566338</c:v>
                </c:pt>
                <c:pt idx="17">
                  <c:v>50.759015845380873</c:v>
                </c:pt>
                <c:pt idx="18">
                  <c:v>78.284839566714226</c:v>
                </c:pt>
                <c:pt idx="19">
                  <c:v>166.8614440352971</c:v>
                </c:pt>
              </c:numCache>
            </c:numRef>
          </c:val>
          <c:smooth val="0"/>
          <c:extLst>
            <c:ext xmlns:c16="http://schemas.microsoft.com/office/drawing/2014/chart" uri="{C3380CC4-5D6E-409C-BE32-E72D297353CC}">
              <c16:uniqueId val="{00000041-E230-254F-A8E5-98622336B141}"/>
            </c:ext>
          </c:extLst>
        </c:ser>
        <c:ser>
          <c:idx val="7"/>
          <c:order val="7"/>
          <c:tx>
            <c:strRef>
              <c:f>Sheet1!$I$1</c:f>
              <c:strCache>
                <c:ptCount val="1"/>
                <c:pt idx="0">
                  <c:v>100</c:v>
                </c:pt>
              </c:strCache>
            </c:strRef>
          </c:tx>
          <c:spPr>
            <a:ln w="12700" cap="rnd">
              <a:solidFill>
                <a:schemeClr val="tx2"/>
              </a:solidFill>
              <a:prstDash val="sysDash"/>
              <a:round/>
            </a:ln>
            <a:effectLst/>
          </c:spPr>
          <c:marker>
            <c:symbol val="none"/>
          </c:marker>
          <c:cat>
            <c:multiLvlStrRef>
              <c:f>Sheet1!$A$2:$B$21</c:f>
              <c:multiLvlStrCache>
                <c:ptCount val="20"/>
                <c:lvl>
                  <c:pt idx="0">
                    <c:v>男</c:v>
                  </c:pt>
                  <c:pt idx="1">
                    <c:v>女</c:v>
                  </c:pt>
                  <c:pt idx="2">
                    <c:v>[18,24]</c:v>
                  </c:pt>
                  <c:pt idx="3">
                    <c:v>[25,29]</c:v>
                  </c:pt>
                  <c:pt idx="4">
                    <c:v>[30,34]</c:v>
                  </c:pt>
                  <c:pt idx="5">
                    <c:v>[35,39]</c:v>
                  </c:pt>
                  <c:pt idx="6">
                    <c:v>[40,44]</c:v>
                  </c:pt>
                  <c:pt idx="7">
                    <c:v>[45,49]</c:v>
                  </c:pt>
                  <c:pt idx="8">
                    <c:v>&gt;=50</c:v>
                  </c:pt>
                  <c:pt idx="9">
                    <c:v>1</c:v>
                  </c:pt>
                  <c:pt idx="10">
                    <c:v>2</c:v>
                  </c:pt>
                  <c:pt idx="11">
                    <c:v>3</c:v>
                  </c:pt>
                  <c:pt idx="12">
                    <c:v>4</c:v>
                  </c:pt>
                  <c:pt idx="13">
                    <c:v>5</c:v>
                  </c:pt>
                  <c:pt idx="14">
                    <c:v>6</c:v>
                  </c:pt>
                  <c:pt idx="15">
                    <c:v>L1</c:v>
                  </c:pt>
                  <c:pt idx="16">
                    <c:v>L2</c:v>
                  </c:pt>
                  <c:pt idx="17">
                    <c:v>L3</c:v>
                  </c:pt>
                  <c:pt idx="18">
                    <c:v>L4</c:v>
                  </c:pt>
                  <c:pt idx="19">
                    <c:v>L5</c:v>
                  </c:pt>
                </c:lvl>
                <c:lvl>
                  <c:pt idx="0">
                    <c:v>性别</c:v>
                  </c:pt>
                  <c:pt idx="2">
                    <c:v>年龄</c:v>
                  </c:pt>
                  <c:pt idx="9">
                    <c:v>城市等级</c:v>
                  </c:pt>
                  <c:pt idx="15">
                    <c:v>购买力</c:v>
                  </c:pt>
                </c:lvl>
              </c:multiLvlStrCache>
            </c:multiLvlStrRef>
          </c:cat>
          <c:val>
            <c:numRef>
              <c:f>Sheet1!$I$2:$I$21</c:f>
              <c:numCache>
                <c:formatCode>General</c:formatCode>
                <c:ptCount val="20"/>
                <c:pt idx="0">
                  <c:v>100</c:v>
                </c:pt>
                <c:pt idx="1">
                  <c:v>100</c:v>
                </c:pt>
                <c:pt idx="2">
                  <c:v>100</c:v>
                </c:pt>
                <c:pt idx="3">
                  <c:v>100</c:v>
                </c:pt>
                <c:pt idx="4">
                  <c:v>100</c:v>
                </c:pt>
                <c:pt idx="5">
                  <c:v>100</c:v>
                </c:pt>
                <c:pt idx="6">
                  <c:v>100</c:v>
                </c:pt>
                <c:pt idx="7">
                  <c:v>100</c:v>
                </c:pt>
                <c:pt idx="8">
                  <c:v>100</c:v>
                </c:pt>
                <c:pt idx="9">
                  <c:v>100</c:v>
                </c:pt>
                <c:pt idx="10">
                  <c:v>100</c:v>
                </c:pt>
                <c:pt idx="11">
                  <c:v>100</c:v>
                </c:pt>
                <c:pt idx="12">
                  <c:v>100</c:v>
                </c:pt>
                <c:pt idx="13">
                  <c:v>100</c:v>
                </c:pt>
                <c:pt idx="14">
                  <c:v>100</c:v>
                </c:pt>
                <c:pt idx="15">
                  <c:v>100</c:v>
                </c:pt>
                <c:pt idx="16">
                  <c:v>100</c:v>
                </c:pt>
                <c:pt idx="17">
                  <c:v>100</c:v>
                </c:pt>
                <c:pt idx="18">
                  <c:v>100</c:v>
                </c:pt>
                <c:pt idx="19">
                  <c:v>100</c:v>
                </c:pt>
              </c:numCache>
            </c:numRef>
          </c:val>
          <c:smooth val="0"/>
          <c:extLst>
            <c:ext xmlns:c16="http://schemas.microsoft.com/office/drawing/2014/chart" uri="{C3380CC4-5D6E-409C-BE32-E72D297353CC}">
              <c16:uniqueId val="{00000042-E230-254F-A8E5-98622336B141}"/>
            </c:ext>
          </c:extLst>
        </c:ser>
        <c:dLbls>
          <c:showLegendKey val="0"/>
          <c:showVal val="0"/>
          <c:showCatName val="0"/>
          <c:showSerName val="0"/>
          <c:showPercent val="0"/>
          <c:showBubbleSize val="0"/>
        </c:dLbls>
        <c:marker val="1"/>
        <c:smooth val="0"/>
        <c:axId val="1140269856"/>
        <c:axId val="1140269312"/>
      </c:lineChart>
      <c:catAx>
        <c:axId val="11316893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1000" b="0" i="0" u="none" strike="noStrike" kern="1200" baseline="0">
                <a:solidFill>
                  <a:schemeClr val="tx1">
                    <a:lumMod val="65000"/>
                    <a:lumOff val="35000"/>
                  </a:schemeClr>
                </a:solidFill>
                <a:latin typeface="+mn-ea"/>
                <a:ea typeface="+mn-ea"/>
                <a:cs typeface="+mn-cs"/>
              </a:defRPr>
            </a:pPr>
            <a:endParaRPr lang="zh-CN"/>
          </a:p>
        </c:txPr>
        <c:crossAx val="1023317280"/>
        <c:crosses val="autoZero"/>
        <c:auto val="1"/>
        <c:lblAlgn val="ctr"/>
        <c:lblOffset val="100"/>
        <c:noMultiLvlLbl val="0"/>
      </c:catAx>
      <c:valAx>
        <c:axId val="1023317280"/>
        <c:scaling>
          <c:orientation val="minMax"/>
        </c:scaling>
        <c:delete val="0"/>
        <c:axPos val="l"/>
        <c:numFmt formatCode="0%" sourceLinked="0"/>
        <c:majorTickMark val="out"/>
        <c:minorTickMark val="none"/>
        <c:tickLblPos val="nextTo"/>
        <c:spPr>
          <a:noFill/>
          <a:ln>
            <a:noFill/>
          </a:ln>
          <a:effectLst/>
        </c:spPr>
        <c:txPr>
          <a:bodyPr rot="-60000000" spcFirstLastPara="1" vertOverflow="ellipsis" vert="horz" wrap="square" anchor="ctr" anchorCtr="1"/>
          <a:lstStyle/>
          <a:p>
            <a:pPr>
              <a:defRPr lang="zh-CN" sz="1000" b="0" i="0" u="none" strike="noStrike" kern="1200" baseline="0">
                <a:solidFill>
                  <a:schemeClr val="tx1">
                    <a:lumMod val="65000"/>
                    <a:lumOff val="35000"/>
                  </a:schemeClr>
                </a:solidFill>
                <a:latin typeface="+mn-ea"/>
                <a:ea typeface="+mn-ea"/>
                <a:cs typeface="+mn-cs"/>
              </a:defRPr>
            </a:pPr>
            <a:endParaRPr lang="zh-CN"/>
          </a:p>
        </c:txPr>
        <c:crossAx val="1131689392"/>
        <c:crosses val="autoZero"/>
        <c:crossBetween val="between"/>
      </c:valAx>
      <c:valAx>
        <c:axId val="1140269312"/>
        <c:scaling>
          <c:orientation val="minMax"/>
        </c:scaling>
        <c:delete val="0"/>
        <c:axPos val="r"/>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lang="zh-CN" sz="1000" b="0" i="0" u="none" strike="noStrike" kern="1200" baseline="0">
                <a:solidFill>
                  <a:schemeClr val="tx1">
                    <a:lumMod val="65000"/>
                    <a:lumOff val="35000"/>
                  </a:schemeClr>
                </a:solidFill>
                <a:latin typeface="+mn-ea"/>
                <a:ea typeface="+mn-ea"/>
                <a:cs typeface="+mn-cs"/>
              </a:defRPr>
            </a:pPr>
            <a:endParaRPr lang="zh-CN"/>
          </a:p>
        </c:txPr>
        <c:crossAx val="1140269856"/>
        <c:crosses val="max"/>
        <c:crossBetween val="between"/>
      </c:valAx>
      <c:catAx>
        <c:axId val="1140269856"/>
        <c:scaling>
          <c:orientation val="minMax"/>
        </c:scaling>
        <c:delete val="1"/>
        <c:axPos val="b"/>
        <c:numFmt formatCode="General" sourceLinked="1"/>
        <c:majorTickMark val="out"/>
        <c:minorTickMark val="none"/>
        <c:tickLblPos val="nextTo"/>
        <c:crossAx val="1140269312"/>
        <c:crosses val="autoZero"/>
        <c:auto val="1"/>
        <c:lblAlgn val="ctr"/>
        <c:lblOffset val="100"/>
        <c:noMultiLvlLbl val="0"/>
      </c:catAx>
      <c:spPr>
        <a:noFill/>
        <a:ln>
          <a:noFill/>
        </a:ln>
        <a:effectLst/>
      </c:spPr>
    </c:plotArea>
    <c:legend>
      <c:legendPos val="t"/>
      <c:overlay val="0"/>
      <c:spPr>
        <a:noFill/>
        <a:ln>
          <a:noFill/>
        </a:ln>
        <a:effectLst/>
      </c:spPr>
      <c:txPr>
        <a:bodyPr rot="0" spcFirstLastPara="1" vertOverflow="ellipsis" vert="horz" wrap="square" anchor="ctr" anchorCtr="1"/>
        <a:lstStyle/>
        <a:p>
          <a:pPr>
            <a:defRPr lang="zh-CN" sz="1100" b="0" i="0" u="none" strike="noStrike" kern="1200" baseline="0">
              <a:solidFill>
                <a:schemeClr val="tx1">
                  <a:lumMod val="65000"/>
                  <a:lumOff val="35000"/>
                </a:schemeClr>
              </a:solidFill>
              <a:latin typeface="+mn-ea"/>
              <a:ea typeface="+mn-ea"/>
              <a:cs typeface="+mn-cs"/>
            </a:defRPr>
          </a:pPr>
          <a:endParaRPr lang="zh-CN"/>
        </a:p>
      </c:txPr>
    </c:legend>
    <c:plotVisOnly val="1"/>
    <c:dispBlanksAs val="gap"/>
    <c:showDLblsOverMax val="0"/>
  </c:chart>
  <c:spPr>
    <a:noFill/>
    <a:ln>
      <a:noFill/>
    </a:ln>
    <a:effectLst/>
  </c:spPr>
  <c:txPr>
    <a:bodyPr/>
    <a:lstStyle/>
    <a:p>
      <a:pPr>
        <a:defRPr lang="zh-CN">
          <a:latin typeface="+mn-ea"/>
          <a:ea typeface="+mn-ea"/>
        </a:defRPr>
      </a:pPr>
      <a:endParaRPr lang="zh-CN"/>
    </a:p>
  </c:txPr>
  <c:externalData r:id="rId3">
    <c:autoUpdate val="0"/>
  </c:externalData>
</c:chartSpace>
</file>

<file path=ppt/charts/chart5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400" b="1" i="0" u="none" strike="noStrike" kern="1200" spc="0" baseline="0">
                <a:solidFill>
                  <a:schemeClr val="tx1">
                    <a:lumMod val="65000"/>
                    <a:lumOff val="35000"/>
                  </a:schemeClr>
                </a:solidFill>
                <a:latin typeface="+mn-ea"/>
                <a:ea typeface="+mn-ea"/>
                <a:cs typeface="+mn-cs"/>
              </a:defRPr>
            </a:pPr>
            <a:r>
              <a:rPr lang="en-US" altLang="zh-CN"/>
              <a:t>2023</a:t>
            </a:r>
            <a:r>
              <a:rPr lang="zh-CN" altLang="en-US"/>
              <a:t>年</a:t>
            </a:r>
            <a:r>
              <a:rPr lang="en-US" altLang="zh-CN"/>
              <a:t>12</a:t>
            </a:r>
            <a:r>
              <a:rPr lang="zh-CN" altLang="en-US"/>
              <a:t>月胶囊咖啡新老客购买人群画像</a:t>
            </a:r>
          </a:p>
        </c:rich>
      </c:tx>
      <c:overlay val="0"/>
      <c:spPr>
        <a:noFill/>
        <a:ln>
          <a:noFill/>
        </a:ln>
        <a:effectLst/>
      </c:spPr>
      <c:txPr>
        <a:bodyPr rot="0" spcFirstLastPara="1" vertOverflow="ellipsis" vert="horz" wrap="square" anchor="ctr" anchorCtr="1"/>
        <a:lstStyle/>
        <a:p>
          <a:pPr>
            <a:defRPr lang="zh-CN" sz="1400" b="1" i="0" u="none" strike="noStrike" kern="1200" spc="0" baseline="0">
              <a:solidFill>
                <a:schemeClr val="tx1">
                  <a:lumMod val="65000"/>
                  <a:lumOff val="35000"/>
                </a:schemeClr>
              </a:solidFill>
              <a:latin typeface="+mn-ea"/>
              <a:ea typeface="+mn-ea"/>
              <a:cs typeface="+mn-cs"/>
            </a:defRPr>
          </a:pPr>
          <a:endParaRPr lang="zh-CN"/>
        </a:p>
      </c:txPr>
    </c:title>
    <c:autoTitleDeleted val="0"/>
    <c:plotArea>
      <c:layout>
        <c:manualLayout>
          <c:layoutTarget val="inner"/>
          <c:xMode val="edge"/>
          <c:yMode val="edge"/>
          <c:x val="5.2415104166666664E-2"/>
          <c:y val="0.15222083333333333"/>
          <c:w val="0.92727100694444442"/>
          <c:h val="0.6997662504943114"/>
        </c:manualLayout>
      </c:layout>
      <c:barChart>
        <c:barDir val="col"/>
        <c:grouping val="clustered"/>
        <c:varyColors val="0"/>
        <c:ser>
          <c:idx val="0"/>
          <c:order val="0"/>
          <c:tx>
            <c:strRef>
              <c:f>Sheet1!$C$1</c:f>
              <c:strCache>
                <c:ptCount val="1"/>
                <c:pt idx="0">
                  <c:v>店铺购买人群</c:v>
                </c:pt>
              </c:strCache>
            </c:strRef>
          </c:tx>
          <c:spPr>
            <a:solidFill>
              <a:schemeClr val="accent4"/>
            </a:solidFill>
            <a:ln>
              <a:noFill/>
            </a:ln>
            <a:effectLst/>
          </c:spPr>
          <c:invertIfNegative val="0"/>
          <c:dPt>
            <c:idx val="4"/>
            <c:invertIfNegative val="0"/>
            <c:bubble3D val="0"/>
            <c:spPr>
              <a:solidFill>
                <a:schemeClr val="accent4"/>
              </a:solidFill>
              <a:ln>
                <a:noFill/>
              </a:ln>
              <a:effectLst/>
            </c:spPr>
            <c:extLst>
              <c:ext xmlns:c16="http://schemas.microsoft.com/office/drawing/2014/chart" uri="{C3380CC4-5D6E-409C-BE32-E72D297353CC}">
                <c16:uniqueId val="{00000001-C0C1-BE43-B64C-CCCF4D4CF02D}"/>
              </c:ext>
            </c:extLst>
          </c:dPt>
          <c:dPt>
            <c:idx val="5"/>
            <c:invertIfNegative val="0"/>
            <c:bubble3D val="0"/>
            <c:spPr>
              <a:solidFill>
                <a:schemeClr val="accent4"/>
              </a:solidFill>
              <a:ln>
                <a:noFill/>
              </a:ln>
              <a:effectLst/>
            </c:spPr>
            <c:extLst>
              <c:ext xmlns:c16="http://schemas.microsoft.com/office/drawing/2014/chart" uri="{C3380CC4-5D6E-409C-BE32-E72D297353CC}">
                <c16:uniqueId val="{00000003-C0C1-BE43-B64C-CCCF4D4CF02D}"/>
              </c:ext>
            </c:extLst>
          </c:dPt>
          <c:dPt>
            <c:idx val="6"/>
            <c:invertIfNegative val="0"/>
            <c:bubble3D val="0"/>
            <c:spPr>
              <a:solidFill>
                <a:schemeClr val="accent4"/>
              </a:solidFill>
              <a:ln>
                <a:noFill/>
              </a:ln>
              <a:effectLst/>
            </c:spPr>
            <c:extLst>
              <c:ext xmlns:c16="http://schemas.microsoft.com/office/drawing/2014/chart" uri="{C3380CC4-5D6E-409C-BE32-E72D297353CC}">
                <c16:uniqueId val="{00000005-C0C1-BE43-B64C-CCCF4D4CF02D}"/>
              </c:ext>
            </c:extLst>
          </c:dPt>
          <c:dPt>
            <c:idx val="7"/>
            <c:invertIfNegative val="0"/>
            <c:bubble3D val="0"/>
            <c:spPr>
              <a:solidFill>
                <a:schemeClr val="accent4"/>
              </a:solidFill>
              <a:ln>
                <a:noFill/>
              </a:ln>
              <a:effectLst/>
            </c:spPr>
            <c:extLst>
              <c:ext xmlns:c16="http://schemas.microsoft.com/office/drawing/2014/chart" uri="{C3380CC4-5D6E-409C-BE32-E72D297353CC}">
                <c16:uniqueId val="{00000007-C0C1-BE43-B64C-CCCF4D4CF02D}"/>
              </c:ext>
            </c:extLst>
          </c:dPt>
          <c:dPt>
            <c:idx val="8"/>
            <c:invertIfNegative val="0"/>
            <c:bubble3D val="0"/>
            <c:spPr>
              <a:solidFill>
                <a:schemeClr val="accent4"/>
              </a:solidFill>
              <a:ln>
                <a:noFill/>
              </a:ln>
              <a:effectLst/>
            </c:spPr>
            <c:extLst>
              <c:ext xmlns:c16="http://schemas.microsoft.com/office/drawing/2014/chart" uri="{C3380CC4-5D6E-409C-BE32-E72D297353CC}">
                <c16:uniqueId val="{00000009-C0C1-BE43-B64C-CCCF4D4CF02D}"/>
              </c:ext>
            </c:extLst>
          </c:dPt>
          <c:dPt>
            <c:idx val="11"/>
            <c:invertIfNegative val="0"/>
            <c:bubble3D val="0"/>
            <c:spPr>
              <a:solidFill>
                <a:schemeClr val="accent4"/>
              </a:solidFill>
              <a:ln>
                <a:noFill/>
              </a:ln>
              <a:effectLst/>
            </c:spPr>
            <c:extLst>
              <c:ext xmlns:c16="http://schemas.microsoft.com/office/drawing/2014/chart" uri="{C3380CC4-5D6E-409C-BE32-E72D297353CC}">
                <c16:uniqueId val="{0000000B-C0C1-BE43-B64C-CCCF4D4CF02D}"/>
              </c:ext>
            </c:extLst>
          </c:dPt>
          <c:dPt>
            <c:idx val="13"/>
            <c:invertIfNegative val="0"/>
            <c:bubble3D val="0"/>
            <c:spPr>
              <a:solidFill>
                <a:schemeClr val="accent4"/>
              </a:solidFill>
              <a:ln>
                <a:noFill/>
              </a:ln>
              <a:effectLst/>
            </c:spPr>
            <c:extLst>
              <c:ext xmlns:c16="http://schemas.microsoft.com/office/drawing/2014/chart" uri="{C3380CC4-5D6E-409C-BE32-E72D297353CC}">
                <c16:uniqueId val="{0000000D-C0C1-BE43-B64C-CCCF4D4CF02D}"/>
              </c:ext>
            </c:extLst>
          </c:dPt>
          <c:dPt>
            <c:idx val="16"/>
            <c:invertIfNegative val="0"/>
            <c:bubble3D val="0"/>
            <c:spPr>
              <a:solidFill>
                <a:schemeClr val="accent4"/>
              </a:solidFill>
              <a:ln>
                <a:noFill/>
              </a:ln>
              <a:effectLst/>
            </c:spPr>
            <c:extLst>
              <c:ext xmlns:c16="http://schemas.microsoft.com/office/drawing/2014/chart" uri="{C3380CC4-5D6E-409C-BE32-E72D297353CC}">
                <c16:uniqueId val="{0000000F-C0C1-BE43-B64C-CCCF4D4CF02D}"/>
              </c:ext>
            </c:extLst>
          </c:dPt>
          <c:dPt>
            <c:idx val="17"/>
            <c:invertIfNegative val="0"/>
            <c:bubble3D val="0"/>
            <c:spPr>
              <a:solidFill>
                <a:schemeClr val="accent4"/>
              </a:solidFill>
              <a:ln>
                <a:noFill/>
              </a:ln>
              <a:effectLst/>
            </c:spPr>
            <c:extLst>
              <c:ext xmlns:c16="http://schemas.microsoft.com/office/drawing/2014/chart" uri="{C3380CC4-5D6E-409C-BE32-E72D297353CC}">
                <c16:uniqueId val="{00000011-C0C1-BE43-B64C-CCCF4D4CF02D}"/>
              </c:ext>
            </c:extLst>
          </c:dPt>
          <c:dPt>
            <c:idx val="18"/>
            <c:invertIfNegative val="0"/>
            <c:bubble3D val="0"/>
            <c:spPr>
              <a:solidFill>
                <a:schemeClr val="accent4"/>
              </a:solidFill>
              <a:ln>
                <a:noFill/>
              </a:ln>
              <a:effectLst/>
            </c:spPr>
            <c:extLst>
              <c:ext xmlns:c16="http://schemas.microsoft.com/office/drawing/2014/chart" uri="{C3380CC4-5D6E-409C-BE32-E72D297353CC}">
                <c16:uniqueId val="{00000013-C0C1-BE43-B64C-CCCF4D4CF02D}"/>
              </c:ext>
            </c:extLst>
          </c:dPt>
          <c:dPt>
            <c:idx val="25"/>
            <c:invertIfNegative val="0"/>
            <c:bubble3D val="0"/>
            <c:spPr>
              <a:solidFill>
                <a:schemeClr val="accent4"/>
              </a:solidFill>
              <a:ln>
                <a:noFill/>
              </a:ln>
              <a:effectLst/>
            </c:spPr>
            <c:extLst>
              <c:ext xmlns:c16="http://schemas.microsoft.com/office/drawing/2014/chart" uri="{C3380CC4-5D6E-409C-BE32-E72D297353CC}">
                <c16:uniqueId val="{00000015-C0C1-BE43-B64C-CCCF4D4CF02D}"/>
              </c:ext>
            </c:extLst>
          </c:dPt>
          <c:dPt>
            <c:idx val="26"/>
            <c:invertIfNegative val="0"/>
            <c:bubble3D val="0"/>
            <c:spPr>
              <a:solidFill>
                <a:schemeClr val="accent4"/>
              </a:solidFill>
              <a:ln>
                <a:noFill/>
              </a:ln>
              <a:effectLst/>
            </c:spPr>
            <c:extLst>
              <c:ext xmlns:c16="http://schemas.microsoft.com/office/drawing/2014/chart" uri="{C3380CC4-5D6E-409C-BE32-E72D297353CC}">
                <c16:uniqueId val="{00000017-C0C1-BE43-B64C-CCCF4D4CF02D}"/>
              </c:ext>
            </c:extLst>
          </c:dPt>
          <c:cat>
            <c:multiLvlStrRef>
              <c:f>Sheet1!$A$2:$B$20</c:f>
              <c:multiLvlStrCache>
                <c:ptCount val="19"/>
                <c:lvl>
                  <c:pt idx="0">
                    <c:v>男</c:v>
                  </c:pt>
                  <c:pt idx="1">
                    <c:v>女</c:v>
                  </c:pt>
                  <c:pt idx="2">
                    <c:v>[18,24]</c:v>
                  </c:pt>
                  <c:pt idx="3">
                    <c:v>[25,29]</c:v>
                  </c:pt>
                  <c:pt idx="4">
                    <c:v>[30,34]</c:v>
                  </c:pt>
                  <c:pt idx="5">
                    <c:v>[35,39]</c:v>
                  </c:pt>
                  <c:pt idx="6">
                    <c:v>[40,49]</c:v>
                  </c:pt>
                  <c:pt idx="7">
                    <c:v>&gt;=50</c:v>
                  </c:pt>
                  <c:pt idx="8">
                    <c:v>1</c:v>
                  </c:pt>
                  <c:pt idx="9">
                    <c:v>准1</c:v>
                  </c:pt>
                  <c:pt idx="10">
                    <c:v>2</c:v>
                  </c:pt>
                  <c:pt idx="11">
                    <c:v>3</c:v>
                  </c:pt>
                  <c:pt idx="12">
                    <c:v>4</c:v>
                  </c:pt>
                  <c:pt idx="13">
                    <c:v>5</c:v>
                  </c:pt>
                  <c:pt idx="14">
                    <c:v>L1</c:v>
                  </c:pt>
                  <c:pt idx="15">
                    <c:v>L2</c:v>
                  </c:pt>
                  <c:pt idx="16">
                    <c:v>L3</c:v>
                  </c:pt>
                  <c:pt idx="17">
                    <c:v>L4</c:v>
                  </c:pt>
                  <c:pt idx="18">
                    <c:v>L5</c:v>
                  </c:pt>
                </c:lvl>
                <c:lvl>
                  <c:pt idx="0">
                    <c:v>性别</c:v>
                  </c:pt>
                  <c:pt idx="2">
                    <c:v>年龄</c:v>
                  </c:pt>
                  <c:pt idx="8">
                    <c:v>城市等级</c:v>
                  </c:pt>
                  <c:pt idx="14">
                    <c:v>购买力</c:v>
                  </c:pt>
                </c:lvl>
              </c:multiLvlStrCache>
            </c:multiLvlStrRef>
          </c:cat>
          <c:val>
            <c:numRef>
              <c:f>Sheet1!$C$2:$C$20</c:f>
              <c:numCache>
                <c:formatCode>0%</c:formatCode>
                <c:ptCount val="19"/>
                <c:pt idx="0">
                  <c:v>0.30184105730940147</c:v>
                </c:pt>
                <c:pt idx="1">
                  <c:v>0.69792808910948234</c:v>
                </c:pt>
                <c:pt idx="2">
                  <c:v>3.2261787960985742E-2</c:v>
                </c:pt>
                <c:pt idx="3">
                  <c:v>0.1157730709297628</c:v>
                </c:pt>
                <c:pt idx="4">
                  <c:v>0.19518670283372769</c:v>
                </c:pt>
                <c:pt idx="5">
                  <c:v>0.21013447221100021</c:v>
                </c:pt>
                <c:pt idx="6">
                  <c:v>0.27904426617417899</c:v>
                </c:pt>
                <c:pt idx="7">
                  <c:v>0.16413689617360189</c:v>
                </c:pt>
                <c:pt idx="8">
                  <c:v>0.4156518727996768</c:v>
                </c:pt>
                <c:pt idx="9">
                  <c:v>0.29670456512956661</c:v>
                </c:pt>
                <c:pt idx="10">
                  <c:v>0.12870087147226869</c:v>
                </c:pt>
                <c:pt idx="11">
                  <c:v>2.902983782535927E-2</c:v>
                </c:pt>
                <c:pt idx="12">
                  <c:v>3.3185202285450452E-2</c:v>
                </c:pt>
                <c:pt idx="13">
                  <c:v>1.448606221504011E-2</c:v>
                </c:pt>
                <c:pt idx="14">
                  <c:v>8.8301494776937724E-3</c:v>
                </c:pt>
                <c:pt idx="15">
                  <c:v>3.6359439025797892E-2</c:v>
                </c:pt>
                <c:pt idx="16">
                  <c:v>9.5284815605702081E-2</c:v>
                </c:pt>
                <c:pt idx="17">
                  <c:v>0.20280487101056149</c:v>
                </c:pt>
                <c:pt idx="18">
                  <c:v>0.65389276851157152</c:v>
                </c:pt>
              </c:numCache>
            </c:numRef>
          </c:val>
          <c:extLst>
            <c:ext xmlns:c16="http://schemas.microsoft.com/office/drawing/2014/chart" uri="{C3380CC4-5D6E-409C-BE32-E72D297353CC}">
              <c16:uniqueId val="{00000018-C0C1-BE43-B64C-CCCF4D4CF02D}"/>
            </c:ext>
          </c:extLst>
        </c:ser>
        <c:ser>
          <c:idx val="1"/>
          <c:order val="1"/>
          <c:tx>
            <c:strRef>
              <c:f>Sheet1!$D$1</c:f>
              <c:strCache>
                <c:ptCount val="1"/>
                <c:pt idx="0">
                  <c:v>店铺品牌新客</c:v>
                </c:pt>
              </c:strCache>
            </c:strRef>
          </c:tx>
          <c:spPr>
            <a:solidFill>
              <a:schemeClr val="accent1"/>
            </a:solidFill>
            <a:ln>
              <a:noFill/>
            </a:ln>
            <a:effectLst/>
          </c:spPr>
          <c:invertIfNegative val="0"/>
          <c:dPt>
            <c:idx val="4"/>
            <c:invertIfNegative val="0"/>
            <c:bubble3D val="0"/>
            <c:spPr>
              <a:solidFill>
                <a:schemeClr val="accent1"/>
              </a:solidFill>
              <a:ln>
                <a:noFill/>
              </a:ln>
              <a:effectLst/>
            </c:spPr>
            <c:extLst>
              <c:ext xmlns:c16="http://schemas.microsoft.com/office/drawing/2014/chart" uri="{C3380CC4-5D6E-409C-BE32-E72D297353CC}">
                <c16:uniqueId val="{0000001A-C0C1-BE43-B64C-CCCF4D4CF02D}"/>
              </c:ext>
            </c:extLst>
          </c:dPt>
          <c:dPt>
            <c:idx val="5"/>
            <c:invertIfNegative val="0"/>
            <c:bubble3D val="0"/>
            <c:spPr>
              <a:solidFill>
                <a:schemeClr val="accent1"/>
              </a:solidFill>
              <a:ln>
                <a:noFill/>
              </a:ln>
              <a:effectLst/>
            </c:spPr>
            <c:extLst>
              <c:ext xmlns:c16="http://schemas.microsoft.com/office/drawing/2014/chart" uri="{C3380CC4-5D6E-409C-BE32-E72D297353CC}">
                <c16:uniqueId val="{0000001C-C0C1-BE43-B64C-CCCF4D4CF02D}"/>
              </c:ext>
            </c:extLst>
          </c:dPt>
          <c:dPt>
            <c:idx val="7"/>
            <c:invertIfNegative val="0"/>
            <c:bubble3D val="0"/>
            <c:spPr>
              <a:solidFill>
                <a:schemeClr val="accent1"/>
              </a:solidFill>
              <a:ln>
                <a:noFill/>
              </a:ln>
              <a:effectLst/>
            </c:spPr>
            <c:extLst>
              <c:ext xmlns:c16="http://schemas.microsoft.com/office/drawing/2014/chart" uri="{C3380CC4-5D6E-409C-BE32-E72D297353CC}">
                <c16:uniqueId val="{0000001E-C0C1-BE43-B64C-CCCF4D4CF02D}"/>
              </c:ext>
            </c:extLst>
          </c:dPt>
          <c:dPt>
            <c:idx val="9"/>
            <c:invertIfNegative val="0"/>
            <c:bubble3D val="0"/>
            <c:spPr>
              <a:solidFill>
                <a:schemeClr val="accent1"/>
              </a:solidFill>
              <a:ln>
                <a:noFill/>
              </a:ln>
              <a:effectLst/>
            </c:spPr>
            <c:extLst>
              <c:ext xmlns:c16="http://schemas.microsoft.com/office/drawing/2014/chart" uri="{C3380CC4-5D6E-409C-BE32-E72D297353CC}">
                <c16:uniqueId val="{00000020-C0C1-BE43-B64C-CCCF4D4CF02D}"/>
              </c:ext>
            </c:extLst>
          </c:dPt>
          <c:dPt>
            <c:idx val="13"/>
            <c:invertIfNegative val="0"/>
            <c:bubble3D val="0"/>
            <c:spPr>
              <a:solidFill>
                <a:schemeClr val="accent1"/>
              </a:solidFill>
              <a:ln>
                <a:noFill/>
              </a:ln>
              <a:effectLst/>
            </c:spPr>
            <c:extLst>
              <c:ext xmlns:c16="http://schemas.microsoft.com/office/drawing/2014/chart" uri="{C3380CC4-5D6E-409C-BE32-E72D297353CC}">
                <c16:uniqueId val="{00000022-C0C1-BE43-B64C-CCCF4D4CF02D}"/>
              </c:ext>
            </c:extLst>
          </c:dPt>
          <c:dPt>
            <c:idx val="16"/>
            <c:invertIfNegative val="0"/>
            <c:bubble3D val="0"/>
            <c:spPr>
              <a:solidFill>
                <a:schemeClr val="accent1"/>
              </a:solidFill>
              <a:ln>
                <a:noFill/>
              </a:ln>
              <a:effectLst/>
            </c:spPr>
            <c:extLst>
              <c:ext xmlns:c16="http://schemas.microsoft.com/office/drawing/2014/chart" uri="{C3380CC4-5D6E-409C-BE32-E72D297353CC}">
                <c16:uniqueId val="{00000024-C0C1-BE43-B64C-CCCF4D4CF02D}"/>
              </c:ext>
            </c:extLst>
          </c:dPt>
          <c:dPt>
            <c:idx val="17"/>
            <c:invertIfNegative val="0"/>
            <c:bubble3D val="0"/>
            <c:spPr>
              <a:solidFill>
                <a:schemeClr val="accent1"/>
              </a:solidFill>
              <a:ln>
                <a:noFill/>
              </a:ln>
              <a:effectLst/>
            </c:spPr>
            <c:extLst>
              <c:ext xmlns:c16="http://schemas.microsoft.com/office/drawing/2014/chart" uri="{C3380CC4-5D6E-409C-BE32-E72D297353CC}">
                <c16:uniqueId val="{00000026-C0C1-BE43-B64C-CCCF4D4CF02D}"/>
              </c:ext>
            </c:extLst>
          </c:dPt>
          <c:cat>
            <c:multiLvlStrRef>
              <c:f>Sheet1!$A$2:$B$20</c:f>
              <c:multiLvlStrCache>
                <c:ptCount val="19"/>
                <c:lvl>
                  <c:pt idx="0">
                    <c:v>男</c:v>
                  </c:pt>
                  <c:pt idx="1">
                    <c:v>女</c:v>
                  </c:pt>
                  <c:pt idx="2">
                    <c:v>[18,24]</c:v>
                  </c:pt>
                  <c:pt idx="3">
                    <c:v>[25,29]</c:v>
                  </c:pt>
                  <c:pt idx="4">
                    <c:v>[30,34]</c:v>
                  </c:pt>
                  <c:pt idx="5">
                    <c:v>[35,39]</c:v>
                  </c:pt>
                  <c:pt idx="6">
                    <c:v>[40,49]</c:v>
                  </c:pt>
                  <c:pt idx="7">
                    <c:v>&gt;=50</c:v>
                  </c:pt>
                  <c:pt idx="8">
                    <c:v>1</c:v>
                  </c:pt>
                  <c:pt idx="9">
                    <c:v>准1</c:v>
                  </c:pt>
                  <c:pt idx="10">
                    <c:v>2</c:v>
                  </c:pt>
                  <c:pt idx="11">
                    <c:v>3</c:v>
                  </c:pt>
                  <c:pt idx="12">
                    <c:v>4</c:v>
                  </c:pt>
                  <c:pt idx="13">
                    <c:v>5</c:v>
                  </c:pt>
                  <c:pt idx="14">
                    <c:v>L1</c:v>
                  </c:pt>
                  <c:pt idx="15">
                    <c:v>L2</c:v>
                  </c:pt>
                  <c:pt idx="16">
                    <c:v>L3</c:v>
                  </c:pt>
                  <c:pt idx="17">
                    <c:v>L4</c:v>
                  </c:pt>
                  <c:pt idx="18">
                    <c:v>L5</c:v>
                  </c:pt>
                </c:lvl>
                <c:lvl>
                  <c:pt idx="0">
                    <c:v>性别</c:v>
                  </c:pt>
                  <c:pt idx="2">
                    <c:v>年龄</c:v>
                  </c:pt>
                  <c:pt idx="8">
                    <c:v>城市等级</c:v>
                  </c:pt>
                  <c:pt idx="14">
                    <c:v>购买力</c:v>
                  </c:pt>
                </c:lvl>
              </c:multiLvlStrCache>
            </c:multiLvlStrRef>
          </c:cat>
          <c:val>
            <c:numRef>
              <c:f>Sheet1!$D$2:$D$20</c:f>
              <c:numCache>
                <c:formatCode>0%</c:formatCode>
                <c:ptCount val="19"/>
                <c:pt idx="0">
                  <c:v>0.3158799624882776</c:v>
                </c:pt>
                <c:pt idx="1">
                  <c:v>0.68349484213816813</c:v>
                </c:pt>
                <c:pt idx="2">
                  <c:v>4.0950296967802439E-2</c:v>
                </c:pt>
                <c:pt idx="3">
                  <c:v>0.1473898093154111</c:v>
                </c:pt>
                <c:pt idx="4">
                  <c:v>0.21522350734604559</c:v>
                </c:pt>
                <c:pt idx="5">
                  <c:v>0.1974054391997499</c:v>
                </c:pt>
                <c:pt idx="6">
                  <c:v>0.23382306970928421</c:v>
                </c:pt>
                <c:pt idx="7">
                  <c:v>0.16145670522038141</c:v>
                </c:pt>
                <c:pt idx="8">
                  <c:v>0.37824320100031261</c:v>
                </c:pt>
                <c:pt idx="9">
                  <c:v>0.30947170990934669</c:v>
                </c:pt>
                <c:pt idx="10">
                  <c:v>0.12691466083150979</c:v>
                </c:pt>
                <c:pt idx="11">
                  <c:v>3.219756173804314E-2</c:v>
                </c:pt>
                <c:pt idx="12">
                  <c:v>3.9074710847139732E-2</c:v>
                </c:pt>
                <c:pt idx="13">
                  <c:v>1.6411378555798689E-2</c:v>
                </c:pt>
                <c:pt idx="14">
                  <c:v>1.7349171616130039E-2</c:v>
                </c:pt>
                <c:pt idx="15">
                  <c:v>5.4391997499218497E-2</c:v>
                </c:pt>
                <c:pt idx="16">
                  <c:v>0.1245701781806815</c:v>
                </c:pt>
                <c:pt idx="17">
                  <c:v>0.21741169115348549</c:v>
                </c:pt>
                <c:pt idx="18">
                  <c:v>0.57986870897155363</c:v>
                </c:pt>
              </c:numCache>
            </c:numRef>
          </c:val>
          <c:extLst>
            <c:ext xmlns:c16="http://schemas.microsoft.com/office/drawing/2014/chart" uri="{C3380CC4-5D6E-409C-BE32-E72D297353CC}">
              <c16:uniqueId val="{00000027-C0C1-BE43-B64C-CCCF4D4CF02D}"/>
            </c:ext>
          </c:extLst>
        </c:ser>
        <c:ser>
          <c:idx val="2"/>
          <c:order val="2"/>
          <c:tx>
            <c:strRef>
              <c:f>Sheet1!$E$1</c:f>
              <c:strCache>
                <c:ptCount val="1"/>
                <c:pt idx="0">
                  <c:v>店铺品牌老客</c:v>
                </c:pt>
              </c:strCache>
            </c:strRef>
          </c:tx>
          <c:spPr>
            <a:solidFill>
              <a:schemeClr val="accent2"/>
            </a:solidFill>
            <a:ln>
              <a:noFill/>
            </a:ln>
            <a:effectLst/>
          </c:spPr>
          <c:invertIfNegative val="0"/>
          <c:cat>
            <c:multiLvlStrRef>
              <c:f>Sheet1!$A$2:$B$20</c:f>
              <c:multiLvlStrCache>
                <c:ptCount val="19"/>
                <c:lvl>
                  <c:pt idx="0">
                    <c:v>男</c:v>
                  </c:pt>
                  <c:pt idx="1">
                    <c:v>女</c:v>
                  </c:pt>
                  <c:pt idx="2">
                    <c:v>[18,24]</c:v>
                  </c:pt>
                  <c:pt idx="3">
                    <c:v>[25,29]</c:v>
                  </c:pt>
                  <c:pt idx="4">
                    <c:v>[30,34]</c:v>
                  </c:pt>
                  <c:pt idx="5">
                    <c:v>[35,39]</c:v>
                  </c:pt>
                  <c:pt idx="6">
                    <c:v>[40,49]</c:v>
                  </c:pt>
                  <c:pt idx="7">
                    <c:v>&gt;=50</c:v>
                  </c:pt>
                  <c:pt idx="8">
                    <c:v>1</c:v>
                  </c:pt>
                  <c:pt idx="9">
                    <c:v>准1</c:v>
                  </c:pt>
                  <c:pt idx="10">
                    <c:v>2</c:v>
                  </c:pt>
                  <c:pt idx="11">
                    <c:v>3</c:v>
                  </c:pt>
                  <c:pt idx="12">
                    <c:v>4</c:v>
                  </c:pt>
                  <c:pt idx="13">
                    <c:v>5</c:v>
                  </c:pt>
                  <c:pt idx="14">
                    <c:v>L1</c:v>
                  </c:pt>
                  <c:pt idx="15">
                    <c:v>L2</c:v>
                  </c:pt>
                  <c:pt idx="16">
                    <c:v>L3</c:v>
                  </c:pt>
                  <c:pt idx="17">
                    <c:v>L4</c:v>
                  </c:pt>
                  <c:pt idx="18">
                    <c:v>L5</c:v>
                  </c:pt>
                </c:lvl>
                <c:lvl>
                  <c:pt idx="0">
                    <c:v>性别</c:v>
                  </c:pt>
                  <c:pt idx="2">
                    <c:v>年龄</c:v>
                  </c:pt>
                  <c:pt idx="8">
                    <c:v>城市等级</c:v>
                  </c:pt>
                  <c:pt idx="14">
                    <c:v>购买力</c:v>
                  </c:pt>
                </c:lvl>
              </c:multiLvlStrCache>
            </c:multiLvlStrRef>
          </c:cat>
          <c:val>
            <c:numRef>
              <c:f>Sheet1!$E$2:$E$20</c:f>
              <c:numCache>
                <c:formatCode>0%</c:formatCode>
                <c:ptCount val="19"/>
                <c:pt idx="0">
                  <c:v>0.29362247232134692</c:v>
                </c:pt>
                <c:pt idx="1">
                  <c:v>0.70637752767865314</c:v>
                </c:pt>
                <c:pt idx="2">
                  <c:v>2.7175404886082902E-2</c:v>
                </c:pt>
                <c:pt idx="3">
                  <c:v>9.7264159575441489E-2</c:v>
                </c:pt>
                <c:pt idx="4">
                  <c:v>0.18345685790099731</c:v>
                </c:pt>
                <c:pt idx="5">
                  <c:v>0.21758623844816541</c:v>
                </c:pt>
                <c:pt idx="6">
                  <c:v>0.30551743068899262</c:v>
                </c:pt>
                <c:pt idx="7">
                  <c:v>0.16570592002927989</c:v>
                </c:pt>
                <c:pt idx="8">
                  <c:v>0.43755146856985999</c:v>
                </c:pt>
                <c:pt idx="9">
                  <c:v>0.28923048769329313</c:v>
                </c:pt>
                <c:pt idx="10">
                  <c:v>0.12974654588708939</c:v>
                </c:pt>
                <c:pt idx="11">
                  <c:v>2.7175404886082902E-2</c:v>
                </c:pt>
                <c:pt idx="12">
                  <c:v>2.9737395919114281E-2</c:v>
                </c:pt>
                <c:pt idx="13">
                  <c:v>1.335895324366365E-2</c:v>
                </c:pt>
                <c:pt idx="14">
                  <c:v>3.8429865495470772E-3</c:v>
                </c:pt>
                <c:pt idx="15">
                  <c:v>2.5802909689816089E-2</c:v>
                </c:pt>
                <c:pt idx="16">
                  <c:v>7.8140726507457223E-2</c:v>
                </c:pt>
                <c:pt idx="17">
                  <c:v>0.19425382011162959</c:v>
                </c:pt>
                <c:pt idx="18">
                  <c:v>0.697227559703541</c:v>
                </c:pt>
              </c:numCache>
            </c:numRef>
          </c:val>
          <c:extLst>
            <c:ext xmlns:c16="http://schemas.microsoft.com/office/drawing/2014/chart" uri="{C3380CC4-5D6E-409C-BE32-E72D297353CC}">
              <c16:uniqueId val="{00000028-C0C1-BE43-B64C-CCCF4D4CF02D}"/>
            </c:ext>
          </c:extLst>
        </c:ser>
        <c:dLbls>
          <c:showLegendKey val="0"/>
          <c:showVal val="0"/>
          <c:showCatName val="0"/>
          <c:showSerName val="0"/>
          <c:showPercent val="0"/>
          <c:showBubbleSize val="0"/>
        </c:dLbls>
        <c:gapWidth val="50"/>
        <c:axId val="1140273120"/>
        <c:axId val="1140279648"/>
      </c:barChart>
      <c:catAx>
        <c:axId val="11402731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1000" b="0" i="0" u="none" strike="noStrike" kern="1200" baseline="0">
                <a:solidFill>
                  <a:schemeClr val="tx1">
                    <a:lumMod val="65000"/>
                    <a:lumOff val="35000"/>
                  </a:schemeClr>
                </a:solidFill>
                <a:latin typeface="+mn-ea"/>
                <a:ea typeface="+mn-ea"/>
                <a:cs typeface="+mn-cs"/>
              </a:defRPr>
            </a:pPr>
            <a:endParaRPr lang="zh-CN"/>
          </a:p>
        </c:txPr>
        <c:crossAx val="1140279648"/>
        <c:crosses val="autoZero"/>
        <c:auto val="1"/>
        <c:lblAlgn val="ctr"/>
        <c:lblOffset val="100"/>
        <c:noMultiLvlLbl val="0"/>
      </c:catAx>
      <c:valAx>
        <c:axId val="1140279648"/>
        <c:scaling>
          <c:orientation val="minMax"/>
        </c:scaling>
        <c:delete val="0"/>
        <c:axPos val="l"/>
        <c:numFmt formatCode="0%" sourceLinked="0"/>
        <c:majorTickMark val="out"/>
        <c:minorTickMark val="none"/>
        <c:tickLblPos val="nextTo"/>
        <c:spPr>
          <a:noFill/>
          <a:ln>
            <a:noFill/>
          </a:ln>
          <a:effectLst/>
        </c:spPr>
        <c:txPr>
          <a:bodyPr rot="-60000000" spcFirstLastPara="1" vertOverflow="ellipsis" vert="horz" wrap="square" anchor="ctr" anchorCtr="1"/>
          <a:lstStyle/>
          <a:p>
            <a:pPr>
              <a:defRPr lang="zh-CN" sz="1000" b="0" i="0" u="none" strike="noStrike" kern="1200" baseline="0">
                <a:solidFill>
                  <a:schemeClr val="tx1">
                    <a:lumMod val="65000"/>
                    <a:lumOff val="35000"/>
                  </a:schemeClr>
                </a:solidFill>
                <a:latin typeface="+mn-ea"/>
                <a:ea typeface="+mn-ea"/>
                <a:cs typeface="+mn-cs"/>
              </a:defRPr>
            </a:pPr>
            <a:endParaRPr lang="zh-CN"/>
          </a:p>
        </c:txPr>
        <c:crossAx val="1140273120"/>
        <c:crosses val="autoZero"/>
        <c:crossBetween val="between"/>
      </c:valAx>
      <c:spPr>
        <a:noFill/>
        <a:ln w="25400">
          <a:noFill/>
        </a:ln>
        <a:effectLst/>
      </c:spPr>
    </c:plotArea>
    <c:legend>
      <c:legendPos val="t"/>
      <c:overlay val="0"/>
      <c:spPr>
        <a:noFill/>
        <a:ln>
          <a:noFill/>
        </a:ln>
        <a:effectLst/>
      </c:spPr>
      <c:txPr>
        <a:bodyPr rot="0" spcFirstLastPara="1" vertOverflow="ellipsis" vert="horz" wrap="square" anchor="ctr" anchorCtr="1"/>
        <a:lstStyle/>
        <a:p>
          <a:pPr>
            <a:defRPr lang="zh-CN" sz="1100" b="0" i="0" u="none" strike="noStrike" kern="1200" baseline="0">
              <a:solidFill>
                <a:schemeClr val="tx1">
                  <a:lumMod val="65000"/>
                  <a:lumOff val="35000"/>
                </a:schemeClr>
              </a:solidFill>
              <a:latin typeface="+mn-ea"/>
              <a:ea typeface="+mn-ea"/>
              <a:cs typeface="+mn-cs"/>
            </a:defRPr>
          </a:pPr>
          <a:endParaRPr lang="zh-CN"/>
        </a:p>
      </c:txPr>
    </c:legend>
    <c:plotVisOnly val="1"/>
    <c:dispBlanksAs val="gap"/>
    <c:showDLblsOverMax val="0"/>
  </c:chart>
  <c:spPr>
    <a:noFill/>
    <a:ln>
      <a:noFill/>
    </a:ln>
    <a:effectLst/>
  </c:spPr>
  <c:txPr>
    <a:bodyPr/>
    <a:lstStyle/>
    <a:p>
      <a:pPr>
        <a:defRPr lang="zh-CN">
          <a:latin typeface="+mn-ea"/>
          <a:ea typeface="+mn-ea"/>
        </a:defRPr>
      </a:pPr>
      <a:endParaRPr lang="zh-CN"/>
    </a:p>
  </c:txPr>
  <c:externalData r:id="rId3">
    <c:autoUpdate val="0"/>
  </c:externalData>
</c:chartSpace>
</file>

<file path=ppt/charts/chart5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8728100777098258E-2"/>
          <c:y val="1.5651329691940018E-2"/>
          <c:w val="0.9812718992229017"/>
          <c:h val="0.96869734061612001"/>
        </c:manualLayout>
      </c:layout>
      <c:barChart>
        <c:barDir val="bar"/>
        <c:grouping val="clustered"/>
        <c:varyColors val="0"/>
        <c:ser>
          <c:idx val="0"/>
          <c:order val="0"/>
          <c:tx>
            <c:strRef>
              <c:f>Sheet1!$B$1</c:f>
              <c:strCache>
                <c:ptCount val="1"/>
                <c:pt idx="0">
                  <c:v>占比</c:v>
                </c:pt>
              </c:strCache>
            </c:strRef>
          </c:tx>
          <c:spPr>
            <a:solidFill>
              <a:schemeClr val="accent5">
                <a:lumMod val="40000"/>
                <a:lumOff val="60000"/>
              </a:schemeClr>
            </a:solidFill>
            <a:ln>
              <a:noFill/>
            </a:ln>
            <a:effectLst/>
          </c:spPr>
          <c:invertIfNegative val="0"/>
          <c:cat>
            <c:strRef>
              <c:f>Sheet1!$A$2:$A$11</c:f>
              <c:strCache>
                <c:ptCount val="10"/>
                <c:pt idx="0">
                  <c:v>厨房电器</c:v>
                </c:pt>
                <c:pt idx="1">
                  <c:v>模玩/动漫/周边/娃圈三坑/桌游</c:v>
                </c:pt>
                <c:pt idx="2">
                  <c:v>家居饰品</c:v>
                </c:pt>
                <c:pt idx="3">
                  <c:v>生活电器</c:v>
                </c:pt>
                <c:pt idx="4">
                  <c:v>住宅家具</c:v>
                </c:pt>
                <c:pt idx="5">
                  <c:v>运动/瑜伽/健身/球迷用品</c:v>
                </c:pt>
                <c:pt idx="6">
                  <c:v>宠物/宠物食品</c:v>
                </c:pt>
                <c:pt idx="7">
                  <c:v>保健食品/膳食营养补充食品</c:v>
                </c:pt>
                <c:pt idx="8">
                  <c:v>自用闲置转让</c:v>
                </c:pt>
                <c:pt idx="9">
                  <c:v>餐饮具</c:v>
                </c:pt>
              </c:strCache>
            </c:strRef>
          </c:cat>
          <c:val>
            <c:numRef>
              <c:f>Sheet1!$B$2:$B$11</c:f>
              <c:numCache>
                <c:formatCode>General</c:formatCode>
                <c:ptCount val="10"/>
                <c:pt idx="0">
                  <c:v>0.3997</c:v>
                </c:pt>
                <c:pt idx="1">
                  <c:v>0.2203</c:v>
                </c:pt>
                <c:pt idx="2">
                  <c:v>0.3271</c:v>
                </c:pt>
                <c:pt idx="3">
                  <c:v>0.25679999999999997</c:v>
                </c:pt>
                <c:pt idx="4">
                  <c:v>0.33810000000000001</c:v>
                </c:pt>
                <c:pt idx="5">
                  <c:v>0.41489999999999999</c:v>
                </c:pt>
                <c:pt idx="6">
                  <c:v>0.29149999999999998</c:v>
                </c:pt>
                <c:pt idx="7">
                  <c:v>0.26</c:v>
                </c:pt>
                <c:pt idx="8">
                  <c:v>0.23119999999999999</c:v>
                </c:pt>
                <c:pt idx="9">
                  <c:v>0.58199999999999996</c:v>
                </c:pt>
              </c:numCache>
            </c:numRef>
          </c:val>
          <c:extLst>
            <c:ext xmlns:c16="http://schemas.microsoft.com/office/drawing/2014/chart" uri="{C3380CC4-5D6E-409C-BE32-E72D297353CC}">
              <c16:uniqueId val="{00000000-ED8B-3948-AE64-71F3EF0468A0}"/>
            </c:ext>
          </c:extLst>
        </c:ser>
        <c:dLbls>
          <c:showLegendKey val="0"/>
          <c:showVal val="0"/>
          <c:showCatName val="0"/>
          <c:showSerName val="0"/>
          <c:showPercent val="0"/>
          <c:showBubbleSize val="0"/>
        </c:dLbls>
        <c:gapWidth val="182"/>
        <c:axId val="1140273664"/>
        <c:axId val="1140275296"/>
      </c:barChart>
      <c:catAx>
        <c:axId val="1140273664"/>
        <c:scaling>
          <c:orientation val="maxMin"/>
        </c:scaling>
        <c:delete val="0"/>
        <c:axPos val="l"/>
        <c:numFmt formatCode="General" sourceLinked="1"/>
        <c:majorTickMark val="none"/>
        <c:minorTickMark val="none"/>
        <c:tickLblPos val="none"/>
        <c:spPr>
          <a:noFill/>
          <a:ln w="9525" cap="flat" cmpd="sng" algn="ctr">
            <a:no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140275296"/>
        <c:crosses val="autoZero"/>
        <c:auto val="1"/>
        <c:lblAlgn val="ctr"/>
        <c:lblOffset val="100"/>
        <c:noMultiLvlLbl val="0"/>
      </c:catAx>
      <c:valAx>
        <c:axId val="1140275296"/>
        <c:scaling>
          <c:orientation val="minMax"/>
        </c:scaling>
        <c:delete val="1"/>
        <c:axPos val="t"/>
        <c:numFmt formatCode="General" sourceLinked="1"/>
        <c:majorTickMark val="none"/>
        <c:minorTickMark val="none"/>
        <c:tickLblPos val="nextTo"/>
        <c:crossAx val="114027366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5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ea"/>
                <a:ea typeface="+mn-ea"/>
                <a:cs typeface="+mn-cs"/>
              </a:defRPr>
            </a:pPr>
            <a:r>
              <a:rPr lang="zh-CN" altLang="en-US" sz="1200" b="1" i="0" u="none" strike="noStrike" baseline="0" dirty="0">
                <a:effectLst/>
              </a:rPr>
              <a:t>市场胶囊</a:t>
            </a:r>
            <a:r>
              <a:rPr lang="zh-CN" altLang="zh-CN" sz="1200" b="1" i="0" u="none" strike="noStrike" baseline="0" dirty="0">
                <a:effectLst/>
              </a:rPr>
              <a:t>咖啡老</a:t>
            </a:r>
            <a:r>
              <a:rPr lang="zh-CN" altLang="en-US" sz="1200" b="1" i="0" u="none" strike="noStrike" baseline="0" dirty="0">
                <a:effectLst/>
              </a:rPr>
              <a:t>客流向</a:t>
            </a:r>
            <a:endParaRPr lang="en-US" altLang="zh-CN" sz="1200" b="1" dirty="0">
              <a:latin typeface="+mn-ea"/>
              <a:ea typeface="+mn-ea"/>
            </a:endParaRPr>
          </a:p>
        </c:rich>
      </c:tx>
      <c:layout>
        <c:manualLayout>
          <c:xMode val="edge"/>
          <c:yMode val="edge"/>
          <c:x val="0.36780711957734646"/>
          <c:y val="3.4041433924138957E-3"/>
        </c:manualLayout>
      </c:layout>
      <c:overlay val="0"/>
      <c:spPr>
        <a:noFill/>
        <a:ln>
          <a:noFill/>
        </a:ln>
        <a:effectLst/>
      </c:spPr>
      <c:txPr>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ea"/>
              <a:ea typeface="+mn-ea"/>
              <a:cs typeface="+mn-cs"/>
            </a:defRPr>
          </a:pPr>
          <a:endParaRPr lang="zh-CN"/>
        </a:p>
      </c:txPr>
    </c:title>
    <c:autoTitleDeleted val="0"/>
    <c:plotArea>
      <c:layout>
        <c:manualLayout>
          <c:layoutTarget val="inner"/>
          <c:xMode val="edge"/>
          <c:yMode val="edge"/>
          <c:x val="0.30961188519242472"/>
          <c:y val="0.14825911012098369"/>
          <c:w val="0.59448296005586565"/>
          <c:h val="0.79174283419525293"/>
        </c:manualLayout>
      </c:layout>
      <c:barChart>
        <c:barDir val="bar"/>
        <c:grouping val="clustered"/>
        <c:varyColors val="0"/>
        <c:ser>
          <c:idx val="1"/>
          <c:order val="1"/>
          <c:tx>
            <c:strRef>
              <c:f>Sheet1!$B$1</c:f>
              <c:strCache>
                <c:ptCount val="1"/>
                <c:pt idx="0">
                  <c:v>11月购买人数占比</c:v>
                </c:pt>
              </c:strCache>
            </c:strRef>
          </c:tx>
          <c:spPr>
            <a:solidFill>
              <a:schemeClr val="accent2"/>
            </a:solidFill>
            <a:ln>
              <a:noFill/>
            </a:ln>
            <a:effectLst/>
          </c:spPr>
          <c:invertIfNegative val="0"/>
          <c:dLbls>
            <c:dLbl>
              <c:idx val="5"/>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9E53-FE4B-8D50-4A29E39C3AE4}"/>
                </c:ext>
              </c:extLst>
            </c:dLbl>
            <c:dLbl>
              <c:idx val="6"/>
              <c:layout>
                <c:manualLayout>
                  <c:x val="-5.8068583499686285E-3"/>
                  <c:y val="0"/>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9E53-FE4B-8D50-4A29E39C3AE4}"/>
                </c:ext>
              </c:extLst>
            </c:dLbl>
            <c:dLbl>
              <c:idx val="7"/>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9E53-FE4B-8D50-4A29E39C3AE4}"/>
                </c:ext>
              </c:extLst>
            </c:dLbl>
            <c:dLbl>
              <c:idx val="8"/>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9E53-FE4B-8D50-4A29E39C3AE4}"/>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700" b="0" i="0" u="none" strike="noStrike" kern="1200" baseline="0">
                    <a:solidFill>
                      <a:schemeClr val="tx1">
                        <a:lumMod val="65000"/>
                        <a:lumOff val="35000"/>
                      </a:schemeClr>
                    </a:solidFill>
                    <a:latin typeface="+mn-lt"/>
                    <a:ea typeface="+mn-ea"/>
                    <a:cs typeface="+mn-cs"/>
                  </a:defRPr>
                </a:pPr>
                <a:endParaRPr lang="zh-CN"/>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6350" cap="flat" cmpd="sng" algn="ctr">
                      <a:solidFill>
                        <a:schemeClr val="tx1"/>
                      </a:solidFill>
                      <a:prstDash val="solid"/>
                      <a:round/>
                    </a:ln>
                    <a:effectLst/>
                  </c:spPr>
                </c15:leaderLines>
              </c:ext>
            </c:extLst>
          </c:dLbls>
          <c:cat>
            <c:strRef>
              <c:f>Sheet1!$A$2:$A$10</c:f>
              <c:strCache>
                <c:ptCount val="9"/>
                <c:pt idx="0">
                  <c:v>starbucks/星巴克</c:v>
                </c:pt>
                <c:pt idx="1">
                  <c:v>NESPRESSO/奈斯派索</c:v>
                </c:pt>
                <c:pt idx="2">
                  <c:v>Nestle/雀巢</c:v>
                </c:pt>
                <c:pt idx="3">
                  <c:v>DOLCE GUSTO</c:v>
                </c:pt>
                <c:pt idx="4">
                  <c:v>Peet's</c:v>
                </c:pt>
                <c:pt idx="5">
                  <c:v>Illy</c:v>
                </c:pt>
                <c:pt idx="6">
                  <c:v>L'OR（法国）</c:v>
                </c:pt>
                <c:pt idx="7">
                  <c:v>Nescafe/雀巢咖啡</c:v>
                </c:pt>
                <c:pt idx="8">
                  <c:v>TASOGARE/隅田川</c:v>
                </c:pt>
              </c:strCache>
            </c:strRef>
          </c:cat>
          <c:val>
            <c:numRef>
              <c:f>Sheet1!$B$2:$B$10</c:f>
              <c:numCache>
                <c:formatCode>0%</c:formatCode>
                <c:ptCount val="9"/>
                <c:pt idx="0">
                  <c:v>0.22</c:v>
                </c:pt>
                <c:pt idx="1">
                  <c:v>0.27</c:v>
                </c:pt>
                <c:pt idx="2">
                  <c:v>0.08</c:v>
                </c:pt>
                <c:pt idx="3">
                  <c:v>0.1</c:v>
                </c:pt>
                <c:pt idx="4">
                  <c:v>7.0000000000000007E-2</c:v>
                </c:pt>
                <c:pt idx="5">
                  <c:v>0.03</c:v>
                </c:pt>
                <c:pt idx="6">
                  <c:v>0.05</c:v>
                </c:pt>
                <c:pt idx="7">
                  <c:v>0.01</c:v>
                </c:pt>
                <c:pt idx="8">
                  <c:v>0.02</c:v>
                </c:pt>
              </c:numCache>
            </c:numRef>
          </c:val>
          <c:extLst>
            <c:ext xmlns:c16="http://schemas.microsoft.com/office/drawing/2014/chart" uri="{C3380CC4-5D6E-409C-BE32-E72D297353CC}">
              <c16:uniqueId val="{00000004-9E53-FE4B-8D50-4A29E39C3AE4}"/>
            </c:ext>
          </c:extLst>
        </c:ser>
        <c:ser>
          <c:idx val="2"/>
          <c:order val="2"/>
          <c:tx>
            <c:strRef>
              <c:f>Sheet1!$C$1</c:f>
              <c:strCache>
                <c:ptCount val="1"/>
                <c:pt idx="0">
                  <c:v>12月购买人数占比</c:v>
                </c:pt>
              </c:strCache>
            </c:strRef>
          </c:tx>
          <c:spPr>
            <a:solidFill>
              <a:schemeClr val="accent1"/>
            </a:solidFill>
            <a:ln>
              <a:noFill/>
            </a:ln>
            <a:effectLst/>
          </c:spPr>
          <c:invertIfNegative val="0"/>
          <c:dLbls>
            <c:dLbl>
              <c:idx val="5"/>
              <c:numFmt formatCode="0%" sourceLinked="0"/>
              <c:spPr>
                <a:noFill/>
                <a:ln>
                  <a:noFill/>
                </a:ln>
                <a:effectLst/>
              </c:spPr>
              <c:txPr>
                <a:bodyPr rot="0" spcFirstLastPara="1" vertOverflow="ellipsis" vert="horz" wrap="square" lIns="38100" tIns="19050" rIns="38100" bIns="19050" anchor="ctr" anchorCtr="1">
                  <a:spAutoFit/>
                </a:bodyPr>
                <a:lstStyle/>
                <a:p>
                  <a:pPr>
                    <a:defRPr sz="700" b="0" i="0" u="none" strike="noStrike" kern="1200" baseline="0">
                      <a:solidFill>
                        <a:schemeClr val="tx1"/>
                      </a:solidFill>
                      <a:latin typeface="+mn-lt"/>
                      <a:ea typeface="+mn-ea"/>
                      <a:cs typeface="+mn-cs"/>
                    </a:defRPr>
                  </a:pPr>
                  <a:endParaRPr lang="zh-CN"/>
                </a:p>
              </c:txPr>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9E53-FE4B-8D50-4A29E39C3AE4}"/>
                </c:ext>
              </c:extLst>
            </c:dLbl>
            <c:dLbl>
              <c:idx val="6"/>
              <c:layout>
                <c:manualLayout>
                  <c:x val="-1.3643679685868935E-2"/>
                  <c:y val="0"/>
                </c:manualLayout>
              </c:layout>
              <c:numFmt formatCode="0%" sourceLinked="0"/>
              <c:spPr>
                <a:noFill/>
                <a:ln>
                  <a:noFill/>
                </a:ln>
                <a:effectLst/>
              </c:spPr>
              <c:txPr>
                <a:bodyPr rot="0" spcFirstLastPara="1" vertOverflow="ellipsis" vert="horz" wrap="square" lIns="38100" tIns="19050" rIns="38100" bIns="19050" anchor="ctr" anchorCtr="1">
                  <a:spAutoFit/>
                </a:bodyPr>
                <a:lstStyle/>
                <a:p>
                  <a:pPr>
                    <a:defRPr sz="700" b="0" i="0" u="none" strike="noStrike" kern="1200" baseline="0">
                      <a:solidFill>
                        <a:schemeClr val="tx1"/>
                      </a:solidFill>
                      <a:latin typeface="+mn-lt"/>
                      <a:ea typeface="+mn-ea"/>
                      <a:cs typeface="+mn-cs"/>
                    </a:defRPr>
                  </a:pPr>
                  <a:endParaRPr lang="zh-CN"/>
                </a:p>
              </c:txPr>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9E53-FE4B-8D50-4A29E39C3AE4}"/>
                </c:ext>
              </c:extLst>
            </c:dLbl>
            <c:dLbl>
              <c:idx val="7"/>
              <c:layout>
                <c:manualLayout>
                  <c:x val="-1.0975624847887383E-2"/>
                  <c:y val="0"/>
                </c:manualLayout>
              </c:layout>
              <c:numFmt formatCode="0%" sourceLinked="0"/>
              <c:spPr>
                <a:noFill/>
                <a:ln>
                  <a:noFill/>
                </a:ln>
                <a:effectLst/>
              </c:spPr>
              <c:txPr>
                <a:bodyPr rot="0" spcFirstLastPara="1" vertOverflow="ellipsis" vert="horz" wrap="square" lIns="38100" tIns="19050" rIns="38100" bIns="19050" anchor="ctr" anchorCtr="1">
                  <a:spAutoFit/>
                </a:bodyPr>
                <a:lstStyle/>
                <a:p>
                  <a:pPr>
                    <a:defRPr sz="700" b="0" i="0" u="none" strike="noStrike" kern="1200" baseline="0">
                      <a:solidFill>
                        <a:schemeClr val="tx1"/>
                      </a:solidFill>
                      <a:latin typeface="+mn-lt"/>
                      <a:ea typeface="+mn-ea"/>
                      <a:cs typeface="+mn-cs"/>
                    </a:defRPr>
                  </a:pPr>
                  <a:endParaRPr lang="zh-CN"/>
                </a:p>
              </c:txPr>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9E53-FE4B-8D50-4A29E39C3AE4}"/>
                </c:ext>
              </c:extLst>
            </c:dLbl>
            <c:dLbl>
              <c:idx val="8"/>
              <c:numFmt formatCode="0%" sourceLinked="0"/>
              <c:spPr>
                <a:noFill/>
                <a:ln>
                  <a:noFill/>
                </a:ln>
                <a:effectLst/>
              </c:spPr>
              <c:txPr>
                <a:bodyPr rot="0" spcFirstLastPara="1" vertOverflow="ellipsis" vert="horz" wrap="square" lIns="38100" tIns="19050" rIns="38100" bIns="19050" anchor="ctr" anchorCtr="1">
                  <a:spAutoFit/>
                </a:bodyPr>
                <a:lstStyle/>
                <a:p>
                  <a:pPr>
                    <a:defRPr sz="700" b="0" i="0" u="none" strike="noStrike" kern="1200" baseline="0">
                      <a:solidFill>
                        <a:schemeClr val="tx1"/>
                      </a:solidFill>
                      <a:latin typeface="+mn-lt"/>
                      <a:ea typeface="+mn-ea"/>
                      <a:cs typeface="+mn-cs"/>
                    </a:defRPr>
                  </a:pPr>
                  <a:endParaRPr lang="zh-CN"/>
                </a:p>
              </c:txPr>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9E53-FE4B-8D50-4A29E39C3AE4}"/>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700" b="0" i="0" u="none" strike="noStrike" kern="1200" baseline="0">
                    <a:solidFill>
                      <a:schemeClr val="bg1"/>
                    </a:solidFill>
                    <a:latin typeface="+mn-lt"/>
                    <a:ea typeface="+mn-ea"/>
                    <a:cs typeface="+mn-cs"/>
                  </a:defRPr>
                </a:pPr>
                <a:endParaRPr lang="zh-CN"/>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6350" cap="flat" cmpd="sng" algn="ctr">
                      <a:solidFill>
                        <a:schemeClr val="tx1"/>
                      </a:solidFill>
                      <a:prstDash val="solid"/>
                      <a:round/>
                    </a:ln>
                    <a:effectLst/>
                  </c:spPr>
                </c15:leaderLines>
              </c:ext>
            </c:extLst>
          </c:dLbls>
          <c:cat>
            <c:strRef>
              <c:f>Sheet1!$A$2:$A$10</c:f>
              <c:strCache>
                <c:ptCount val="9"/>
                <c:pt idx="0">
                  <c:v>starbucks/星巴克</c:v>
                </c:pt>
                <c:pt idx="1">
                  <c:v>NESPRESSO/奈斯派索</c:v>
                </c:pt>
                <c:pt idx="2">
                  <c:v>Nestle/雀巢</c:v>
                </c:pt>
                <c:pt idx="3">
                  <c:v>DOLCE GUSTO</c:v>
                </c:pt>
                <c:pt idx="4">
                  <c:v>Peet's</c:v>
                </c:pt>
                <c:pt idx="5">
                  <c:v>Illy</c:v>
                </c:pt>
                <c:pt idx="6">
                  <c:v>L'OR（法国）</c:v>
                </c:pt>
                <c:pt idx="7">
                  <c:v>Nescafe/雀巢咖啡</c:v>
                </c:pt>
                <c:pt idx="8">
                  <c:v>TASOGARE/隅田川</c:v>
                </c:pt>
              </c:strCache>
            </c:strRef>
          </c:cat>
          <c:val>
            <c:numRef>
              <c:f>Sheet1!$C$2:$C$10</c:f>
              <c:numCache>
                <c:formatCode>0%</c:formatCode>
                <c:ptCount val="9"/>
                <c:pt idx="0">
                  <c:v>0.2</c:v>
                </c:pt>
                <c:pt idx="1">
                  <c:v>0.15</c:v>
                </c:pt>
                <c:pt idx="2">
                  <c:v>0.1</c:v>
                </c:pt>
                <c:pt idx="3">
                  <c:v>0.1</c:v>
                </c:pt>
                <c:pt idx="4">
                  <c:v>0.06</c:v>
                </c:pt>
                <c:pt idx="5">
                  <c:v>0.06</c:v>
                </c:pt>
                <c:pt idx="6">
                  <c:v>0.05</c:v>
                </c:pt>
                <c:pt idx="7">
                  <c:v>0.02</c:v>
                </c:pt>
                <c:pt idx="8">
                  <c:v>0.02</c:v>
                </c:pt>
              </c:numCache>
            </c:numRef>
          </c:val>
          <c:extLst>
            <c:ext xmlns:c16="http://schemas.microsoft.com/office/drawing/2014/chart" uri="{C3380CC4-5D6E-409C-BE32-E72D297353CC}">
              <c16:uniqueId val="{00000009-9E53-FE4B-8D50-4A29E39C3AE4}"/>
            </c:ext>
          </c:extLst>
        </c:ser>
        <c:dLbls>
          <c:showLegendKey val="0"/>
          <c:showVal val="0"/>
          <c:showCatName val="0"/>
          <c:showSerName val="0"/>
          <c:showPercent val="0"/>
          <c:showBubbleSize val="0"/>
        </c:dLbls>
        <c:gapWidth val="100"/>
        <c:axId val="1140282368"/>
        <c:axId val="1140281280"/>
        <c:extLst>
          <c:ext xmlns:c15="http://schemas.microsoft.com/office/drawing/2012/chart" uri="{02D57815-91ED-43cb-92C2-25804820EDAC}">
            <c15:filteredBarSeries>
              <c15:ser>
                <c:idx val="0"/>
                <c:order val="0"/>
                <c:tx>
                  <c:strRef>
                    <c:extLst>
                      <c:ext uri="{02D57815-91ED-43cb-92C2-25804820EDAC}">
                        <c15:formulaRef>
                          <c15:sqref>Sheet1!$D$1</c15:sqref>
                        </c15:formulaRef>
                      </c:ext>
                    </c:extLst>
                    <c:strCache>
                      <c:ptCount val="1"/>
                    </c:strCache>
                  </c:strRef>
                </c:tx>
                <c:spPr>
                  <a:solidFill>
                    <a:schemeClr val="accent2">
                      <a:lumMod val="40000"/>
                      <a:lumOff val="6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700" b="0" i="0" u="none" strike="noStrike" kern="1200" baseline="0">
                          <a:solidFill>
                            <a:schemeClr val="tx1">
                              <a:lumMod val="50000"/>
                              <a:lumOff val="50000"/>
                            </a:schemeClr>
                          </a:solidFill>
                          <a:latin typeface="+mn-lt"/>
                          <a:ea typeface="+mn-ea"/>
                          <a:cs typeface="+mn-cs"/>
                        </a:defRPr>
                      </a:pPr>
                      <a:endParaRPr lang="zh-CN"/>
                    </a:p>
                  </c:txPr>
                  <c:dLblPos val="inEnd"/>
                  <c:showLegendKey val="0"/>
                  <c:showVal val="1"/>
                  <c:showCatName val="0"/>
                  <c:showSerName val="0"/>
                  <c:showPercent val="0"/>
                  <c:showBubbleSize val="0"/>
                  <c:showLeaderLines val="0"/>
                  <c:extLst>
                    <c:ext uri="{CE6537A1-D6FC-4f65-9D91-7224C49458BB}">
                      <c15:showLeaderLines val="1"/>
                      <c15:leaderLines>
                        <c:spPr>
                          <a:ln w="6350" cap="flat" cmpd="sng" algn="ctr">
                            <a:solidFill>
                              <a:schemeClr val="tx1"/>
                            </a:solidFill>
                            <a:prstDash val="solid"/>
                            <a:round/>
                          </a:ln>
                          <a:effectLst/>
                        </c:spPr>
                      </c15:leaderLines>
                    </c:ext>
                  </c:extLst>
                </c:dLbls>
                <c:cat>
                  <c:strRef>
                    <c:extLst>
                      <c:ext uri="{02D57815-91ED-43cb-92C2-25804820EDAC}">
                        <c15:formulaRef>
                          <c15:sqref>Sheet1!$A$2:$A$10</c15:sqref>
                        </c15:formulaRef>
                      </c:ext>
                    </c:extLst>
                    <c:strCache>
                      <c:ptCount val="9"/>
                      <c:pt idx="0">
                        <c:v>starbucks/星巴克</c:v>
                      </c:pt>
                      <c:pt idx="1">
                        <c:v>NESPRESSO/奈斯派索</c:v>
                      </c:pt>
                      <c:pt idx="2">
                        <c:v>Nestle/雀巢</c:v>
                      </c:pt>
                      <c:pt idx="3">
                        <c:v>DOLCE GUSTO</c:v>
                      </c:pt>
                      <c:pt idx="4">
                        <c:v>Peet's</c:v>
                      </c:pt>
                      <c:pt idx="5">
                        <c:v>Illy</c:v>
                      </c:pt>
                      <c:pt idx="6">
                        <c:v>L'OR（法国）</c:v>
                      </c:pt>
                      <c:pt idx="7">
                        <c:v>Nescafe/雀巢咖啡</c:v>
                      </c:pt>
                      <c:pt idx="8">
                        <c:v>TASOGARE/隅田川</c:v>
                      </c:pt>
                    </c:strCache>
                  </c:strRef>
                </c:cat>
                <c:val>
                  <c:numRef>
                    <c:extLst>
                      <c:ext uri="{02D57815-91ED-43cb-92C2-25804820EDAC}">
                        <c15:formulaRef>
                          <c15:sqref>Sheet1!$D$2:$D$11</c15:sqref>
                        </c15:formulaRef>
                      </c:ext>
                    </c:extLst>
                    <c:numCache>
                      <c:formatCode>General</c:formatCode>
                      <c:ptCount val="10"/>
                    </c:numCache>
                  </c:numRef>
                </c:val>
                <c:extLst>
                  <c:ext xmlns:c16="http://schemas.microsoft.com/office/drawing/2014/chart" uri="{C3380CC4-5D6E-409C-BE32-E72D297353CC}">
                    <c16:uniqueId val="{0000000A-9E53-FE4B-8D50-4A29E39C3AE4}"/>
                  </c:ext>
                </c:extLst>
              </c15:ser>
            </c15:filteredBarSeries>
          </c:ext>
        </c:extLst>
      </c:barChart>
      <c:catAx>
        <c:axId val="1140282368"/>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prstDash val="solid"/>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crossAx val="1140281280"/>
        <c:crosses val="autoZero"/>
        <c:auto val="1"/>
        <c:lblAlgn val="ctr"/>
        <c:lblOffset val="100"/>
        <c:noMultiLvlLbl val="0"/>
      </c:catAx>
      <c:valAx>
        <c:axId val="1140281280"/>
        <c:scaling>
          <c:orientation val="minMax"/>
        </c:scaling>
        <c:delete val="1"/>
        <c:axPos val="t"/>
        <c:numFmt formatCode="0%" sourceLinked="1"/>
        <c:majorTickMark val="none"/>
        <c:minorTickMark val="none"/>
        <c:tickLblPos val="nextTo"/>
        <c:crossAx val="1140282368"/>
        <c:crosses val="autoZero"/>
        <c:crossBetween val="between"/>
      </c:valAx>
      <c:spPr>
        <a:noFill/>
        <a:ln>
          <a:noFill/>
        </a:ln>
        <a:effectLst/>
      </c:spPr>
    </c:plotArea>
    <c:legend>
      <c:legendPos val="t"/>
      <c:layout>
        <c:manualLayout>
          <c:xMode val="edge"/>
          <c:yMode val="edge"/>
          <c:x val="0.19370112913991402"/>
          <c:y val="6.2265818920559234E-2"/>
          <c:w val="0.74621657395151664"/>
          <c:h val="5.357704216803981E-2"/>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75000"/>
                  <a:lumOff val="2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6350" cap="flat" cmpd="sng" algn="ctr">
      <a:noFill/>
      <a:prstDash val="solid"/>
      <a:miter lim="800000"/>
    </a:ln>
    <a:effectLst/>
  </c:spPr>
  <c:txPr>
    <a:bodyPr/>
    <a:lstStyle/>
    <a:p>
      <a:pPr>
        <a:defRPr sz="1200"/>
      </a:pPr>
      <a:endParaRPr lang="zh-CN"/>
    </a:p>
  </c:txPr>
  <c:externalData r:id="rId3">
    <c:autoUpdate val="0"/>
  </c:externalData>
</c:chartSpace>
</file>

<file path=ppt/charts/chart5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lt"/>
                <a:ea typeface="+mn-ea"/>
                <a:cs typeface="+mn-cs"/>
              </a:defRPr>
            </a:pPr>
            <a:r>
              <a:rPr lang="zh-CN" altLang="zh-CN" sz="1200" b="1" i="0" baseline="0" dirty="0">
                <a:effectLst/>
              </a:rPr>
              <a:t>店铺胶囊咖啡老客复购</a:t>
            </a:r>
            <a:endParaRPr lang="zh-CN" altLang="zh-CN" sz="1200" dirty="0">
              <a:effectLst/>
            </a:endParaRPr>
          </a:p>
        </c:rich>
      </c:tx>
      <c:layout>
        <c:manualLayout>
          <c:xMode val="edge"/>
          <c:yMode val="edge"/>
          <c:x val="0.29958384972336005"/>
          <c:y val="2.7969557486272612E-3"/>
        </c:manualLayout>
      </c:layout>
      <c:overlay val="0"/>
      <c:spPr>
        <a:noFill/>
        <a:ln>
          <a:noFill/>
        </a:ln>
        <a:effectLst/>
      </c:spPr>
    </c:title>
    <c:autoTitleDeleted val="0"/>
    <c:plotArea>
      <c:layout>
        <c:manualLayout>
          <c:layoutTarget val="inner"/>
          <c:xMode val="edge"/>
          <c:yMode val="edge"/>
          <c:x val="0.18387339454284007"/>
          <c:y val="0.29883981290296574"/>
          <c:w val="0.77811667172286758"/>
          <c:h val="0.60475227212724414"/>
        </c:manualLayout>
      </c:layout>
      <c:barChart>
        <c:barDir val="col"/>
        <c:grouping val="clustered"/>
        <c:varyColors val="0"/>
        <c:ser>
          <c:idx val="1"/>
          <c:order val="1"/>
          <c:tx>
            <c:strRef>
              <c:f>Sheet1!$B$1</c:f>
              <c:strCache>
                <c:ptCount val="1"/>
                <c:pt idx="0">
                  <c:v>2023.11复购率</c:v>
                </c:pt>
              </c:strCache>
            </c:strRef>
          </c:tx>
          <c:spPr>
            <a:solidFill>
              <a:schemeClr val="accent2"/>
            </a:solidFill>
            <a:ln>
              <a:noFill/>
            </a:ln>
            <a:effectLst/>
          </c:spPr>
          <c:invertIfNegative val="0"/>
          <c:dLbls>
            <c:numFmt formatCode="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复购本品牌胶囊咖啡</c:v>
                </c:pt>
                <c:pt idx="1">
                  <c:v>流失至竞品胶囊咖啡</c:v>
                </c:pt>
              </c:strCache>
            </c:strRef>
          </c:cat>
          <c:val>
            <c:numRef>
              <c:f>Sheet1!$B$2:$B$3</c:f>
              <c:numCache>
                <c:formatCode>0%</c:formatCode>
                <c:ptCount val="2"/>
                <c:pt idx="0">
                  <c:v>0.116898167378338</c:v>
                </c:pt>
                <c:pt idx="1">
                  <c:v>3.892451858374732E-2</c:v>
                </c:pt>
              </c:numCache>
            </c:numRef>
          </c:val>
          <c:extLst>
            <c:ext xmlns:c16="http://schemas.microsoft.com/office/drawing/2014/chart" uri="{C3380CC4-5D6E-409C-BE32-E72D297353CC}">
              <c16:uniqueId val="{00000000-AB5F-5346-9A24-5289A1D6563B}"/>
            </c:ext>
          </c:extLst>
        </c:ser>
        <c:ser>
          <c:idx val="2"/>
          <c:order val="2"/>
          <c:tx>
            <c:strRef>
              <c:f>Sheet1!$C$1</c:f>
              <c:strCache>
                <c:ptCount val="1"/>
                <c:pt idx="0">
                  <c:v>2023.12复购率</c:v>
                </c:pt>
              </c:strCache>
            </c:strRef>
          </c:tx>
          <c:spPr>
            <a:solidFill>
              <a:schemeClr val="accent5">
                <a:lumMod val="75000"/>
              </a:schemeClr>
            </a:solidFill>
            <a:ln>
              <a:noFill/>
            </a:ln>
            <a:effectLst/>
          </c:spPr>
          <c:invertIfNegative val="0"/>
          <c:dLbls>
            <c:dLbl>
              <c:idx val="0"/>
              <c:layout>
                <c:manualLayout>
                  <c:x val="0"/>
                  <c:y val="8.8780912243679802E-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AB5F-5346-9A24-5289A1D6563B}"/>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复购本品牌胶囊咖啡</c:v>
                </c:pt>
                <c:pt idx="1">
                  <c:v>流失至竞品胶囊咖啡</c:v>
                </c:pt>
              </c:strCache>
            </c:strRef>
          </c:cat>
          <c:val>
            <c:numRef>
              <c:f>Sheet1!$C$2:$C$3</c:f>
              <c:numCache>
                <c:formatCode>0%</c:formatCode>
                <c:ptCount val="2"/>
                <c:pt idx="0">
                  <c:v>4.4082892836855139E-2</c:v>
                </c:pt>
                <c:pt idx="1">
                  <c:v>2.8242364848164225E-2</c:v>
                </c:pt>
              </c:numCache>
            </c:numRef>
          </c:val>
          <c:extLst>
            <c:ext xmlns:c16="http://schemas.microsoft.com/office/drawing/2014/chart" uri="{C3380CC4-5D6E-409C-BE32-E72D297353CC}">
              <c16:uniqueId val="{00000002-AB5F-5346-9A24-5289A1D6563B}"/>
            </c:ext>
          </c:extLst>
        </c:ser>
        <c:dLbls>
          <c:showLegendKey val="0"/>
          <c:showVal val="0"/>
          <c:showCatName val="0"/>
          <c:showSerName val="0"/>
          <c:showPercent val="0"/>
          <c:showBubbleSize val="0"/>
        </c:dLbls>
        <c:gapWidth val="100"/>
        <c:axId val="1140275840"/>
        <c:axId val="1140278560"/>
        <c:extLst>
          <c:ext xmlns:c15="http://schemas.microsoft.com/office/drawing/2012/chart" uri="{02D57815-91ED-43cb-92C2-25804820EDAC}">
            <c15:filteredBarSeries>
              <c15:ser>
                <c:idx val="0"/>
                <c:order val="0"/>
                <c:tx>
                  <c:strRef>
                    <c:extLst>
                      <c:ext uri="{02D57815-91ED-43cb-92C2-25804820EDAC}">
                        <c15:formulaRef>
                          <c15:sqref>Sheet1!$B$1</c15:sqref>
                        </c15:formulaRef>
                      </c:ext>
                    </c:extLst>
                    <c:strCache>
                      <c:ptCount val="1"/>
                      <c:pt idx="0">
                        <c:v>2023.11复购率</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uri="{CE6537A1-D6FC-4f65-9D91-7224C49458BB}">
                      <c15:showLeaderLines val="1"/>
                      <c15:leaderLines>
                        <c:spPr>
                          <a:ln w="9525" cap="flat" cmpd="sng" algn="ctr">
                            <a:solidFill>
                              <a:schemeClr val="tx1">
                                <a:lumMod val="35000"/>
                                <a:lumOff val="65000"/>
                              </a:schemeClr>
                            </a:solidFill>
                            <a:round/>
                          </a:ln>
                          <a:effectLst/>
                        </c:spPr>
                      </c15:leaderLines>
                    </c:ext>
                  </c:extLst>
                </c:dLbls>
                <c:cat>
                  <c:strRef>
                    <c:extLst>
                      <c:ext uri="{02D57815-91ED-43cb-92C2-25804820EDAC}">
                        <c15:formulaRef>
                          <c15:sqref>Sheet1!$A$2:$A$3</c15:sqref>
                        </c15:formulaRef>
                      </c:ext>
                    </c:extLst>
                    <c:strCache>
                      <c:ptCount val="2"/>
                      <c:pt idx="0">
                        <c:v>复购本品牌胶囊咖啡</c:v>
                      </c:pt>
                      <c:pt idx="1">
                        <c:v>流失至竞品胶囊咖啡</c:v>
                      </c:pt>
                    </c:strCache>
                  </c:strRef>
                </c:cat>
                <c:val>
                  <c:numRef>
                    <c:extLst>
                      <c:ext uri="{02D57815-91ED-43cb-92C2-25804820EDAC}">
                        <c15:formulaRef>
                          <c15:sqref>Sheet1!$B$2:$B$3</c15:sqref>
                        </c15:formulaRef>
                      </c:ext>
                    </c:extLst>
                    <c:numCache>
                      <c:formatCode>0%</c:formatCode>
                      <c:ptCount val="2"/>
                      <c:pt idx="0">
                        <c:v>0.116898167378338</c:v>
                      </c:pt>
                      <c:pt idx="1">
                        <c:v>3.892451858374732E-2</c:v>
                      </c:pt>
                    </c:numCache>
                  </c:numRef>
                </c:val>
                <c:extLst>
                  <c:ext xmlns:c16="http://schemas.microsoft.com/office/drawing/2014/chart" uri="{C3380CC4-5D6E-409C-BE32-E72D297353CC}">
                    <c16:uniqueId val="{00000006-AB5F-5346-9A24-5289A1D6563B}"/>
                  </c:ext>
                </c:extLst>
              </c15:ser>
            </c15:filteredBarSeries>
          </c:ext>
        </c:extLst>
      </c:barChart>
      <c:lineChart>
        <c:grouping val="standard"/>
        <c:varyColors val="0"/>
        <c:ser>
          <c:idx val="3"/>
          <c:order val="3"/>
          <c:tx>
            <c:strRef>
              <c:f>Sheet1!$D$1</c:f>
              <c:strCache>
                <c:ptCount val="1"/>
                <c:pt idx="0">
                  <c:v>人数环比</c:v>
                </c:pt>
              </c:strCache>
            </c:strRef>
          </c:tx>
          <c:spPr>
            <a:ln w="28575" cap="rnd">
              <a:noFill/>
              <a:round/>
            </a:ln>
            <a:effectLst/>
          </c:spPr>
          <c:marker>
            <c:symbol val="picture"/>
            <c:spPr>
              <a:blipFill>
                <a:blip xmlns:r="http://schemas.openxmlformats.org/officeDocument/2006/relationships" r:embed="rId1"/>
                <a:stretch>
                  <a:fillRect/>
                </a:stretch>
              </a:blipFill>
              <a:ln w="25400">
                <a:noFill/>
              </a:ln>
              <a:effectLst/>
            </c:spPr>
          </c:marker>
          <c:dLbls>
            <c:dLbl>
              <c:idx val="0"/>
              <c:layout>
                <c:manualLayout>
                  <c:x val="-8.366700954560069E-2"/>
                  <c:y val="-4.2185613624071791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AB5F-5346-9A24-5289A1D6563B}"/>
                </c:ext>
              </c:extLst>
            </c:dLbl>
            <c:dLbl>
              <c:idx val="1"/>
              <c:layout>
                <c:manualLayout>
                  <c:x val="-9.5485785827643152E-2"/>
                  <c:y val="-3.9226249882615895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AB5F-5346-9A24-5289A1D6563B}"/>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rgbClr val="C00000"/>
                    </a:solidFill>
                    <a:latin typeface="+mn-lt"/>
                    <a:ea typeface="+mn-ea"/>
                    <a:cs typeface="+mn-cs"/>
                  </a:defRPr>
                </a:pPr>
                <a:endParaRPr lang="zh-CN"/>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复购本品牌胶囊咖啡</c:v>
                </c:pt>
                <c:pt idx="1">
                  <c:v>流失至竞品胶囊咖啡</c:v>
                </c:pt>
              </c:strCache>
            </c:strRef>
          </c:cat>
          <c:val>
            <c:numRef>
              <c:f>Sheet1!$D$2:$D$3</c:f>
              <c:numCache>
                <c:formatCode>0%</c:formatCode>
                <c:ptCount val="2"/>
                <c:pt idx="0">
                  <c:v>-0.64</c:v>
                </c:pt>
                <c:pt idx="1">
                  <c:v>-0.3</c:v>
                </c:pt>
              </c:numCache>
            </c:numRef>
          </c:val>
          <c:smooth val="0"/>
          <c:extLst>
            <c:ext xmlns:c16="http://schemas.microsoft.com/office/drawing/2014/chart" uri="{C3380CC4-5D6E-409C-BE32-E72D297353CC}">
              <c16:uniqueId val="{00000005-AB5F-5346-9A24-5289A1D6563B}"/>
            </c:ext>
          </c:extLst>
        </c:ser>
        <c:dLbls>
          <c:showLegendKey val="0"/>
          <c:showVal val="0"/>
          <c:showCatName val="0"/>
          <c:showSerName val="0"/>
          <c:showPercent val="0"/>
          <c:showBubbleSize val="0"/>
        </c:dLbls>
        <c:marker val="1"/>
        <c:smooth val="0"/>
        <c:axId val="1140274208"/>
        <c:axId val="1140282912"/>
      </c:lineChart>
      <c:catAx>
        <c:axId val="11402758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crossAx val="1140278560"/>
        <c:crosses val="autoZero"/>
        <c:auto val="1"/>
        <c:lblAlgn val="ctr"/>
        <c:lblOffset val="100"/>
        <c:noMultiLvlLbl val="0"/>
      </c:catAx>
      <c:valAx>
        <c:axId val="1140278560"/>
        <c:scaling>
          <c:orientation val="minMax"/>
        </c:scaling>
        <c:delete val="0"/>
        <c:axPos val="l"/>
        <c:numFmt formatCode="0%" sourceLinked="1"/>
        <c:majorTickMark val="none"/>
        <c:minorTickMark val="none"/>
        <c:tickLblPos val="none"/>
        <c:spPr>
          <a:noFill/>
          <a:ln>
            <a:noFill/>
          </a:ln>
          <a:effectLst/>
        </c:spPr>
        <c:txPr>
          <a:bodyPr rot="-60000000" spcFirstLastPara="1" vertOverflow="ellipsis" vert="horz" wrap="square" anchor="ctr" anchorCtr="1"/>
          <a:lstStyle/>
          <a:p>
            <a:pPr>
              <a:defRPr sz="1050" b="0" i="0" u="none" strike="noStrike" kern="1200" baseline="0">
                <a:solidFill>
                  <a:schemeClr val="tx1">
                    <a:lumMod val="65000"/>
                    <a:lumOff val="35000"/>
                  </a:schemeClr>
                </a:solidFill>
                <a:latin typeface="+mn-lt"/>
                <a:ea typeface="+mn-ea"/>
                <a:cs typeface="+mn-cs"/>
              </a:defRPr>
            </a:pPr>
            <a:endParaRPr lang="zh-CN"/>
          </a:p>
        </c:txPr>
        <c:crossAx val="1140275840"/>
        <c:crosses val="autoZero"/>
        <c:crossBetween val="between"/>
      </c:valAx>
      <c:valAx>
        <c:axId val="1140282912"/>
        <c:scaling>
          <c:orientation val="minMax"/>
        </c:scaling>
        <c:delete val="0"/>
        <c:axPos val="r"/>
        <c:numFmt formatCode="0%" sourceLinked="1"/>
        <c:majorTickMark val="out"/>
        <c:minorTickMark val="none"/>
        <c:tickLblPos val="none"/>
        <c:spPr>
          <a:noFill/>
          <a:ln>
            <a:noFill/>
          </a:ln>
          <a:effectLst/>
        </c:spPr>
        <c:txPr>
          <a:bodyPr rot="-60000000" spcFirstLastPara="1" vertOverflow="ellipsis" vert="horz" wrap="square" anchor="ctr" anchorCtr="1"/>
          <a:lstStyle/>
          <a:p>
            <a:pPr>
              <a:defRPr sz="1050" b="0" i="0" u="none" strike="noStrike" kern="1200" baseline="0">
                <a:solidFill>
                  <a:schemeClr val="tx1">
                    <a:lumMod val="65000"/>
                    <a:lumOff val="35000"/>
                  </a:schemeClr>
                </a:solidFill>
                <a:latin typeface="+mn-lt"/>
                <a:ea typeface="+mn-ea"/>
                <a:cs typeface="+mn-cs"/>
              </a:defRPr>
            </a:pPr>
            <a:endParaRPr lang="zh-CN"/>
          </a:p>
        </c:txPr>
        <c:crossAx val="1140274208"/>
        <c:crosses val="max"/>
        <c:crossBetween val="between"/>
      </c:valAx>
      <c:catAx>
        <c:axId val="1140274208"/>
        <c:scaling>
          <c:orientation val="minMax"/>
        </c:scaling>
        <c:delete val="1"/>
        <c:axPos val="b"/>
        <c:numFmt formatCode="General" sourceLinked="1"/>
        <c:majorTickMark val="out"/>
        <c:minorTickMark val="none"/>
        <c:tickLblPos val="nextTo"/>
        <c:crossAx val="1140282912"/>
        <c:crosses val="autoZero"/>
        <c:auto val="1"/>
        <c:lblAlgn val="ctr"/>
        <c:lblOffset val="100"/>
        <c:noMultiLvlLbl val="0"/>
      </c:catAx>
      <c:spPr>
        <a:noFill/>
        <a:ln>
          <a:noFill/>
        </a:ln>
        <a:effectLst/>
      </c:spPr>
    </c:plotArea>
    <c:legend>
      <c:legendPos val="t"/>
      <c:layout>
        <c:manualLayout>
          <c:xMode val="edge"/>
          <c:yMode val="edge"/>
          <c:x val="0.21333068506307554"/>
          <c:y val="8.5845229515251142E-2"/>
          <c:w val="0.7866692268845209"/>
          <c:h val="5.4964239467985634E-2"/>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50"/>
      </a:pPr>
      <a:endParaRPr lang="zh-CN"/>
    </a:p>
  </c:txPr>
  <c:externalData r:id="rId2">
    <c:autoUpdate val="0"/>
  </c:externalData>
</c:chartSpace>
</file>

<file path=ppt/charts/chart5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lt"/>
                <a:ea typeface="+mn-ea"/>
                <a:cs typeface="+mn-cs"/>
              </a:defRPr>
            </a:pPr>
            <a:r>
              <a:rPr lang="zh-CN" altLang="zh-CN" sz="1200" b="1" i="0" baseline="0" dirty="0">
                <a:effectLst/>
              </a:rPr>
              <a:t>胶囊咖啡品牌复购率</a:t>
            </a:r>
            <a:r>
              <a:rPr lang="en-US" altLang="zh-CN" sz="1200" b="1" i="0" baseline="0" dirty="0">
                <a:effectLst/>
              </a:rPr>
              <a:t>(vs.</a:t>
            </a:r>
            <a:r>
              <a:rPr lang="zh-CN" altLang="zh-CN" sz="1200" b="1" i="0" baseline="0" dirty="0">
                <a:effectLst/>
              </a:rPr>
              <a:t>竞品</a:t>
            </a:r>
            <a:r>
              <a:rPr lang="en-US" altLang="zh-CN" sz="1200" b="1" i="0" baseline="0" dirty="0">
                <a:effectLst/>
              </a:rPr>
              <a:t>)</a:t>
            </a:r>
            <a:endParaRPr lang="zh-CN" altLang="zh-CN" sz="1200" dirty="0">
              <a:effectLst/>
            </a:endParaRPr>
          </a:p>
        </c:rich>
      </c:tx>
      <c:layout>
        <c:manualLayout>
          <c:xMode val="edge"/>
          <c:yMode val="edge"/>
          <c:x val="0.22010853373347611"/>
          <c:y val="0"/>
        </c:manualLayout>
      </c:layout>
      <c:overlay val="0"/>
      <c:spPr>
        <a:noFill/>
        <a:ln>
          <a:noFill/>
        </a:ln>
        <a:effectLst/>
      </c:spPr>
    </c:title>
    <c:autoTitleDeleted val="0"/>
    <c:plotArea>
      <c:layout>
        <c:manualLayout>
          <c:layoutTarget val="inner"/>
          <c:xMode val="edge"/>
          <c:yMode val="edge"/>
          <c:x val="0.14519813381682095"/>
          <c:y val="0.21893699188365368"/>
          <c:w val="0.8548018661831791"/>
          <c:h val="0.68465509314655626"/>
        </c:manualLayout>
      </c:layout>
      <c:barChart>
        <c:barDir val="col"/>
        <c:grouping val="clustered"/>
        <c:varyColors val="0"/>
        <c:ser>
          <c:idx val="1"/>
          <c:order val="1"/>
          <c:tx>
            <c:strRef>
              <c:f>Sheet1!$B$1</c:f>
              <c:strCache>
                <c:ptCount val="1"/>
                <c:pt idx="0">
                  <c:v>23.11复购率</c:v>
                </c:pt>
              </c:strCache>
            </c:strRef>
          </c:tx>
          <c:spPr>
            <a:solidFill>
              <a:schemeClr val="accent2"/>
            </a:solidFill>
            <a:ln>
              <a:noFill/>
            </a:ln>
            <a:effectLst/>
          </c:spPr>
          <c:invertIfNegative val="0"/>
          <c:dLbls>
            <c:numFmt formatCode="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Nespresso</c:v>
                </c:pt>
                <c:pt idx="1">
                  <c:v>星巴克</c:v>
                </c:pt>
                <c:pt idx="2">
                  <c:v>Illy</c:v>
                </c:pt>
              </c:strCache>
            </c:strRef>
          </c:cat>
          <c:val>
            <c:numRef>
              <c:f>Sheet1!$B$2:$B$4</c:f>
              <c:numCache>
                <c:formatCode>General</c:formatCode>
                <c:ptCount val="3"/>
                <c:pt idx="0">
                  <c:v>0.1</c:v>
                </c:pt>
                <c:pt idx="1">
                  <c:v>5.8620689655172413E-2</c:v>
                </c:pt>
                <c:pt idx="2">
                  <c:v>3.3333333333333333E-2</c:v>
                </c:pt>
              </c:numCache>
            </c:numRef>
          </c:val>
          <c:extLst>
            <c:ext xmlns:c16="http://schemas.microsoft.com/office/drawing/2014/chart" uri="{C3380CC4-5D6E-409C-BE32-E72D297353CC}">
              <c16:uniqueId val="{00000000-A5F0-F84A-817B-7E9E07AA9127}"/>
            </c:ext>
          </c:extLst>
        </c:ser>
        <c:ser>
          <c:idx val="2"/>
          <c:order val="2"/>
          <c:tx>
            <c:strRef>
              <c:f>Sheet1!$C$1</c:f>
              <c:strCache>
                <c:ptCount val="1"/>
                <c:pt idx="0">
                  <c:v>23.12复购率</c:v>
                </c:pt>
              </c:strCache>
            </c:strRef>
          </c:tx>
          <c:spPr>
            <a:solidFill>
              <a:schemeClr val="accent5">
                <a:lumMod val="75000"/>
              </a:schemeClr>
            </a:solidFill>
            <a:ln>
              <a:noFill/>
            </a:ln>
            <a:effectLst/>
          </c:spPr>
          <c:invertIfNegative val="0"/>
          <c:dLbls>
            <c:numFmt formatCode="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Nespresso</c:v>
                </c:pt>
                <c:pt idx="1">
                  <c:v>星巴克</c:v>
                </c:pt>
                <c:pt idx="2">
                  <c:v>Illy</c:v>
                </c:pt>
              </c:strCache>
            </c:strRef>
          </c:cat>
          <c:val>
            <c:numRef>
              <c:f>Sheet1!$C$2:$C$4</c:f>
              <c:numCache>
                <c:formatCode>General</c:formatCode>
                <c:ptCount val="3"/>
                <c:pt idx="0">
                  <c:v>3.4782608695652167E-2</c:v>
                </c:pt>
                <c:pt idx="1">
                  <c:v>3.793103448275862E-2</c:v>
                </c:pt>
                <c:pt idx="2">
                  <c:v>0.04</c:v>
                </c:pt>
              </c:numCache>
            </c:numRef>
          </c:val>
          <c:extLst>
            <c:ext xmlns:c16="http://schemas.microsoft.com/office/drawing/2014/chart" uri="{C3380CC4-5D6E-409C-BE32-E72D297353CC}">
              <c16:uniqueId val="{00000001-A5F0-F84A-817B-7E9E07AA9127}"/>
            </c:ext>
          </c:extLst>
        </c:ser>
        <c:dLbls>
          <c:showLegendKey val="0"/>
          <c:showVal val="0"/>
          <c:showCatName val="0"/>
          <c:showSerName val="0"/>
          <c:showPercent val="0"/>
          <c:showBubbleSize val="0"/>
        </c:dLbls>
        <c:gapWidth val="80"/>
        <c:axId val="1140276928"/>
        <c:axId val="1140283456"/>
        <c:extLst>
          <c:ext xmlns:c15="http://schemas.microsoft.com/office/drawing/2012/chart" uri="{02D57815-91ED-43cb-92C2-25804820EDAC}">
            <c15:filteredBarSeries>
              <c15:ser>
                <c:idx val="0"/>
                <c:order val="0"/>
                <c:tx>
                  <c:strRef>
                    <c:extLst>
                      <c:ext uri="{02D57815-91ED-43cb-92C2-25804820EDAC}">
                        <c15:formulaRef>
                          <c15:sqref>Sheet1!$B$1</c15:sqref>
                        </c15:formulaRef>
                      </c:ext>
                    </c:extLst>
                    <c:strCache>
                      <c:ptCount val="1"/>
                      <c:pt idx="0">
                        <c:v>23.11复购率</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uri="{CE6537A1-D6FC-4f65-9D91-7224C49458BB}">
                      <c15:showLeaderLines val="1"/>
                      <c15:leaderLines>
                        <c:spPr>
                          <a:ln w="9525" cap="flat" cmpd="sng" algn="ctr">
                            <a:solidFill>
                              <a:schemeClr val="tx1">
                                <a:lumMod val="35000"/>
                                <a:lumOff val="65000"/>
                              </a:schemeClr>
                            </a:solidFill>
                            <a:round/>
                          </a:ln>
                          <a:effectLst/>
                        </c:spPr>
                      </c15:leaderLines>
                    </c:ext>
                  </c:extLst>
                </c:dLbls>
                <c:cat>
                  <c:strRef>
                    <c:extLst>
                      <c:ext uri="{02D57815-91ED-43cb-92C2-25804820EDAC}">
                        <c15:formulaRef>
                          <c15:sqref>Sheet1!$A$2:$A$4</c15:sqref>
                        </c15:formulaRef>
                      </c:ext>
                    </c:extLst>
                    <c:strCache>
                      <c:ptCount val="3"/>
                      <c:pt idx="0">
                        <c:v>Nespresso</c:v>
                      </c:pt>
                      <c:pt idx="1">
                        <c:v>星巴克</c:v>
                      </c:pt>
                      <c:pt idx="2">
                        <c:v>Illy</c:v>
                      </c:pt>
                    </c:strCache>
                  </c:strRef>
                </c:cat>
                <c:val>
                  <c:numRef>
                    <c:extLst>
                      <c:ext uri="{02D57815-91ED-43cb-92C2-25804820EDAC}">
                        <c15:formulaRef>
                          <c15:sqref>Sheet1!$B$2:$B$4</c15:sqref>
                        </c15:formulaRef>
                      </c:ext>
                    </c:extLst>
                    <c:numCache>
                      <c:formatCode>General</c:formatCode>
                      <c:ptCount val="3"/>
                      <c:pt idx="0">
                        <c:v>0.1</c:v>
                      </c:pt>
                      <c:pt idx="1">
                        <c:v>5.8620689655172413E-2</c:v>
                      </c:pt>
                      <c:pt idx="2">
                        <c:v>3.3333333333333333E-2</c:v>
                      </c:pt>
                    </c:numCache>
                  </c:numRef>
                </c:val>
                <c:extLst>
                  <c:ext xmlns:c16="http://schemas.microsoft.com/office/drawing/2014/chart" uri="{C3380CC4-5D6E-409C-BE32-E72D297353CC}">
                    <c16:uniqueId val="{00000006-A5F0-F84A-817B-7E9E07AA9127}"/>
                  </c:ext>
                </c:extLst>
              </c15:ser>
            </c15:filteredBarSeries>
          </c:ext>
        </c:extLst>
      </c:barChart>
      <c:catAx>
        <c:axId val="114027692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50" b="0" i="0" u="none" strike="noStrike" kern="1200" baseline="0">
                <a:solidFill>
                  <a:schemeClr val="tx1">
                    <a:lumMod val="65000"/>
                    <a:lumOff val="35000"/>
                  </a:schemeClr>
                </a:solidFill>
                <a:latin typeface="+mn-lt"/>
                <a:ea typeface="+mn-ea"/>
                <a:cs typeface="+mn-cs"/>
              </a:defRPr>
            </a:pPr>
            <a:endParaRPr lang="zh-CN"/>
          </a:p>
        </c:txPr>
        <c:crossAx val="1140283456"/>
        <c:crosses val="autoZero"/>
        <c:auto val="1"/>
        <c:lblAlgn val="ctr"/>
        <c:lblOffset val="100"/>
        <c:noMultiLvlLbl val="0"/>
      </c:catAx>
      <c:valAx>
        <c:axId val="1140283456"/>
        <c:scaling>
          <c:orientation val="minMax"/>
        </c:scaling>
        <c:delete val="0"/>
        <c:axPos val="l"/>
        <c:numFmt formatCode="General" sourceLinked="1"/>
        <c:majorTickMark val="none"/>
        <c:minorTickMark val="none"/>
        <c:tickLblPos val="none"/>
        <c:spPr>
          <a:noFill/>
          <a:ln>
            <a:noFill/>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crossAx val="1140276928"/>
        <c:crosses val="autoZero"/>
        <c:crossBetween val="between"/>
      </c:valAx>
      <c:spPr>
        <a:noFill/>
        <a:ln>
          <a:noFill/>
        </a:ln>
        <a:effectLst/>
      </c:spPr>
    </c:plotArea>
    <c:legend>
      <c:legendPos val="t"/>
      <c:layout>
        <c:manualLayout>
          <c:xMode val="edge"/>
          <c:yMode val="edge"/>
          <c:x val="0.21333068506307554"/>
          <c:y val="8.5845229515251142E-2"/>
          <c:w val="0.64244732821727424"/>
          <c:h val="0.10079876638805915"/>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50"/>
      </a:pPr>
      <a:endParaRPr lang="zh-CN"/>
    </a:p>
  </c:txPr>
  <c:externalData r:id="rId1">
    <c:autoUpdate val="0"/>
  </c:externalData>
  <c:userShapes r:id="rId2"/>
</c:chartSpace>
</file>

<file path=ppt/charts/chart5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440" b="0" i="0" u="none" strike="noStrike" kern="1200" spc="0" baseline="0">
                <a:solidFill>
                  <a:schemeClr val="tx1">
                    <a:lumMod val="65000"/>
                    <a:lumOff val="35000"/>
                  </a:schemeClr>
                </a:solidFill>
                <a:latin typeface="+mn-ea"/>
                <a:ea typeface="+mn-ea"/>
                <a:cs typeface="+mn-cs"/>
              </a:defRPr>
            </a:pPr>
            <a:r>
              <a:rPr lang="en-US" altLang="zh-CN" b="1" dirty="0"/>
              <a:t>Nespresso</a:t>
            </a:r>
            <a:r>
              <a:rPr lang="zh-CN" altLang="en-US" b="1" dirty="0"/>
              <a:t>官旗胶囊咖啡品类广告流量布局</a:t>
            </a:r>
            <a:r>
              <a:rPr lang="en-US" altLang="zh-CN" b="1" dirty="0"/>
              <a:t>&amp;</a:t>
            </a:r>
            <a:r>
              <a:rPr lang="zh-CN" altLang="en-US" b="1" dirty="0"/>
              <a:t>转化率变化</a:t>
            </a:r>
          </a:p>
        </c:rich>
      </c:tx>
      <c:layout>
        <c:manualLayout>
          <c:xMode val="edge"/>
          <c:yMode val="edge"/>
          <c:x val="0.27654384920634922"/>
          <c:y val="4.0732748538011704E-2"/>
        </c:manualLayout>
      </c:layout>
      <c:overlay val="0"/>
      <c:spPr>
        <a:noFill/>
        <a:ln>
          <a:noFill/>
        </a:ln>
        <a:effectLst/>
      </c:spPr>
      <c:txPr>
        <a:bodyPr rot="0" spcFirstLastPara="1" vertOverflow="ellipsis" vert="horz" wrap="square" anchor="ctr" anchorCtr="1"/>
        <a:lstStyle/>
        <a:p>
          <a:pPr>
            <a:defRPr lang="zh-CN" sz="1440" b="0" i="0" u="none" strike="noStrike" kern="1200" spc="0" baseline="0">
              <a:solidFill>
                <a:schemeClr val="tx1">
                  <a:lumMod val="65000"/>
                  <a:lumOff val="35000"/>
                </a:schemeClr>
              </a:solidFill>
              <a:latin typeface="+mn-ea"/>
              <a:ea typeface="+mn-ea"/>
              <a:cs typeface="+mn-cs"/>
            </a:defRPr>
          </a:pPr>
          <a:endParaRPr lang="zh-CN"/>
        </a:p>
      </c:txPr>
    </c:title>
    <c:autoTitleDeleted val="0"/>
    <c:plotArea>
      <c:layout>
        <c:manualLayout>
          <c:layoutTarget val="inner"/>
          <c:xMode val="edge"/>
          <c:yMode val="edge"/>
          <c:x val="5.7027542918005519E-2"/>
          <c:y val="0.28875360735540684"/>
          <c:w val="0.89419811271848804"/>
          <c:h val="0.5619528167142277"/>
        </c:manualLayout>
      </c:layout>
      <c:barChart>
        <c:barDir val="col"/>
        <c:grouping val="clustered"/>
        <c:varyColors val="0"/>
        <c:ser>
          <c:idx val="1"/>
          <c:order val="0"/>
          <c:tx>
            <c:strRef>
              <c:f>Sheet1!$C$1</c:f>
              <c:strCache>
                <c:ptCount val="1"/>
                <c:pt idx="0">
                  <c:v>22.12访客数</c:v>
                </c:pt>
              </c:strCache>
            </c:strRef>
          </c:tx>
          <c:spPr>
            <a:solidFill>
              <a:schemeClr val="accent2"/>
            </a:solidFill>
            <a:ln>
              <a:noFill/>
            </a:ln>
            <a:effectLst/>
          </c:spPr>
          <c:invertIfNegative val="0"/>
          <c:dLbls>
            <c:dLbl>
              <c:idx val="0"/>
              <c:layout>
                <c:manualLayout>
                  <c:x val="-8.819444444444444E-3"/>
                  <c:y val="7.4269005847953217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3635-4638-9422-85DA62C37442}"/>
                </c:ext>
              </c:extLst>
            </c:dLbl>
            <c:dLbl>
              <c:idx val="2"/>
              <c:layout>
                <c:manualLayout>
                  <c:x val="-1.259920634920681E-3"/>
                  <c:y val="-2.5994152046783695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3635-4638-9422-85DA62C37442}"/>
                </c:ext>
              </c:extLst>
            </c:dLbl>
            <c:dLbl>
              <c:idx val="5"/>
              <c:layout>
                <c:manualLayout>
                  <c:x val="2.5198412698412696E-3"/>
                  <c:y val="-0.1225438596491228"/>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3635-4638-9422-85DA62C37442}"/>
                </c:ext>
              </c:extLst>
            </c:dLbl>
            <c:numFmt formatCode="#,##0_);[Red]\(#,##0\)" sourceLinked="0"/>
            <c:spPr>
              <a:noFill/>
              <a:ln>
                <a:noFill/>
              </a:ln>
              <a:effectLst/>
            </c:spPr>
            <c:txPr>
              <a:bodyPr rot="0" spcFirstLastPara="1" vertOverflow="ellipsis" vert="horz" wrap="square" lIns="38100" tIns="19050" rIns="38100" bIns="19050" anchor="ctr" anchorCtr="1">
                <a:spAutoFit/>
              </a:bodyPr>
              <a:lstStyle/>
              <a:p>
                <a:pPr>
                  <a:defRPr lang="zh-CN" sz="1000" b="0" i="0" u="none" strike="noStrike" kern="1200" baseline="0">
                    <a:solidFill>
                      <a:schemeClr val="tx1">
                        <a:lumMod val="75000"/>
                        <a:lumOff val="25000"/>
                      </a:schemeClr>
                    </a:solidFill>
                    <a:latin typeface="+mn-ea"/>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multiLvlStrRef>
              <c:f>Sheet1!$A$2:$B$12</c:f>
              <c:multiLvlStrCache>
                <c:ptCount val="7"/>
                <c:lvl>
                  <c:pt idx="0">
                    <c:v>万相台</c:v>
                  </c:pt>
                  <c:pt idx="1">
                    <c:v>引力魔方</c:v>
                  </c:pt>
                  <c:pt idx="2">
                    <c:v>直通车</c:v>
                  </c:pt>
                  <c:pt idx="3">
                    <c:v>品销宝- 品牌专区</c:v>
                  </c:pt>
                  <c:pt idx="4">
                    <c:v>淘宝客</c:v>
                  </c:pt>
                  <c:pt idx="5">
                    <c:v>UD效果投放</c:v>
                  </c:pt>
                  <c:pt idx="6">
                    <c:v>超级短视频</c:v>
                  </c:pt>
                </c:lvl>
                <c:lvl>
                  <c:pt idx="0">
                    <c:v>效果广告</c:v>
                  </c:pt>
                  <c:pt idx="3">
                    <c:v>品牌广告</c:v>
                  </c:pt>
                  <c:pt idx="4">
                    <c:v>站外广告</c:v>
                  </c:pt>
                  <c:pt idx="6">
                    <c:v>内容广告</c:v>
                  </c:pt>
                </c:lvl>
              </c:multiLvlStrCache>
            </c:multiLvlStrRef>
          </c:cat>
          <c:val>
            <c:numRef>
              <c:f>Sheet1!$C$2:$C$12</c:f>
              <c:numCache>
                <c:formatCode>General</c:formatCode>
                <c:ptCount val="7"/>
                <c:pt idx="0">
                  <c:v>156033</c:v>
                </c:pt>
                <c:pt idx="1">
                  <c:v>162867</c:v>
                </c:pt>
                <c:pt idx="2">
                  <c:v>44189</c:v>
                </c:pt>
                <c:pt idx="3">
                  <c:v>12494</c:v>
                </c:pt>
                <c:pt idx="4">
                  <c:v>10204</c:v>
                </c:pt>
                <c:pt idx="5">
                  <c:v>4349</c:v>
                </c:pt>
                <c:pt idx="6">
                  <c:v>0</c:v>
                </c:pt>
              </c:numCache>
            </c:numRef>
          </c:val>
          <c:extLst>
            <c:ext xmlns:c16="http://schemas.microsoft.com/office/drawing/2014/chart" uri="{C3380CC4-5D6E-409C-BE32-E72D297353CC}">
              <c16:uniqueId val="{00000000-7F21-CD4E-A9CD-B40DB2455F60}"/>
            </c:ext>
          </c:extLst>
        </c:ser>
        <c:ser>
          <c:idx val="0"/>
          <c:order val="1"/>
          <c:tx>
            <c:strRef>
              <c:f>Sheet1!$D$1</c:f>
              <c:strCache>
                <c:ptCount val="1"/>
                <c:pt idx="0">
                  <c:v>23.12访客数</c:v>
                </c:pt>
              </c:strCache>
            </c:strRef>
          </c:tx>
          <c:spPr>
            <a:solidFill>
              <a:schemeClr val="accent1"/>
            </a:solidFill>
            <a:ln>
              <a:noFill/>
            </a:ln>
            <a:effectLst/>
          </c:spPr>
          <c:invertIfNegative val="0"/>
          <c:dLbls>
            <c:dLbl>
              <c:idx val="2"/>
              <c:layout>
                <c:manualLayout>
                  <c:x val="1.5119047619047527E-2"/>
                  <c:y val="1.8567251461988166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3635-4638-9422-85DA62C37442}"/>
                </c:ext>
              </c:extLst>
            </c:dLbl>
            <c:dLbl>
              <c:idx val="3"/>
              <c:layout>
                <c:manualLayout>
                  <c:x val="3.7797619047618587E-3"/>
                  <c:y val="-4.4561403508771927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3635-4638-9422-85DA62C37442}"/>
                </c:ext>
              </c:extLst>
            </c:dLbl>
            <c:dLbl>
              <c:idx val="4"/>
              <c:layout>
                <c:manualLayout>
                  <c:x val="0"/>
                  <c:y val="-2.599415204678376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3635-4638-9422-85DA62C37442}"/>
                </c:ext>
              </c:extLst>
            </c:dLbl>
            <c:numFmt formatCode="#,##0_);[Red]\(#,##0\)" sourceLinked="0"/>
            <c:spPr>
              <a:noFill/>
              <a:ln>
                <a:noFill/>
              </a:ln>
              <a:effectLst/>
            </c:spPr>
            <c:txPr>
              <a:bodyPr rot="0" spcFirstLastPara="1" vertOverflow="ellipsis" vert="horz" wrap="square" lIns="38100" tIns="19050" rIns="38100" bIns="19050" anchor="ctr" anchorCtr="1">
                <a:spAutoFit/>
              </a:bodyPr>
              <a:lstStyle/>
              <a:p>
                <a:pPr>
                  <a:defRPr lang="zh-CN" sz="1000" b="0" i="0" u="none" strike="noStrike" kern="1200" baseline="0">
                    <a:solidFill>
                      <a:schemeClr val="tx1">
                        <a:lumMod val="75000"/>
                        <a:lumOff val="25000"/>
                      </a:schemeClr>
                    </a:solidFill>
                    <a:latin typeface="+mn-ea"/>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multiLvlStrRef>
              <c:f>Sheet1!$A$2:$B$12</c:f>
              <c:multiLvlStrCache>
                <c:ptCount val="7"/>
                <c:lvl>
                  <c:pt idx="0">
                    <c:v>万相台</c:v>
                  </c:pt>
                  <c:pt idx="1">
                    <c:v>引力魔方</c:v>
                  </c:pt>
                  <c:pt idx="2">
                    <c:v>直通车</c:v>
                  </c:pt>
                  <c:pt idx="3">
                    <c:v>品销宝- 品牌专区</c:v>
                  </c:pt>
                  <c:pt idx="4">
                    <c:v>淘宝客</c:v>
                  </c:pt>
                  <c:pt idx="5">
                    <c:v>UD效果投放</c:v>
                  </c:pt>
                  <c:pt idx="6">
                    <c:v>超级短视频</c:v>
                  </c:pt>
                </c:lvl>
                <c:lvl>
                  <c:pt idx="0">
                    <c:v>效果广告</c:v>
                  </c:pt>
                  <c:pt idx="3">
                    <c:v>品牌广告</c:v>
                  </c:pt>
                  <c:pt idx="4">
                    <c:v>站外广告</c:v>
                  </c:pt>
                  <c:pt idx="6">
                    <c:v>内容广告</c:v>
                  </c:pt>
                </c:lvl>
              </c:multiLvlStrCache>
            </c:multiLvlStrRef>
          </c:cat>
          <c:val>
            <c:numRef>
              <c:f>Sheet1!$D$2:$D$12</c:f>
              <c:numCache>
                <c:formatCode>General</c:formatCode>
                <c:ptCount val="7"/>
                <c:pt idx="0">
                  <c:v>66808</c:v>
                </c:pt>
                <c:pt idx="1">
                  <c:v>53476</c:v>
                </c:pt>
                <c:pt idx="2">
                  <c:v>37046</c:v>
                </c:pt>
                <c:pt idx="3">
                  <c:v>9283</c:v>
                </c:pt>
                <c:pt idx="4">
                  <c:v>6185</c:v>
                </c:pt>
                <c:pt idx="5">
                  <c:v>1494</c:v>
                </c:pt>
                <c:pt idx="6">
                  <c:v>10523</c:v>
                </c:pt>
              </c:numCache>
            </c:numRef>
          </c:val>
          <c:extLst>
            <c:ext xmlns:c16="http://schemas.microsoft.com/office/drawing/2014/chart" uri="{C3380CC4-5D6E-409C-BE32-E72D297353CC}">
              <c16:uniqueId val="{00000001-7F21-CD4E-A9CD-B40DB2455F60}"/>
            </c:ext>
          </c:extLst>
        </c:ser>
        <c:dLbls>
          <c:showLegendKey val="0"/>
          <c:showVal val="0"/>
          <c:showCatName val="0"/>
          <c:showSerName val="0"/>
          <c:showPercent val="0"/>
          <c:showBubbleSize val="0"/>
        </c:dLbls>
        <c:gapWidth val="75"/>
        <c:axId val="1141444976"/>
        <c:axId val="1141468912"/>
      </c:barChart>
      <c:lineChart>
        <c:grouping val="standard"/>
        <c:varyColors val="0"/>
        <c:ser>
          <c:idx val="3"/>
          <c:order val="2"/>
          <c:tx>
            <c:strRef>
              <c:f>Sheet1!$E$1</c:f>
              <c:strCache>
                <c:ptCount val="1"/>
                <c:pt idx="0">
                  <c:v>22.12支付转化率</c:v>
                </c:pt>
              </c:strCache>
            </c:strRef>
          </c:tx>
          <c:spPr>
            <a:ln w="28575" cap="rnd">
              <a:solidFill>
                <a:schemeClr val="accent2">
                  <a:lumMod val="75000"/>
                </a:schemeClr>
              </a:solidFill>
              <a:round/>
            </a:ln>
            <a:effectLst/>
          </c:spPr>
          <c:marker>
            <c:symbol val="none"/>
          </c:marker>
          <c:cat>
            <c:multiLvlStrRef>
              <c:f>Sheet1!$A$2:$B$12</c:f>
              <c:multiLvlStrCache>
                <c:ptCount val="7"/>
                <c:lvl>
                  <c:pt idx="0">
                    <c:v>万相台</c:v>
                  </c:pt>
                  <c:pt idx="1">
                    <c:v>引力魔方</c:v>
                  </c:pt>
                  <c:pt idx="2">
                    <c:v>直通车</c:v>
                  </c:pt>
                  <c:pt idx="3">
                    <c:v>品销宝- 品牌专区</c:v>
                  </c:pt>
                  <c:pt idx="4">
                    <c:v>淘宝客</c:v>
                  </c:pt>
                  <c:pt idx="5">
                    <c:v>UD效果投放</c:v>
                  </c:pt>
                  <c:pt idx="6">
                    <c:v>超级短视频</c:v>
                  </c:pt>
                </c:lvl>
                <c:lvl>
                  <c:pt idx="0">
                    <c:v>效果广告</c:v>
                  </c:pt>
                  <c:pt idx="3">
                    <c:v>品牌广告</c:v>
                  </c:pt>
                  <c:pt idx="4">
                    <c:v>站外广告</c:v>
                  </c:pt>
                  <c:pt idx="6">
                    <c:v>内容广告</c:v>
                  </c:pt>
                </c:lvl>
              </c:multiLvlStrCache>
            </c:multiLvlStrRef>
          </c:cat>
          <c:val>
            <c:numRef>
              <c:f>Sheet1!$E$2:$E$12</c:f>
              <c:numCache>
                <c:formatCode>General</c:formatCode>
                <c:ptCount val="7"/>
                <c:pt idx="0">
                  <c:v>2.6411079707497769E-2</c:v>
                </c:pt>
                <c:pt idx="1">
                  <c:v>4.316405410549712E-3</c:v>
                </c:pt>
                <c:pt idx="2">
                  <c:v>4.6934757518839527E-2</c:v>
                </c:pt>
                <c:pt idx="3">
                  <c:v>0.169921562349928</c:v>
                </c:pt>
                <c:pt idx="4">
                  <c:v>0.13935711485691879</c:v>
                </c:pt>
                <c:pt idx="5">
                  <c:v>0</c:v>
                </c:pt>
                <c:pt idx="6">
                  <c:v>0</c:v>
                </c:pt>
              </c:numCache>
            </c:numRef>
          </c:val>
          <c:smooth val="0"/>
          <c:extLst>
            <c:ext xmlns:c16="http://schemas.microsoft.com/office/drawing/2014/chart" uri="{C3380CC4-5D6E-409C-BE32-E72D297353CC}">
              <c16:uniqueId val="{00000002-7F21-CD4E-A9CD-B40DB2455F60}"/>
            </c:ext>
          </c:extLst>
        </c:ser>
        <c:ser>
          <c:idx val="2"/>
          <c:order val="3"/>
          <c:tx>
            <c:strRef>
              <c:f>Sheet1!$F$1</c:f>
              <c:strCache>
                <c:ptCount val="1"/>
                <c:pt idx="0">
                  <c:v>23.12支付转化率</c:v>
                </c:pt>
              </c:strCache>
            </c:strRef>
          </c:tx>
          <c:spPr>
            <a:ln w="28575" cap="rnd">
              <a:solidFill>
                <a:schemeClr val="accent1">
                  <a:lumMod val="75000"/>
                </a:schemeClr>
              </a:solidFill>
              <a:round/>
            </a:ln>
            <a:effectLst/>
          </c:spPr>
          <c:marker>
            <c:symbol val="none"/>
          </c:marker>
          <c:cat>
            <c:multiLvlStrRef>
              <c:f>Sheet1!$A$2:$B$12</c:f>
              <c:multiLvlStrCache>
                <c:ptCount val="7"/>
                <c:lvl>
                  <c:pt idx="0">
                    <c:v>万相台</c:v>
                  </c:pt>
                  <c:pt idx="1">
                    <c:v>引力魔方</c:v>
                  </c:pt>
                  <c:pt idx="2">
                    <c:v>直通车</c:v>
                  </c:pt>
                  <c:pt idx="3">
                    <c:v>品销宝- 品牌专区</c:v>
                  </c:pt>
                  <c:pt idx="4">
                    <c:v>淘宝客</c:v>
                  </c:pt>
                  <c:pt idx="5">
                    <c:v>UD效果投放</c:v>
                  </c:pt>
                  <c:pt idx="6">
                    <c:v>超级短视频</c:v>
                  </c:pt>
                </c:lvl>
                <c:lvl>
                  <c:pt idx="0">
                    <c:v>效果广告</c:v>
                  </c:pt>
                  <c:pt idx="3">
                    <c:v>品牌广告</c:v>
                  </c:pt>
                  <c:pt idx="4">
                    <c:v>站外广告</c:v>
                  </c:pt>
                  <c:pt idx="6">
                    <c:v>内容广告</c:v>
                  </c:pt>
                </c:lvl>
              </c:multiLvlStrCache>
            </c:multiLvlStrRef>
          </c:cat>
          <c:val>
            <c:numRef>
              <c:f>Sheet1!$F$2:$F$12</c:f>
              <c:numCache>
                <c:formatCode>General</c:formatCode>
                <c:ptCount val="7"/>
                <c:pt idx="0">
                  <c:v>3.1912345826847092E-2</c:v>
                </c:pt>
                <c:pt idx="1">
                  <c:v>1.0658987209215349E-3</c:v>
                </c:pt>
                <c:pt idx="2">
                  <c:v>3.5820331479781892E-2</c:v>
                </c:pt>
                <c:pt idx="3">
                  <c:v>0.1348701928255952</c:v>
                </c:pt>
                <c:pt idx="4">
                  <c:v>7.72837510105093E-2</c:v>
                </c:pt>
                <c:pt idx="5">
                  <c:v>0</c:v>
                </c:pt>
                <c:pt idx="6">
                  <c:v>0</c:v>
                </c:pt>
              </c:numCache>
            </c:numRef>
          </c:val>
          <c:smooth val="0"/>
          <c:extLst>
            <c:ext xmlns:c16="http://schemas.microsoft.com/office/drawing/2014/chart" uri="{C3380CC4-5D6E-409C-BE32-E72D297353CC}">
              <c16:uniqueId val="{00000003-7F21-CD4E-A9CD-B40DB2455F60}"/>
            </c:ext>
          </c:extLst>
        </c:ser>
        <c:dLbls>
          <c:showLegendKey val="0"/>
          <c:showVal val="0"/>
          <c:showCatName val="0"/>
          <c:showSerName val="0"/>
          <c:showPercent val="0"/>
          <c:showBubbleSize val="0"/>
        </c:dLbls>
        <c:marker val="1"/>
        <c:smooth val="0"/>
        <c:axId val="1141468368"/>
        <c:axId val="1141442800"/>
      </c:lineChart>
      <c:catAx>
        <c:axId val="11414449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800" b="0" i="0" u="none" strike="noStrike" kern="1200" baseline="0">
                <a:solidFill>
                  <a:schemeClr val="tx1">
                    <a:lumMod val="65000"/>
                    <a:lumOff val="35000"/>
                  </a:schemeClr>
                </a:solidFill>
                <a:latin typeface="+mn-ea"/>
                <a:ea typeface="+mn-ea"/>
                <a:cs typeface="+mn-cs"/>
              </a:defRPr>
            </a:pPr>
            <a:endParaRPr lang="zh-CN"/>
          </a:p>
        </c:txPr>
        <c:crossAx val="1141468912"/>
        <c:crosses val="autoZero"/>
        <c:auto val="1"/>
        <c:lblAlgn val="ctr"/>
        <c:lblOffset val="100"/>
        <c:noMultiLvlLbl val="0"/>
      </c:catAx>
      <c:valAx>
        <c:axId val="1141468912"/>
        <c:scaling>
          <c:orientation val="minMax"/>
        </c:scaling>
        <c:delete val="0"/>
        <c:axPos val="l"/>
        <c:numFmt formatCode="#,##0_);[Red]\(#,##0\)" sourceLinked="0"/>
        <c:majorTickMark val="out"/>
        <c:minorTickMark val="none"/>
        <c:tickLblPos val="none"/>
        <c:spPr>
          <a:noFill/>
          <a:ln>
            <a:noFill/>
          </a:ln>
          <a:effectLst/>
        </c:spPr>
        <c:txPr>
          <a:bodyPr rot="-60000000" spcFirstLastPara="1" vertOverflow="ellipsis" vert="horz" wrap="square" anchor="ctr" anchorCtr="1"/>
          <a:lstStyle/>
          <a:p>
            <a:pPr>
              <a:defRPr lang="zh-CN" sz="1000" b="0" i="0" u="none" strike="noStrike" kern="1200" baseline="0">
                <a:solidFill>
                  <a:schemeClr val="tx1">
                    <a:lumMod val="65000"/>
                    <a:lumOff val="35000"/>
                  </a:schemeClr>
                </a:solidFill>
                <a:latin typeface="+mn-ea"/>
                <a:ea typeface="+mn-ea"/>
                <a:cs typeface="+mn-cs"/>
              </a:defRPr>
            </a:pPr>
            <a:endParaRPr lang="zh-CN"/>
          </a:p>
        </c:txPr>
        <c:crossAx val="1141444976"/>
        <c:crosses val="autoZero"/>
        <c:crossBetween val="between"/>
      </c:valAx>
      <c:valAx>
        <c:axId val="1141442800"/>
        <c:scaling>
          <c:orientation val="minMax"/>
        </c:scaling>
        <c:delete val="0"/>
        <c:axPos val="r"/>
        <c:numFmt formatCode="0%" sourceLinked="0"/>
        <c:majorTickMark val="out"/>
        <c:minorTickMark val="none"/>
        <c:tickLblPos val="nextTo"/>
        <c:spPr>
          <a:noFill/>
          <a:ln>
            <a:noFill/>
          </a:ln>
          <a:effectLst/>
        </c:spPr>
        <c:txPr>
          <a:bodyPr rot="-60000000" spcFirstLastPara="1" vertOverflow="ellipsis" vert="horz" wrap="square" anchor="ctr" anchorCtr="1"/>
          <a:lstStyle/>
          <a:p>
            <a:pPr>
              <a:defRPr lang="zh-CN" sz="1000" b="0" i="0" u="none" strike="noStrike" kern="1200" baseline="0">
                <a:solidFill>
                  <a:schemeClr val="tx1">
                    <a:lumMod val="65000"/>
                    <a:lumOff val="35000"/>
                  </a:schemeClr>
                </a:solidFill>
                <a:latin typeface="+mn-ea"/>
                <a:ea typeface="+mn-ea"/>
                <a:cs typeface="+mn-cs"/>
              </a:defRPr>
            </a:pPr>
            <a:endParaRPr lang="zh-CN"/>
          </a:p>
        </c:txPr>
        <c:crossAx val="1141468368"/>
        <c:crosses val="max"/>
        <c:crossBetween val="between"/>
      </c:valAx>
      <c:catAx>
        <c:axId val="1141468368"/>
        <c:scaling>
          <c:orientation val="minMax"/>
        </c:scaling>
        <c:delete val="1"/>
        <c:axPos val="b"/>
        <c:numFmt formatCode="General" sourceLinked="1"/>
        <c:majorTickMark val="out"/>
        <c:minorTickMark val="none"/>
        <c:tickLblPos val="nextTo"/>
        <c:crossAx val="1141442800"/>
        <c:crosses val="autoZero"/>
        <c:auto val="1"/>
        <c:lblAlgn val="ctr"/>
        <c:lblOffset val="100"/>
        <c:noMultiLvlLbl val="0"/>
      </c:catAx>
      <c:spPr>
        <a:noFill/>
        <a:ln>
          <a:noFill/>
        </a:ln>
        <a:effectLst/>
      </c:spPr>
    </c:plotArea>
    <c:legend>
      <c:legendPos val="t"/>
      <c:overlay val="0"/>
      <c:spPr>
        <a:noFill/>
        <a:ln>
          <a:noFill/>
        </a:ln>
        <a:effectLst/>
      </c:spPr>
      <c:txPr>
        <a:bodyPr rot="0" spcFirstLastPara="1" vertOverflow="ellipsis" vert="horz" wrap="square" anchor="ctr" anchorCtr="1"/>
        <a:lstStyle/>
        <a:p>
          <a:pPr>
            <a:defRPr lang="zh-CN" sz="1000" b="0" i="0" u="none" strike="noStrike" kern="1200" baseline="0">
              <a:solidFill>
                <a:schemeClr val="tx1">
                  <a:lumMod val="65000"/>
                  <a:lumOff val="35000"/>
                </a:schemeClr>
              </a:solidFill>
              <a:latin typeface="+mn-ea"/>
              <a:ea typeface="+mn-ea"/>
              <a:cs typeface="+mn-cs"/>
            </a:defRPr>
          </a:pPr>
          <a:endParaRPr lang="zh-CN"/>
        </a:p>
      </c:txPr>
    </c:legend>
    <c:plotVisOnly val="1"/>
    <c:dispBlanksAs val="gap"/>
    <c:showDLblsOverMax val="0"/>
  </c:chart>
  <c:spPr>
    <a:noFill/>
    <a:ln>
      <a:noFill/>
    </a:ln>
    <a:effectLst/>
  </c:spPr>
  <c:txPr>
    <a:bodyPr/>
    <a:lstStyle/>
    <a:p>
      <a:pPr>
        <a:defRPr lang="zh-CN" sz="1200">
          <a:latin typeface="+mn-ea"/>
          <a:ea typeface="+mn-ea"/>
        </a:defRPr>
      </a:pPr>
      <a:endParaRPr lang="zh-CN"/>
    </a:p>
  </c:txPr>
  <c:externalData r:id="rId3">
    <c:autoUpdate val="0"/>
  </c:externalData>
</c:chartSpace>
</file>

<file path=ppt/charts/chart5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440" b="0" i="0" u="none" strike="noStrike" kern="1200" spc="0" baseline="0">
                <a:solidFill>
                  <a:schemeClr val="tx1">
                    <a:lumMod val="65000"/>
                    <a:lumOff val="35000"/>
                  </a:schemeClr>
                </a:solidFill>
                <a:latin typeface="+mn-ea"/>
                <a:ea typeface="+mn-ea"/>
                <a:cs typeface="+mn-cs"/>
              </a:defRPr>
            </a:pPr>
            <a:r>
              <a:rPr lang="en-US" altLang="zh-CN" b="1" dirty="0"/>
              <a:t>Nespresso</a:t>
            </a:r>
            <a:r>
              <a:rPr lang="zh-CN" altLang="en-US" b="1" dirty="0"/>
              <a:t>官旗胶囊咖啡品类平台流量布局</a:t>
            </a:r>
            <a:r>
              <a:rPr lang="en-US" altLang="zh-CN" b="1" dirty="0"/>
              <a:t>&amp;</a:t>
            </a:r>
            <a:r>
              <a:rPr lang="zh-CN" altLang="en-US" b="1" dirty="0"/>
              <a:t>转化率变化</a:t>
            </a:r>
          </a:p>
        </c:rich>
      </c:tx>
      <c:layout>
        <c:manualLayout>
          <c:xMode val="edge"/>
          <c:yMode val="edge"/>
          <c:x val="0.26293333333333335"/>
          <c:y val="4.0847953216374272E-2"/>
        </c:manualLayout>
      </c:layout>
      <c:overlay val="0"/>
      <c:spPr>
        <a:noFill/>
        <a:ln>
          <a:noFill/>
        </a:ln>
        <a:effectLst/>
      </c:spPr>
      <c:txPr>
        <a:bodyPr rot="0" spcFirstLastPara="1" vertOverflow="ellipsis" vert="horz" wrap="square" anchor="ctr" anchorCtr="1"/>
        <a:lstStyle/>
        <a:p>
          <a:pPr>
            <a:defRPr lang="zh-CN" sz="1440" b="0" i="0" u="none" strike="noStrike" kern="1200" spc="0" baseline="0">
              <a:solidFill>
                <a:schemeClr val="tx1">
                  <a:lumMod val="65000"/>
                  <a:lumOff val="35000"/>
                </a:schemeClr>
              </a:solidFill>
              <a:latin typeface="+mn-ea"/>
              <a:ea typeface="+mn-ea"/>
              <a:cs typeface="+mn-cs"/>
            </a:defRPr>
          </a:pPr>
          <a:endParaRPr lang="zh-CN"/>
        </a:p>
      </c:txPr>
    </c:title>
    <c:autoTitleDeleted val="0"/>
    <c:plotArea>
      <c:layout>
        <c:manualLayout>
          <c:layoutTarget val="inner"/>
          <c:xMode val="edge"/>
          <c:yMode val="edge"/>
          <c:x val="5.7027520510226602E-2"/>
          <c:y val="0.24489532748972617"/>
          <c:w val="0.89419811271848804"/>
          <c:h val="0.65582605800208549"/>
        </c:manualLayout>
      </c:layout>
      <c:barChart>
        <c:barDir val="col"/>
        <c:grouping val="clustered"/>
        <c:varyColors val="0"/>
        <c:ser>
          <c:idx val="1"/>
          <c:order val="0"/>
          <c:tx>
            <c:strRef>
              <c:f>Sheet1!$B$1</c:f>
              <c:strCache>
                <c:ptCount val="1"/>
                <c:pt idx="0">
                  <c:v>22.12访客数</c:v>
                </c:pt>
              </c:strCache>
            </c:strRef>
          </c:tx>
          <c:spPr>
            <a:solidFill>
              <a:schemeClr val="accent2"/>
            </a:solidFill>
            <a:ln>
              <a:noFill/>
            </a:ln>
            <a:effectLst/>
          </c:spPr>
          <c:invertIfNegative val="0"/>
          <c:dLbls>
            <c:dLbl>
              <c:idx val="2"/>
              <c:layout>
                <c:manualLayout>
                  <c:x val="0"/>
                  <c:y val="-4.4561403508771961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BDE7-40B9-870B-00DE022A669B}"/>
                </c:ext>
              </c:extLst>
            </c:dLbl>
            <c:dLbl>
              <c:idx val="4"/>
              <c:layout>
                <c:manualLayout>
                  <c:x val="-1.2599206349206348E-3"/>
                  <c:y val="-0.10026315789473685"/>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86F2-409F-86DA-FBD8C06DF3CA}"/>
                </c:ext>
              </c:extLst>
            </c:dLbl>
            <c:numFmt formatCode="#,##0_);[Red]\(#,##0\)" sourceLinked="0"/>
            <c:spPr>
              <a:noFill/>
              <a:ln>
                <a:noFill/>
              </a:ln>
              <a:effectLst/>
            </c:spPr>
            <c:txPr>
              <a:bodyPr rot="0" spcFirstLastPara="1" vertOverflow="ellipsis" vert="horz" wrap="square" lIns="38100" tIns="19050" rIns="38100" bIns="19050" anchor="ctr" anchorCtr="1">
                <a:spAutoFit/>
              </a:bodyPr>
              <a:lstStyle/>
              <a:p>
                <a:pPr>
                  <a:defRPr lang="zh-CN" sz="1000" b="0" i="0" u="none" strike="noStrike" kern="1200" baseline="0">
                    <a:solidFill>
                      <a:schemeClr val="tx1">
                        <a:lumMod val="75000"/>
                        <a:lumOff val="25000"/>
                      </a:schemeClr>
                    </a:solidFill>
                    <a:latin typeface="+mn-ea"/>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Sheet1!$A$2:$A$8</c:f>
              <c:strCache>
                <c:ptCount val="7"/>
                <c:pt idx="0">
                  <c:v>手淘搜索</c:v>
                </c:pt>
                <c:pt idx="1">
                  <c:v>我的淘宝</c:v>
                </c:pt>
                <c:pt idx="2">
                  <c:v>购物车</c:v>
                </c:pt>
                <c:pt idx="3">
                  <c:v>手淘淘宝直播</c:v>
                </c:pt>
                <c:pt idx="4">
                  <c:v>淘内待分类</c:v>
                </c:pt>
                <c:pt idx="5">
                  <c:v>手淘推荐</c:v>
                </c:pt>
                <c:pt idx="6">
                  <c:v>手淘旺信</c:v>
                </c:pt>
              </c:strCache>
            </c:strRef>
          </c:cat>
          <c:val>
            <c:numRef>
              <c:f>Sheet1!$B$2:$B$8</c:f>
              <c:numCache>
                <c:formatCode>General</c:formatCode>
                <c:ptCount val="7"/>
                <c:pt idx="0">
                  <c:v>38716</c:v>
                </c:pt>
                <c:pt idx="1">
                  <c:v>36565</c:v>
                </c:pt>
                <c:pt idx="2">
                  <c:v>36382</c:v>
                </c:pt>
                <c:pt idx="3">
                  <c:v>20564</c:v>
                </c:pt>
                <c:pt idx="4">
                  <c:v>21057</c:v>
                </c:pt>
                <c:pt idx="5">
                  <c:v>27692</c:v>
                </c:pt>
                <c:pt idx="6">
                  <c:v>7114</c:v>
                </c:pt>
              </c:numCache>
            </c:numRef>
          </c:val>
          <c:extLst>
            <c:ext xmlns:c16="http://schemas.microsoft.com/office/drawing/2014/chart" uri="{C3380CC4-5D6E-409C-BE32-E72D297353CC}">
              <c16:uniqueId val="{00000000-69CC-5B46-9FA5-960AFAC45CE0}"/>
            </c:ext>
          </c:extLst>
        </c:ser>
        <c:ser>
          <c:idx val="0"/>
          <c:order val="1"/>
          <c:tx>
            <c:strRef>
              <c:f>Sheet1!$C$1</c:f>
              <c:strCache>
                <c:ptCount val="1"/>
                <c:pt idx="0">
                  <c:v>23.12访客数</c:v>
                </c:pt>
              </c:strCache>
            </c:strRef>
          </c:tx>
          <c:spPr>
            <a:solidFill>
              <a:schemeClr val="accent1"/>
            </a:solidFill>
            <a:ln>
              <a:noFill/>
            </a:ln>
            <a:effectLst/>
          </c:spPr>
          <c:invertIfNegative val="0"/>
          <c:dLbls>
            <c:dLbl>
              <c:idx val="1"/>
              <c:layout>
                <c:manualLayout>
                  <c:x val="-4.6196556280529689E-17"/>
                  <c:y val="-9.6549707602339246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BDE7-40B9-870B-00DE022A669B}"/>
                </c:ext>
              </c:extLst>
            </c:dLbl>
            <c:dLbl>
              <c:idx val="2"/>
              <c:layout>
                <c:manualLayout>
                  <c:x val="8.8194444444443989E-3"/>
                  <c:y val="-0.24880116959064327"/>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BDE7-40B9-870B-00DE022A669B}"/>
                </c:ext>
              </c:extLst>
            </c:dLbl>
            <c:dLbl>
              <c:idx val="4"/>
              <c:layout>
                <c:manualLayout>
                  <c:x val="-9.2393112561059377E-17"/>
                  <c:y val="-0.10026315789473685"/>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BDE7-40B9-870B-00DE022A669B}"/>
                </c:ext>
              </c:extLst>
            </c:dLbl>
            <c:numFmt formatCode="#,##0_);[Red]\(#,##0\)" sourceLinked="0"/>
            <c:spPr>
              <a:noFill/>
              <a:ln>
                <a:noFill/>
              </a:ln>
              <a:effectLst/>
            </c:spPr>
            <c:txPr>
              <a:bodyPr rot="0" spcFirstLastPara="1" vertOverflow="ellipsis" vert="horz" wrap="square" lIns="38100" tIns="19050" rIns="38100" bIns="19050" anchor="ctr" anchorCtr="1">
                <a:spAutoFit/>
              </a:bodyPr>
              <a:lstStyle/>
              <a:p>
                <a:pPr>
                  <a:defRPr lang="zh-CN" sz="1000" b="0" i="0" u="none" strike="noStrike" kern="1200" baseline="0">
                    <a:solidFill>
                      <a:schemeClr val="tx1">
                        <a:lumMod val="75000"/>
                        <a:lumOff val="25000"/>
                      </a:schemeClr>
                    </a:solidFill>
                    <a:latin typeface="+mn-ea"/>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Sheet1!$A$2:$A$8</c:f>
              <c:strCache>
                <c:ptCount val="7"/>
                <c:pt idx="0">
                  <c:v>手淘搜索</c:v>
                </c:pt>
                <c:pt idx="1">
                  <c:v>我的淘宝</c:v>
                </c:pt>
                <c:pt idx="2">
                  <c:v>购物车</c:v>
                </c:pt>
                <c:pt idx="3">
                  <c:v>手淘淘宝直播</c:v>
                </c:pt>
                <c:pt idx="4">
                  <c:v>淘内待分类</c:v>
                </c:pt>
                <c:pt idx="5">
                  <c:v>手淘推荐</c:v>
                </c:pt>
                <c:pt idx="6">
                  <c:v>手淘旺信</c:v>
                </c:pt>
              </c:strCache>
            </c:strRef>
          </c:cat>
          <c:val>
            <c:numRef>
              <c:f>Sheet1!$C$2:$C$8</c:f>
              <c:numCache>
                <c:formatCode>General</c:formatCode>
                <c:ptCount val="7"/>
                <c:pt idx="0">
                  <c:v>41380</c:v>
                </c:pt>
                <c:pt idx="1">
                  <c:v>21110</c:v>
                </c:pt>
                <c:pt idx="2">
                  <c:v>19786</c:v>
                </c:pt>
                <c:pt idx="3">
                  <c:v>19231</c:v>
                </c:pt>
                <c:pt idx="4">
                  <c:v>9930</c:v>
                </c:pt>
                <c:pt idx="5">
                  <c:v>7263</c:v>
                </c:pt>
                <c:pt idx="6">
                  <c:v>5014</c:v>
                </c:pt>
              </c:numCache>
            </c:numRef>
          </c:val>
          <c:extLst>
            <c:ext xmlns:c16="http://schemas.microsoft.com/office/drawing/2014/chart" uri="{C3380CC4-5D6E-409C-BE32-E72D297353CC}">
              <c16:uniqueId val="{00000001-69CC-5B46-9FA5-960AFAC45CE0}"/>
            </c:ext>
          </c:extLst>
        </c:ser>
        <c:dLbls>
          <c:showLegendKey val="0"/>
          <c:showVal val="0"/>
          <c:showCatName val="0"/>
          <c:showSerName val="0"/>
          <c:showPercent val="0"/>
          <c:showBubbleSize val="0"/>
        </c:dLbls>
        <c:gapWidth val="75"/>
        <c:axId val="1141470000"/>
        <c:axId val="1141456400"/>
      </c:barChart>
      <c:lineChart>
        <c:grouping val="standard"/>
        <c:varyColors val="0"/>
        <c:ser>
          <c:idx val="3"/>
          <c:order val="2"/>
          <c:tx>
            <c:strRef>
              <c:f>Sheet1!$D$1</c:f>
              <c:strCache>
                <c:ptCount val="1"/>
                <c:pt idx="0">
                  <c:v>22.12支付转化率</c:v>
                </c:pt>
              </c:strCache>
            </c:strRef>
          </c:tx>
          <c:spPr>
            <a:ln w="19050" cap="rnd">
              <a:solidFill>
                <a:schemeClr val="accent2">
                  <a:lumMod val="75000"/>
                </a:schemeClr>
              </a:solidFill>
              <a:round/>
            </a:ln>
            <a:effectLst/>
          </c:spPr>
          <c:marker>
            <c:symbol val="none"/>
          </c:marker>
          <c:cat>
            <c:strRef>
              <c:f>Sheet1!$A$2:$A$8</c:f>
              <c:strCache>
                <c:ptCount val="7"/>
                <c:pt idx="0">
                  <c:v>手淘搜索</c:v>
                </c:pt>
                <c:pt idx="1">
                  <c:v>我的淘宝</c:v>
                </c:pt>
                <c:pt idx="2">
                  <c:v>购物车</c:v>
                </c:pt>
                <c:pt idx="3">
                  <c:v>手淘淘宝直播</c:v>
                </c:pt>
                <c:pt idx="4">
                  <c:v>淘内待分类</c:v>
                </c:pt>
                <c:pt idx="5">
                  <c:v>手淘推荐</c:v>
                </c:pt>
                <c:pt idx="6">
                  <c:v>手淘旺信</c:v>
                </c:pt>
              </c:strCache>
            </c:strRef>
          </c:cat>
          <c:val>
            <c:numRef>
              <c:f>Sheet1!$D$2:$D$8</c:f>
              <c:numCache>
                <c:formatCode>General</c:formatCode>
                <c:ptCount val="7"/>
                <c:pt idx="0">
                  <c:v>8.1645831180907125E-2</c:v>
                </c:pt>
                <c:pt idx="1">
                  <c:v>0.1843839737453849</c:v>
                </c:pt>
                <c:pt idx="2">
                  <c:v>0.40192952558957729</c:v>
                </c:pt>
                <c:pt idx="3">
                  <c:v>3.4429099397004483E-2</c:v>
                </c:pt>
                <c:pt idx="4">
                  <c:v>0.1201025787149167</c:v>
                </c:pt>
                <c:pt idx="5">
                  <c:v>2.2100245558283979E-2</c:v>
                </c:pt>
                <c:pt idx="6">
                  <c:v>0.16671352263143099</c:v>
                </c:pt>
              </c:numCache>
            </c:numRef>
          </c:val>
          <c:smooth val="0"/>
          <c:extLst>
            <c:ext xmlns:c16="http://schemas.microsoft.com/office/drawing/2014/chart" uri="{C3380CC4-5D6E-409C-BE32-E72D297353CC}">
              <c16:uniqueId val="{00000002-69CC-5B46-9FA5-960AFAC45CE0}"/>
            </c:ext>
          </c:extLst>
        </c:ser>
        <c:ser>
          <c:idx val="2"/>
          <c:order val="3"/>
          <c:tx>
            <c:strRef>
              <c:f>Sheet1!$E$1</c:f>
              <c:strCache>
                <c:ptCount val="1"/>
                <c:pt idx="0">
                  <c:v>23.12支付转化率</c:v>
                </c:pt>
              </c:strCache>
            </c:strRef>
          </c:tx>
          <c:spPr>
            <a:ln w="19050" cap="rnd">
              <a:solidFill>
                <a:schemeClr val="accent1">
                  <a:lumMod val="75000"/>
                </a:schemeClr>
              </a:solidFill>
              <a:round/>
            </a:ln>
            <a:effectLst/>
          </c:spPr>
          <c:marker>
            <c:symbol val="none"/>
          </c:marker>
          <c:cat>
            <c:strRef>
              <c:f>Sheet1!$A$2:$A$8</c:f>
              <c:strCache>
                <c:ptCount val="7"/>
                <c:pt idx="0">
                  <c:v>手淘搜索</c:v>
                </c:pt>
                <c:pt idx="1">
                  <c:v>我的淘宝</c:v>
                </c:pt>
                <c:pt idx="2">
                  <c:v>购物车</c:v>
                </c:pt>
                <c:pt idx="3">
                  <c:v>手淘淘宝直播</c:v>
                </c:pt>
                <c:pt idx="4">
                  <c:v>淘内待分类</c:v>
                </c:pt>
                <c:pt idx="5">
                  <c:v>手淘推荐</c:v>
                </c:pt>
                <c:pt idx="6">
                  <c:v>手淘旺信</c:v>
                </c:pt>
              </c:strCache>
            </c:strRef>
          </c:cat>
          <c:val>
            <c:numRef>
              <c:f>Sheet1!$E$2:$E$8</c:f>
              <c:numCache>
                <c:formatCode>General</c:formatCode>
                <c:ptCount val="7"/>
                <c:pt idx="0">
                  <c:v>9.0236829386176901E-2</c:v>
                </c:pt>
                <c:pt idx="1">
                  <c:v>0.18924680246328751</c:v>
                </c:pt>
                <c:pt idx="2">
                  <c:v>0.3032447184878197</c:v>
                </c:pt>
                <c:pt idx="3">
                  <c:v>1.663980032239613E-2</c:v>
                </c:pt>
                <c:pt idx="4">
                  <c:v>0.16475327291037259</c:v>
                </c:pt>
                <c:pt idx="5">
                  <c:v>4.0203772545779982E-2</c:v>
                </c:pt>
                <c:pt idx="6">
                  <c:v>0.20343039489429601</c:v>
                </c:pt>
              </c:numCache>
            </c:numRef>
          </c:val>
          <c:smooth val="0"/>
          <c:extLst>
            <c:ext xmlns:c16="http://schemas.microsoft.com/office/drawing/2014/chart" uri="{C3380CC4-5D6E-409C-BE32-E72D297353CC}">
              <c16:uniqueId val="{00000003-69CC-5B46-9FA5-960AFAC45CE0}"/>
            </c:ext>
          </c:extLst>
        </c:ser>
        <c:dLbls>
          <c:showLegendKey val="0"/>
          <c:showVal val="0"/>
          <c:showCatName val="0"/>
          <c:showSerName val="0"/>
          <c:showPercent val="0"/>
          <c:showBubbleSize val="0"/>
        </c:dLbls>
        <c:marker val="1"/>
        <c:smooth val="0"/>
        <c:axId val="1141464016"/>
        <c:axId val="1141441712"/>
      </c:lineChart>
      <c:catAx>
        <c:axId val="114147000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1000" b="0" i="0" u="none" strike="noStrike" kern="1200" baseline="0">
                <a:solidFill>
                  <a:schemeClr val="tx1">
                    <a:lumMod val="65000"/>
                    <a:lumOff val="35000"/>
                  </a:schemeClr>
                </a:solidFill>
                <a:latin typeface="+mn-ea"/>
                <a:ea typeface="+mn-ea"/>
                <a:cs typeface="+mn-cs"/>
              </a:defRPr>
            </a:pPr>
            <a:endParaRPr lang="zh-CN"/>
          </a:p>
        </c:txPr>
        <c:crossAx val="1141456400"/>
        <c:crosses val="autoZero"/>
        <c:auto val="1"/>
        <c:lblAlgn val="ctr"/>
        <c:lblOffset val="100"/>
        <c:noMultiLvlLbl val="0"/>
      </c:catAx>
      <c:valAx>
        <c:axId val="1141456400"/>
        <c:scaling>
          <c:orientation val="minMax"/>
        </c:scaling>
        <c:delete val="0"/>
        <c:axPos val="l"/>
        <c:numFmt formatCode="#,##0_);[Red]\(#,##0\)" sourceLinked="0"/>
        <c:majorTickMark val="out"/>
        <c:minorTickMark val="none"/>
        <c:tickLblPos val="none"/>
        <c:spPr>
          <a:noFill/>
          <a:ln>
            <a:noFill/>
          </a:ln>
          <a:effectLst/>
        </c:spPr>
        <c:txPr>
          <a:bodyPr rot="-60000000" spcFirstLastPara="1" vertOverflow="ellipsis" vert="horz" wrap="square" anchor="ctr" anchorCtr="1"/>
          <a:lstStyle/>
          <a:p>
            <a:pPr>
              <a:defRPr lang="zh-CN" sz="1000" b="0" i="0" u="none" strike="noStrike" kern="1200" baseline="0">
                <a:solidFill>
                  <a:schemeClr val="tx1">
                    <a:lumMod val="65000"/>
                    <a:lumOff val="35000"/>
                  </a:schemeClr>
                </a:solidFill>
                <a:latin typeface="+mn-ea"/>
                <a:ea typeface="+mn-ea"/>
                <a:cs typeface="+mn-cs"/>
              </a:defRPr>
            </a:pPr>
            <a:endParaRPr lang="zh-CN"/>
          </a:p>
        </c:txPr>
        <c:crossAx val="1141470000"/>
        <c:crosses val="autoZero"/>
        <c:crossBetween val="between"/>
      </c:valAx>
      <c:valAx>
        <c:axId val="1141441712"/>
        <c:scaling>
          <c:orientation val="minMax"/>
        </c:scaling>
        <c:delete val="0"/>
        <c:axPos val="r"/>
        <c:numFmt formatCode="0%" sourceLinked="0"/>
        <c:majorTickMark val="out"/>
        <c:minorTickMark val="none"/>
        <c:tickLblPos val="nextTo"/>
        <c:spPr>
          <a:noFill/>
          <a:ln>
            <a:noFill/>
          </a:ln>
          <a:effectLst/>
        </c:spPr>
        <c:txPr>
          <a:bodyPr rot="-60000000" spcFirstLastPara="1" vertOverflow="ellipsis" vert="horz" wrap="square" anchor="ctr" anchorCtr="1"/>
          <a:lstStyle/>
          <a:p>
            <a:pPr>
              <a:defRPr lang="zh-CN" sz="1000" b="0" i="0" u="none" strike="noStrike" kern="1200" baseline="0">
                <a:solidFill>
                  <a:schemeClr val="tx1">
                    <a:lumMod val="65000"/>
                    <a:lumOff val="35000"/>
                  </a:schemeClr>
                </a:solidFill>
                <a:latin typeface="+mn-ea"/>
                <a:ea typeface="+mn-ea"/>
                <a:cs typeface="+mn-cs"/>
              </a:defRPr>
            </a:pPr>
            <a:endParaRPr lang="zh-CN"/>
          </a:p>
        </c:txPr>
        <c:crossAx val="1141464016"/>
        <c:crosses val="max"/>
        <c:crossBetween val="between"/>
      </c:valAx>
      <c:catAx>
        <c:axId val="1141464016"/>
        <c:scaling>
          <c:orientation val="minMax"/>
        </c:scaling>
        <c:delete val="1"/>
        <c:axPos val="b"/>
        <c:numFmt formatCode="General" sourceLinked="1"/>
        <c:majorTickMark val="out"/>
        <c:minorTickMark val="none"/>
        <c:tickLblPos val="nextTo"/>
        <c:crossAx val="1141441712"/>
        <c:crosses val="autoZero"/>
        <c:auto val="1"/>
        <c:lblAlgn val="ctr"/>
        <c:lblOffset val="100"/>
        <c:noMultiLvlLbl val="0"/>
      </c:catAx>
      <c:spPr>
        <a:noFill/>
        <a:ln>
          <a:noFill/>
        </a:ln>
        <a:effectLst/>
      </c:spPr>
    </c:plotArea>
    <c:legend>
      <c:legendPos val="t"/>
      <c:overlay val="0"/>
      <c:spPr>
        <a:noFill/>
        <a:ln>
          <a:noFill/>
        </a:ln>
        <a:effectLst/>
      </c:spPr>
      <c:txPr>
        <a:bodyPr rot="0" spcFirstLastPara="1" vertOverflow="ellipsis" vert="horz" wrap="square" anchor="ctr" anchorCtr="1"/>
        <a:lstStyle/>
        <a:p>
          <a:pPr>
            <a:defRPr lang="zh-CN" sz="1000" b="0" i="0" u="none" strike="noStrike" kern="1200" baseline="0">
              <a:solidFill>
                <a:schemeClr val="tx1">
                  <a:lumMod val="65000"/>
                  <a:lumOff val="35000"/>
                </a:schemeClr>
              </a:solidFill>
              <a:latin typeface="+mn-ea"/>
              <a:ea typeface="+mn-ea"/>
              <a:cs typeface="+mn-cs"/>
            </a:defRPr>
          </a:pPr>
          <a:endParaRPr lang="zh-CN"/>
        </a:p>
      </c:txPr>
    </c:legend>
    <c:plotVisOnly val="1"/>
    <c:dispBlanksAs val="gap"/>
    <c:showDLblsOverMax val="0"/>
  </c:chart>
  <c:spPr>
    <a:noFill/>
    <a:ln>
      <a:noFill/>
    </a:ln>
    <a:effectLst/>
  </c:spPr>
  <c:txPr>
    <a:bodyPr/>
    <a:lstStyle/>
    <a:p>
      <a:pPr>
        <a:defRPr lang="zh-CN" sz="1200">
          <a:latin typeface="+mn-ea"/>
          <a:ea typeface="+mn-ea"/>
        </a:defRPr>
      </a:pPr>
      <a:endParaRPr lang="zh-CN"/>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1" i="0" u="none" strike="noStrike" kern="1200" spc="0" baseline="0">
                <a:solidFill>
                  <a:schemeClr val="tx1">
                    <a:lumMod val="65000"/>
                    <a:lumOff val="35000"/>
                  </a:schemeClr>
                </a:solidFill>
                <a:latin typeface="+mn-lt"/>
                <a:ea typeface="+mn-ea"/>
                <a:cs typeface="+mn-cs"/>
              </a:defRPr>
            </a:pPr>
            <a:r>
              <a:rPr lang="zh-CN" altLang="en-US" sz="1400" b="1" dirty="0"/>
              <a:t>客单价</a:t>
            </a:r>
          </a:p>
        </c:rich>
      </c:tx>
      <c:layout>
        <c:manualLayout>
          <c:xMode val="edge"/>
          <c:yMode val="edge"/>
          <c:x val="0.44702114000455162"/>
          <c:y val="3.4518068560520095E-2"/>
        </c:manualLayout>
      </c:layout>
      <c:overlay val="0"/>
      <c:spPr>
        <a:noFill/>
        <a:ln>
          <a:noFill/>
        </a:ln>
        <a:effectLst/>
      </c:spPr>
      <c:txPr>
        <a:bodyPr rot="0" spcFirstLastPara="1" vertOverflow="ellipsis" vert="horz" wrap="square" anchor="ctr" anchorCtr="1"/>
        <a:lstStyle/>
        <a:p>
          <a:pPr>
            <a:defRPr sz="1400" b="1"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manualLayout>
          <c:layoutTarget val="inner"/>
          <c:xMode val="edge"/>
          <c:yMode val="edge"/>
          <c:x val="2.8744855967078188E-2"/>
          <c:y val="0.17461464704981708"/>
          <c:w val="0.94251028806584358"/>
          <c:h val="0.72208524403605556"/>
        </c:manualLayout>
      </c:layout>
      <c:barChart>
        <c:barDir val="col"/>
        <c:grouping val="clustered"/>
        <c:varyColors val="0"/>
        <c:ser>
          <c:idx val="0"/>
          <c:order val="0"/>
          <c:tx>
            <c:strRef>
              <c:f>Sheet1!$B$1</c:f>
              <c:strCache>
                <c:ptCount val="1"/>
                <c:pt idx="0">
                  <c:v>2022.12</c:v>
                </c:pt>
              </c:strCache>
            </c:strRef>
          </c:tx>
          <c:spPr>
            <a:solidFill>
              <a:schemeClr val="accent5">
                <a:lumMod val="60000"/>
                <a:lumOff val="40000"/>
              </a:schemeClr>
            </a:solidFill>
            <a:ln>
              <a:noFill/>
            </a:ln>
            <a:effectLst/>
          </c:spPr>
          <c:invertIfNegative val="0"/>
          <c:dLbls>
            <c:dLbl>
              <c:idx val="0"/>
              <c:tx>
                <c:rich>
                  <a:bodyPr/>
                  <a:lstStyle/>
                  <a:p>
                    <a:r>
                      <a:rPr lang="en-US" altLang="zh-CN"/>
                      <a:t>618</a:t>
                    </a:r>
                    <a:endParaRPr lang="en-US" altLang="zh-CN" dirty="0"/>
                  </a:p>
                </c:rich>
              </c:tx>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4FBC-4CB8-A333-96E9049F7CC2}"/>
                </c:ext>
              </c:extLst>
            </c:dLbl>
            <c:numFmt formatCode="#,##0_);[Red]\(#,##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3"/>
                <c:pt idx="0">
                  <c:v>店铺整体</c:v>
                </c:pt>
                <c:pt idx="1">
                  <c:v>咖啡机</c:v>
                </c:pt>
                <c:pt idx="2">
                  <c:v>胶囊咖啡</c:v>
                </c:pt>
              </c:strCache>
            </c:strRef>
          </c:cat>
          <c:val>
            <c:numRef>
              <c:f>Sheet1!$B$2:$B$5</c:f>
              <c:numCache>
                <c:formatCode>General</c:formatCode>
                <c:ptCount val="3"/>
                <c:pt idx="0">
                  <c:v>592</c:v>
                </c:pt>
                <c:pt idx="1">
                  <c:v>1210</c:v>
                </c:pt>
                <c:pt idx="2">
                  <c:v>444</c:v>
                </c:pt>
              </c:numCache>
            </c:numRef>
          </c:val>
          <c:extLst>
            <c:ext xmlns:c16="http://schemas.microsoft.com/office/drawing/2014/chart" uri="{C3380CC4-5D6E-409C-BE32-E72D297353CC}">
              <c16:uniqueId val="{00000001-4FBC-4CB8-A333-96E9049F7CC2}"/>
            </c:ext>
          </c:extLst>
        </c:ser>
        <c:ser>
          <c:idx val="1"/>
          <c:order val="1"/>
          <c:tx>
            <c:strRef>
              <c:f>Sheet1!$C$1</c:f>
              <c:strCache>
                <c:ptCount val="1"/>
                <c:pt idx="0">
                  <c:v>2023.12</c:v>
                </c:pt>
              </c:strCache>
            </c:strRef>
          </c:tx>
          <c:spPr>
            <a:solidFill>
              <a:schemeClr val="accent1"/>
            </a:solidFill>
            <a:ln>
              <a:noFill/>
            </a:ln>
            <a:effectLst/>
          </c:spPr>
          <c:invertIfNegative val="0"/>
          <c:dLbls>
            <c:dLbl>
              <c:idx val="1"/>
              <c:layout>
                <c:manualLayout>
                  <c:x val="4.2631002698120674E-3"/>
                  <c:y val="8.4262208067940551E-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4FBC-4CB8-A333-96E9049F7CC2}"/>
                </c:ext>
              </c:extLst>
            </c:dLbl>
            <c:numFmt formatCode="#,##0_);[Red]\(#,##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3"/>
                <c:pt idx="0">
                  <c:v>店铺整体</c:v>
                </c:pt>
                <c:pt idx="1">
                  <c:v>咖啡机</c:v>
                </c:pt>
                <c:pt idx="2">
                  <c:v>胶囊咖啡</c:v>
                </c:pt>
              </c:strCache>
            </c:strRef>
          </c:cat>
          <c:val>
            <c:numRef>
              <c:f>Sheet1!$C$2:$C$5</c:f>
              <c:numCache>
                <c:formatCode>General</c:formatCode>
                <c:ptCount val="3"/>
                <c:pt idx="0">
                  <c:v>535</c:v>
                </c:pt>
                <c:pt idx="1">
                  <c:v>1467</c:v>
                </c:pt>
                <c:pt idx="2">
                  <c:v>351</c:v>
                </c:pt>
              </c:numCache>
            </c:numRef>
          </c:val>
          <c:extLst>
            <c:ext xmlns:c16="http://schemas.microsoft.com/office/drawing/2014/chart" uri="{C3380CC4-5D6E-409C-BE32-E72D297353CC}">
              <c16:uniqueId val="{00000003-4FBC-4CB8-A333-96E9049F7CC2}"/>
            </c:ext>
          </c:extLst>
        </c:ser>
        <c:dLbls>
          <c:showLegendKey val="0"/>
          <c:showVal val="0"/>
          <c:showCatName val="0"/>
          <c:showSerName val="0"/>
          <c:showPercent val="0"/>
          <c:showBubbleSize val="0"/>
        </c:dLbls>
        <c:gapWidth val="100"/>
        <c:axId val="1010079008"/>
        <c:axId val="1010084992"/>
      </c:barChart>
      <c:catAx>
        <c:axId val="101007900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010084992"/>
        <c:crosses val="autoZero"/>
        <c:auto val="1"/>
        <c:lblAlgn val="ctr"/>
        <c:lblOffset val="100"/>
        <c:noMultiLvlLbl val="0"/>
      </c:catAx>
      <c:valAx>
        <c:axId val="1010084992"/>
        <c:scaling>
          <c:orientation val="minMax"/>
        </c:scaling>
        <c:delete val="1"/>
        <c:axPos val="l"/>
        <c:numFmt formatCode="General" sourceLinked="1"/>
        <c:majorTickMark val="none"/>
        <c:minorTickMark val="none"/>
        <c:tickLblPos val="nextTo"/>
        <c:crossAx val="1010079008"/>
        <c:crosses val="autoZero"/>
        <c:crossBetween val="between"/>
      </c:valAx>
      <c:spPr>
        <a:noFill/>
        <a:ln>
          <a:noFill/>
        </a:ln>
        <a:effectLst/>
      </c:spPr>
    </c:plotArea>
    <c:legend>
      <c:legendPos val="t"/>
      <c:layout>
        <c:manualLayout>
          <c:xMode val="edge"/>
          <c:yMode val="edge"/>
          <c:x val="0.34371466711654231"/>
          <c:y val="0.10251848988336525"/>
          <c:w val="0.37007634030041597"/>
          <c:h val="5.8715769233050261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6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0" i="0" u="none" strike="noStrike" kern="1200" spc="0" baseline="0">
                <a:solidFill>
                  <a:schemeClr val="tx1">
                    <a:lumMod val="65000"/>
                    <a:lumOff val="35000"/>
                  </a:schemeClr>
                </a:solidFill>
                <a:latin typeface="+mn-lt"/>
                <a:ea typeface="+mn-ea"/>
                <a:cs typeface="+mn-cs"/>
              </a:defRPr>
            </a:pPr>
            <a:r>
              <a:rPr lang="zh-CN" altLang="en-US" sz="1200" b="1" dirty="0"/>
              <a:t>一级渠道分布</a:t>
            </a:r>
            <a:r>
              <a:rPr lang="en-US" altLang="zh-CN" sz="1200" b="1" dirty="0"/>
              <a:t>*(</a:t>
            </a:r>
            <a:r>
              <a:rPr lang="zh-CN" altLang="en-US" sz="1200" b="1" dirty="0"/>
              <a:t>店铺</a:t>
            </a:r>
            <a:r>
              <a:rPr lang="en-US" altLang="zh-CN" sz="1200" b="1" dirty="0"/>
              <a:t>vs.</a:t>
            </a:r>
            <a:r>
              <a:rPr lang="zh-CN" altLang="en-US" sz="1200" b="1" dirty="0"/>
              <a:t>竞品</a:t>
            </a:r>
            <a:r>
              <a:rPr lang="en-US" altLang="zh-CN" sz="1200" b="1" dirty="0"/>
              <a:t>)</a:t>
            </a:r>
          </a:p>
        </c:rich>
      </c:tx>
      <c:layout>
        <c:manualLayout>
          <c:xMode val="edge"/>
          <c:yMode val="edge"/>
          <c:x val="0.24722082763500725"/>
          <c:y val="5.0383496429515999E-2"/>
        </c:manualLayout>
      </c:layout>
      <c:overlay val="0"/>
      <c:spPr>
        <a:noFill/>
        <a:ln>
          <a:noFill/>
        </a:ln>
        <a:effectLst/>
      </c:spPr>
      <c:txPr>
        <a:bodyPr rot="0" spcFirstLastPara="1" vertOverflow="ellipsis" vert="horz" wrap="square" anchor="ctr" anchorCtr="1"/>
        <a:lstStyle/>
        <a:p>
          <a:pPr>
            <a:defRPr sz="1200"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manualLayout>
          <c:layoutTarget val="inner"/>
          <c:xMode val="edge"/>
          <c:yMode val="edge"/>
          <c:x val="0.12685430839002268"/>
          <c:y val="0.32579399999999997"/>
          <c:w val="0.87314576764246721"/>
          <c:h val="0.53419688888888894"/>
        </c:manualLayout>
      </c:layout>
      <c:barChart>
        <c:barDir val="col"/>
        <c:grouping val="stacked"/>
        <c:varyColors val="0"/>
        <c:ser>
          <c:idx val="0"/>
          <c:order val="0"/>
          <c:tx>
            <c:strRef>
              <c:f>Sheet1!$B$1</c:f>
              <c:strCache>
                <c:ptCount val="1"/>
                <c:pt idx="0">
                  <c:v>广告流量</c:v>
                </c:pt>
              </c:strCache>
            </c:strRef>
          </c:tx>
          <c:spPr>
            <a:solidFill>
              <a:schemeClr val="accent1"/>
            </a:solidFill>
            <a:ln>
              <a:noFill/>
            </a:ln>
            <a:effectLst/>
          </c:spPr>
          <c:invertIfNegative val="0"/>
          <c:dLbls>
            <c:numFmt formatCode="0%" sourceLinked="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bg1"/>
                    </a:solidFill>
                    <a:latin typeface="+mn-lt"/>
                    <a:ea typeface="+mn-ea"/>
                    <a:cs typeface="+mn-cs"/>
                  </a:defRPr>
                </a:pPr>
                <a:endParaRPr lang="zh-CN"/>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隅田川</c:v>
                </c:pt>
                <c:pt idx="1">
                  <c:v>Dolce Gusto</c:v>
                </c:pt>
                <c:pt idx="2">
                  <c:v>Nespresso</c:v>
                </c:pt>
                <c:pt idx="3">
                  <c:v>PEET’S</c:v>
                </c:pt>
                <c:pt idx="4">
                  <c:v>星巴克</c:v>
                </c:pt>
              </c:strCache>
            </c:strRef>
          </c:cat>
          <c:val>
            <c:numRef>
              <c:f>Sheet1!$B$2:$B$6</c:f>
              <c:numCache>
                <c:formatCode>General</c:formatCode>
                <c:ptCount val="5"/>
                <c:pt idx="0">
                  <c:v>0.65180015643629019</c:v>
                </c:pt>
                <c:pt idx="1">
                  <c:v>0.61667001764850438</c:v>
                </c:pt>
                <c:pt idx="2">
                  <c:v>0.59720796031413159</c:v>
                </c:pt>
                <c:pt idx="3">
                  <c:v>0.54038397677936711</c:v>
                </c:pt>
                <c:pt idx="4">
                  <c:v>0.4897609448780067</c:v>
                </c:pt>
              </c:numCache>
            </c:numRef>
          </c:val>
          <c:extLst>
            <c:ext xmlns:c16="http://schemas.microsoft.com/office/drawing/2014/chart" uri="{C3380CC4-5D6E-409C-BE32-E72D297353CC}">
              <c16:uniqueId val="{00000000-9733-4D4F-A4AF-D421E3099832}"/>
            </c:ext>
          </c:extLst>
        </c:ser>
        <c:ser>
          <c:idx val="1"/>
          <c:order val="1"/>
          <c:tx>
            <c:strRef>
              <c:f>Sheet1!$C$1</c:f>
              <c:strCache>
                <c:ptCount val="1"/>
                <c:pt idx="0">
                  <c:v>平台流量</c:v>
                </c:pt>
              </c:strCache>
            </c:strRef>
          </c:tx>
          <c:spPr>
            <a:solidFill>
              <a:schemeClr val="accent2"/>
            </a:solidFill>
            <a:ln>
              <a:noFill/>
            </a:ln>
            <a:effectLst/>
          </c:spPr>
          <c:invertIfNegative val="0"/>
          <c:dLbls>
            <c:numFmt formatCode="0%" sourceLinked="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mn-lt"/>
                    <a:ea typeface="+mn-ea"/>
                    <a:cs typeface="+mn-cs"/>
                  </a:defRPr>
                </a:pPr>
                <a:endParaRPr lang="zh-CN"/>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隅田川</c:v>
                </c:pt>
                <c:pt idx="1">
                  <c:v>Dolce Gusto</c:v>
                </c:pt>
                <c:pt idx="2">
                  <c:v>Nespresso</c:v>
                </c:pt>
                <c:pt idx="3">
                  <c:v>PEET’S</c:v>
                </c:pt>
                <c:pt idx="4">
                  <c:v>星巴克</c:v>
                </c:pt>
              </c:strCache>
            </c:strRef>
          </c:cat>
          <c:val>
            <c:numRef>
              <c:f>Sheet1!$C$2:$C$6</c:f>
              <c:numCache>
                <c:formatCode>General</c:formatCode>
                <c:ptCount val="5"/>
                <c:pt idx="0">
                  <c:v>0.34819984356370981</c:v>
                </c:pt>
                <c:pt idx="1">
                  <c:v>0.38332998235149568</c:v>
                </c:pt>
                <c:pt idx="2">
                  <c:v>0.40279203968586841</c:v>
                </c:pt>
                <c:pt idx="3">
                  <c:v>0.45961602322063289</c:v>
                </c:pt>
                <c:pt idx="4">
                  <c:v>0.5102390551219933</c:v>
                </c:pt>
              </c:numCache>
            </c:numRef>
          </c:val>
          <c:extLst>
            <c:ext xmlns:c16="http://schemas.microsoft.com/office/drawing/2014/chart" uri="{C3380CC4-5D6E-409C-BE32-E72D297353CC}">
              <c16:uniqueId val="{00000001-9733-4D4F-A4AF-D421E3099832}"/>
            </c:ext>
          </c:extLst>
        </c:ser>
        <c:dLbls>
          <c:showLegendKey val="0"/>
          <c:showVal val="0"/>
          <c:showCatName val="0"/>
          <c:showSerName val="0"/>
          <c:showPercent val="0"/>
          <c:showBubbleSize val="0"/>
        </c:dLbls>
        <c:gapWidth val="60"/>
        <c:overlap val="100"/>
        <c:axId val="1141467280"/>
        <c:axId val="1141458576"/>
      </c:barChart>
      <c:catAx>
        <c:axId val="11414672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1141458576"/>
        <c:crosses val="autoZero"/>
        <c:auto val="1"/>
        <c:lblAlgn val="ctr"/>
        <c:lblOffset val="100"/>
        <c:noMultiLvlLbl val="0"/>
      </c:catAx>
      <c:valAx>
        <c:axId val="1141458576"/>
        <c:scaling>
          <c:orientation val="minMax"/>
          <c:max val="1"/>
        </c:scaling>
        <c:delete val="1"/>
        <c:axPos val="l"/>
        <c:numFmt formatCode="General" sourceLinked="1"/>
        <c:majorTickMark val="none"/>
        <c:minorTickMark val="none"/>
        <c:tickLblPos val="nextTo"/>
        <c:crossAx val="1141467280"/>
        <c:crosses val="autoZero"/>
        <c:crossBetween val="between"/>
        <c:majorUnit val="0.2"/>
      </c:valAx>
      <c:spPr>
        <a:noFill/>
        <a:ln>
          <a:noFill/>
        </a:ln>
        <a:effectLst/>
      </c:spPr>
    </c:plotArea>
    <c:legend>
      <c:legendPos val="t"/>
      <c:layout>
        <c:manualLayout>
          <c:xMode val="edge"/>
          <c:yMode val="edge"/>
          <c:x val="0.27070890740672632"/>
          <c:y val="0.12347901789650004"/>
          <c:w val="0.48754743025050279"/>
          <c:h val="5.6268896378794474E-2"/>
        </c:manualLayout>
      </c:layout>
      <c:overlay val="0"/>
      <c:spPr>
        <a:noFill/>
        <a:ln>
          <a:noFill/>
        </a:ln>
        <a:effectLst/>
      </c:spPr>
      <c:txPr>
        <a:bodyPr rot="0" spcFirstLastPara="1" vertOverflow="ellipsis" vert="horz" wrap="square" anchor="ctr" anchorCtr="1"/>
        <a:lstStyle/>
        <a:p>
          <a:pPr>
            <a:defRPr sz="1050"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6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42559459281115375"/>
          <c:y val="4.2363799715451983E-2"/>
          <c:w val="0.38447250000214239"/>
          <c:h val="0.80654162181904565"/>
        </c:manualLayout>
      </c:layout>
      <c:barChart>
        <c:barDir val="bar"/>
        <c:grouping val="clustered"/>
        <c:varyColors val="0"/>
        <c:ser>
          <c:idx val="0"/>
          <c:order val="0"/>
          <c:tx>
            <c:strRef>
              <c:f>Sheet1!$B$1</c:f>
              <c:strCache>
                <c:ptCount val="1"/>
                <c:pt idx="0">
                  <c:v>uv占比_一级</c:v>
                </c:pt>
              </c:strCache>
            </c:strRef>
          </c:tx>
          <c:spPr>
            <a:solidFill>
              <a:schemeClr val="accent1"/>
            </a:solidFill>
            <a:ln>
              <a:noFill/>
            </a:ln>
            <a:effectLst/>
          </c:spPr>
          <c:invertIfNegative val="0"/>
          <c:dPt>
            <c:idx val="1"/>
            <c:invertIfNegative val="0"/>
            <c:bubble3D val="0"/>
            <c:spPr>
              <a:solidFill>
                <a:schemeClr val="accent4"/>
              </a:solidFill>
              <a:ln>
                <a:noFill/>
              </a:ln>
              <a:effectLst/>
            </c:spPr>
            <c:extLst>
              <c:ext xmlns:c16="http://schemas.microsoft.com/office/drawing/2014/chart" uri="{C3380CC4-5D6E-409C-BE32-E72D297353CC}">
                <c16:uniqueId val="{00000001-496F-EB4B-84AA-CB9A7C149CAC}"/>
              </c:ext>
            </c:extLst>
          </c:dPt>
          <c:dPt>
            <c:idx val="2"/>
            <c:invertIfNegative val="0"/>
            <c:bubble3D val="0"/>
            <c:spPr>
              <a:solidFill>
                <a:schemeClr val="accent3"/>
              </a:solidFill>
              <a:ln>
                <a:noFill/>
              </a:ln>
              <a:effectLst/>
            </c:spPr>
            <c:extLst>
              <c:ext xmlns:c16="http://schemas.microsoft.com/office/drawing/2014/chart" uri="{C3380CC4-5D6E-409C-BE32-E72D297353CC}">
                <c16:uniqueId val="{00000003-496F-EB4B-84AA-CB9A7C149CAC}"/>
              </c:ext>
            </c:extLst>
          </c:dPt>
          <c:dPt>
            <c:idx val="4"/>
            <c:invertIfNegative val="0"/>
            <c:bubble3D val="0"/>
            <c:spPr>
              <a:solidFill>
                <a:schemeClr val="accent2"/>
              </a:solidFill>
              <a:ln>
                <a:noFill/>
              </a:ln>
              <a:effectLst/>
            </c:spPr>
            <c:extLst>
              <c:ext xmlns:c16="http://schemas.microsoft.com/office/drawing/2014/chart" uri="{C3380CC4-5D6E-409C-BE32-E72D297353CC}">
                <c16:uniqueId val="{00000005-496F-EB4B-84AA-CB9A7C149CAC}"/>
              </c:ext>
            </c:extLst>
          </c:dPt>
          <c:dPt>
            <c:idx val="5"/>
            <c:invertIfNegative val="0"/>
            <c:bubble3D val="0"/>
            <c:spPr>
              <a:solidFill>
                <a:schemeClr val="accent5"/>
              </a:solidFill>
              <a:ln>
                <a:noFill/>
              </a:ln>
              <a:effectLst/>
            </c:spPr>
            <c:extLst>
              <c:ext xmlns:c16="http://schemas.microsoft.com/office/drawing/2014/chart" uri="{C3380CC4-5D6E-409C-BE32-E72D297353CC}">
                <c16:uniqueId val="{00000007-496F-EB4B-84AA-CB9A7C149CAC}"/>
              </c:ext>
            </c:extLst>
          </c:dPt>
          <c:dLbls>
            <c:dLbl>
              <c:idx val="5"/>
              <c:layout>
                <c:manualLayout>
                  <c:x val="-3.2650864562328442E-2"/>
                  <c:y val="-3.3226919979634775E-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496F-EB4B-84AA-CB9A7C149CAC}"/>
                </c:ext>
              </c:extLst>
            </c:dLbl>
            <c:dLbl>
              <c:idx val="6"/>
              <c:layout>
                <c:manualLayout>
                  <c:x val="-3.3970610793981615E-3"/>
                  <c:y val="-7.6144145329665218E-18"/>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496F-EB4B-84AA-CB9A7C149CAC}"/>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手淘淘宝直播</c:v>
                </c:pt>
                <c:pt idx="1">
                  <c:v>手淘搜索</c:v>
                </c:pt>
                <c:pt idx="2">
                  <c:v>购物车</c:v>
                </c:pt>
                <c:pt idx="3">
                  <c:v>我的淘宝</c:v>
                </c:pt>
                <c:pt idx="4">
                  <c:v>淘内待分类</c:v>
                </c:pt>
                <c:pt idx="5">
                  <c:v>手淘推荐</c:v>
                </c:pt>
                <c:pt idx="6">
                  <c:v>手淘旺信</c:v>
                </c:pt>
              </c:strCache>
            </c:strRef>
          </c:cat>
          <c:val>
            <c:numRef>
              <c:f>Sheet1!$B$2:$B$8</c:f>
              <c:numCache>
                <c:formatCode>General</c:formatCode>
                <c:ptCount val="7"/>
                <c:pt idx="0">
                  <c:v>4.8277195186778137E-2</c:v>
                </c:pt>
                <c:pt idx="1">
                  <c:v>0.36681486493016963</c:v>
                </c:pt>
                <c:pt idx="2">
                  <c:v>0.16118977431981829</c:v>
                </c:pt>
                <c:pt idx="3">
                  <c:v>0.17631566230126131</c:v>
                </c:pt>
                <c:pt idx="4">
                  <c:v>0.14816604648915091</c:v>
                </c:pt>
                <c:pt idx="5">
                  <c:v>9.1552698980331512E-2</c:v>
                </c:pt>
                <c:pt idx="6">
                  <c:v>0.1456289566520079</c:v>
                </c:pt>
              </c:numCache>
            </c:numRef>
          </c:val>
          <c:extLst>
            <c:ext xmlns:c16="http://schemas.microsoft.com/office/drawing/2014/chart" uri="{C3380CC4-5D6E-409C-BE32-E72D297353CC}">
              <c16:uniqueId val="{00000009-496F-EB4B-84AA-CB9A7C149CAC}"/>
            </c:ext>
          </c:extLst>
        </c:ser>
        <c:dLbls>
          <c:showLegendKey val="0"/>
          <c:showVal val="0"/>
          <c:showCatName val="0"/>
          <c:showSerName val="0"/>
          <c:showPercent val="0"/>
          <c:showBubbleSize val="0"/>
        </c:dLbls>
        <c:gapWidth val="182"/>
        <c:axId val="1141459664"/>
        <c:axId val="1141470544"/>
      </c:barChart>
      <c:catAx>
        <c:axId val="1141459664"/>
        <c:scaling>
          <c:orientation val="maxMin"/>
        </c:scaling>
        <c:delete val="0"/>
        <c:axPos val="l"/>
        <c:numFmt formatCode="General" sourceLinked="1"/>
        <c:majorTickMark val="none"/>
        <c:minorTickMark val="none"/>
        <c:tickLblPos val="none"/>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zh-CN"/>
          </a:p>
        </c:txPr>
        <c:crossAx val="1141470544"/>
        <c:crosses val="autoZero"/>
        <c:auto val="1"/>
        <c:lblAlgn val="ctr"/>
        <c:lblOffset val="100"/>
        <c:noMultiLvlLbl val="0"/>
      </c:catAx>
      <c:valAx>
        <c:axId val="1141470544"/>
        <c:scaling>
          <c:orientation val="minMax"/>
        </c:scaling>
        <c:delete val="1"/>
        <c:axPos val="t"/>
        <c:numFmt formatCode="0%" sourceLinked="0"/>
        <c:majorTickMark val="none"/>
        <c:minorTickMark val="none"/>
        <c:tickLblPos val="nextTo"/>
        <c:crossAx val="114145966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6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39852929611327154"/>
          <c:y val="4.2363799715451983E-2"/>
          <c:w val="0.31540518807114548"/>
          <c:h val="0.80321892982108223"/>
        </c:manualLayout>
      </c:layout>
      <c:barChart>
        <c:barDir val="bar"/>
        <c:grouping val="clustered"/>
        <c:varyColors val="0"/>
        <c:ser>
          <c:idx val="0"/>
          <c:order val="0"/>
          <c:tx>
            <c:strRef>
              <c:f>Sheet1!$B$1</c:f>
              <c:strCache>
                <c:ptCount val="1"/>
                <c:pt idx="0">
                  <c:v>uv占比_一级</c:v>
                </c:pt>
              </c:strCache>
            </c:strRef>
          </c:tx>
          <c:spPr>
            <a:solidFill>
              <a:schemeClr val="accent1"/>
            </a:solidFill>
            <a:ln>
              <a:noFill/>
            </a:ln>
            <a:effectLst/>
          </c:spPr>
          <c:invertIfNegative val="0"/>
          <c:dPt>
            <c:idx val="1"/>
            <c:invertIfNegative val="0"/>
            <c:bubble3D val="0"/>
            <c:spPr>
              <a:solidFill>
                <a:schemeClr val="accent4"/>
              </a:solidFill>
              <a:ln>
                <a:noFill/>
              </a:ln>
              <a:effectLst/>
            </c:spPr>
            <c:extLst>
              <c:ext xmlns:c16="http://schemas.microsoft.com/office/drawing/2014/chart" uri="{C3380CC4-5D6E-409C-BE32-E72D297353CC}">
                <c16:uniqueId val="{00000001-A1B4-1F4E-B793-1AD775FF29E8}"/>
              </c:ext>
            </c:extLst>
          </c:dPt>
          <c:dPt>
            <c:idx val="2"/>
            <c:invertIfNegative val="0"/>
            <c:bubble3D val="0"/>
            <c:spPr>
              <a:solidFill>
                <a:schemeClr val="accent3"/>
              </a:solidFill>
              <a:ln>
                <a:noFill/>
              </a:ln>
              <a:effectLst/>
            </c:spPr>
            <c:extLst>
              <c:ext xmlns:c16="http://schemas.microsoft.com/office/drawing/2014/chart" uri="{C3380CC4-5D6E-409C-BE32-E72D297353CC}">
                <c16:uniqueId val="{00000003-A1B4-1F4E-B793-1AD775FF29E8}"/>
              </c:ext>
            </c:extLst>
          </c:dPt>
          <c:dPt>
            <c:idx val="4"/>
            <c:invertIfNegative val="0"/>
            <c:bubble3D val="0"/>
            <c:spPr>
              <a:solidFill>
                <a:schemeClr val="accent2"/>
              </a:solidFill>
              <a:ln>
                <a:noFill/>
              </a:ln>
              <a:effectLst/>
            </c:spPr>
            <c:extLst>
              <c:ext xmlns:c16="http://schemas.microsoft.com/office/drawing/2014/chart" uri="{C3380CC4-5D6E-409C-BE32-E72D297353CC}">
                <c16:uniqueId val="{00000005-A1B4-1F4E-B793-1AD775FF29E8}"/>
              </c:ext>
            </c:extLst>
          </c:dPt>
          <c:dPt>
            <c:idx val="5"/>
            <c:invertIfNegative val="0"/>
            <c:bubble3D val="0"/>
            <c:spPr>
              <a:solidFill>
                <a:schemeClr val="accent5"/>
              </a:solidFill>
              <a:ln>
                <a:noFill/>
              </a:ln>
              <a:effectLst/>
            </c:spPr>
            <c:extLst>
              <c:ext xmlns:c16="http://schemas.microsoft.com/office/drawing/2014/chart" uri="{C3380CC4-5D6E-409C-BE32-E72D297353CC}">
                <c16:uniqueId val="{00000007-A1B4-1F4E-B793-1AD775FF29E8}"/>
              </c:ext>
            </c:extLst>
          </c:dPt>
          <c:dLbls>
            <c:dLbl>
              <c:idx val="0"/>
              <c:layout>
                <c:manualLayout>
                  <c:x val="-2.38387882237137E-2"/>
                  <c:y val="2.616292911782266E-7"/>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3EC4-495B-B583-DBD4C5DC5E5B}"/>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手淘淘宝直播</c:v>
                </c:pt>
                <c:pt idx="1">
                  <c:v>手淘搜索</c:v>
                </c:pt>
                <c:pt idx="2">
                  <c:v>购物车</c:v>
                </c:pt>
                <c:pt idx="3">
                  <c:v>我的淘宝</c:v>
                </c:pt>
                <c:pt idx="4">
                  <c:v>淘内待分类</c:v>
                </c:pt>
                <c:pt idx="5">
                  <c:v>手淘推荐</c:v>
                </c:pt>
                <c:pt idx="6">
                  <c:v>手淘旺信</c:v>
                </c:pt>
              </c:strCache>
            </c:strRef>
          </c:cat>
          <c:val>
            <c:numRef>
              <c:f>Sheet1!$B$2:$B$8</c:f>
              <c:numCache>
                <c:formatCode>General</c:formatCode>
                <c:ptCount val="7"/>
                <c:pt idx="0">
                  <c:v>0.45559626624792809</c:v>
                </c:pt>
                <c:pt idx="1">
                  <c:v>0.21907441332984379</c:v>
                </c:pt>
                <c:pt idx="2">
                  <c:v>0.10991886940591469</c:v>
                </c:pt>
                <c:pt idx="3">
                  <c:v>9.8185466282823E-2</c:v>
                </c:pt>
                <c:pt idx="4">
                  <c:v>7.9516705923405734E-2</c:v>
                </c:pt>
                <c:pt idx="5">
                  <c:v>6.5275233359504498E-2</c:v>
                </c:pt>
                <c:pt idx="6">
                  <c:v>5.7881880833987612E-2</c:v>
                </c:pt>
              </c:numCache>
            </c:numRef>
          </c:val>
          <c:extLst>
            <c:ext xmlns:c16="http://schemas.microsoft.com/office/drawing/2014/chart" uri="{C3380CC4-5D6E-409C-BE32-E72D297353CC}">
              <c16:uniqueId val="{00000008-A1B4-1F4E-B793-1AD775FF29E8}"/>
            </c:ext>
          </c:extLst>
        </c:ser>
        <c:dLbls>
          <c:showLegendKey val="0"/>
          <c:showVal val="0"/>
          <c:showCatName val="0"/>
          <c:showSerName val="0"/>
          <c:showPercent val="0"/>
          <c:showBubbleSize val="0"/>
        </c:dLbls>
        <c:gapWidth val="182"/>
        <c:axId val="1141471088"/>
        <c:axId val="1141467824"/>
      </c:barChart>
      <c:catAx>
        <c:axId val="1141471088"/>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zh-CN"/>
          </a:p>
        </c:txPr>
        <c:crossAx val="1141467824"/>
        <c:crosses val="autoZero"/>
        <c:auto val="1"/>
        <c:lblAlgn val="ctr"/>
        <c:lblOffset val="100"/>
        <c:noMultiLvlLbl val="0"/>
      </c:catAx>
      <c:valAx>
        <c:axId val="1141467824"/>
        <c:scaling>
          <c:orientation val="minMax"/>
        </c:scaling>
        <c:delete val="1"/>
        <c:axPos val="t"/>
        <c:numFmt formatCode="0%" sourceLinked="0"/>
        <c:majorTickMark val="none"/>
        <c:minorTickMark val="none"/>
        <c:tickLblPos val="nextTo"/>
        <c:crossAx val="114147108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6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42559459281115375"/>
          <c:y val="4.2363799715451983E-2"/>
          <c:w val="0.37850021981487558"/>
          <c:h val="0.80321892982108223"/>
        </c:manualLayout>
      </c:layout>
      <c:barChart>
        <c:barDir val="bar"/>
        <c:grouping val="clustered"/>
        <c:varyColors val="0"/>
        <c:ser>
          <c:idx val="0"/>
          <c:order val="0"/>
          <c:tx>
            <c:strRef>
              <c:f>Sheet1!$B$1</c:f>
              <c:strCache>
                <c:ptCount val="1"/>
                <c:pt idx="0">
                  <c:v>uv占比_一级</c:v>
                </c:pt>
              </c:strCache>
            </c:strRef>
          </c:tx>
          <c:spPr>
            <a:solidFill>
              <a:schemeClr val="accent1"/>
            </a:solidFill>
            <a:ln>
              <a:noFill/>
            </a:ln>
            <a:effectLst/>
          </c:spPr>
          <c:invertIfNegative val="0"/>
          <c:dPt>
            <c:idx val="1"/>
            <c:invertIfNegative val="0"/>
            <c:bubble3D val="0"/>
            <c:spPr>
              <a:solidFill>
                <a:schemeClr val="accent4"/>
              </a:solidFill>
              <a:ln>
                <a:noFill/>
              </a:ln>
              <a:effectLst/>
            </c:spPr>
            <c:extLst>
              <c:ext xmlns:c16="http://schemas.microsoft.com/office/drawing/2014/chart" uri="{C3380CC4-5D6E-409C-BE32-E72D297353CC}">
                <c16:uniqueId val="{00000001-86D2-EE4D-8FEB-6D20723CC7F1}"/>
              </c:ext>
            </c:extLst>
          </c:dPt>
          <c:dPt>
            <c:idx val="2"/>
            <c:invertIfNegative val="0"/>
            <c:bubble3D val="0"/>
            <c:spPr>
              <a:solidFill>
                <a:schemeClr val="accent3"/>
              </a:solidFill>
              <a:ln>
                <a:noFill/>
              </a:ln>
              <a:effectLst/>
            </c:spPr>
            <c:extLst>
              <c:ext xmlns:c16="http://schemas.microsoft.com/office/drawing/2014/chart" uri="{C3380CC4-5D6E-409C-BE32-E72D297353CC}">
                <c16:uniqueId val="{00000003-86D2-EE4D-8FEB-6D20723CC7F1}"/>
              </c:ext>
            </c:extLst>
          </c:dPt>
          <c:dPt>
            <c:idx val="4"/>
            <c:invertIfNegative val="0"/>
            <c:bubble3D val="0"/>
            <c:spPr>
              <a:solidFill>
                <a:schemeClr val="accent2"/>
              </a:solidFill>
              <a:ln>
                <a:noFill/>
              </a:ln>
              <a:effectLst/>
            </c:spPr>
            <c:extLst>
              <c:ext xmlns:c16="http://schemas.microsoft.com/office/drawing/2014/chart" uri="{C3380CC4-5D6E-409C-BE32-E72D297353CC}">
                <c16:uniqueId val="{00000005-86D2-EE4D-8FEB-6D20723CC7F1}"/>
              </c:ext>
            </c:extLst>
          </c:dPt>
          <c:dPt>
            <c:idx val="5"/>
            <c:invertIfNegative val="0"/>
            <c:bubble3D val="0"/>
            <c:spPr>
              <a:solidFill>
                <a:schemeClr val="accent5"/>
              </a:solidFill>
              <a:ln>
                <a:noFill/>
              </a:ln>
              <a:effectLst/>
            </c:spPr>
            <c:extLst>
              <c:ext xmlns:c16="http://schemas.microsoft.com/office/drawing/2014/chart" uri="{C3380CC4-5D6E-409C-BE32-E72D297353CC}">
                <c16:uniqueId val="{00000007-86D2-EE4D-8FEB-6D20723CC7F1}"/>
              </c:ext>
            </c:extLst>
          </c:dPt>
          <c:dLbls>
            <c:dLbl>
              <c:idx val="5"/>
              <c:layout>
                <c:manualLayout>
                  <c:x val="-3.2650864562328442E-2"/>
                  <c:y val="0"/>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86D2-EE4D-8FEB-6D20723CC7F1}"/>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手淘淘宝直播</c:v>
                </c:pt>
                <c:pt idx="1">
                  <c:v>手淘搜索</c:v>
                </c:pt>
                <c:pt idx="2">
                  <c:v>购物车</c:v>
                </c:pt>
                <c:pt idx="3">
                  <c:v>我的淘宝</c:v>
                </c:pt>
                <c:pt idx="4">
                  <c:v>淘内待分类</c:v>
                </c:pt>
                <c:pt idx="5">
                  <c:v>手淘推荐</c:v>
                </c:pt>
                <c:pt idx="6">
                  <c:v>手淘旺信</c:v>
                </c:pt>
              </c:strCache>
            </c:strRef>
          </c:cat>
          <c:val>
            <c:numRef>
              <c:f>Sheet1!$B$2:$B$8</c:f>
              <c:numCache>
                <c:formatCode>General</c:formatCode>
                <c:ptCount val="7"/>
                <c:pt idx="0">
                  <c:v>4.9594964741535047E-2</c:v>
                </c:pt>
                <c:pt idx="1">
                  <c:v>0.35386677545311501</c:v>
                </c:pt>
                <c:pt idx="2">
                  <c:v>0.29290751209277932</c:v>
                </c:pt>
                <c:pt idx="3">
                  <c:v>0.28037764438487089</c:v>
                </c:pt>
                <c:pt idx="4">
                  <c:v>0.14313188414243261</c:v>
                </c:pt>
                <c:pt idx="5">
                  <c:v>9.3770033218719046E-2</c:v>
                </c:pt>
                <c:pt idx="6">
                  <c:v>8.0016317967247508E-2</c:v>
                </c:pt>
              </c:numCache>
            </c:numRef>
          </c:val>
          <c:extLst>
            <c:ext xmlns:c16="http://schemas.microsoft.com/office/drawing/2014/chart" uri="{C3380CC4-5D6E-409C-BE32-E72D297353CC}">
              <c16:uniqueId val="{00000008-86D2-EE4D-8FEB-6D20723CC7F1}"/>
            </c:ext>
          </c:extLst>
        </c:ser>
        <c:dLbls>
          <c:showLegendKey val="0"/>
          <c:showVal val="0"/>
          <c:showCatName val="0"/>
          <c:showSerName val="0"/>
          <c:showPercent val="0"/>
          <c:showBubbleSize val="0"/>
        </c:dLbls>
        <c:gapWidth val="182"/>
        <c:axId val="1141472176"/>
        <c:axId val="1141452592"/>
      </c:barChart>
      <c:catAx>
        <c:axId val="1141472176"/>
        <c:scaling>
          <c:orientation val="maxMin"/>
        </c:scaling>
        <c:delete val="0"/>
        <c:axPos val="l"/>
        <c:numFmt formatCode="General" sourceLinked="1"/>
        <c:majorTickMark val="none"/>
        <c:minorTickMark val="none"/>
        <c:tickLblPos val="none"/>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zh-CN"/>
          </a:p>
        </c:txPr>
        <c:crossAx val="1141452592"/>
        <c:crosses val="autoZero"/>
        <c:auto val="1"/>
        <c:lblAlgn val="ctr"/>
        <c:lblOffset val="100"/>
        <c:noMultiLvlLbl val="0"/>
      </c:catAx>
      <c:valAx>
        <c:axId val="1141452592"/>
        <c:scaling>
          <c:orientation val="minMax"/>
        </c:scaling>
        <c:delete val="1"/>
        <c:axPos val="t"/>
        <c:numFmt formatCode="0%" sourceLinked="0"/>
        <c:majorTickMark val="none"/>
        <c:minorTickMark val="none"/>
        <c:tickLblPos val="nextTo"/>
        <c:crossAx val="114147217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6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42559459281115375"/>
          <c:y val="3.9041190831775784E-2"/>
          <c:w val="0.35726344620020206"/>
          <c:h val="0.79989623782311869"/>
        </c:manualLayout>
      </c:layout>
      <c:barChart>
        <c:barDir val="bar"/>
        <c:grouping val="clustered"/>
        <c:varyColors val="0"/>
        <c:ser>
          <c:idx val="0"/>
          <c:order val="0"/>
          <c:tx>
            <c:strRef>
              <c:f>Sheet1!$B$1</c:f>
              <c:strCache>
                <c:ptCount val="1"/>
                <c:pt idx="0">
                  <c:v>uv占比_一级</c:v>
                </c:pt>
              </c:strCache>
            </c:strRef>
          </c:tx>
          <c:spPr>
            <a:solidFill>
              <a:schemeClr val="accent1"/>
            </a:solidFill>
            <a:ln>
              <a:noFill/>
            </a:ln>
            <a:effectLst/>
          </c:spPr>
          <c:invertIfNegative val="0"/>
          <c:dPt>
            <c:idx val="1"/>
            <c:invertIfNegative val="0"/>
            <c:bubble3D val="0"/>
            <c:spPr>
              <a:solidFill>
                <a:schemeClr val="accent4"/>
              </a:solidFill>
              <a:ln>
                <a:noFill/>
              </a:ln>
              <a:effectLst/>
            </c:spPr>
            <c:extLst>
              <c:ext xmlns:c16="http://schemas.microsoft.com/office/drawing/2014/chart" uri="{C3380CC4-5D6E-409C-BE32-E72D297353CC}">
                <c16:uniqueId val="{00000001-4BFE-F24B-9064-C93B523E29A3}"/>
              </c:ext>
            </c:extLst>
          </c:dPt>
          <c:dPt>
            <c:idx val="2"/>
            <c:invertIfNegative val="0"/>
            <c:bubble3D val="0"/>
            <c:spPr>
              <a:solidFill>
                <a:schemeClr val="accent3"/>
              </a:solidFill>
              <a:ln>
                <a:noFill/>
              </a:ln>
              <a:effectLst/>
            </c:spPr>
            <c:extLst>
              <c:ext xmlns:c16="http://schemas.microsoft.com/office/drawing/2014/chart" uri="{C3380CC4-5D6E-409C-BE32-E72D297353CC}">
                <c16:uniqueId val="{00000003-4BFE-F24B-9064-C93B523E29A3}"/>
              </c:ext>
            </c:extLst>
          </c:dPt>
          <c:dPt>
            <c:idx val="4"/>
            <c:invertIfNegative val="0"/>
            <c:bubble3D val="0"/>
            <c:spPr>
              <a:solidFill>
                <a:schemeClr val="accent2"/>
              </a:solidFill>
              <a:ln>
                <a:noFill/>
              </a:ln>
              <a:effectLst/>
            </c:spPr>
            <c:extLst>
              <c:ext xmlns:c16="http://schemas.microsoft.com/office/drawing/2014/chart" uri="{C3380CC4-5D6E-409C-BE32-E72D297353CC}">
                <c16:uniqueId val="{00000005-4BFE-F24B-9064-C93B523E29A3}"/>
              </c:ext>
            </c:extLst>
          </c:dPt>
          <c:dPt>
            <c:idx val="5"/>
            <c:invertIfNegative val="0"/>
            <c:bubble3D val="0"/>
            <c:spPr>
              <a:solidFill>
                <a:schemeClr val="accent5"/>
              </a:solidFill>
              <a:ln>
                <a:noFill/>
              </a:ln>
              <a:effectLst/>
            </c:spPr>
            <c:extLst>
              <c:ext xmlns:c16="http://schemas.microsoft.com/office/drawing/2014/chart" uri="{C3380CC4-5D6E-409C-BE32-E72D297353CC}">
                <c16:uniqueId val="{00000007-4BFE-F24B-9064-C93B523E29A3}"/>
              </c:ext>
            </c:extLst>
          </c:dPt>
          <c:dLbls>
            <c:dLbl>
              <c:idx val="1"/>
              <c:layout>
                <c:manualLayout>
                  <c:x val="-2.1767243041552396E-2"/>
                  <c:y val="0"/>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4BFE-F24B-9064-C93B523E29A3}"/>
                </c:ext>
              </c:extLst>
            </c:dLbl>
            <c:dLbl>
              <c:idx val="5"/>
              <c:layout>
                <c:manualLayout>
                  <c:x val="-2.1767243041552295E-2"/>
                  <c:y val="0"/>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4BFE-F24B-9064-C93B523E29A3}"/>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手淘淘宝直播</c:v>
                </c:pt>
                <c:pt idx="1">
                  <c:v>手淘搜索</c:v>
                </c:pt>
                <c:pt idx="2">
                  <c:v>购物车</c:v>
                </c:pt>
                <c:pt idx="3">
                  <c:v>我的淘宝</c:v>
                </c:pt>
                <c:pt idx="4">
                  <c:v>淘内待分类</c:v>
                </c:pt>
                <c:pt idx="5">
                  <c:v>手淘推荐</c:v>
                </c:pt>
                <c:pt idx="6">
                  <c:v>手淘旺信</c:v>
                </c:pt>
              </c:strCache>
            </c:strRef>
          </c:cat>
          <c:val>
            <c:numRef>
              <c:f>Sheet1!$B$2:$B$8</c:f>
              <c:numCache>
                <c:formatCode>General</c:formatCode>
                <c:ptCount val="7"/>
                <c:pt idx="0">
                  <c:v>2.8819909017928819E-2</c:v>
                </c:pt>
                <c:pt idx="1">
                  <c:v>0.43872089911693868</c:v>
                </c:pt>
                <c:pt idx="2">
                  <c:v>0.26944072785656942</c:v>
                </c:pt>
                <c:pt idx="3">
                  <c:v>0.19025956649719031</c:v>
                </c:pt>
                <c:pt idx="4">
                  <c:v>0.10323789135670321</c:v>
                </c:pt>
                <c:pt idx="5">
                  <c:v>0.1016858442601017</c:v>
                </c:pt>
                <c:pt idx="6">
                  <c:v>4.905004013914905E-2</c:v>
                </c:pt>
              </c:numCache>
            </c:numRef>
          </c:val>
          <c:extLst>
            <c:ext xmlns:c16="http://schemas.microsoft.com/office/drawing/2014/chart" uri="{C3380CC4-5D6E-409C-BE32-E72D297353CC}">
              <c16:uniqueId val="{00000008-4BFE-F24B-9064-C93B523E29A3}"/>
            </c:ext>
          </c:extLst>
        </c:ser>
        <c:dLbls>
          <c:showLegendKey val="0"/>
          <c:showVal val="0"/>
          <c:showCatName val="0"/>
          <c:showSerName val="0"/>
          <c:showPercent val="0"/>
          <c:showBubbleSize val="0"/>
        </c:dLbls>
        <c:gapWidth val="182"/>
        <c:axId val="1141465104"/>
        <c:axId val="1141454768"/>
      </c:barChart>
      <c:catAx>
        <c:axId val="1141465104"/>
        <c:scaling>
          <c:orientation val="maxMin"/>
        </c:scaling>
        <c:delete val="0"/>
        <c:axPos val="l"/>
        <c:numFmt formatCode="General" sourceLinked="1"/>
        <c:majorTickMark val="none"/>
        <c:minorTickMark val="none"/>
        <c:tickLblPos val="none"/>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zh-CN"/>
          </a:p>
        </c:txPr>
        <c:crossAx val="1141454768"/>
        <c:crosses val="autoZero"/>
        <c:auto val="1"/>
        <c:lblAlgn val="ctr"/>
        <c:lblOffset val="100"/>
        <c:noMultiLvlLbl val="0"/>
      </c:catAx>
      <c:valAx>
        <c:axId val="1141454768"/>
        <c:scaling>
          <c:orientation val="minMax"/>
        </c:scaling>
        <c:delete val="1"/>
        <c:axPos val="t"/>
        <c:numFmt formatCode="0%" sourceLinked="0"/>
        <c:majorTickMark val="none"/>
        <c:minorTickMark val="none"/>
        <c:tickLblPos val="nextTo"/>
        <c:crossAx val="114146510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6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42559459281115375"/>
          <c:y val="3.9041190831775784E-2"/>
          <c:w val="0.42198415565026848"/>
          <c:h val="0.79989623782311869"/>
        </c:manualLayout>
      </c:layout>
      <c:barChart>
        <c:barDir val="bar"/>
        <c:grouping val="clustered"/>
        <c:varyColors val="0"/>
        <c:ser>
          <c:idx val="0"/>
          <c:order val="0"/>
          <c:tx>
            <c:strRef>
              <c:f>Sheet1!$B$1</c:f>
              <c:strCache>
                <c:ptCount val="1"/>
                <c:pt idx="0">
                  <c:v>uv占比_一级</c:v>
                </c:pt>
              </c:strCache>
            </c:strRef>
          </c:tx>
          <c:spPr>
            <a:solidFill>
              <a:schemeClr val="accent1"/>
            </a:solidFill>
            <a:ln>
              <a:noFill/>
            </a:ln>
            <a:effectLst/>
          </c:spPr>
          <c:invertIfNegative val="0"/>
          <c:dPt>
            <c:idx val="1"/>
            <c:invertIfNegative val="0"/>
            <c:bubble3D val="0"/>
            <c:spPr>
              <a:solidFill>
                <a:schemeClr val="accent4"/>
              </a:solidFill>
              <a:ln>
                <a:noFill/>
              </a:ln>
              <a:effectLst/>
            </c:spPr>
            <c:extLst>
              <c:ext xmlns:c16="http://schemas.microsoft.com/office/drawing/2014/chart" uri="{C3380CC4-5D6E-409C-BE32-E72D297353CC}">
                <c16:uniqueId val="{00000001-38C6-3044-9AB5-8EE05FD964C0}"/>
              </c:ext>
            </c:extLst>
          </c:dPt>
          <c:dPt>
            <c:idx val="2"/>
            <c:invertIfNegative val="0"/>
            <c:bubble3D val="0"/>
            <c:spPr>
              <a:solidFill>
                <a:schemeClr val="accent3"/>
              </a:solidFill>
              <a:ln>
                <a:noFill/>
              </a:ln>
              <a:effectLst/>
            </c:spPr>
            <c:extLst>
              <c:ext xmlns:c16="http://schemas.microsoft.com/office/drawing/2014/chart" uri="{C3380CC4-5D6E-409C-BE32-E72D297353CC}">
                <c16:uniqueId val="{00000003-38C6-3044-9AB5-8EE05FD964C0}"/>
              </c:ext>
            </c:extLst>
          </c:dPt>
          <c:dPt>
            <c:idx val="4"/>
            <c:invertIfNegative val="0"/>
            <c:bubble3D val="0"/>
            <c:spPr>
              <a:solidFill>
                <a:schemeClr val="accent2"/>
              </a:solidFill>
              <a:ln>
                <a:noFill/>
              </a:ln>
              <a:effectLst/>
            </c:spPr>
            <c:extLst>
              <c:ext xmlns:c16="http://schemas.microsoft.com/office/drawing/2014/chart" uri="{C3380CC4-5D6E-409C-BE32-E72D297353CC}">
                <c16:uniqueId val="{00000005-38C6-3044-9AB5-8EE05FD964C0}"/>
              </c:ext>
            </c:extLst>
          </c:dPt>
          <c:dPt>
            <c:idx val="5"/>
            <c:invertIfNegative val="0"/>
            <c:bubble3D val="0"/>
            <c:spPr>
              <a:solidFill>
                <a:schemeClr val="accent5"/>
              </a:solidFill>
              <a:ln>
                <a:noFill/>
              </a:ln>
              <a:effectLst/>
            </c:spPr>
            <c:extLst>
              <c:ext xmlns:c16="http://schemas.microsoft.com/office/drawing/2014/chart" uri="{C3380CC4-5D6E-409C-BE32-E72D297353CC}">
                <c16:uniqueId val="{00000007-38C6-3044-9AB5-8EE05FD964C0}"/>
              </c:ext>
            </c:extLst>
          </c:dPt>
          <c:dLbls>
            <c:dLbl>
              <c:idx val="5"/>
              <c:layout>
                <c:manualLayout>
                  <c:x val="-1.2232415902140786E-2"/>
                  <c:y val="-3.3226919979634775E-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38C6-3044-9AB5-8EE05FD964C0}"/>
                </c:ext>
              </c:extLst>
            </c:dLbl>
            <c:dLbl>
              <c:idx val="6"/>
              <c:layout>
                <c:manualLayout>
                  <c:x val="-9.9765378108953458E-17"/>
                  <c:y val="0"/>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38C6-3044-9AB5-8EE05FD964C0}"/>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手淘淘宝直播</c:v>
                </c:pt>
                <c:pt idx="1">
                  <c:v>手淘搜索</c:v>
                </c:pt>
                <c:pt idx="2">
                  <c:v>购物车</c:v>
                </c:pt>
                <c:pt idx="3">
                  <c:v>我的淘宝</c:v>
                </c:pt>
                <c:pt idx="4">
                  <c:v>淘内待分类</c:v>
                </c:pt>
                <c:pt idx="5">
                  <c:v>手淘推荐</c:v>
                </c:pt>
                <c:pt idx="6">
                  <c:v>手淘旺信</c:v>
                </c:pt>
              </c:strCache>
            </c:strRef>
          </c:cat>
          <c:val>
            <c:numRef>
              <c:f>Sheet1!$B$2:$B$8</c:f>
              <c:numCache>
                <c:formatCode>General</c:formatCode>
                <c:ptCount val="7"/>
                <c:pt idx="0">
                  <c:v>0.17261065879121371</c:v>
                </c:pt>
                <c:pt idx="1">
                  <c:v>0.37143293148176409</c:v>
                </c:pt>
                <c:pt idx="2">
                  <c:v>0.17760163732821069</c:v>
                </c:pt>
                <c:pt idx="3">
                  <c:v>0.18948662938393729</c:v>
                </c:pt>
                <c:pt idx="4">
                  <c:v>8.9128463837847061E-2</c:v>
                </c:pt>
                <c:pt idx="5">
                  <c:v>6.5187924704446107E-2</c:v>
                </c:pt>
                <c:pt idx="6">
                  <c:v>4.4999596053895377E-2</c:v>
                </c:pt>
              </c:numCache>
            </c:numRef>
          </c:val>
          <c:extLst>
            <c:ext xmlns:c16="http://schemas.microsoft.com/office/drawing/2014/chart" uri="{C3380CC4-5D6E-409C-BE32-E72D297353CC}">
              <c16:uniqueId val="{00000009-38C6-3044-9AB5-8EE05FD964C0}"/>
            </c:ext>
          </c:extLst>
        </c:ser>
        <c:dLbls>
          <c:showLegendKey val="0"/>
          <c:showVal val="0"/>
          <c:showCatName val="0"/>
          <c:showSerName val="0"/>
          <c:showPercent val="0"/>
          <c:showBubbleSize val="0"/>
        </c:dLbls>
        <c:gapWidth val="182"/>
        <c:axId val="1141450960"/>
        <c:axId val="1141444432"/>
      </c:barChart>
      <c:catAx>
        <c:axId val="1141450960"/>
        <c:scaling>
          <c:orientation val="maxMin"/>
        </c:scaling>
        <c:delete val="0"/>
        <c:axPos val="l"/>
        <c:numFmt formatCode="General" sourceLinked="1"/>
        <c:majorTickMark val="none"/>
        <c:minorTickMark val="none"/>
        <c:tickLblPos val="none"/>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zh-CN"/>
          </a:p>
        </c:txPr>
        <c:crossAx val="1141444432"/>
        <c:crosses val="autoZero"/>
        <c:auto val="1"/>
        <c:lblAlgn val="ctr"/>
        <c:lblOffset val="100"/>
        <c:noMultiLvlLbl val="0"/>
      </c:catAx>
      <c:valAx>
        <c:axId val="1141444432"/>
        <c:scaling>
          <c:orientation val="minMax"/>
        </c:scaling>
        <c:delete val="1"/>
        <c:axPos val="t"/>
        <c:numFmt formatCode="0%" sourceLinked="0"/>
        <c:majorTickMark val="none"/>
        <c:minorTickMark val="none"/>
        <c:tickLblPos val="nextTo"/>
        <c:crossAx val="114145096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6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ea"/>
                <a:ea typeface="+mn-ea"/>
                <a:cs typeface="+mn-cs"/>
              </a:defRPr>
            </a:pPr>
            <a:r>
              <a:rPr lang="en-US" altLang="zh-CN" sz="1050" b="1" dirty="0">
                <a:latin typeface="+mn-ea"/>
                <a:ea typeface="+mn-ea"/>
              </a:rPr>
              <a:t>TOP10</a:t>
            </a:r>
            <a:r>
              <a:rPr lang="zh-CN" altLang="en-US" sz="1050" b="1" dirty="0">
                <a:latin typeface="+mn-ea"/>
                <a:ea typeface="+mn-ea"/>
              </a:rPr>
              <a:t>搜索词搜索人数</a:t>
            </a:r>
            <a:endParaRPr lang="en-US" altLang="zh-CN" sz="1050" b="1" dirty="0">
              <a:latin typeface="+mn-ea"/>
              <a:ea typeface="+mn-ea"/>
            </a:endParaRPr>
          </a:p>
          <a:p>
            <a:pPr>
              <a:defRPr sz="1200" b="1">
                <a:latin typeface="+mn-ea"/>
              </a:defRPr>
            </a:pPr>
            <a:r>
              <a:rPr lang="en-US" altLang="zh-CN" sz="1050" b="1" dirty="0">
                <a:latin typeface="+mn-ea"/>
                <a:ea typeface="+mn-ea"/>
              </a:rPr>
              <a:t>2023.11</a:t>
            </a:r>
            <a:endParaRPr lang="zh-CN" altLang="en-US" sz="1050" b="1" dirty="0">
              <a:latin typeface="+mn-ea"/>
              <a:ea typeface="+mn-ea"/>
            </a:endParaRPr>
          </a:p>
        </c:rich>
      </c:tx>
      <c:overlay val="0"/>
      <c:spPr>
        <a:noFill/>
        <a:ln>
          <a:noFill/>
        </a:ln>
        <a:effectLst/>
      </c:spPr>
      <c:txPr>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ea"/>
              <a:ea typeface="+mn-ea"/>
              <a:cs typeface="+mn-cs"/>
            </a:defRPr>
          </a:pPr>
          <a:endParaRPr lang="zh-CN"/>
        </a:p>
      </c:txPr>
    </c:title>
    <c:autoTitleDeleted val="0"/>
    <c:plotArea>
      <c:layout>
        <c:manualLayout>
          <c:layoutTarget val="inner"/>
          <c:xMode val="edge"/>
          <c:yMode val="edge"/>
          <c:x val="0.28645437407597607"/>
          <c:y val="0.13992855317906419"/>
          <c:w val="0.64142199118120069"/>
          <c:h val="0.82434164902547635"/>
        </c:manualLayout>
      </c:layout>
      <c:barChart>
        <c:barDir val="bar"/>
        <c:grouping val="clustered"/>
        <c:varyColors val="0"/>
        <c:ser>
          <c:idx val="0"/>
          <c:order val="0"/>
          <c:tx>
            <c:strRef>
              <c:f>Sheet1!$B$1</c:f>
              <c:strCache>
                <c:ptCount val="1"/>
                <c:pt idx="0">
                  <c:v>搜索人数</c:v>
                </c:pt>
              </c:strCache>
            </c:strRef>
          </c:tx>
          <c:spPr>
            <a:solidFill>
              <a:schemeClr val="accent5"/>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胶囊咖啡</c:v>
                </c:pt>
                <c:pt idx="1">
                  <c:v>咖啡胶囊</c:v>
                </c:pt>
                <c:pt idx="2">
                  <c:v>nespresso</c:v>
                </c:pt>
                <c:pt idx="3">
                  <c:v>星巴克胶囊咖啡</c:v>
                </c:pt>
                <c:pt idx="4">
                  <c:v>雀巢胶囊咖啡</c:v>
                </c:pt>
                <c:pt idx="5">
                  <c:v>nespresso胶囊</c:v>
                </c:pt>
                <c:pt idx="6">
                  <c:v>胶囊咖啡 胶囊</c:v>
                </c:pt>
                <c:pt idx="7">
                  <c:v>illy咖啡胶囊</c:v>
                </c:pt>
                <c:pt idx="8">
                  <c:v>多趣酷思胶囊</c:v>
                </c:pt>
                <c:pt idx="9">
                  <c:v>雀巢咖啡胶囊</c:v>
                </c:pt>
              </c:strCache>
            </c:strRef>
          </c:cat>
          <c:val>
            <c:numRef>
              <c:f>Sheet1!$B$2:$B$11</c:f>
              <c:numCache>
                <c:formatCode>#,##0_ </c:formatCode>
                <c:ptCount val="10"/>
                <c:pt idx="0">
                  <c:v>91266</c:v>
                </c:pt>
                <c:pt idx="1">
                  <c:v>81675</c:v>
                </c:pt>
                <c:pt idx="2">
                  <c:v>20485</c:v>
                </c:pt>
                <c:pt idx="3">
                  <c:v>15801</c:v>
                </c:pt>
                <c:pt idx="4">
                  <c:v>16201</c:v>
                </c:pt>
                <c:pt idx="5">
                  <c:v>13852</c:v>
                </c:pt>
                <c:pt idx="6">
                  <c:v>11682</c:v>
                </c:pt>
                <c:pt idx="7">
                  <c:v>9211</c:v>
                </c:pt>
                <c:pt idx="8">
                  <c:v>8770</c:v>
                </c:pt>
                <c:pt idx="9">
                  <c:v>9672</c:v>
                </c:pt>
              </c:numCache>
            </c:numRef>
          </c:val>
          <c:extLst>
            <c:ext xmlns:c16="http://schemas.microsoft.com/office/drawing/2014/chart" uri="{C3380CC4-5D6E-409C-BE32-E72D297353CC}">
              <c16:uniqueId val="{00000000-B8D1-DD4F-8A9C-571B03ABC99C}"/>
            </c:ext>
          </c:extLst>
        </c:ser>
        <c:dLbls>
          <c:showLegendKey val="0"/>
          <c:showVal val="0"/>
          <c:showCatName val="0"/>
          <c:showSerName val="0"/>
          <c:showPercent val="0"/>
          <c:showBubbleSize val="0"/>
        </c:dLbls>
        <c:gapWidth val="80"/>
        <c:axId val="1141448784"/>
        <c:axId val="1141440624"/>
      </c:barChart>
      <c:catAx>
        <c:axId val="1141448784"/>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crossAx val="1141440624"/>
        <c:crosses val="autoZero"/>
        <c:auto val="1"/>
        <c:lblAlgn val="ctr"/>
        <c:lblOffset val="100"/>
        <c:noMultiLvlLbl val="0"/>
      </c:catAx>
      <c:valAx>
        <c:axId val="1141440624"/>
        <c:scaling>
          <c:orientation val="minMax"/>
        </c:scaling>
        <c:delete val="1"/>
        <c:axPos val="t"/>
        <c:numFmt formatCode="#,##0_ " sourceLinked="1"/>
        <c:majorTickMark val="none"/>
        <c:minorTickMark val="none"/>
        <c:tickLblPos val="nextTo"/>
        <c:crossAx val="114144878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pPr>
      <a:endParaRPr lang="zh-CN"/>
    </a:p>
  </c:txPr>
  <c:externalData r:id="rId3">
    <c:autoUpdate val="0"/>
  </c:externalData>
</c:chartSpace>
</file>

<file path=ppt/charts/chart6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050" b="1" i="0" u="none" strike="noStrike" kern="1200" spc="0" baseline="0">
                <a:solidFill>
                  <a:schemeClr val="tx1">
                    <a:lumMod val="65000"/>
                    <a:lumOff val="35000"/>
                  </a:schemeClr>
                </a:solidFill>
                <a:latin typeface="+mn-ea"/>
                <a:ea typeface="+mn-ea"/>
                <a:cs typeface="+mn-cs"/>
              </a:defRPr>
            </a:pPr>
            <a:r>
              <a:rPr lang="en-US" altLang="zh-CN" sz="1050" b="1" dirty="0">
                <a:latin typeface="+mn-ea"/>
                <a:ea typeface="+mn-ea"/>
              </a:rPr>
              <a:t>TOP10</a:t>
            </a:r>
            <a:r>
              <a:rPr lang="zh-CN" altLang="en-US" sz="1050" b="1" dirty="0">
                <a:latin typeface="+mn-ea"/>
                <a:ea typeface="+mn-ea"/>
              </a:rPr>
              <a:t>搜索词搜索人数</a:t>
            </a:r>
            <a:endParaRPr lang="zh-CN" sz="1050" b="1" dirty="0">
              <a:latin typeface="+mn-ea"/>
              <a:ea typeface="+mn-ea"/>
            </a:endParaRPr>
          </a:p>
        </c:rich>
      </c:tx>
      <c:layout>
        <c:manualLayout>
          <c:xMode val="edge"/>
          <c:yMode val="edge"/>
          <c:x val="0.33499942970948388"/>
          <c:y val="4.2103827375254976E-2"/>
        </c:manualLayout>
      </c:layout>
      <c:overlay val="0"/>
      <c:spPr>
        <a:noFill/>
        <a:ln>
          <a:noFill/>
        </a:ln>
        <a:effectLst/>
      </c:spPr>
      <c:txPr>
        <a:bodyPr rot="0" spcFirstLastPara="1" vertOverflow="ellipsis" vert="horz" wrap="square" anchor="ctr" anchorCtr="1"/>
        <a:lstStyle/>
        <a:p>
          <a:pPr>
            <a:defRPr sz="1050" b="1" i="0" u="none" strike="noStrike" kern="1200" spc="0" baseline="0">
              <a:solidFill>
                <a:schemeClr val="tx1">
                  <a:lumMod val="65000"/>
                  <a:lumOff val="35000"/>
                </a:schemeClr>
              </a:solidFill>
              <a:latin typeface="+mn-ea"/>
              <a:ea typeface="+mn-ea"/>
              <a:cs typeface="+mn-cs"/>
            </a:defRPr>
          </a:pPr>
          <a:endParaRPr lang="zh-CN"/>
        </a:p>
      </c:txPr>
    </c:title>
    <c:autoTitleDeleted val="0"/>
    <c:plotArea>
      <c:layout>
        <c:manualLayout>
          <c:layoutTarget val="inner"/>
          <c:xMode val="edge"/>
          <c:yMode val="edge"/>
          <c:x val="0.27515148274456142"/>
          <c:y val="0.17685063905536494"/>
          <c:w val="0.70292585848364331"/>
          <c:h val="0.81467648470297938"/>
        </c:manualLayout>
      </c:layout>
      <c:barChart>
        <c:barDir val="bar"/>
        <c:grouping val="clustered"/>
        <c:varyColors val="0"/>
        <c:ser>
          <c:idx val="0"/>
          <c:order val="0"/>
          <c:tx>
            <c:strRef>
              <c:f>Sheet1!$B$1</c:f>
              <c:strCache>
                <c:ptCount val="1"/>
                <c:pt idx="0">
                  <c:v>2022.12</c:v>
                </c:pt>
              </c:strCache>
            </c:strRef>
          </c:tx>
          <c:spPr>
            <a:solidFill>
              <a:schemeClr val="accent2"/>
            </a:solidFill>
            <a:ln>
              <a:noFill/>
            </a:ln>
            <a:effectLst/>
          </c:spPr>
          <c:invertIfNegative val="0"/>
          <c:dLbls>
            <c:dLbl>
              <c:idx val="0"/>
              <c:tx>
                <c:rich>
                  <a:bodyPr/>
                  <a:lstStyle/>
                  <a:p>
                    <a:fld id="{03CA4912-7546-4DEC-9497-5F0E0884C6AB}" type="CELLRANGE">
                      <a:rPr lang="en-US" altLang="zh-CN" baseline="0" smtClean="0"/>
                      <a:pPr/>
                      <a:t>[CELLRANGE]</a:t>
                    </a:fld>
                    <a:fld id="{CF9513D9-6C6D-4426-89DA-3A85AAA4D7AB}" type="VALUE">
                      <a:rPr lang="en-US" altLang="zh-CN" baseline="0" smtClean="0"/>
                      <a:pPr/>
                      <a:t>[值]</a:t>
                    </a:fld>
                    <a:endParaRPr lang="zh-CN" altLang="en-US"/>
                  </a:p>
                </c:rich>
              </c:tx>
              <c:dLblPos val="inEnd"/>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0-23C1-3C4C-BD36-C608CF3E494E}"/>
                </c:ext>
              </c:extLst>
            </c:dLbl>
            <c:dLbl>
              <c:idx val="1"/>
              <c:tx>
                <c:rich>
                  <a:bodyPr/>
                  <a:lstStyle/>
                  <a:p>
                    <a:fld id="{7B58A2D7-5968-47C7-8FBA-330E68034561}" type="CELLRANGE">
                      <a:rPr lang="en-US" altLang="zh-CN" smtClean="0"/>
                      <a:pPr/>
                      <a:t>[CELLRANGE]</a:t>
                    </a:fld>
                    <a:fld id="{4CE29E84-20BD-4908-9832-98AF88A5CACB}" type="VALUE">
                      <a:rPr lang="en-US" altLang="zh-CN" baseline="0" smtClean="0"/>
                      <a:pPr/>
                      <a:t>[值]</a:t>
                    </a:fld>
                    <a:endParaRPr lang="zh-CN" altLang="en-US"/>
                  </a:p>
                </c:rich>
              </c:tx>
              <c:dLblPos val="inEnd"/>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1-23C1-3C4C-BD36-C608CF3E494E}"/>
                </c:ext>
              </c:extLst>
            </c:dLbl>
            <c:dLbl>
              <c:idx val="2"/>
              <c:tx>
                <c:rich>
                  <a:bodyPr/>
                  <a:lstStyle/>
                  <a:p>
                    <a:fld id="{6330E43C-88FD-4739-B97E-4D9096003C84}" type="CELLRANGE">
                      <a:rPr lang="en-US" altLang="zh-CN" smtClean="0">
                        <a:solidFill>
                          <a:schemeClr val="tx1">
                            <a:lumMod val="65000"/>
                            <a:lumOff val="35000"/>
                          </a:schemeClr>
                        </a:solidFill>
                      </a:rPr>
                      <a:pPr/>
                      <a:t>[CELLRANGE]</a:t>
                    </a:fld>
                    <a:fld id="{B97E4CC9-1180-415F-8FAF-462DB6AED949}" type="VALUE">
                      <a:rPr lang="en-US" altLang="zh-CN" baseline="0" smtClean="0">
                        <a:solidFill>
                          <a:schemeClr val="tx1">
                            <a:lumMod val="65000"/>
                            <a:lumOff val="35000"/>
                          </a:schemeClr>
                        </a:solidFill>
                      </a:rPr>
                      <a:pPr/>
                      <a:t>[值]</a:t>
                    </a:fld>
                    <a:endParaRPr lang="zh-CN" altLang="en-US"/>
                  </a:p>
                </c:rich>
              </c:tx>
              <c:dLblPos val="outEnd"/>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2-23C1-3C4C-BD36-C608CF3E494E}"/>
                </c:ext>
              </c:extLst>
            </c:dLbl>
            <c:dLbl>
              <c:idx val="3"/>
              <c:tx>
                <c:rich>
                  <a:bodyPr/>
                  <a:lstStyle/>
                  <a:p>
                    <a:fld id="{E2CD8084-530D-495B-9131-54FDAEF4BB6A}" type="CELLRANGE">
                      <a:rPr lang="en-US" altLang="zh-CN" smtClean="0"/>
                      <a:pPr/>
                      <a:t>[CELLRANGE]</a:t>
                    </a:fld>
                    <a:fld id="{95ACCF0E-3BD1-4FC8-9F06-9B597FD753A4}" type="VALUE">
                      <a:rPr lang="en-US" altLang="zh-CN" baseline="0" smtClean="0"/>
                      <a:pPr/>
                      <a:t>[值]</a:t>
                    </a:fld>
                    <a:endParaRPr lang="zh-CN" altLang="en-US"/>
                  </a:p>
                </c:rich>
              </c:tx>
              <c:dLblPos val="outEnd"/>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3-23C1-3C4C-BD36-C608CF3E494E}"/>
                </c:ext>
              </c:extLst>
            </c:dLbl>
            <c:dLbl>
              <c:idx val="4"/>
              <c:tx>
                <c:rich>
                  <a:bodyPr/>
                  <a:lstStyle/>
                  <a:p>
                    <a:fld id="{B09EB21B-7479-44BE-8C66-7E39176B9375}" type="CELLRANGE">
                      <a:rPr lang="en-US" altLang="zh-CN" smtClean="0"/>
                      <a:pPr/>
                      <a:t>[CELLRANGE]</a:t>
                    </a:fld>
                    <a:fld id="{6AC247DD-56E1-4FB7-BFFC-3DD65E8142AE}" type="VALUE">
                      <a:rPr lang="en-US" altLang="zh-CN" baseline="0" smtClean="0"/>
                      <a:pPr/>
                      <a:t>[值]</a:t>
                    </a:fld>
                    <a:endParaRPr lang="zh-CN" altLang="en-US"/>
                  </a:p>
                </c:rich>
              </c:tx>
              <c:dLblPos val="outEnd"/>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4-23C1-3C4C-BD36-C608CF3E494E}"/>
                </c:ext>
              </c:extLst>
            </c:dLbl>
            <c:dLbl>
              <c:idx val="5"/>
              <c:tx>
                <c:rich>
                  <a:bodyPr/>
                  <a:lstStyle/>
                  <a:p>
                    <a:fld id="{89C63E19-8CA8-46A1-BDC1-DC3AE546FD11}" type="CELLRANGE">
                      <a:rPr lang="en-US" altLang="zh-CN" smtClean="0"/>
                      <a:pPr/>
                      <a:t>[CELLRANGE]</a:t>
                    </a:fld>
                    <a:fld id="{C17D7C43-6A2B-4410-9E70-964980DCAC08}" type="VALUE">
                      <a:rPr lang="en-US" altLang="zh-CN" baseline="0" smtClean="0"/>
                      <a:pPr/>
                      <a:t>[值]</a:t>
                    </a:fld>
                    <a:endParaRPr lang="zh-CN" altLang="en-US"/>
                  </a:p>
                </c:rich>
              </c:tx>
              <c:dLblPos val="outEnd"/>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5-23C1-3C4C-BD36-C608CF3E494E}"/>
                </c:ext>
              </c:extLst>
            </c:dLbl>
            <c:dLbl>
              <c:idx val="6"/>
              <c:tx>
                <c:rich>
                  <a:bodyPr/>
                  <a:lstStyle/>
                  <a:p>
                    <a:fld id="{E54992DD-35AE-4C0D-8BA6-6179C6DE10BE}" type="CELLRANGE">
                      <a:rPr lang="en-US" altLang="zh-CN" smtClean="0"/>
                      <a:pPr/>
                      <a:t>[CELLRANGE]</a:t>
                    </a:fld>
                    <a:fld id="{8BA1B19A-09CD-436A-B3BB-9207C0FB1CF2}" type="VALUE">
                      <a:rPr lang="en-US" altLang="zh-CN" baseline="0" smtClean="0"/>
                      <a:pPr/>
                      <a:t>[值]</a:t>
                    </a:fld>
                    <a:endParaRPr lang="zh-CN" altLang="en-US"/>
                  </a:p>
                </c:rich>
              </c:tx>
              <c:dLblPos val="outEnd"/>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6-23C1-3C4C-BD36-C608CF3E494E}"/>
                </c:ext>
              </c:extLst>
            </c:dLbl>
            <c:dLbl>
              <c:idx val="7"/>
              <c:tx>
                <c:rich>
                  <a:bodyPr/>
                  <a:lstStyle/>
                  <a:p>
                    <a:fld id="{0A035578-79A5-4E03-8FD2-F0950C78D51C}" type="CELLRANGE">
                      <a:rPr lang="en-US" altLang="zh-CN" smtClean="0">
                        <a:solidFill>
                          <a:schemeClr val="tx1">
                            <a:lumMod val="65000"/>
                            <a:lumOff val="35000"/>
                          </a:schemeClr>
                        </a:solidFill>
                      </a:rPr>
                      <a:pPr/>
                      <a:t>[CELLRANGE]</a:t>
                    </a:fld>
                    <a:fld id="{01C5B890-B6BD-4469-8DE1-B0F2DCA06931}" type="VALUE">
                      <a:rPr lang="en-US" altLang="zh-CN" baseline="0" smtClean="0">
                        <a:solidFill>
                          <a:schemeClr val="tx1">
                            <a:lumMod val="65000"/>
                            <a:lumOff val="35000"/>
                          </a:schemeClr>
                        </a:solidFill>
                      </a:rPr>
                      <a:pPr/>
                      <a:t>[值]</a:t>
                    </a:fld>
                    <a:endParaRPr lang="zh-CN" altLang="en-US"/>
                  </a:p>
                </c:rich>
              </c:tx>
              <c:dLblPos val="outEnd"/>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7-23C1-3C4C-BD36-C608CF3E494E}"/>
                </c:ext>
              </c:extLst>
            </c:dLbl>
            <c:dLbl>
              <c:idx val="8"/>
              <c:tx>
                <c:rich>
                  <a:bodyPr/>
                  <a:lstStyle/>
                  <a:p>
                    <a:fld id="{2635830B-6CB2-44BD-B591-250907B65249}" type="CELLRANGE">
                      <a:rPr lang="en-US" altLang="zh-CN" smtClean="0">
                        <a:solidFill>
                          <a:schemeClr val="tx1">
                            <a:lumMod val="65000"/>
                            <a:lumOff val="35000"/>
                          </a:schemeClr>
                        </a:solidFill>
                      </a:rPr>
                      <a:pPr/>
                      <a:t>[CELLRANGE]</a:t>
                    </a:fld>
                    <a:fld id="{12A31595-FCDB-4B47-B1F3-23C2E76011AF}" type="VALUE">
                      <a:rPr lang="en-US" altLang="zh-CN" baseline="0" smtClean="0">
                        <a:solidFill>
                          <a:schemeClr val="tx1">
                            <a:lumMod val="65000"/>
                            <a:lumOff val="35000"/>
                          </a:schemeClr>
                        </a:solidFill>
                      </a:rPr>
                      <a:pPr/>
                      <a:t>[值]</a:t>
                    </a:fld>
                    <a:endParaRPr lang="zh-CN" altLang="en-US"/>
                  </a:p>
                </c:rich>
              </c:tx>
              <c:dLblPos val="outEnd"/>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8-23C1-3C4C-BD36-C608CF3E494E}"/>
                </c:ext>
              </c:extLst>
            </c:dLbl>
            <c:dLbl>
              <c:idx val="9"/>
              <c:tx>
                <c:rich>
                  <a:bodyPr/>
                  <a:lstStyle/>
                  <a:p>
                    <a:fld id="{BB49842A-A1DF-44BC-981A-4C2505452EA5}" type="CELLRANGE">
                      <a:rPr lang="en-US" altLang="zh-CN" smtClean="0"/>
                      <a:pPr/>
                      <a:t>[CELLRANGE]</a:t>
                    </a:fld>
                    <a:fld id="{A8A858EE-0894-4835-A1D0-60D68C86B95C}" type="VALUE">
                      <a:rPr lang="en-US" altLang="zh-CN" baseline="0" smtClean="0"/>
                      <a:pPr/>
                      <a:t>[值]</a:t>
                    </a:fld>
                    <a:endParaRPr lang="zh-CN" altLang="en-US"/>
                  </a:p>
                </c:rich>
              </c:tx>
              <c:dLblPos val="outEnd"/>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9-23C1-3C4C-BD36-C608CF3E494E}"/>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65000"/>
                        <a:lumOff val="35000"/>
                      </a:schemeClr>
                    </a:solidFill>
                    <a:latin typeface="+mn-lt"/>
                    <a:ea typeface="+mn-ea"/>
                    <a:cs typeface="+mn-cs"/>
                  </a:defRPr>
                </a:pPr>
                <a:endParaRPr lang="zh-CN"/>
              </a:p>
            </c:txPr>
            <c:dLblPos val="outEnd"/>
            <c:showLegendKey val="0"/>
            <c:showVal val="1"/>
            <c:showCatName val="0"/>
            <c:showSerName val="0"/>
            <c:showPercent val="0"/>
            <c:showBubbleSize val="0"/>
            <c:separator> </c:separator>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胶囊咖啡</c:v>
                </c:pt>
                <c:pt idx="1">
                  <c:v>咖啡胶囊</c:v>
                </c:pt>
                <c:pt idx="2">
                  <c:v>nespresso</c:v>
                </c:pt>
                <c:pt idx="3">
                  <c:v>星巴克胶囊咖啡</c:v>
                </c:pt>
                <c:pt idx="4">
                  <c:v>雀巢胶囊咖啡</c:v>
                </c:pt>
                <c:pt idx="5">
                  <c:v>nespresso胶囊</c:v>
                </c:pt>
                <c:pt idx="6">
                  <c:v>胶囊咖啡 胶囊</c:v>
                </c:pt>
                <c:pt idx="7">
                  <c:v>多趣酷思胶囊</c:v>
                </c:pt>
                <c:pt idx="8">
                  <c:v>illy咖啡胶囊</c:v>
                </c:pt>
                <c:pt idx="9">
                  <c:v>雀巢咖啡胶囊</c:v>
                </c:pt>
              </c:strCache>
            </c:strRef>
          </c:cat>
          <c:val>
            <c:numRef>
              <c:f>Sheet1!$B$2:$B$11</c:f>
              <c:numCache>
                <c:formatCode>#,##0_ </c:formatCode>
                <c:ptCount val="10"/>
                <c:pt idx="0">
                  <c:v>55947</c:v>
                </c:pt>
                <c:pt idx="1">
                  <c:v>58492</c:v>
                </c:pt>
                <c:pt idx="2">
                  <c:v>18381</c:v>
                </c:pt>
                <c:pt idx="3">
                  <c:v>13225</c:v>
                </c:pt>
                <c:pt idx="4">
                  <c:v>6122</c:v>
                </c:pt>
                <c:pt idx="5">
                  <c:v>14312</c:v>
                </c:pt>
                <c:pt idx="6">
                  <c:v>15580</c:v>
                </c:pt>
                <c:pt idx="7">
                  <c:v>5658</c:v>
                </c:pt>
                <c:pt idx="8">
                  <c:v>4911</c:v>
                </c:pt>
                <c:pt idx="9">
                  <c:v>11673</c:v>
                </c:pt>
              </c:numCache>
            </c:numRef>
          </c:val>
          <c:extLst>
            <c:ext xmlns:c15="http://schemas.microsoft.com/office/drawing/2012/chart" uri="{02D57815-91ED-43cb-92C2-25804820EDAC}">
              <c15:datalabelsRange>
                <c15:f>Sheet1!$F$2:$F$11</c15:f>
                <c15:dlblRangeCache>
                  <c:ptCount val="10"/>
                </c15:dlblRangeCache>
              </c15:datalabelsRange>
            </c:ext>
            <c:ext xmlns:c16="http://schemas.microsoft.com/office/drawing/2014/chart" uri="{C3380CC4-5D6E-409C-BE32-E72D297353CC}">
              <c16:uniqueId val="{0000000A-23C1-3C4C-BD36-C608CF3E494E}"/>
            </c:ext>
          </c:extLst>
        </c:ser>
        <c:ser>
          <c:idx val="1"/>
          <c:order val="1"/>
          <c:tx>
            <c:strRef>
              <c:f>Sheet1!$C$1</c:f>
              <c:strCache>
                <c:ptCount val="1"/>
                <c:pt idx="0">
                  <c:v>2023.12</c:v>
                </c:pt>
              </c:strCache>
            </c:strRef>
          </c:tx>
          <c:spPr>
            <a:solidFill>
              <a:schemeClr val="accent1"/>
            </a:solidFill>
            <a:ln>
              <a:noFill/>
            </a:ln>
            <a:effectLst/>
          </c:spPr>
          <c:invertIfNegative val="0"/>
          <c:dLbls>
            <c:dLbl>
              <c:idx val="0"/>
              <c:spPr>
                <a:noFill/>
                <a:ln>
                  <a:noFill/>
                </a:ln>
                <a:effectLst/>
              </c:spPr>
              <c:txPr>
                <a:bodyPr rot="0" spcFirstLastPara="1" vertOverflow="ellipsis" vert="horz" wrap="square" lIns="38100" tIns="19050" rIns="38100" bIns="19050" anchor="ctr" anchorCtr="0">
                  <a:spAutoFit/>
                </a:bodyPr>
                <a:lstStyle/>
                <a:p>
                  <a:pPr algn="ctr">
                    <a:defRPr lang="zh-CN" altLang="en-US" sz="900" b="0" i="0" u="none" strike="noStrike" kern="1200" baseline="0">
                      <a:solidFill>
                        <a:schemeClr val="bg1"/>
                      </a:solidFill>
                      <a:latin typeface="+mn-lt"/>
                      <a:ea typeface="+mn-ea"/>
                      <a:cs typeface="+mn-cs"/>
                    </a:defRPr>
                  </a:pPr>
                  <a:endParaRPr lang="zh-CN"/>
                </a:p>
              </c:txPr>
              <c:dLblPos val="in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B-23C1-3C4C-BD36-C608CF3E494E}"/>
                </c:ext>
              </c:extLst>
            </c:dLbl>
            <c:dLbl>
              <c:idx val="1"/>
              <c:spPr>
                <a:noFill/>
                <a:ln>
                  <a:noFill/>
                </a:ln>
                <a:effectLst/>
              </c:spPr>
              <c:txPr>
                <a:bodyPr rot="0" spcFirstLastPara="1" vertOverflow="ellipsis" vert="horz" wrap="square" lIns="38100" tIns="19050" rIns="38100" bIns="19050" anchor="ctr" anchorCtr="0">
                  <a:spAutoFit/>
                </a:bodyPr>
                <a:lstStyle/>
                <a:p>
                  <a:pPr algn="ctr">
                    <a:defRPr lang="zh-CN" altLang="en-US" sz="900" b="0" i="0" u="none" strike="noStrike" kern="1200" baseline="0">
                      <a:solidFill>
                        <a:schemeClr val="bg1"/>
                      </a:solidFill>
                      <a:latin typeface="+mn-lt"/>
                      <a:ea typeface="+mn-ea"/>
                      <a:cs typeface="+mn-cs"/>
                    </a:defRPr>
                  </a:pPr>
                  <a:endParaRPr lang="zh-CN"/>
                </a:p>
              </c:txPr>
              <c:dLblPos val="in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C-23C1-3C4C-BD36-C608CF3E494E}"/>
                </c:ext>
              </c:extLst>
            </c:dLbl>
            <c:spPr>
              <a:noFill/>
              <a:ln>
                <a:noFill/>
              </a:ln>
              <a:effectLst/>
            </c:spPr>
            <c:txPr>
              <a:bodyPr rot="0" spcFirstLastPara="1" vertOverflow="ellipsis" vert="horz" wrap="square" lIns="38100" tIns="19050" rIns="38100" bIns="19050" anchor="ctr" anchorCtr="0">
                <a:spAutoFit/>
              </a:bodyPr>
              <a:lstStyle/>
              <a:p>
                <a:pPr algn="ctr">
                  <a:defRPr lang="zh-CN" altLang="en-US" sz="9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胶囊咖啡</c:v>
                </c:pt>
                <c:pt idx="1">
                  <c:v>咖啡胶囊</c:v>
                </c:pt>
                <c:pt idx="2">
                  <c:v>nespresso</c:v>
                </c:pt>
                <c:pt idx="3">
                  <c:v>星巴克胶囊咖啡</c:v>
                </c:pt>
                <c:pt idx="4">
                  <c:v>雀巢胶囊咖啡</c:v>
                </c:pt>
                <c:pt idx="5">
                  <c:v>nespresso胶囊</c:v>
                </c:pt>
                <c:pt idx="6">
                  <c:v>胶囊咖啡 胶囊</c:v>
                </c:pt>
                <c:pt idx="7">
                  <c:v>多趣酷思胶囊</c:v>
                </c:pt>
                <c:pt idx="8">
                  <c:v>illy咖啡胶囊</c:v>
                </c:pt>
                <c:pt idx="9">
                  <c:v>雀巢咖啡胶囊</c:v>
                </c:pt>
              </c:strCache>
            </c:strRef>
          </c:cat>
          <c:val>
            <c:numRef>
              <c:f>Sheet1!$C$2:$C$11</c:f>
              <c:numCache>
                <c:formatCode>#,##0_ </c:formatCode>
                <c:ptCount val="10"/>
                <c:pt idx="0">
                  <c:v>58544</c:v>
                </c:pt>
                <c:pt idx="1">
                  <c:v>51008</c:v>
                </c:pt>
                <c:pt idx="2">
                  <c:v>13678</c:v>
                </c:pt>
                <c:pt idx="3">
                  <c:v>11595</c:v>
                </c:pt>
                <c:pt idx="4">
                  <c:v>11252</c:v>
                </c:pt>
                <c:pt idx="5">
                  <c:v>10102</c:v>
                </c:pt>
                <c:pt idx="6">
                  <c:v>9261</c:v>
                </c:pt>
                <c:pt idx="7">
                  <c:v>5907</c:v>
                </c:pt>
                <c:pt idx="8">
                  <c:v>5819</c:v>
                </c:pt>
                <c:pt idx="9">
                  <c:v>6306</c:v>
                </c:pt>
              </c:numCache>
            </c:numRef>
          </c:val>
          <c:extLst>
            <c:ext xmlns:c16="http://schemas.microsoft.com/office/drawing/2014/chart" uri="{C3380CC4-5D6E-409C-BE32-E72D297353CC}">
              <c16:uniqueId val="{0000000D-23C1-3C4C-BD36-C608CF3E494E}"/>
            </c:ext>
          </c:extLst>
        </c:ser>
        <c:dLbls>
          <c:showLegendKey val="0"/>
          <c:showVal val="0"/>
          <c:showCatName val="0"/>
          <c:showSerName val="0"/>
          <c:showPercent val="0"/>
          <c:showBubbleSize val="0"/>
        </c:dLbls>
        <c:gapWidth val="80"/>
        <c:axId val="1141443344"/>
        <c:axId val="1141460752"/>
      </c:barChart>
      <c:catAx>
        <c:axId val="1141443344"/>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crossAx val="1141460752"/>
        <c:crosses val="autoZero"/>
        <c:auto val="1"/>
        <c:lblAlgn val="ctr"/>
        <c:lblOffset val="100"/>
        <c:noMultiLvlLbl val="0"/>
      </c:catAx>
      <c:valAx>
        <c:axId val="1141460752"/>
        <c:scaling>
          <c:orientation val="minMax"/>
        </c:scaling>
        <c:delete val="1"/>
        <c:axPos val="t"/>
        <c:numFmt formatCode="#,##0_ " sourceLinked="1"/>
        <c:majorTickMark val="none"/>
        <c:minorTickMark val="none"/>
        <c:tickLblPos val="nextTo"/>
        <c:crossAx val="1141443344"/>
        <c:crosses val="autoZero"/>
        <c:crossBetween val="between"/>
      </c:valAx>
      <c:spPr>
        <a:noFill/>
        <a:ln>
          <a:noFill/>
        </a:ln>
        <a:effectLst/>
      </c:spPr>
    </c:plotArea>
    <c:legend>
      <c:legendPos val="t"/>
      <c:layout>
        <c:manualLayout>
          <c:xMode val="edge"/>
          <c:yMode val="edge"/>
          <c:x val="0.3257863810312534"/>
          <c:y val="0.10832713300404889"/>
          <c:w val="0.35390353616773829"/>
          <c:h val="5.6774396623615976E-2"/>
        </c:manualLayout>
      </c:layout>
      <c:overlay val="0"/>
      <c:spPr>
        <a:noFill/>
        <a:ln>
          <a:noFill/>
        </a:ln>
        <a:effectLst/>
      </c:spPr>
      <c:txPr>
        <a:bodyPr rot="0" spcFirstLastPara="1" vertOverflow="ellipsis" vert="horz" wrap="square" anchor="ctr" anchorCtr="1"/>
        <a:lstStyle/>
        <a:p>
          <a:pPr>
            <a:defRPr sz="1050" b="1"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pPr>
      <a:endParaRPr lang="zh-CN"/>
    </a:p>
  </c:txPr>
  <c:externalData r:id="rId3">
    <c:autoUpdate val="0"/>
  </c:externalData>
</c:chartSpace>
</file>

<file path=ppt/charts/chart6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lt"/>
                <a:ea typeface="+mn-ea"/>
                <a:cs typeface="+mn-cs"/>
              </a:defRPr>
            </a:pPr>
            <a:r>
              <a:rPr lang="en-US" altLang="zh-CN" sz="1200" b="1" dirty="0"/>
              <a:t>TOP 300</a:t>
            </a:r>
            <a:r>
              <a:rPr lang="zh-CN" altLang="en-US" sz="1200" b="1" dirty="0"/>
              <a:t>中胶囊咖啡机商品个数</a:t>
            </a:r>
            <a:endParaRPr lang="zh-CN" sz="1200" b="1" dirty="0"/>
          </a:p>
        </c:rich>
      </c:tx>
      <c:layout>
        <c:manualLayout>
          <c:xMode val="edge"/>
          <c:yMode val="edge"/>
          <c:x val="0.28461229494692236"/>
          <c:y val="5.4899333210854506E-3"/>
        </c:manualLayout>
      </c:layout>
      <c:overlay val="0"/>
      <c:spPr>
        <a:noFill/>
        <a:ln>
          <a:noFill/>
        </a:ln>
        <a:effectLst/>
      </c:spPr>
      <c:txPr>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manualLayout>
          <c:layoutTarget val="inner"/>
          <c:xMode val="edge"/>
          <c:yMode val="edge"/>
          <c:x val="2.4585249307978906E-2"/>
          <c:y val="0.2684611976267926"/>
          <c:w val="0.95082950138404221"/>
          <c:h val="0.61033879805042524"/>
        </c:manualLayout>
      </c:layout>
      <c:barChart>
        <c:barDir val="col"/>
        <c:grouping val="clustered"/>
        <c:varyColors val="0"/>
        <c:ser>
          <c:idx val="0"/>
          <c:order val="0"/>
          <c:tx>
            <c:strRef>
              <c:f>Sheet1!$B$1</c:f>
              <c:strCache>
                <c:ptCount val="1"/>
                <c:pt idx="0">
                  <c:v>TOP300中胶囊咖啡机商品个数</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trendline>
            <c:spPr>
              <a:ln w="19050" cap="rnd">
                <a:solidFill>
                  <a:schemeClr val="accent1"/>
                </a:solidFill>
                <a:prstDash val="sysDot"/>
              </a:ln>
              <a:effectLst/>
            </c:spPr>
            <c:trendlineType val="linear"/>
            <c:dispRSqr val="0"/>
            <c:dispEq val="0"/>
          </c:trendline>
          <c:cat>
            <c:strRef>
              <c:f>Sheet1!$A$2:$A$15</c:f>
              <c:strCache>
                <c:ptCount val="14"/>
                <c:pt idx="0">
                  <c:v>2022.11</c:v>
                </c:pt>
                <c:pt idx="1">
                  <c:v>2022.12</c:v>
                </c:pt>
                <c:pt idx="2">
                  <c:v>2023.01</c:v>
                </c:pt>
                <c:pt idx="3">
                  <c:v>2023.02</c:v>
                </c:pt>
                <c:pt idx="4">
                  <c:v>2023.03</c:v>
                </c:pt>
                <c:pt idx="5">
                  <c:v>2023.04</c:v>
                </c:pt>
                <c:pt idx="6">
                  <c:v>2023.05</c:v>
                </c:pt>
                <c:pt idx="7">
                  <c:v>2023.06</c:v>
                </c:pt>
                <c:pt idx="8">
                  <c:v>2023.07</c:v>
                </c:pt>
                <c:pt idx="9">
                  <c:v>2023.08</c:v>
                </c:pt>
                <c:pt idx="10">
                  <c:v>2023.09</c:v>
                </c:pt>
                <c:pt idx="11">
                  <c:v>2023.10</c:v>
                </c:pt>
                <c:pt idx="12">
                  <c:v>2023.11</c:v>
                </c:pt>
                <c:pt idx="13">
                  <c:v>2023.12</c:v>
                </c:pt>
              </c:strCache>
            </c:strRef>
          </c:cat>
          <c:val>
            <c:numRef>
              <c:f>Sheet1!$B$2:$B$15</c:f>
              <c:numCache>
                <c:formatCode>General</c:formatCode>
                <c:ptCount val="14"/>
                <c:pt idx="0">
                  <c:v>43</c:v>
                </c:pt>
                <c:pt idx="1">
                  <c:v>41</c:v>
                </c:pt>
                <c:pt idx="2">
                  <c:v>30</c:v>
                </c:pt>
                <c:pt idx="3">
                  <c:v>32</c:v>
                </c:pt>
                <c:pt idx="4">
                  <c:v>31</c:v>
                </c:pt>
                <c:pt idx="5">
                  <c:v>35</c:v>
                </c:pt>
                <c:pt idx="6">
                  <c:v>34</c:v>
                </c:pt>
                <c:pt idx="7">
                  <c:v>35</c:v>
                </c:pt>
                <c:pt idx="8">
                  <c:v>34</c:v>
                </c:pt>
                <c:pt idx="9">
                  <c:v>34</c:v>
                </c:pt>
                <c:pt idx="10">
                  <c:v>27</c:v>
                </c:pt>
                <c:pt idx="11">
                  <c:v>33</c:v>
                </c:pt>
                <c:pt idx="12">
                  <c:v>34</c:v>
                </c:pt>
                <c:pt idx="13">
                  <c:v>27</c:v>
                </c:pt>
              </c:numCache>
            </c:numRef>
          </c:val>
          <c:extLst>
            <c:ext xmlns:c16="http://schemas.microsoft.com/office/drawing/2014/chart" uri="{C3380CC4-5D6E-409C-BE32-E72D297353CC}">
              <c16:uniqueId val="{00000001-8BF7-EA43-8BA1-5BDDB81A5B52}"/>
            </c:ext>
          </c:extLst>
        </c:ser>
        <c:ser>
          <c:idx val="1"/>
          <c:order val="1"/>
          <c:tx>
            <c:strRef>
              <c:f>Sheet1!$C$1</c:f>
              <c:strCache>
                <c:ptCount val="1"/>
                <c:pt idx="0">
                  <c:v>TOP100中胶囊咖啡机商品个数</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trendline>
            <c:spPr>
              <a:ln w="19050" cap="rnd">
                <a:solidFill>
                  <a:schemeClr val="accent2"/>
                </a:solidFill>
                <a:prstDash val="sysDot"/>
              </a:ln>
              <a:effectLst/>
            </c:spPr>
            <c:trendlineType val="linear"/>
            <c:dispRSqr val="0"/>
            <c:dispEq val="0"/>
          </c:trendline>
          <c:cat>
            <c:strRef>
              <c:f>Sheet1!$A$2:$A$15</c:f>
              <c:strCache>
                <c:ptCount val="14"/>
                <c:pt idx="0">
                  <c:v>2022.11</c:v>
                </c:pt>
                <c:pt idx="1">
                  <c:v>2022.12</c:v>
                </c:pt>
                <c:pt idx="2">
                  <c:v>2023.01</c:v>
                </c:pt>
                <c:pt idx="3">
                  <c:v>2023.02</c:v>
                </c:pt>
                <c:pt idx="4">
                  <c:v>2023.03</c:v>
                </c:pt>
                <c:pt idx="5">
                  <c:v>2023.04</c:v>
                </c:pt>
                <c:pt idx="6">
                  <c:v>2023.05</c:v>
                </c:pt>
                <c:pt idx="7">
                  <c:v>2023.06</c:v>
                </c:pt>
                <c:pt idx="8">
                  <c:v>2023.07</c:v>
                </c:pt>
                <c:pt idx="9">
                  <c:v>2023.08</c:v>
                </c:pt>
                <c:pt idx="10">
                  <c:v>2023.09</c:v>
                </c:pt>
                <c:pt idx="11">
                  <c:v>2023.10</c:v>
                </c:pt>
                <c:pt idx="12">
                  <c:v>2023.11</c:v>
                </c:pt>
                <c:pt idx="13">
                  <c:v>2023.12</c:v>
                </c:pt>
              </c:strCache>
            </c:strRef>
          </c:cat>
          <c:val>
            <c:numRef>
              <c:f>Sheet1!$C$2:$C$15</c:f>
              <c:numCache>
                <c:formatCode>General</c:formatCode>
                <c:ptCount val="14"/>
                <c:pt idx="0">
                  <c:v>16</c:v>
                </c:pt>
                <c:pt idx="1">
                  <c:v>9</c:v>
                </c:pt>
                <c:pt idx="2">
                  <c:v>7</c:v>
                </c:pt>
                <c:pt idx="3">
                  <c:v>10</c:v>
                </c:pt>
                <c:pt idx="4">
                  <c:v>7</c:v>
                </c:pt>
                <c:pt idx="5">
                  <c:v>8</c:v>
                </c:pt>
                <c:pt idx="6">
                  <c:v>7</c:v>
                </c:pt>
                <c:pt idx="7">
                  <c:v>11</c:v>
                </c:pt>
                <c:pt idx="8">
                  <c:v>3</c:v>
                </c:pt>
                <c:pt idx="9">
                  <c:v>6</c:v>
                </c:pt>
                <c:pt idx="10">
                  <c:v>4</c:v>
                </c:pt>
                <c:pt idx="11">
                  <c:v>10</c:v>
                </c:pt>
                <c:pt idx="12">
                  <c:v>12</c:v>
                </c:pt>
                <c:pt idx="13">
                  <c:v>6</c:v>
                </c:pt>
              </c:numCache>
            </c:numRef>
          </c:val>
          <c:extLst>
            <c:ext xmlns:c16="http://schemas.microsoft.com/office/drawing/2014/chart" uri="{C3380CC4-5D6E-409C-BE32-E72D297353CC}">
              <c16:uniqueId val="{00000003-8BF7-EA43-8BA1-5BDDB81A5B52}"/>
            </c:ext>
          </c:extLst>
        </c:ser>
        <c:dLbls>
          <c:dLblPos val="outEnd"/>
          <c:showLegendKey val="0"/>
          <c:showVal val="1"/>
          <c:showCatName val="0"/>
          <c:showSerName val="0"/>
          <c:showPercent val="0"/>
          <c:showBubbleSize val="0"/>
        </c:dLbls>
        <c:gapWidth val="219"/>
        <c:axId val="1124079344"/>
        <c:axId val="1124074992"/>
      </c:barChart>
      <c:catAx>
        <c:axId val="112407934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zh-CN"/>
          </a:p>
        </c:txPr>
        <c:crossAx val="1124074992"/>
        <c:crosses val="autoZero"/>
        <c:auto val="1"/>
        <c:lblAlgn val="ctr"/>
        <c:lblOffset val="100"/>
        <c:noMultiLvlLbl val="0"/>
      </c:catAx>
      <c:valAx>
        <c:axId val="1124074992"/>
        <c:scaling>
          <c:orientation val="minMax"/>
        </c:scaling>
        <c:delete val="1"/>
        <c:axPos val="l"/>
        <c:numFmt formatCode="General" sourceLinked="1"/>
        <c:majorTickMark val="none"/>
        <c:minorTickMark val="none"/>
        <c:tickLblPos val="nextTo"/>
        <c:crossAx val="1124079344"/>
        <c:crosses val="autoZero"/>
        <c:crossBetween val="between"/>
      </c:valAx>
      <c:spPr>
        <a:noFill/>
        <a:ln>
          <a:noFill/>
        </a:ln>
        <a:effectLst/>
      </c:spPr>
    </c:plotArea>
    <c:legend>
      <c:legendPos val="t"/>
      <c:layout>
        <c:manualLayout>
          <c:xMode val="edge"/>
          <c:yMode val="edge"/>
          <c:x val="7.0162276463936329E-2"/>
          <c:y val="0.15144002680124929"/>
          <c:w val="0.75808424888082948"/>
          <c:h val="0.14894837517426215"/>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50"/>
      </a:pPr>
      <a:endParaRPr lang="zh-CN"/>
    </a:p>
  </c:txPr>
  <c:externalData r:id="rId3">
    <c:autoUpdate val="0"/>
  </c:externalData>
</c:chartSpace>
</file>

<file path=ppt/charts/chart6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lt"/>
                <a:ea typeface="+mn-ea"/>
                <a:cs typeface="+mn-cs"/>
              </a:defRPr>
            </a:pPr>
            <a:r>
              <a:rPr lang="en-US" altLang="zh-CN" sz="1200" b="1" dirty="0"/>
              <a:t>Top 300</a:t>
            </a:r>
            <a:r>
              <a:rPr lang="zh-CN" altLang="en-US" sz="1200" b="1" dirty="0"/>
              <a:t>中胶囊咖啡机交易金额占比</a:t>
            </a:r>
            <a:endParaRPr lang="zh-CN" sz="1200" b="1" dirty="0"/>
          </a:p>
        </c:rich>
      </c:tx>
      <c:overlay val="0"/>
      <c:spPr>
        <a:noFill/>
        <a:ln>
          <a:noFill/>
        </a:ln>
        <a:effectLst/>
      </c:spPr>
      <c:txPr>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manualLayout>
          <c:layoutTarget val="inner"/>
          <c:xMode val="edge"/>
          <c:yMode val="edge"/>
          <c:x val="6.4275732106311753E-2"/>
          <c:y val="0.27194671213335891"/>
          <c:w val="0.87750544720779677"/>
          <c:h val="0.56488930667058102"/>
        </c:manualLayout>
      </c:layout>
      <c:barChart>
        <c:barDir val="col"/>
        <c:grouping val="clustered"/>
        <c:varyColors val="0"/>
        <c:ser>
          <c:idx val="0"/>
          <c:order val="0"/>
          <c:tx>
            <c:strRef>
              <c:f>Sheet1!$B$1</c:f>
              <c:strCache>
                <c:ptCount val="1"/>
                <c:pt idx="0">
                  <c:v>TOP300中胶囊咖啡机交易金额</c:v>
                </c:pt>
              </c:strCache>
            </c:strRef>
          </c:tx>
          <c:spPr>
            <a:solidFill>
              <a:schemeClr val="accent1"/>
            </a:solidFill>
            <a:ln>
              <a:noFill/>
            </a:ln>
            <a:effectLst/>
          </c:spPr>
          <c:invertIfNegative val="0"/>
          <c:cat>
            <c:strRef>
              <c:f>Sheet1!$A$2:$A$15</c:f>
              <c:strCache>
                <c:ptCount val="14"/>
                <c:pt idx="0">
                  <c:v>2022.11</c:v>
                </c:pt>
                <c:pt idx="1">
                  <c:v>2022.12</c:v>
                </c:pt>
                <c:pt idx="2">
                  <c:v>2023.01</c:v>
                </c:pt>
                <c:pt idx="3">
                  <c:v>2023.02</c:v>
                </c:pt>
                <c:pt idx="4">
                  <c:v>2023.03</c:v>
                </c:pt>
                <c:pt idx="5">
                  <c:v>2023.04</c:v>
                </c:pt>
                <c:pt idx="6">
                  <c:v>2023.05</c:v>
                </c:pt>
                <c:pt idx="7">
                  <c:v>2023.06</c:v>
                </c:pt>
                <c:pt idx="8">
                  <c:v>2023.07</c:v>
                </c:pt>
                <c:pt idx="9">
                  <c:v>2023.08</c:v>
                </c:pt>
                <c:pt idx="10">
                  <c:v>2023.09</c:v>
                </c:pt>
                <c:pt idx="11">
                  <c:v>2023.10</c:v>
                </c:pt>
                <c:pt idx="12">
                  <c:v>2023.11</c:v>
                </c:pt>
                <c:pt idx="13">
                  <c:v>2023.12</c:v>
                </c:pt>
              </c:strCache>
            </c:strRef>
          </c:cat>
          <c:val>
            <c:numRef>
              <c:f>Sheet1!$B$2:$B$15</c:f>
              <c:numCache>
                <c:formatCode>General</c:formatCode>
                <c:ptCount val="14"/>
                <c:pt idx="0">
                  <c:v>28532608</c:v>
                </c:pt>
                <c:pt idx="1">
                  <c:v>12880326</c:v>
                </c:pt>
                <c:pt idx="2">
                  <c:v>4052255</c:v>
                </c:pt>
                <c:pt idx="3">
                  <c:v>7004197</c:v>
                </c:pt>
                <c:pt idx="4">
                  <c:v>9145116</c:v>
                </c:pt>
                <c:pt idx="5">
                  <c:v>8195919</c:v>
                </c:pt>
                <c:pt idx="6">
                  <c:v>13589224</c:v>
                </c:pt>
                <c:pt idx="7">
                  <c:v>18763495</c:v>
                </c:pt>
                <c:pt idx="8">
                  <c:v>5020039</c:v>
                </c:pt>
                <c:pt idx="9">
                  <c:v>7211242</c:v>
                </c:pt>
                <c:pt idx="10">
                  <c:v>5954305</c:v>
                </c:pt>
                <c:pt idx="11">
                  <c:v>17073895</c:v>
                </c:pt>
                <c:pt idx="12">
                  <c:v>21362406</c:v>
                </c:pt>
                <c:pt idx="13">
                  <c:v>6512893</c:v>
                </c:pt>
              </c:numCache>
            </c:numRef>
          </c:val>
          <c:extLst>
            <c:ext xmlns:c16="http://schemas.microsoft.com/office/drawing/2014/chart" uri="{C3380CC4-5D6E-409C-BE32-E72D297353CC}">
              <c16:uniqueId val="{00000000-B6C5-8C48-9880-FF1D0E0FB22C}"/>
            </c:ext>
          </c:extLst>
        </c:ser>
        <c:dLbls>
          <c:showLegendKey val="0"/>
          <c:showVal val="0"/>
          <c:showCatName val="0"/>
          <c:showSerName val="0"/>
          <c:showPercent val="0"/>
          <c:showBubbleSize val="0"/>
        </c:dLbls>
        <c:gapWidth val="219"/>
        <c:axId val="1124078256"/>
        <c:axId val="1124069552"/>
      </c:barChart>
      <c:lineChart>
        <c:grouping val="standard"/>
        <c:varyColors val="0"/>
        <c:ser>
          <c:idx val="1"/>
          <c:order val="1"/>
          <c:tx>
            <c:strRef>
              <c:f>Sheet1!$C$1</c:f>
              <c:strCache>
                <c:ptCount val="1"/>
                <c:pt idx="0">
                  <c:v>*占比（占咖啡机行业）</c:v>
                </c:pt>
              </c:strCache>
            </c:strRef>
          </c:tx>
          <c:spPr>
            <a:ln w="28575" cap="rnd">
              <a:solidFill>
                <a:schemeClr val="accent2"/>
              </a:solidFill>
              <a:round/>
            </a:ln>
            <a:effectLst/>
          </c:spPr>
          <c:marker>
            <c:symbol val="none"/>
          </c:marker>
          <c:dLbls>
            <c:dLbl>
              <c:idx val="12"/>
              <c:layout>
                <c:manualLayout>
                  <c:x val="-2.9258922061814512E-2"/>
                  <c:y val="-4.9409399889769105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E985-44C5-9184-A185BB72A10F}"/>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zh-CN"/>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Sheet1!$A$2:$A$15</c:f>
              <c:strCache>
                <c:ptCount val="14"/>
                <c:pt idx="0">
                  <c:v>2022.11</c:v>
                </c:pt>
                <c:pt idx="1">
                  <c:v>2022.12</c:v>
                </c:pt>
                <c:pt idx="2">
                  <c:v>2023.01</c:v>
                </c:pt>
                <c:pt idx="3">
                  <c:v>2023.02</c:v>
                </c:pt>
                <c:pt idx="4">
                  <c:v>2023.03</c:v>
                </c:pt>
                <c:pt idx="5">
                  <c:v>2023.04</c:v>
                </c:pt>
                <c:pt idx="6">
                  <c:v>2023.05</c:v>
                </c:pt>
                <c:pt idx="7">
                  <c:v>2023.06</c:v>
                </c:pt>
                <c:pt idx="8">
                  <c:v>2023.07</c:v>
                </c:pt>
                <c:pt idx="9">
                  <c:v>2023.08</c:v>
                </c:pt>
                <c:pt idx="10">
                  <c:v>2023.09</c:v>
                </c:pt>
                <c:pt idx="11">
                  <c:v>2023.10</c:v>
                </c:pt>
                <c:pt idx="12">
                  <c:v>2023.11</c:v>
                </c:pt>
                <c:pt idx="13">
                  <c:v>2023.12</c:v>
                </c:pt>
              </c:strCache>
            </c:strRef>
          </c:cat>
          <c:val>
            <c:numRef>
              <c:f>Sheet1!$C$2:$C$15</c:f>
              <c:numCache>
                <c:formatCode>General</c:formatCode>
                <c:ptCount val="14"/>
                <c:pt idx="0">
                  <c:v>8.9724786722553088E-2</c:v>
                </c:pt>
                <c:pt idx="1">
                  <c:v>7.9241755568570021E-2</c:v>
                </c:pt>
                <c:pt idx="2">
                  <c:v>4.1563992355496571E-2</c:v>
                </c:pt>
                <c:pt idx="3">
                  <c:v>5.4913652043707281E-2</c:v>
                </c:pt>
                <c:pt idx="4">
                  <c:v>5.5703504162189783E-2</c:v>
                </c:pt>
                <c:pt idx="5">
                  <c:v>5.8814545807608441E-2</c:v>
                </c:pt>
                <c:pt idx="6">
                  <c:v>6.4482046757866576E-2</c:v>
                </c:pt>
                <c:pt idx="7">
                  <c:v>7.050019608441728E-2</c:v>
                </c:pt>
                <c:pt idx="8">
                  <c:v>4.7608929783946381E-2</c:v>
                </c:pt>
                <c:pt idx="9">
                  <c:v>4.9228246330396658E-2</c:v>
                </c:pt>
                <c:pt idx="10">
                  <c:v>4.2428766398708358E-2</c:v>
                </c:pt>
                <c:pt idx="11" formatCode="0%">
                  <c:v>6.4243890029466802E-2</c:v>
                </c:pt>
                <c:pt idx="12" formatCode="0%">
                  <c:v>6.9812368136764905E-2</c:v>
                </c:pt>
                <c:pt idx="13" formatCode="0%">
                  <c:v>4.5613441922982806E-2</c:v>
                </c:pt>
              </c:numCache>
            </c:numRef>
          </c:val>
          <c:smooth val="0"/>
          <c:extLst>
            <c:ext xmlns:c16="http://schemas.microsoft.com/office/drawing/2014/chart" uri="{C3380CC4-5D6E-409C-BE32-E72D297353CC}">
              <c16:uniqueId val="{00000001-B6C5-8C48-9880-FF1D0E0FB22C}"/>
            </c:ext>
          </c:extLst>
        </c:ser>
        <c:dLbls>
          <c:showLegendKey val="0"/>
          <c:showVal val="0"/>
          <c:showCatName val="0"/>
          <c:showSerName val="0"/>
          <c:showPercent val="0"/>
          <c:showBubbleSize val="0"/>
        </c:dLbls>
        <c:marker val="1"/>
        <c:smooth val="0"/>
        <c:axId val="1124077712"/>
        <c:axId val="1124068464"/>
      </c:lineChart>
      <c:catAx>
        <c:axId val="112407825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zh-CN"/>
          </a:p>
        </c:txPr>
        <c:crossAx val="1124069552"/>
        <c:crosses val="autoZero"/>
        <c:auto val="1"/>
        <c:lblAlgn val="ctr"/>
        <c:lblOffset val="100"/>
        <c:noMultiLvlLbl val="0"/>
      </c:catAx>
      <c:valAx>
        <c:axId val="1124069552"/>
        <c:scaling>
          <c:orientation val="minMax"/>
        </c:scaling>
        <c:delete val="0"/>
        <c:axPos val="l"/>
        <c:numFmt formatCode="#,##0.00_);[Red]\(#,##0.00\)" sourceLinked="0"/>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zh-CN"/>
          </a:p>
        </c:txPr>
        <c:crossAx val="1124078256"/>
        <c:crosses val="autoZero"/>
        <c:crossBetween val="between"/>
        <c:dispUnits>
          <c:builtInUnit val="tenMillions"/>
          <c:dispUnitsLbl>
            <c:layout>
              <c:manualLayout>
                <c:xMode val="edge"/>
                <c:yMode val="edge"/>
                <c:x val="1.3410135986170314E-2"/>
                <c:y val="4.9485959147725356E-2"/>
              </c:manualLayout>
            </c:layout>
            <c:tx>
              <c:rich>
                <a:bodyPr rot="0" spcFirstLastPara="1" vertOverflow="ellipsis" wrap="square" anchor="ctr" anchorCtr="1"/>
                <a:lstStyle/>
                <a:p>
                  <a:pPr>
                    <a:defRPr sz="800" b="0" i="0" u="none" strike="noStrike" kern="1200" baseline="0">
                      <a:solidFill>
                        <a:schemeClr val="tx1">
                          <a:lumMod val="65000"/>
                          <a:lumOff val="35000"/>
                        </a:schemeClr>
                      </a:solidFill>
                      <a:latin typeface="+mn-lt"/>
                      <a:ea typeface="+mn-ea"/>
                      <a:cs typeface="+mn-cs"/>
                    </a:defRPr>
                  </a:pPr>
                  <a:r>
                    <a:rPr lang="zh-CN" altLang="en-US" sz="800" dirty="0"/>
                    <a:t>千万</a:t>
                  </a:r>
                  <a:endParaRPr lang="en-US" altLang="zh-CN" sz="800" dirty="0"/>
                </a:p>
              </c:rich>
            </c:tx>
            <c:spPr>
              <a:noFill/>
              <a:ln>
                <a:noFill/>
              </a:ln>
              <a:effectLst/>
            </c:spPr>
            <c:txPr>
              <a:bodyPr rot="0" spcFirstLastPara="1" vertOverflow="ellipsis" wrap="square" anchor="ctr" anchorCtr="1"/>
              <a:lstStyle/>
              <a:p>
                <a:pPr>
                  <a:defRPr sz="800" b="0" i="0" u="none" strike="noStrike" kern="1200" baseline="0">
                    <a:solidFill>
                      <a:schemeClr val="tx1">
                        <a:lumMod val="65000"/>
                        <a:lumOff val="35000"/>
                      </a:schemeClr>
                    </a:solidFill>
                    <a:latin typeface="+mn-lt"/>
                    <a:ea typeface="+mn-ea"/>
                    <a:cs typeface="+mn-cs"/>
                  </a:defRPr>
                </a:pPr>
                <a:endParaRPr lang="zh-CN"/>
              </a:p>
            </c:txPr>
          </c:dispUnitsLbl>
        </c:dispUnits>
      </c:valAx>
      <c:valAx>
        <c:axId val="1124068464"/>
        <c:scaling>
          <c:orientation val="minMax"/>
        </c:scaling>
        <c:delete val="0"/>
        <c:axPos val="r"/>
        <c:numFmt formatCode="General" sourceLinked="1"/>
        <c:majorTickMark val="out"/>
        <c:minorTickMark val="none"/>
        <c:tickLblPos val="none"/>
        <c:spPr>
          <a:noFill/>
          <a:ln>
            <a:noFill/>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zh-CN"/>
          </a:p>
        </c:txPr>
        <c:crossAx val="1124077712"/>
        <c:crosses val="max"/>
        <c:crossBetween val="between"/>
      </c:valAx>
      <c:catAx>
        <c:axId val="1124077712"/>
        <c:scaling>
          <c:orientation val="minMax"/>
        </c:scaling>
        <c:delete val="1"/>
        <c:axPos val="b"/>
        <c:numFmt formatCode="General" sourceLinked="1"/>
        <c:majorTickMark val="out"/>
        <c:minorTickMark val="none"/>
        <c:tickLblPos val="nextTo"/>
        <c:crossAx val="1124068464"/>
        <c:crosses val="autoZero"/>
        <c:auto val="1"/>
        <c:lblAlgn val="ctr"/>
        <c:lblOffset val="100"/>
        <c:noMultiLvlLbl val="0"/>
      </c:catAx>
      <c:spPr>
        <a:noFill/>
        <a:ln>
          <a:noFill/>
        </a:ln>
        <a:effectLst/>
      </c:spPr>
    </c:plotArea>
    <c:legend>
      <c:legendPos val="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50"/>
      </a:pPr>
      <a:endParaRPr lang="zh-CN"/>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0"/>
          <a:lstStyle/>
          <a:p>
            <a:pPr>
              <a:defRPr lang="zh-CN" sz="1440" b="0" i="0" u="none" strike="noStrike" kern="1200" spc="0" baseline="0">
                <a:solidFill>
                  <a:schemeClr val="tx1">
                    <a:lumMod val="65000"/>
                    <a:lumOff val="35000"/>
                  </a:schemeClr>
                </a:solidFill>
                <a:latin typeface="+mn-ea"/>
                <a:ea typeface="+mn-ea"/>
                <a:cs typeface="+mn-cs"/>
              </a:defRPr>
            </a:pPr>
            <a:r>
              <a:rPr lang="zh-CN" altLang="en-US" b="1" dirty="0"/>
              <a:t>店铺广告流量布局</a:t>
            </a:r>
            <a:r>
              <a:rPr lang="en-US" altLang="zh-CN" b="1" dirty="0"/>
              <a:t>&amp;</a:t>
            </a:r>
            <a:r>
              <a:rPr lang="zh-CN" altLang="en-US" b="1" dirty="0"/>
              <a:t>转化率变化</a:t>
            </a:r>
          </a:p>
        </c:rich>
      </c:tx>
      <c:layout>
        <c:manualLayout>
          <c:xMode val="edge"/>
          <c:yMode val="edge"/>
          <c:x val="0.38867678571428577"/>
          <c:y val="3.7019298245614042E-2"/>
        </c:manualLayout>
      </c:layout>
      <c:overlay val="0"/>
      <c:spPr>
        <a:noFill/>
        <a:ln>
          <a:noFill/>
        </a:ln>
        <a:effectLst/>
      </c:spPr>
      <c:txPr>
        <a:bodyPr rot="0" spcFirstLastPara="1" vertOverflow="ellipsis" vert="horz" wrap="square" anchor="ctr" anchorCtr="0"/>
        <a:lstStyle/>
        <a:p>
          <a:pPr>
            <a:defRPr lang="zh-CN" sz="1440" b="0" i="0" u="none" strike="noStrike" kern="1200" spc="0" baseline="0">
              <a:solidFill>
                <a:schemeClr val="tx1">
                  <a:lumMod val="65000"/>
                  <a:lumOff val="35000"/>
                </a:schemeClr>
              </a:solidFill>
              <a:latin typeface="+mn-ea"/>
              <a:ea typeface="+mn-ea"/>
              <a:cs typeface="+mn-cs"/>
            </a:defRPr>
          </a:pPr>
          <a:endParaRPr lang="zh-CN"/>
        </a:p>
      </c:txPr>
    </c:title>
    <c:autoTitleDeleted val="0"/>
    <c:plotArea>
      <c:layout>
        <c:manualLayout>
          <c:layoutTarget val="inner"/>
          <c:xMode val="edge"/>
          <c:yMode val="edge"/>
          <c:x val="5.7027542918005519E-2"/>
          <c:y val="0.28875360735540684"/>
          <c:w val="0.89419811271848804"/>
          <c:h val="0.5619528167142277"/>
        </c:manualLayout>
      </c:layout>
      <c:barChart>
        <c:barDir val="col"/>
        <c:grouping val="clustered"/>
        <c:varyColors val="0"/>
        <c:ser>
          <c:idx val="1"/>
          <c:order val="0"/>
          <c:tx>
            <c:strRef>
              <c:f>Sheet1!$C$1</c:f>
              <c:strCache>
                <c:ptCount val="1"/>
                <c:pt idx="0">
                  <c:v>22.12访客数</c:v>
                </c:pt>
              </c:strCache>
            </c:strRef>
          </c:tx>
          <c:spPr>
            <a:solidFill>
              <a:schemeClr val="accent2"/>
            </a:solidFill>
            <a:ln>
              <a:noFill/>
            </a:ln>
            <a:effectLst/>
          </c:spPr>
          <c:invertIfNegative val="0"/>
          <c:dLbls>
            <c:dLbl>
              <c:idx val="2"/>
              <c:layout>
                <c:manualLayout>
                  <c:x val="-3.7797619047619047E-3"/>
                  <c:y val="-1.1140350877193051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75EF-4E67-87EF-38D6DD380BA3}"/>
                </c:ext>
              </c:extLst>
            </c:dLbl>
            <c:dLbl>
              <c:idx val="5"/>
              <c:layout>
                <c:manualLayout>
                  <c:x val="-7.5595238095238094E-3"/>
                  <c:y val="0"/>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75EF-4E67-87EF-38D6DD380BA3}"/>
                </c:ext>
              </c:extLst>
            </c:dLbl>
            <c:dLbl>
              <c:idx val="6"/>
              <c:layout>
                <c:manualLayout>
                  <c:x val="7.5595238095237174E-3"/>
                  <c:y val="-0.1225438596491228"/>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75EF-4E67-87EF-38D6DD380BA3}"/>
                </c:ext>
              </c:extLst>
            </c:dLbl>
            <c:numFmt formatCode="#,##0_);[Red]\(#,##0\)" sourceLinked="0"/>
            <c:spPr>
              <a:noFill/>
              <a:ln>
                <a:noFill/>
              </a:ln>
              <a:effectLst/>
            </c:spPr>
            <c:txPr>
              <a:bodyPr rot="0" spcFirstLastPara="1" vertOverflow="ellipsis" vert="horz" wrap="square" lIns="38100" tIns="19050" rIns="38100" bIns="19050" anchor="ctr" anchorCtr="1">
                <a:spAutoFit/>
              </a:bodyPr>
              <a:lstStyle/>
              <a:p>
                <a:pPr>
                  <a:defRPr lang="zh-CN" sz="1000" b="0" i="0" u="none" strike="noStrike" kern="1200" baseline="0">
                    <a:solidFill>
                      <a:schemeClr val="tx1">
                        <a:lumMod val="75000"/>
                        <a:lumOff val="25000"/>
                      </a:schemeClr>
                    </a:solidFill>
                    <a:latin typeface="+mn-ea"/>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multiLvlStrRef>
              <c:f>Sheet1!$A$2:$B$11</c:f>
              <c:multiLvlStrCache>
                <c:ptCount val="10"/>
                <c:lvl>
                  <c:pt idx="0">
                    <c:v>万相台</c:v>
                  </c:pt>
                  <c:pt idx="1">
                    <c:v>引力魔方</c:v>
                  </c:pt>
                  <c:pt idx="2">
                    <c:v>直通车</c:v>
                  </c:pt>
                  <c:pt idx="3">
                    <c:v>品牌专区</c:v>
                  </c:pt>
                  <c:pt idx="4">
                    <c:v>明星店铺</c:v>
                  </c:pt>
                  <c:pt idx="5">
                    <c:v>淘宝客</c:v>
                  </c:pt>
                  <c:pt idx="6">
                    <c:v>UD效果投放</c:v>
                  </c:pt>
                  <c:pt idx="7">
                    <c:v>流量宝</c:v>
                  </c:pt>
                  <c:pt idx="8">
                    <c:v>超级短视频</c:v>
                  </c:pt>
                  <c:pt idx="9">
                    <c:v>超级直播</c:v>
                  </c:pt>
                </c:lvl>
                <c:lvl>
                  <c:pt idx="0">
                    <c:v>效果广告</c:v>
                  </c:pt>
                  <c:pt idx="3">
                    <c:v>品牌广告</c:v>
                  </c:pt>
                  <c:pt idx="5">
                    <c:v>站外广告</c:v>
                  </c:pt>
                  <c:pt idx="8">
                    <c:v>内容广告</c:v>
                  </c:pt>
                </c:lvl>
              </c:multiLvlStrCache>
            </c:multiLvlStrRef>
          </c:cat>
          <c:val>
            <c:numRef>
              <c:f>Sheet1!$C$2:$C$11</c:f>
              <c:numCache>
                <c:formatCode>General</c:formatCode>
                <c:ptCount val="10"/>
                <c:pt idx="0">
                  <c:v>217068</c:v>
                </c:pt>
                <c:pt idx="1">
                  <c:v>377670</c:v>
                </c:pt>
                <c:pt idx="2">
                  <c:v>102462</c:v>
                </c:pt>
                <c:pt idx="3">
                  <c:v>27951</c:v>
                </c:pt>
                <c:pt idx="4">
                  <c:v>733</c:v>
                </c:pt>
                <c:pt idx="5">
                  <c:v>17914</c:v>
                </c:pt>
                <c:pt idx="6">
                  <c:v>8042</c:v>
                </c:pt>
                <c:pt idx="7">
                  <c:v>210</c:v>
                </c:pt>
                <c:pt idx="8">
                  <c:v>1</c:v>
                </c:pt>
                <c:pt idx="9">
                  <c:v>11395</c:v>
                </c:pt>
              </c:numCache>
            </c:numRef>
          </c:val>
          <c:extLst>
            <c:ext xmlns:c16="http://schemas.microsoft.com/office/drawing/2014/chart" uri="{C3380CC4-5D6E-409C-BE32-E72D297353CC}">
              <c16:uniqueId val="{00000003-75EF-4E67-87EF-38D6DD380BA3}"/>
            </c:ext>
          </c:extLst>
        </c:ser>
        <c:ser>
          <c:idx val="0"/>
          <c:order val="1"/>
          <c:tx>
            <c:strRef>
              <c:f>Sheet1!$D$1</c:f>
              <c:strCache>
                <c:ptCount val="1"/>
                <c:pt idx="0">
                  <c:v>23.12访客数</c:v>
                </c:pt>
              </c:strCache>
            </c:strRef>
          </c:tx>
          <c:spPr>
            <a:solidFill>
              <a:schemeClr val="accent1"/>
            </a:solidFill>
            <a:ln>
              <a:noFill/>
            </a:ln>
            <a:effectLst/>
          </c:spPr>
          <c:invertIfNegative val="0"/>
          <c:dLbls>
            <c:dLbl>
              <c:idx val="1"/>
              <c:layout>
                <c:manualLayout>
                  <c:x val="-1.2599206349206348E-3"/>
                  <c:y val="-1.4853801169590711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75EF-4E67-87EF-38D6DD380BA3}"/>
                </c:ext>
              </c:extLst>
            </c:dLbl>
            <c:dLbl>
              <c:idx val="2"/>
              <c:layout>
                <c:manualLayout>
                  <c:x val="0"/>
                  <c:y val="-0.1002631578947369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75EF-4E67-87EF-38D6DD380BA3}"/>
                </c:ext>
              </c:extLst>
            </c:dLbl>
            <c:dLbl>
              <c:idx val="3"/>
              <c:layout>
                <c:manualLayout>
                  <c:x val="8.8194444444443989E-3"/>
                  <c:y val="-1.4853801169590643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75EF-4E67-87EF-38D6DD380BA3}"/>
                </c:ext>
              </c:extLst>
            </c:dLbl>
            <c:dLbl>
              <c:idx val="5"/>
              <c:layout>
                <c:manualLayout>
                  <c:x val="1.2599206349206348E-3"/>
                  <c:y val="0"/>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75EF-4E67-87EF-38D6DD380BA3}"/>
                </c:ext>
              </c:extLst>
            </c:dLbl>
            <c:dLbl>
              <c:idx val="8"/>
              <c:layout>
                <c:manualLayout>
                  <c:x val="2.519841269841362E-3"/>
                  <c:y val="-3.713450292397661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75EF-4E67-87EF-38D6DD380BA3}"/>
                </c:ext>
              </c:extLst>
            </c:dLbl>
            <c:dLbl>
              <c:idx val="9"/>
              <c:layout>
                <c:manualLayout>
                  <c:x val="0"/>
                  <c:y val="-5.5701754385964912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75EF-4E67-87EF-38D6DD380BA3}"/>
                </c:ext>
              </c:extLst>
            </c:dLbl>
            <c:numFmt formatCode="#,##0_);[Red]\(#,##0\)" sourceLinked="0"/>
            <c:spPr>
              <a:noFill/>
              <a:ln>
                <a:noFill/>
              </a:ln>
              <a:effectLst/>
            </c:spPr>
            <c:txPr>
              <a:bodyPr rot="0" spcFirstLastPara="1" vertOverflow="ellipsis" vert="horz" wrap="square" lIns="38100" tIns="19050" rIns="38100" bIns="19050" anchor="ctr" anchorCtr="1">
                <a:spAutoFit/>
              </a:bodyPr>
              <a:lstStyle/>
              <a:p>
                <a:pPr>
                  <a:defRPr lang="zh-CN" sz="1000" b="0" i="0" u="none" strike="noStrike" kern="1200" baseline="0">
                    <a:solidFill>
                      <a:schemeClr val="tx1">
                        <a:lumMod val="75000"/>
                        <a:lumOff val="25000"/>
                      </a:schemeClr>
                    </a:solidFill>
                    <a:latin typeface="+mn-ea"/>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multiLvlStrRef>
              <c:f>Sheet1!$A$2:$B$11</c:f>
              <c:multiLvlStrCache>
                <c:ptCount val="10"/>
                <c:lvl>
                  <c:pt idx="0">
                    <c:v>万相台</c:v>
                  </c:pt>
                  <c:pt idx="1">
                    <c:v>引力魔方</c:v>
                  </c:pt>
                  <c:pt idx="2">
                    <c:v>直通车</c:v>
                  </c:pt>
                  <c:pt idx="3">
                    <c:v>品牌专区</c:v>
                  </c:pt>
                  <c:pt idx="4">
                    <c:v>明星店铺</c:v>
                  </c:pt>
                  <c:pt idx="5">
                    <c:v>淘宝客</c:v>
                  </c:pt>
                  <c:pt idx="6">
                    <c:v>UD效果投放</c:v>
                  </c:pt>
                  <c:pt idx="7">
                    <c:v>流量宝</c:v>
                  </c:pt>
                  <c:pt idx="8">
                    <c:v>超级短视频</c:v>
                  </c:pt>
                  <c:pt idx="9">
                    <c:v>超级直播</c:v>
                  </c:pt>
                </c:lvl>
                <c:lvl>
                  <c:pt idx="0">
                    <c:v>效果广告</c:v>
                  </c:pt>
                  <c:pt idx="3">
                    <c:v>品牌广告</c:v>
                  </c:pt>
                  <c:pt idx="5">
                    <c:v>站外广告</c:v>
                  </c:pt>
                  <c:pt idx="8">
                    <c:v>内容广告</c:v>
                  </c:pt>
                </c:lvl>
              </c:multiLvlStrCache>
            </c:multiLvlStrRef>
          </c:cat>
          <c:val>
            <c:numRef>
              <c:f>Sheet1!$D$2:$D$11</c:f>
              <c:numCache>
                <c:formatCode>General</c:formatCode>
                <c:ptCount val="10"/>
                <c:pt idx="0">
                  <c:v>163291</c:v>
                </c:pt>
                <c:pt idx="1">
                  <c:v>105023</c:v>
                </c:pt>
                <c:pt idx="2">
                  <c:v>84711</c:v>
                </c:pt>
                <c:pt idx="3">
                  <c:v>18293</c:v>
                </c:pt>
                <c:pt idx="4">
                  <c:v>256</c:v>
                </c:pt>
                <c:pt idx="5">
                  <c:v>13327</c:v>
                </c:pt>
                <c:pt idx="6">
                  <c:v>3551</c:v>
                </c:pt>
                <c:pt idx="7">
                  <c:v>164</c:v>
                </c:pt>
                <c:pt idx="8">
                  <c:v>88375</c:v>
                </c:pt>
                <c:pt idx="9">
                  <c:v>9456</c:v>
                </c:pt>
              </c:numCache>
            </c:numRef>
          </c:val>
          <c:extLst>
            <c:ext xmlns:c16="http://schemas.microsoft.com/office/drawing/2014/chart" uri="{C3380CC4-5D6E-409C-BE32-E72D297353CC}">
              <c16:uniqueId val="{0000000A-75EF-4E67-87EF-38D6DD380BA3}"/>
            </c:ext>
          </c:extLst>
        </c:ser>
        <c:dLbls>
          <c:showLegendKey val="0"/>
          <c:showVal val="0"/>
          <c:showCatName val="0"/>
          <c:showSerName val="0"/>
          <c:showPercent val="0"/>
          <c:showBubbleSize val="0"/>
        </c:dLbls>
        <c:gapWidth val="75"/>
        <c:axId val="1010086624"/>
        <c:axId val="1010072480"/>
      </c:barChart>
      <c:lineChart>
        <c:grouping val="standard"/>
        <c:varyColors val="0"/>
        <c:ser>
          <c:idx val="3"/>
          <c:order val="2"/>
          <c:tx>
            <c:strRef>
              <c:f>Sheet1!$E$1</c:f>
              <c:strCache>
                <c:ptCount val="1"/>
                <c:pt idx="0">
                  <c:v>22.12支付转化率</c:v>
                </c:pt>
              </c:strCache>
            </c:strRef>
          </c:tx>
          <c:spPr>
            <a:ln w="28575" cap="rnd">
              <a:solidFill>
                <a:schemeClr val="accent2">
                  <a:lumMod val="75000"/>
                </a:schemeClr>
              </a:solidFill>
              <a:round/>
            </a:ln>
            <a:effectLst/>
          </c:spPr>
          <c:marker>
            <c:symbol val="none"/>
          </c:marker>
          <c:cat>
            <c:multiLvlStrRef>
              <c:f>Sheet1!$A$2:$B$11</c:f>
              <c:multiLvlStrCache>
                <c:ptCount val="10"/>
                <c:lvl>
                  <c:pt idx="0">
                    <c:v>万相台</c:v>
                  </c:pt>
                  <c:pt idx="1">
                    <c:v>引力魔方</c:v>
                  </c:pt>
                  <c:pt idx="2">
                    <c:v>直通车</c:v>
                  </c:pt>
                  <c:pt idx="3">
                    <c:v>品牌专区</c:v>
                  </c:pt>
                  <c:pt idx="4">
                    <c:v>明星店铺</c:v>
                  </c:pt>
                  <c:pt idx="5">
                    <c:v>淘宝客</c:v>
                  </c:pt>
                  <c:pt idx="6">
                    <c:v>UD效果投放</c:v>
                  </c:pt>
                  <c:pt idx="7">
                    <c:v>流量宝</c:v>
                  </c:pt>
                  <c:pt idx="8">
                    <c:v>超级短视频</c:v>
                  </c:pt>
                  <c:pt idx="9">
                    <c:v>超级直播</c:v>
                  </c:pt>
                </c:lvl>
                <c:lvl>
                  <c:pt idx="0">
                    <c:v>效果广告</c:v>
                  </c:pt>
                  <c:pt idx="3">
                    <c:v>品牌广告</c:v>
                  </c:pt>
                  <c:pt idx="5">
                    <c:v>站外广告</c:v>
                  </c:pt>
                  <c:pt idx="8">
                    <c:v>内容广告</c:v>
                  </c:pt>
                </c:lvl>
              </c:multiLvlStrCache>
            </c:multiLvlStrRef>
          </c:cat>
          <c:val>
            <c:numRef>
              <c:f>Sheet1!$E$2:$E$11</c:f>
              <c:numCache>
                <c:formatCode>0.00%</c:formatCode>
                <c:ptCount val="10"/>
                <c:pt idx="0">
                  <c:v>2.41905762249617E-2</c:v>
                </c:pt>
                <c:pt idx="1">
                  <c:v>2.2479942807211999E-3</c:v>
                </c:pt>
                <c:pt idx="2">
                  <c:v>2.84398118326794E-2</c:v>
                </c:pt>
                <c:pt idx="3">
                  <c:v>8.9048692354477404E-2</c:v>
                </c:pt>
                <c:pt idx="4">
                  <c:v>3.8199181446111799E-2</c:v>
                </c:pt>
                <c:pt idx="5">
                  <c:v>0.1046667410963492</c:v>
                </c:pt>
                <c:pt idx="6" formatCode="General">
                  <c:v>0</c:v>
                </c:pt>
                <c:pt idx="7" formatCode="General">
                  <c:v>0</c:v>
                </c:pt>
                <c:pt idx="8" formatCode="General">
                  <c:v>0</c:v>
                </c:pt>
                <c:pt idx="9" formatCode="General">
                  <c:v>0</c:v>
                </c:pt>
              </c:numCache>
            </c:numRef>
          </c:val>
          <c:smooth val="0"/>
          <c:extLst>
            <c:ext xmlns:c16="http://schemas.microsoft.com/office/drawing/2014/chart" uri="{C3380CC4-5D6E-409C-BE32-E72D297353CC}">
              <c16:uniqueId val="{0000000B-75EF-4E67-87EF-38D6DD380BA3}"/>
            </c:ext>
          </c:extLst>
        </c:ser>
        <c:ser>
          <c:idx val="2"/>
          <c:order val="3"/>
          <c:tx>
            <c:strRef>
              <c:f>Sheet1!$F$1</c:f>
              <c:strCache>
                <c:ptCount val="1"/>
                <c:pt idx="0">
                  <c:v>23.12支付转化率</c:v>
                </c:pt>
              </c:strCache>
            </c:strRef>
          </c:tx>
          <c:spPr>
            <a:ln w="28575" cap="rnd">
              <a:solidFill>
                <a:schemeClr val="accent1">
                  <a:lumMod val="75000"/>
                </a:schemeClr>
              </a:solidFill>
              <a:round/>
            </a:ln>
            <a:effectLst/>
          </c:spPr>
          <c:marker>
            <c:symbol val="none"/>
          </c:marker>
          <c:cat>
            <c:multiLvlStrRef>
              <c:f>Sheet1!$A$2:$B$11</c:f>
              <c:multiLvlStrCache>
                <c:ptCount val="10"/>
                <c:lvl>
                  <c:pt idx="0">
                    <c:v>万相台</c:v>
                  </c:pt>
                  <c:pt idx="1">
                    <c:v>引力魔方</c:v>
                  </c:pt>
                  <c:pt idx="2">
                    <c:v>直通车</c:v>
                  </c:pt>
                  <c:pt idx="3">
                    <c:v>品牌专区</c:v>
                  </c:pt>
                  <c:pt idx="4">
                    <c:v>明星店铺</c:v>
                  </c:pt>
                  <c:pt idx="5">
                    <c:v>淘宝客</c:v>
                  </c:pt>
                  <c:pt idx="6">
                    <c:v>UD效果投放</c:v>
                  </c:pt>
                  <c:pt idx="7">
                    <c:v>流量宝</c:v>
                  </c:pt>
                  <c:pt idx="8">
                    <c:v>超级短视频</c:v>
                  </c:pt>
                  <c:pt idx="9">
                    <c:v>超级直播</c:v>
                  </c:pt>
                </c:lvl>
                <c:lvl>
                  <c:pt idx="0">
                    <c:v>效果广告</c:v>
                  </c:pt>
                  <c:pt idx="3">
                    <c:v>品牌广告</c:v>
                  </c:pt>
                  <c:pt idx="5">
                    <c:v>站外广告</c:v>
                  </c:pt>
                  <c:pt idx="8">
                    <c:v>内容广告</c:v>
                  </c:pt>
                </c:lvl>
              </c:multiLvlStrCache>
            </c:multiLvlStrRef>
          </c:cat>
          <c:val>
            <c:numRef>
              <c:f>Sheet1!$F$2:$F$11</c:f>
              <c:numCache>
                <c:formatCode>0.00%</c:formatCode>
                <c:ptCount val="10"/>
                <c:pt idx="0">
                  <c:v>1.6400169023399899E-2</c:v>
                </c:pt>
                <c:pt idx="1">
                  <c:v>5.9034687639850005E-4</c:v>
                </c:pt>
                <c:pt idx="2">
                  <c:v>2.2511834354452101E-2</c:v>
                </c:pt>
                <c:pt idx="3">
                  <c:v>8.27638987590881E-2</c:v>
                </c:pt>
                <c:pt idx="4">
                  <c:v>4.296875E-2</c:v>
                </c:pt>
                <c:pt idx="5">
                  <c:v>4.5246492083739702E-2</c:v>
                </c:pt>
                <c:pt idx="6" formatCode="General">
                  <c:v>0</c:v>
                </c:pt>
                <c:pt idx="7" formatCode="General">
                  <c:v>0</c:v>
                </c:pt>
                <c:pt idx="8" formatCode="General">
                  <c:v>0</c:v>
                </c:pt>
                <c:pt idx="9" formatCode="General">
                  <c:v>0</c:v>
                </c:pt>
              </c:numCache>
            </c:numRef>
          </c:val>
          <c:smooth val="0"/>
          <c:extLst>
            <c:ext xmlns:c16="http://schemas.microsoft.com/office/drawing/2014/chart" uri="{C3380CC4-5D6E-409C-BE32-E72D297353CC}">
              <c16:uniqueId val="{0000000C-75EF-4E67-87EF-38D6DD380BA3}"/>
            </c:ext>
          </c:extLst>
        </c:ser>
        <c:dLbls>
          <c:showLegendKey val="0"/>
          <c:showVal val="0"/>
          <c:showCatName val="0"/>
          <c:showSerName val="0"/>
          <c:showPercent val="0"/>
          <c:showBubbleSize val="0"/>
        </c:dLbls>
        <c:marker val="1"/>
        <c:smooth val="0"/>
        <c:axId val="1010080096"/>
        <c:axId val="1010079552"/>
      </c:lineChart>
      <c:catAx>
        <c:axId val="101008662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800" b="0" i="0" u="none" strike="noStrike" kern="1200" baseline="0">
                <a:solidFill>
                  <a:schemeClr val="tx1">
                    <a:lumMod val="65000"/>
                    <a:lumOff val="35000"/>
                  </a:schemeClr>
                </a:solidFill>
                <a:latin typeface="+mn-ea"/>
                <a:ea typeface="+mn-ea"/>
                <a:cs typeface="+mn-cs"/>
              </a:defRPr>
            </a:pPr>
            <a:endParaRPr lang="zh-CN"/>
          </a:p>
        </c:txPr>
        <c:crossAx val="1010072480"/>
        <c:crosses val="autoZero"/>
        <c:auto val="1"/>
        <c:lblAlgn val="ctr"/>
        <c:lblOffset val="100"/>
        <c:noMultiLvlLbl val="0"/>
      </c:catAx>
      <c:valAx>
        <c:axId val="1010072480"/>
        <c:scaling>
          <c:orientation val="minMax"/>
        </c:scaling>
        <c:delete val="0"/>
        <c:axPos val="l"/>
        <c:numFmt formatCode="#,##0_);[Red]\(#,##0\)" sourceLinked="0"/>
        <c:majorTickMark val="out"/>
        <c:minorTickMark val="none"/>
        <c:tickLblPos val="none"/>
        <c:spPr>
          <a:noFill/>
          <a:ln>
            <a:noFill/>
          </a:ln>
          <a:effectLst/>
        </c:spPr>
        <c:txPr>
          <a:bodyPr rot="-60000000" spcFirstLastPara="1" vertOverflow="ellipsis" vert="horz" wrap="square" anchor="ctr" anchorCtr="1"/>
          <a:lstStyle/>
          <a:p>
            <a:pPr>
              <a:defRPr lang="zh-CN" sz="1000" b="0" i="0" u="none" strike="noStrike" kern="1200" baseline="0">
                <a:solidFill>
                  <a:schemeClr val="tx1">
                    <a:lumMod val="65000"/>
                    <a:lumOff val="35000"/>
                  </a:schemeClr>
                </a:solidFill>
                <a:latin typeface="+mn-ea"/>
                <a:ea typeface="+mn-ea"/>
                <a:cs typeface="+mn-cs"/>
              </a:defRPr>
            </a:pPr>
            <a:endParaRPr lang="zh-CN"/>
          </a:p>
        </c:txPr>
        <c:crossAx val="1010086624"/>
        <c:crosses val="autoZero"/>
        <c:crossBetween val="between"/>
      </c:valAx>
      <c:valAx>
        <c:axId val="1010079552"/>
        <c:scaling>
          <c:orientation val="minMax"/>
        </c:scaling>
        <c:delete val="0"/>
        <c:axPos val="r"/>
        <c:numFmt formatCode="0%" sourceLinked="0"/>
        <c:majorTickMark val="out"/>
        <c:minorTickMark val="none"/>
        <c:tickLblPos val="nextTo"/>
        <c:spPr>
          <a:noFill/>
          <a:ln>
            <a:noFill/>
          </a:ln>
          <a:effectLst/>
        </c:spPr>
        <c:txPr>
          <a:bodyPr rot="-60000000" spcFirstLastPara="1" vertOverflow="ellipsis" vert="horz" wrap="square" anchor="ctr" anchorCtr="1"/>
          <a:lstStyle/>
          <a:p>
            <a:pPr>
              <a:defRPr lang="zh-CN" sz="1000" b="0" i="0" u="none" strike="noStrike" kern="1200" baseline="0">
                <a:solidFill>
                  <a:schemeClr val="tx1">
                    <a:lumMod val="65000"/>
                    <a:lumOff val="35000"/>
                  </a:schemeClr>
                </a:solidFill>
                <a:latin typeface="+mn-ea"/>
                <a:ea typeface="+mn-ea"/>
                <a:cs typeface="+mn-cs"/>
              </a:defRPr>
            </a:pPr>
            <a:endParaRPr lang="zh-CN"/>
          </a:p>
        </c:txPr>
        <c:crossAx val="1010080096"/>
        <c:crosses val="max"/>
        <c:crossBetween val="between"/>
      </c:valAx>
      <c:catAx>
        <c:axId val="1010080096"/>
        <c:scaling>
          <c:orientation val="minMax"/>
        </c:scaling>
        <c:delete val="1"/>
        <c:axPos val="b"/>
        <c:numFmt formatCode="General" sourceLinked="1"/>
        <c:majorTickMark val="out"/>
        <c:minorTickMark val="none"/>
        <c:tickLblPos val="nextTo"/>
        <c:crossAx val="1010079552"/>
        <c:crosses val="autoZero"/>
        <c:auto val="1"/>
        <c:lblAlgn val="ctr"/>
        <c:lblOffset val="100"/>
        <c:noMultiLvlLbl val="0"/>
      </c:catAx>
      <c:spPr>
        <a:noFill/>
        <a:ln>
          <a:noFill/>
        </a:ln>
        <a:effectLst/>
      </c:spPr>
    </c:plotArea>
    <c:legend>
      <c:legendPos val="t"/>
      <c:overlay val="0"/>
      <c:spPr>
        <a:noFill/>
        <a:ln>
          <a:noFill/>
        </a:ln>
        <a:effectLst/>
      </c:spPr>
      <c:txPr>
        <a:bodyPr rot="0" spcFirstLastPara="1" vertOverflow="ellipsis" vert="horz" wrap="square" anchor="ctr" anchorCtr="1"/>
        <a:lstStyle/>
        <a:p>
          <a:pPr>
            <a:defRPr lang="zh-CN" sz="1000" b="0" i="0" u="none" strike="noStrike" kern="1200" baseline="0">
              <a:solidFill>
                <a:schemeClr val="tx1">
                  <a:lumMod val="65000"/>
                  <a:lumOff val="35000"/>
                </a:schemeClr>
              </a:solidFill>
              <a:latin typeface="+mn-ea"/>
              <a:ea typeface="+mn-ea"/>
              <a:cs typeface="+mn-cs"/>
            </a:defRPr>
          </a:pPr>
          <a:endParaRPr lang="zh-CN"/>
        </a:p>
      </c:txPr>
    </c:legend>
    <c:plotVisOnly val="1"/>
    <c:dispBlanksAs val="gap"/>
    <c:showDLblsOverMax val="0"/>
  </c:chart>
  <c:spPr>
    <a:noFill/>
    <a:ln>
      <a:noFill/>
    </a:ln>
    <a:effectLst/>
  </c:spPr>
  <c:txPr>
    <a:bodyPr/>
    <a:lstStyle/>
    <a:p>
      <a:pPr>
        <a:defRPr lang="zh-CN" sz="1200">
          <a:latin typeface="+mn-ea"/>
          <a:ea typeface="+mn-ea"/>
        </a:defRPr>
      </a:pPr>
      <a:endParaRPr lang="zh-CN"/>
    </a:p>
  </c:txPr>
  <c:externalData r:id="rId3">
    <c:autoUpdate val="0"/>
  </c:externalData>
</c:chartSpace>
</file>

<file path=ppt/charts/chart7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000" b="0" i="0" u="none" strike="noStrike" kern="1200" spc="0" baseline="0">
                <a:solidFill>
                  <a:schemeClr val="tx1">
                    <a:lumMod val="65000"/>
                    <a:lumOff val="35000"/>
                  </a:schemeClr>
                </a:solidFill>
                <a:latin typeface="+mn-lt"/>
                <a:ea typeface="+mn-ea"/>
                <a:cs typeface="+mn-cs"/>
              </a:defRPr>
            </a:pPr>
            <a:r>
              <a:rPr lang="zh-CN" altLang="en-US" sz="1000" dirty="0"/>
              <a:t>心想胶囊咖啡机</a:t>
            </a:r>
            <a:r>
              <a:rPr lang="en-US" altLang="zh-CN" sz="1000" dirty="0"/>
              <a:t>GMV</a:t>
            </a:r>
            <a:r>
              <a:rPr lang="zh-CN" altLang="en-US" sz="1000" dirty="0"/>
              <a:t>趋势</a:t>
            </a:r>
          </a:p>
        </c:rich>
      </c:tx>
      <c:layout>
        <c:manualLayout>
          <c:xMode val="edge"/>
          <c:yMode val="edge"/>
          <c:x val="0.14540984461167814"/>
          <c:y val="8.6180815720647494E-2"/>
        </c:manualLayout>
      </c:layout>
      <c:overlay val="0"/>
      <c:spPr>
        <a:noFill/>
        <a:ln>
          <a:noFill/>
        </a:ln>
        <a:effectLst/>
      </c:spPr>
      <c:txPr>
        <a:bodyPr rot="0" spcFirstLastPara="1" vertOverflow="ellipsis" vert="horz" wrap="square" anchor="ctr" anchorCtr="1"/>
        <a:lstStyle/>
        <a:p>
          <a:pPr>
            <a:defRPr sz="1000"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lineChart>
        <c:grouping val="standard"/>
        <c:varyColors val="0"/>
        <c:ser>
          <c:idx val="0"/>
          <c:order val="0"/>
          <c:tx>
            <c:strRef>
              <c:f>Sheet1!$B$1</c:f>
              <c:strCache>
                <c:ptCount val="1"/>
                <c:pt idx="0">
                  <c:v>交易金额</c:v>
                </c:pt>
              </c:strCache>
            </c:strRef>
          </c:tx>
          <c:spPr>
            <a:ln w="28575" cap="rnd">
              <a:solidFill>
                <a:schemeClr val="accent1"/>
              </a:solidFill>
              <a:round/>
            </a:ln>
            <a:effectLst/>
          </c:spPr>
          <c:marker>
            <c:symbol val="none"/>
          </c:marker>
          <c:dPt>
            <c:idx val="12"/>
            <c:marker>
              <c:symbol val="circle"/>
              <c:size val="7"/>
              <c:spPr>
                <a:solidFill>
                  <a:schemeClr val="accent3"/>
                </a:solidFill>
                <a:ln w="9525">
                  <a:solidFill>
                    <a:schemeClr val="accent1"/>
                  </a:solidFill>
                </a:ln>
                <a:effectLst/>
              </c:spPr>
            </c:marker>
            <c:bubble3D val="0"/>
            <c:extLst>
              <c:ext xmlns:c16="http://schemas.microsoft.com/office/drawing/2014/chart" uri="{C3380CC4-5D6E-409C-BE32-E72D297353CC}">
                <c16:uniqueId val="{00000000-E55A-4524-A2FA-DDA17DF39D23}"/>
              </c:ext>
            </c:extLst>
          </c:dPt>
          <c:cat>
            <c:numRef>
              <c:f>Sheet1!$A$2:$A$14</c:f>
              <c:numCache>
                <c:formatCode>mmm\-yy</c:formatCode>
                <c:ptCount val="13"/>
                <c:pt idx="0">
                  <c:v>45261</c:v>
                </c:pt>
                <c:pt idx="1">
                  <c:v>45231</c:v>
                </c:pt>
                <c:pt idx="2">
                  <c:v>45200</c:v>
                </c:pt>
                <c:pt idx="3">
                  <c:v>45170</c:v>
                </c:pt>
                <c:pt idx="4">
                  <c:v>45139</c:v>
                </c:pt>
                <c:pt idx="5">
                  <c:v>45108</c:v>
                </c:pt>
                <c:pt idx="6">
                  <c:v>45078</c:v>
                </c:pt>
                <c:pt idx="7">
                  <c:v>45047</c:v>
                </c:pt>
                <c:pt idx="8">
                  <c:v>45017</c:v>
                </c:pt>
                <c:pt idx="9">
                  <c:v>44986</c:v>
                </c:pt>
                <c:pt idx="10">
                  <c:v>44958</c:v>
                </c:pt>
                <c:pt idx="11">
                  <c:v>44927</c:v>
                </c:pt>
                <c:pt idx="12">
                  <c:v>44896</c:v>
                </c:pt>
              </c:numCache>
            </c:numRef>
          </c:cat>
          <c:val>
            <c:numRef>
              <c:f>Sheet1!$B$2:$B$14</c:f>
              <c:numCache>
                <c:formatCode>#,##0</c:formatCode>
                <c:ptCount val="13"/>
                <c:pt idx="0">
                  <c:v>1024473</c:v>
                </c:pt>
                <c:pt idx="1">
                  <c:v>536603</c:v>
                </c:pt>
                <c:pt idx="2">
                  <c:v>95068</c:v>
                </c:pt>
                <c:pt idx="3">
                  <c:v>49091</c:v>
                </c:pt>
                <c:pt idx="4">
                  <c:v>62808</c:v>
                </c:pt>
                <c:pt idx="5">
                  <c:v>64416</c:v>
                </c:pt>
                <c:pt idx="6">
                  <c:v>165425</c:v>
                </c:pt>
                <c:pt idx="7">
                  <c:v>178465</c:v>
                </c:pt>
                <c:pt idx="8">
                  <c:v>92573</c:v>
                </c:pt>
                <c:pt idx="9">
                  <c:v>130288</c:v>
                </c:pt>
                <c:pt idx="10">
                  <c:v>60841</c:v>
                </c:pt>
                <c:pt idx="11">
                  <c:v>45125</c:v>
                </c:pt>
                <c:pt idx="12">
                  <c:v>116410</c:v>
                </c:pt>
              </c:numCache>
            </c:numRef>
          </c:val>
          <c:smooth val="0"/>
          <c:extLst>
            <c:ext xmlns:c16="http://schemas.microsoft.com/office/drawing/2014/chart" uri="{C3380CC4-5D6E-409C-BE32-E72D297353CC}">
              <c16:uniqueId val="{00000000-11BF-4EC7-87EE-58118DDF8BFA}"/>
            </c:ext>
          </c:extLst>
        </c:ser>
        <c:dLbls>
          <c:showLegendKey val="0"/>
          <c:showVal val="0"/>
          <c:showCatName val="0"/>
          <c:showSerName val="0"/>
          <c:showPercent val="0"/>
          <c:showBubbleSize val="0"/>
        </c:dLbls>
        <c:smooth val="0"/>
        <c:axId val="1730011632"/>
        <c:axId val="776867536"/>
      </c:lineChart>
      <c:dateAx>
        <c:axId val="1730011632"/>
        <c:scaling>
          <c:orientation val="minMax"/>
        </c:scaling>
        <c:delete val="0"/>
        <c:axPos val="b"/>
        <c:numFmt formatCode="mmm\-yy"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zh-CN"/>
          </a:p>
        </c:txPr>
        <c:crossAx val="776867536"/>
        <c:crosses val="autoZero"/>
        <c:auto val="1"/>
        <c:lblOffset val="100"/>
        <c:baseTimeUnit val="months"/>
      </c:dateAx>
      <c:valAx>
        <c:axId val="776867536"/>
        <c:scaling>
          <c:orientation val="minMax"/>
        </c:scaling>
        <c:delete val="0"/>
        <c:axPos val="l"/>
        <c:numFmt formatCode="#,##0_);[Red]\(#,##0\)" sourceLinked="0"/>
        <c:majorTickMark val="none"/>
        <c:minorTickMark val="none"/>
        <c:tickLblPos val="nextTo"/>
        <c:spPr>
          <a:noFill/>
          <a:ln>
            <a:noFill/>
          </a:ln>
          <a:effectLst/>
        </c:spPr>
        <c:txPr>
          <a:bodyPr rot="-60000000" spcFirstLastPara="1" vertOverflow="ellipsis" vert="horz" wrap="square" anchor="ctr" anchorCtr="1"/>
          <a:lstStyle/>
          <a:p>
            <a:pPr>
              <a:defRPr sz="700" b="0" i="0" u="none" strike="noStrike" kern="1200" baseline="0">
                <a:solidFill>
                  <a:schemeClr val="tx1">
                    <a:lumMod val="65000"/>
                    <a:lumOff val="35000"/>
                  </a:schemeClr>
                </a:solidFill>
                <a:latin typeface="+mn-lt"/>
                <a:ea typeface="+mn-ea"/>
                <a:cs typeface="+mn-cs"/>
              </a:defRPr>
            </a:pPr>
            <a:endParaRPr lang="zh-CN"/>
          </a:p>
        </c:txPr>
        <c:crossAx val="1730011632"/>
        <c:crosses val="autoZero"/>
        <c:crossBetween val="between"/>
        <c:dispUnits>
          <c:builtInUnit val="tenThousands"/>
        </c:dispUnits>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userShapes r:id="rId4"/>
</c:chartSpace>
</file>

<file path=ppt/charts/chart7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000" b="0" i="0" u="none" strike="noStrike" kern="1200" spc="0" baseline="0">
                <a:solidFill>
                  <a:schemeClr val="tx1">
                    <a:lumMod val="65000"/>
                    <a:lumOff val="35000"/>
                  </a:schemeClr>
                </a:solidFill>
                <a:latin typeface="+mn-lt"/>
                <a:ea typeface="+mn-ea"/>
                <a:cs typeface="+mn-cs"/>
              </a:defRPr>
            </a:pPr>
            <a:r>
              <a:rPr lang="en-US" altLang="zh-CN" sz="1000" dirty="0"/>
              <a:t>12</a:t>
            </a:r>
            <a:r>
              <a:rPr lang="zh-CN" altLang="en-US" sz="1000" dirty="0"/>
              <a:t>月心想胶囊咖啡机客单价趋势</a:t>
            </a:r>
          </a:p>
        </c:rich>
      </c:tx>
      <c:layout>
        <c:manualLayout>
          <c:xMode val="edge"/>
          <c:yMode val="edge"/>
          <c:x val="0.22863913402280506"/>
          <c:y val="8.497304897813604E-2"/>
        </c:manualLayout>
      </c:layout>
      <c:overlay val="0"/>
      <c:spPr>
        <a:noFill/>
        <a:ln>
          <a:noFill/>
        </a:ln>
        <a:effectLst/>
      </c:spPr>
      <c:txPr>
        <a:bodyPr rot="0" spcFirstLastPara="1" vertOverflow="ellipsis" vert="horz" wrap="square" anchor="ctr" anchorCtr="1"/>
        <a:lstStyle/>
        <a:p>
          <a:pPr>
            <a:defRPr sz="1000"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manualLayout>
          <c:layoutTarget val="inner"/>
          <c:xMode val="edge"/>
          <c:yMode val="edge"/>
          <c:x val="0.13833868768345389"/>
          <c:y val="0.34744198183295771"/>
          <c:w val="0.74671091539673629"/>
          <c:h val="0.32631555109731553"/>
        </c:manualLayout>
      </c:layout>
      <c:barChart>
        <c:barDir val="col"/>
        <c:grouping val="clustered"/>
        <c:varyColors val="0"/>
        <c:ser>
          <c:idx val="0"/>
          <c:order val="0"/>
          <c:tx>
            <c:strRef>
              <c:f>Sheet1!$B$1</c:f>
              <c:strCache>
                <c:ptCount val="1"/>
                <c:pt idx="0">
                  <c:v>客单价</c:v>
                </c:pt>
              </c:strCache>
            </c:strRef>
          </c:tx>
          <c:spPr>
            <a:solidFill>
              <a:schemeClr val="accent1"/>
            </a:solidFill>
            <a:ln>
              <a:noFill/>
            </a:ln>
            <a:effectLst/>
          </c:spPr>
          <c:invertIfNegative val="0"/>
          <c:cat>
            <c:numRef>
              <c:f>Sheet1!$A$2:$A$31</c:f>
              <c:numCache>
                <c:formatCode>m/d/yyyy</c:formatCode>
                <c:ptCount val="30"/>
                <c:pt idx="0">
                  <c:v>45291</c:v>
                </c:pt>
                <c:pt idx="1">
                  <c:v>45290</c:v>
                </c:pt>
                <c:pt idx="2">
                  <c:v>45289</c:v>
                </c:pt>
                <c:pt idx="3">
                  <c:v>45288</c:v>
                </c:pt>
                <c:pt idx="4">
                  <c:v>45287</c:v>
                </c:pt>
                <c:pt idx="5">
                  <c:v>45286</c:v>
                </c:pt>
                <c:pt idx="6">
                  <c:v>45285</c:v>
                </c:pt>
                <c:pt idx="7">
                  <c:v>45284</c:v>
                </c:pt>
                <c:pt idx="8">
                  <c:v>45283</c:v>
                </c:pt>
                <c:pt idx="9">
                  <c:v>45282</c:v>
                </c:pt>
                <c:pt idx="10">
                  <c:v>45281</c:v>
                </c:pt>
                <c:pt idx="11">
                  <c:v>45280</c:v>
                </c:pt>
                <c:pt idx="12">
                  <c:v>45279</c:v>
                </c:pt>
                <c:pt idx="13">
                  <c:v>45278</c:v>
                </c:pt>
                <c:pt idx="14">
                  <c:v>45277</c:v>
                </c:pt>
                <c:pt idx="15">
                  <c:v>45276</c:v>
                </c:pt>
                <c:pt idx="16">
                  <c:v>45275</c:v>
                </c:pt>
                <c:pt idx="17">
                  <c:v>45274</c:v>
                </c:pt>
                <c:pt idx="18">
                  <c:v>45273</c:v>
                </c:pt>
                <c:pt idx="19">
                  <c:v>45272</c:v>
                </c:pt>
                <c:pt idx="20">
                  <c:v>45271</c:v>
                </c:pt>
                <c:pt idx="21">
                  <c:v>45270</c:v>
                </c:pt>
                <c:pt idx="22">
                  <c:v>45269</c:v>
                </c:pt>
                <c:pt idx="23">
                  <c:v>45268</c:v>
                </c:pt>
                <c:pt idx="24">
                  <c:v>45267</c:v>
                </c:pt>
                <c:pt idx="25">
                  <c:v>45266</c:v>
                </c:pt>
                <c:pt idx="26">
                  <c:v>45265</c:v>
                </c:pt>
                <c:pt idx="27">
                  <c:v>45264</c:v>
                </c:pt>
                <c:pt idx="28">
                  <c:v>45263</c:v>
                </c:pt>
                <c:pt idx="29">
                  <c:v>45262</c:v>
                </c:pt>
              </c:numCache>
            </c:numRef>
          </c:cat>
          <c:val>
            <c:numRef>
              <c:f>Sheet1!$B$2:$B$31</c:f>
              <c:numCache>
                <c:formatCode>General</c:formatCode>
                <c:ptCount val="30"/>
                <c:pt idx="0">
                  <c:v>527</c:v>
                </c:pt>
                <c:pt idx="1">
                  <c:v>476.5</c:v>
                </c:pt>
                <c:pt idx="2">
                  <c:v>519</c:v>
                </c:pt>
                <c:pt idx="3">
                  <c:v>536.5</c:v>
                </c:pt>
                <c:pt idx="4">
                  <c:v>549</c:v>
                </c:pt>
                <c:pt idx="5">
                  <c:v>648.79999999999995</c:v>
                </c:pt>
                <c:pt idx="6">
                  <c:v>1500</c:v>
                </c:pt>
                <c:pt idx="7">
                  <c:v>602.9</c:v>
                </c:pt>
                <c:pt idx="8">
                  <c:v>545</c:v>
                </c:pt>
                <c:pt idx="9">
                  <c:v>499</c:v>
                </c:pt>
                <c:pt idx="10">
                  <c:v>529</c:v>
                </c:pt>
                <c:pt idx="11">
                  <c:v>1234.5</c:v>
                </c:pt>
                <c:pt idx="12">
                  <c:v>513</c:v>
                </c:pt>
                <c:pt idx="13">
                  <c:v>532.33000000000004</c:v>
                </c:pt>
                <c:pt idx="14">
                  <c:v>515.66999999999996</c:v>
                </c:pt>
                <c:pt idx="15">
                  <c:v>524</c:v>
                </c:pt>
                <c:pt idx="16">
                  <c:v>517.33000000000004</c:v>
                </c:pt>
                <c:pt idx="17">
                  <c:v>848</c:v>
                </c:pt>
                <c:pt idx="18">
                  <c:v>486.14</c:v>
                </c:pt>
                <c:pt idx="19">
                  <c:v>467.65</c:v>
                </c:pt>
                <c:pt idx="20">
                  <c:v>548.75</c:v>
                </c:pt>
                <c:pt idx="21">
                  <c:v>492.22</c:v>
                </c:pt>
                <c:pt idx="22">
                  <c:v>597.74</c:v>
                </c:pt>
                <c:pt idx="23">
                  <c:v>587.63</c:v>
                </c:pt>
                <c:pt idx="24">
                  <c:v>715</c:v>
                </c:pt>
                <c:pt idx="25">
                  <c:v>469</c:v>
                </c:pt>
                <c:pt idx="26">
                  <c:v>533.83000000000004</c:v>
                </c:pt>
                <c:pt idx="27">
                  <c:v>509</c:v>
                </c:pt>
                <c:pt idx="28">
                  <c:v>493</c:v>
                </c:pt>
                <c:pt idx="29">
                  <c:v>596.25</c:v>
                </c:pt>
              </c:numCache>
            </c:numRef>
          </c:val>
          <c:extLst>
            <c:ext xmlns:c16="http://schemas.microsoft.com/office/drawing/2014/chart" uri="{C3380CC4-5D6E-409C-BE32-E72D297353CC}">
              <c16:uniqueId val="{00000000-A5B6-453A-BA6C-10BA329137EC}"/>
            </c:ext>
          </c:extLst>
        </c:ser>
        <c:dLbls>
          <c:showLegendKey val="0"/>
          <c:showVal val="0"/>
          <c:showCatName val="0"/>
          <c:showSerName val="0"/>
          <c:showPercent val="0"/>
          <c:showBubbleSize val="0"/>
        </c:dLbls>
        <c:gapWidth val="150"/>
        <c:axId val="1945342080"/>
        <c:axId val="1954305712"/>
      </c:barChart>
      <c:lineChart>
        <c:grouping val="standard"/>
        <c:varyColors val="0"/>
        <c:ser>
          <c:idx val="1"/>
          <c:order val="1"/>
          <c:tx>
            <c:strRef>
              <c:f>Sheet1!$C$1</c:f>
              <c:strCache>
                <c:ptCount val="1"/>
                <c:pt idx="0">
                  <c:v>件单价</c:v>
                </c:pt>
              </c:strCache>
            </c:strRef>
          </c:tx>
          <c:spPr>
            <a:ln w="28575" cap="rnd">
              <a:solidFill>
                <a:schemeClr val="accent3"/>
              </a:solidFill>
              <a:round/>
            </a:ln>
            <a:effectLst/>
          </c:spPr>
          <c:marker>
            <c:symbol val="none"/>
          </c:marker>
          <c:cat>
            <c:numRef>
              <c:f>Sheet1!$A$2:$A$31</c:f>
              <c:numCache>
                <c:formatCode>m/d/yyyy</c:formatCode>
                <c:ptCount val="30"/>
                <c:pt idx="0">
                  <c:v>45291</c:v>
                </c:pt>
                <c:pt idx="1">
                  <c:v>45290</c:v>
                </c:pt>
                <c:pt idx="2">
                  <c:v>45289</c:v>
                </c:pt>
                <c:pt idx="3">
                  <c:v>45288</c:v>
                </c:pt>
                <c:pt idx="4">
                  <c:v>45287</c:v>
                </c:pt>
                <c:pt idx="5">
                  <c:v>45286</c:v>
                </c:pt>
                <c:pt idx="6">
                  <c:v>45285</c:v>
                </c:pt>
                <c:pt idx="7">
                  <c:v>45284</c:v>
                </c:pt>
                <c:pt idx="8">
                  <c:v>45283</c:v>
                </c:pt>
                <c:pt idx="9">
                  <c:v>45282</c:v>
                </c:pt>
                <c:pt idx="10">
                  <c:v>45281</c:v>
                </c:pt>
                <c:pt idx="11">
                  <c:v>45280</c:v>
                </c:pt>
                <c:pt idx="12">
                  <c:v>45279</c:v>
                </c:pt>
                <c:pt idx="13">
                  <c:v>45278</c:v>
                </c:pt>
                <c:pt idx="14">
                  <c:v>45277</c:v>
                </c:pt>
                <c:pt idx="15">
                  <c:v>45276</c:v>
                </c:pt>
                <c:pt idx="16">
                  <c:v>45275</c:v>
                </c:pt>
                <c:pt idx="17">
                  <c:v>45274</c:v>
                </c:pt>
                <c:pt idx="18">
                  <c:v>45273</c:v>
                </c:pt>
                <c:pt idx="19">
                  <c:v>45272</c:v>
                </c:pt>
                <c:pt idx="20">
                  <c:v>45271</c:v>
                </c:pt>
                <c:pt idx="21">
                  <c:v>45270</c:v>
                </c:pt>
                <c:pt idx="22">
                  <c:v>45269</c:v>
                </c:pt>
                <c:pt idx="23">
                  <c:v>45268</c:v>
                </c:pt>
                <c:pt idx="24">
                  <c:v>45267</c:v>
                </c:pt>
                <c:pt idx="25">
                  <c:v>45266</c:v>
                </c:pt>
                <c:pt idx="26">
                  <c:v>45265</c:v>
                </c:pt>
                <c:pt idx="27">
                  <c:v>45264</c:v>
                </c:pt>
                <c:pt idx="28">
                  <c:v>45263</c:v>
                </c:pt>
                <c:pt idx="29">
                  <c:v>45262</c:v>
                </c:pt>
              </c:numCache>
            </c:numRef>
          </c:cat>
          <c:val>
            <c:numRef>
              <c:f>Sheet1!$C$2:$C$31</c:f>
              <c:numCache>
                <c:formatCode>General</c:formatCode>
                <c:ptCount val="30"/>
                <c:pt idx="0">
                  <c:v>527</c:v>
                </c:pt>
                <c:pt idx="1">
                  <c:v>476.5</c:v>
                </c:pt>
                <c:pt idx="2">
                  <c:v>519</c:v>
                </c:pt>
                <c:pt idx="3">
                  <c:v>536.5</c:v>
                </c:pt>
                <c:pt idx="4">
                  <c:v>549</c:v>
                </c:pt>
                <c:pt idx="5">
                  <c:v>540.66666666666663</c:v>
                </c:pt>
                <c:pt idx="6">
                  <c:v>301.77803660565723</c:v>
                </c:pt>
                <c:pt idx="7">
                  <c:v>548.09090909090912</c:v>
                </c:pt>
                <c:pt idx="8">
                  <c:v>545</c:v>
                </c:pt>
                <c:pt idx="9">
                  <c:v>499</c:v>
                </c:pt>
                <c:pt idx="10">
                  <c:v>529</c:v>
                </c:pt>
                <c:pt idx="11">
                  <c:v>411.5</c:v>
                </c:pt>
                <c:pt idx="12">
                  <c:v>513</c:v>
                </c:pt>
                <c:pt idx="13">
                  <c:v>532.33333333333337</c:v>
                </c:pt>
                <c:pt idx="14">
                  <c:v>515.66666666666663</c:v>
                </c:pt>
                <c:pt idx="15">
                  <c:v>524</c:v>
                </c:pt>
                <c:pt idx="16">
                  <c:v>517.33333333333337</c:v>
                </c:pt>
                <c:pt idx="17">
                  <c:v>424</c:v>
                </c:pt>
                <c:pt idx="18">
                  <c:v>486.14285714285717</c:v>
                </c:pt>
                <c:pt idx="19">
                  <c:v>439.30303030303031</c:v>
                </c:pt>
                <c:pt idx="20">
                  <c:v>439</c:v>
                </c:pt>
                <c:pt idx="21">
                  <c:v>443</c:v>
                </c:pt>
                <c:pt idx="22">
                  <c:v>420.62962962962962</c:v>
                </c:pt>
                <c:pt idx="23">
                  <c:v>522.33333333333337</c:v>
                </c:pt>
                <c:pt idx="24">
                  <c:v>429</c:v>
                </c:pt>
                <c:pt idx="25">
                  <c:v>469</c:v>
                </c:pt>
                <c:pt idx="26">
                  <c:v>457.57142857142856</c:v>
                </c:pt>
                <c:pt idx="27">
                  <c:v>509</c:v>
                </c:pt>
                <c:pt idx="28">
                  <c:v>493</c:v>
                </c:pt>
                <c:pt idx="29">
                  <c:v>477</c:v>
                </c:pt>
              </c:numCache>
            </c:numRef>
          </c:val>
          <c:smooth val="0"/>
          <c:extLst>
            <c:ext xmlns:c16="http://schemas.microsoft.com/office/drawing/2014/chart" uri="{C3380CC4-5D6E-409C-BE32-E72D297353CC}">
              <c16:uniqueId val="{00000001-A5B6-453A-BA6C-10BA329137EC}"/>
            </c:ext>
          </c:extLst>
        </c:ser>
        <c:dLbls>
          <c:showLegendKey val="0"/>
          <c:showVal val="0"/>
          <c:showCatName val="0"/>
          <c:showSerName val="0"/>
          <c:showPercent val="0"/>
          <c:showBubbleSize val="0"/>
        </c:dLbls>
        <c:marker val="1"/>
        <c:smooth val="0"/>
        <c:axId val="1724568112"/>
        <c:axId val="1731041024"/>
      </c:lineChart>
      <c:dateAx>
        <c:axId val="1945342080"/>
        <c:scaling>
          <c:orientation val="minMax"/>
        </c:scaling>
        <c:delete val="0"/>
        <c:axPos val="b"/>
        <c:numFmt formatCode="m/d/yyyy" sourceLinked="1"/>
        <c:majorTickMark val="none"/>
        <c:minorTickMark val="none"/>
        <c:tickLblPos val="nextTo"/>
        <c:spPr>
          <a:noFill/>
          <a:ln w="9525" cap="flat" cmpd="sng" algn="ctr">
            <a:solidFill>
              <a:schemeClr val="tx1">
                <a:lumMod val="15000"/>
                <a:lumOff val="85000"/>
              </a:schemeClr>
            </a:solidFill>
            <a:round/>
          </a:ln>
          <a:effectLst/>
        </c:spPr>
        <c:txPr>
          <a:bodyPr rot="-3360000" spcFirstLastPara="1" vertOverflow="ellipsis" wrap="square" anchor="ctr" anchorCtr="1"/>
          <a:lstStyle/>
          <a:p>
            <a:pPr>
              <a:defRPr sz="600" b="0" i="0" u="none" strike="noStrike" kern="1200" baseline="0">
                <a:solidFill>
                  <a:schemeClr val="tx1">
                    <a:lumMod val="65000"/>
                    <a:lumOff val="35000"/>
                  </a:schemeClr>
                </a:solidFill>
                <a:latin typeface="+mn-lt"/>
                <a:ea typeface="+mn-ea"/>
                <a:cs typeface="+mn-cs"/>
              </a:defRPr>
            </a:pPr>
            <a:endParaRPr lang="zh-CN"/>
          </a:p>
        </c:txPr>
        <c:crossAx val="1954305712"/>
        <c:crosses val="autoZero"/>
        <c:auto val="1"/>
        <c:lblOffset val="100"/>
        <c:baseTimeUnit val="days"/>
      </c:dateAx>
      <c:valAx>
        <c:axId val="1954305712"/>
        <c:scaling>
          <c:orientation val="minMax"/>
          <c:max val="1700"/>
          <c:min val="0"/>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700" b="0" i="0" u="none" strike="noStrike" kern="1200" baseline="0">
                <a:solidFill>
                  <a:schemeClr val="tx1">
                    <a:lumMod val="65000"/>
                    <a:lumOff val="35000"/>
                  </a:schemeClr>
                </a:solidFill>
                <a:latin typeface="+mn-lt"/>
                <a:ea typeface="+mn-ea"/>
                <a:cs typeface="+mn-cs"/>
              </a:defRPr>
            </a:pPr>
            <a:endParaRPr lang="zh-CN"/>
          </a:p>
        </c:txPr>
        <c:crossAx val="1945342080"/>
        <c:crosses val="autoZero"/>
        <c:crossBetween val="between"/>
        <c:majorUnit val="300"/>
        <c:minorUnit val="100"/>
      </c:valAx>
      <c:valAx>
        <c:axId val="1731041024"/>
        <c:scaling>
          <c:orientation val="minMax"/>
        </c:scaling>
        <c:delete val="0"/>
        <c:axPos val="r"/>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700" b="0" i="0" u="none" strike="noStrike" kern="1200" baseline="0">
                <a:solidFill>
                  <a:schemeClr val="tx1">
                    <a:lumMod val="65000"/>
                    <a:lumOff val="35000"/>
                  </a:schemeClr>
                </a:solidFill>
                <a:latin typeface="+mn-lt"/>
                <a:ea typeface="+mn-ea"/>
                <a:cs typeface="+mn-cs"/>
              </a:defRPr>
            </a:pPr>
            <a:endParaRPr lang="zh-CN"/>
          </a:p>
        </c:txPr>
        <c:crossAx val="1724568112"/>
        <c:crosses val="max"/>
        <c:crossBetween val="between"/>
      </c:valAx>
      <c:dateAx>
        <c:axId val="1724568112"/>
        <c:scaling>
          <c:orientation val="minMax"/>
        </c:scaling>
        <c:delete val="1"/>
        <c:axPos val="b"/>
        <c:numFmt formatCode="m/d/yyyy" sourceLinked="1"/>
        <c:majorTickMark val="out"/>
        <c:minorTickMark val="none"/>
        <c:tickLblPos val="nextTo"/>
        <c:crossAx val="1731041024"/>
        <c:crosses val="autoZero"/>
        <c:auto val="1"/>
        <c:lblOffset val="100"/>
        <c:baseTimeUnit val="days"/>
        <c:majorUnit val="1"/>
        <c:minorUnit val="1"/>
      </c:dateAx>
      <c:spPr>
        <a:noFill/>
        <a:ln w="25400">
          <a:noFill/>
        </a:ln>
        <a:effectLst/>
      </c:spPr>
    </c:plotArea>
    <c:legend>
      <c:legendPos val="b"/>
      <c:layout>
        <c:manualLayout>
          <c:xMode val="edge"/>
          <c:yMode val="edge"/>
          <c:x val="3.4674571980547596E-2"/>
          <c:y val="0.24139757247799631"/>
          <c:w val="0.49726798986865417"/>
          <c:h val="0.10496358922864955"/>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7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000" b="0" i="0" u="none" strike="noStrike" kern="1200" spc="0" baseline="0">
                <a:solidFill>
                  <a:schemeClr val="tx1">
                    <a:lumMod val="65000"/>
                    <a:lumOff val="35000"/>
                  </a:schemeClr>
                </a:solidFill>
                <a:latin typeface="+mn-lt"/>
                <a:ea typeface="+mn-ea"/>
                <a:cs typeface="+mn-cs"/>
              </a:defRPr>
            </a:pPr>
            <a:r>
              <a:rPr lang="en-US" altLang="zh-CN" sz="1000" dirty="0" err="1"/>
              <a:t>Inissia</a:t>
            </a:r>
            <a:r>
              <a:rPr lang="en-US" altLang="zh-CN" sz="1000" dirty="0"/>
              <a:t> EN80*</a:t>
            </a:r>
            <a:r>
              <a:rPr lang="en-US" altLang="zh-CN" sz="1000" baseline="0" dirty="0"/>
              <a:t> </a:t>
            </a:r>
            <a:r>
              <a:rPr lang="en-US" altLang="zh-CN" sz="1000" dirty="0"/>
              <a:t>GMV</a:t>
            </a:r>
            <a:r>
              <a:rPr lang="zh-CN" altLang="en-US" sz="1000" dirty="0"/>
              <a:t>趋势</a:t>
            </a:r>
          </a:p>
        </c:rich>
      </c:tx>
      <c:layout>
        <c:manualLayout>
          <c:xMode val="edge"/>
          <c:yMode val="edge"/>
          <c:x val="0.16305533730771951"/>
          <c:y val="3.6497914752244294E-2"/>
        </c:manualLayout>
      </c:layout>
      <c:overlay val="0"/>
      <c:spPr>
        <a:noFill/>
        <a:ln>
          <a:noFill/>
        </a:ln>
        <a:effectLst/>
      </c:spPr>
      <c:txPr>
        <a:bodyPr rot="0" spcFirstLastPara="1" vertOverflow="ellipsis" vert="horz" wrap="square" anchor="ctr" anchorCtr="1"/>
        <a:lstStyle/>
        <a:p>
          <a:pPr>
            <a:defRPr sz="1000"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lineChart>
        <c:grouping val="standard"/>
        <c:varyColors val="0"/>
        <c:ser>
          <c:idx val="0"/>
          <c:order val="0"/>
          <c:tx>
            <c:strRef>
              <c:f>Sheet1!$B$1</c:f>
              <c:strCache>
                <c:ptCount val="1"/>
                <c:pt idx="0">
                  <c:v>交易金额</c:v>
                </c:pt>
              </c:strCache>
            </c:strRef>
          </c:tx>
          <c:spPr>
            <a:ln w="28575" cap="rnd">
              <a:solidFill>
                <a:schemeClr val="accent1"/>
              </a:solidFill>
              <a:round/>
            </a:ln>
            <a:effectLst/>
          </c:spPr>
          <c:marker>
            <c:symbol val="none"/>
          </c:marker>
          <c:cat>
            <c:numRef>
              <c:f>Sheet1!$A$2:$A$14</c:f>
              <c:numCache>
                <c:formatCode>mmm\-yy</c:formatCode>
                <c:ptCount val="13"/>
                <c:pt idx="0">
                  <c:v>45261</c:v>
                </c:pt>
                <c:pt idx="1">
                  <c:v>45231</c:v>
                </c:pt>
                <c:pt idx="2">
                  <c:v>45200</c:v>
                </c:pt>
                <c:pt idx="3">
                  <c:v>45170</c:v>
                </c:pt>
                <c:pt idx="4">
                  <c:v>45139</c:v>
                </c:pt>
                <c:pt idx="5">
                  <c:v>45108</c:v>
                </c:pt>
                <c:pt idx="6">
                  <c:v>45078</c:v>
                </c:pt>
                <c:pt idx="7">
                  <c:v>45047</c:v>
                </c:pt>
                <c:pt idx="8">
                  <c:v>45017</c:v>
                </c:pt>
                <c:pt idx="9">
                  <c:v>44986</c:v>
                </c:pt>
                <c:pt idx="10">
                  <c:v>44958</c:v>
                </c:pt>
                <c:pt idx="11">
                  <c:v>44927</c:v>
                </c:pt>
                <c:pt idx="12">
                  <c:v>44896</c:v>
                </c:pt>
              </c:numCache>
            </c:numRef>
          </c:cat>
          <c:val>
            <c:numRef>
              <c:f>Sheet1!$B$2:$B$14</c:f>
              <c:numCache>
                <c:formatCode>#,##0</c:formatCode>
                <c:ptCount val="13"/>
                <c:pt idx="0">
                  <c:v>304443</c:v>
                </c:pt>
                <c:pt idx="1">
                  <c:v>123513</c:v>
                </c:pt>
                <c:pt idx="2">
                  <c:v>39439</c:v>
                </c:pt>
                <c:pt idx="3">
                  <c:v>52920</c:v>
                </c:pt>
                <c:pt idx="4">
                  <c:v>27406</c:v>
                </c:pt>
                <c:pt idx="5">
                  <c:v>12396</c:v>
                </c:pt>
                <c:pt idx="6">
                  <c:v>37336</c:v>
                </c:pt>
                <c:pt idx="7">
                  <c:v>22825</c:v>
                </c:pt>
                <c:pt idx="8">
                  <c:v>27476</c:v>
                </c:pt>
                <c:pt idx="9">
                  <c:v>31976</c:v>
                </c:pt>
                <c:pt idx="10">
                  <c:v>31848</c:v>
                </c:pt>
                <c:pt idx="11">
                  <c:v>33149</c:v>
                </c:pt>
                <c:pt idx="12">
                  <c:v>102957</c:v>
                </c:pt>
              </c:numCache>
            </c:numRef>
          </c:val>
          <c:smooth val="0"/>
          <c:extLst>
            <c:ext xmlns:c16="http://schemas.microsoft.com/office/drawing/2014/chart" uri="{C3380CC4-5D6E-409C-BE32-E72D297353CC}">
              <c16:uniqueId val="{00000000-2E83-4AFE-BF39-F3F8BFE2E8BF}"/>
            </c:ext>
          </c:extLst>
        </c:ser>
        <c:dLbls>
          <c:showLegendKey val="0"/>
          <c:showVal val="0"/>
          <c:showCatName val="0"/>
          <c:showSerName val="0"/>
          <c:showPercent val="0"/>
          <c:showBubbleSize val="0"/>
        </c:dLbls>
        <c:smooth val="0"/>
        <c:axId val="1730011632"/>
        <c:axId val="776867536"/>
      </c:lineChart>
      <c:dateAx>
        <c:axId val="1730011632"/>
        <c:scaling>
          <c:orientation val="minMax"/>
        </c:scaling>
        <c:delete val="0"/>
        <c:axPos val="b"/>
        <c:numFmt formatCode="mmm\-yy"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zh-CN"/>
          </a:p>
        </c:txPr>
        <c:crossAx val="776867536"/>
        <c:crosses val="autoZero"/>
        <c:auto val="1"/>
        <c:lblOffset val="100"/>
        <c:baseTimeUnit val="months"/>
      </c:dateAx>
      <c:valAx>
        <c:axId val="776867536"/>
        <c:scaling>
          <c:orientation val="minMax"/>
        </c:scaling>
        <c:delete val="0"/>
        <c:axPos val="l"/>
        <c:numFmt formatCode="#,##0_);[Red]\(#,##0\)" sourceLinked="0"/>
        <c:majorTickMark val="none"/>
        <c:minorTickMark val="none"/>
        <c:tickLblPos val="nextTo"/>
        <c:spPr>
          <a:noFill/>
          <a:ln>
            <a:noFill/>
          </a:ln>
          <a:effectLst/>
        </c:spPr>
        <c:txPr>
          <a:bodyPr rot="-60000000" spcFirstLastPara="1" vertOverflow="ellipsis" vert="horz" wrap="square" anchor="ctr" anchorCtr="1"/>
          <a:lstStyle/>
          <a:p>
            <a:pPr>
              <a:defRPr sz="700" b="0" i="0" u="none" strike="noStrike" kern="1200" baseline="0">
                <a:solidFill>
                  <a:schemeClr val="tx1">
                    <a:lumMod val="65000"/>
                    <a:lumOff val="35000"/>
                  </a:schemeClr>
                </a:solidFill>
                <a:latin typeface="+mn-lt"/>
                <a:ea typeface="+mn-ea"/>
                <a:cs typeface="+mn-cs"/>
              </a:defRPr>
            </a:pPr>
            <a:endParaRPr lang="zh-CN"/>
          </a:p>
        </c:txPr>
        <c:crossAx val="1730011632"/>
        <c:crosses val="autoZero"/>
        <c:crossBetween val="between"/>
        <c:dispUnits>
          <c:builtInUnit val="tenThousands"/>
        </c:dispUnits>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userShapes r:id="rId4"/>
</c:chartSpace>
</file>

<file path=ppt/charts/chart7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000" b="0" i="0" u="none" strike="noStrike" kern="1200" spc="0" baseline="0">
                <a:solidFill>
                  <a:schemeClr val="tx1">
                    <a:lumMod val="65000"/>
                    <a:lumOff val="35000"/>
                  </a:schemeClr>
                </a:solidFill>
                <a:latin typeface="+mn-lt"/>
                <a:ea typeface="+mn-ea"/>
                <a:cs typeface="+mn-cs"/>
              </a:defRPr>
            </a:pPr>
            <a:r>
              <a:rPr lang="en-US" altLang="zh-CN" sz="1000" dirty="0"/>
              <a:t>12</a:t>
            </a:r>
            <a:r>
              <a:rPr lang="zh-CN" altLang="en-US" sz="1000" dirty="0"/>
              <a:t>月</a:t>
            </a:r>
            <a:r>
              <a:rPr lang="en-US" altLang="zh-CN" sz="1000" dirty="0" err="1"/>
              <a:t>Inissia</a:t>
            </a:r>
            <a:r>
              <a:rPr lang="en-US" altLang="zh-CN" sz="1000" dirty="0"/>
              <a:t> EN80* </a:t>
            </a:r>
            <a:r>
              <a:rPr lang="zh-CN" altLang="en-US" sz="1000" dirty="0"/>
              <a:t>客单价趋势</a:t>
            </a:r>
          </a:p>
        </c:rich>
      </c:tx>
      <c:overlay val="0"/>
      <c:spPr>
        <a:noFill/>
        <a:ln>
          <a:noFill/>
        </a:ln>
        <a:effectLst/>
      </c:spPr>
      <c:txPr>
        <a:bodyPr rot="0" spcFirstLastPara="1" vertOverflow="ellipsis" vert="horz" wrap="square" anchor="ctr" anchorCtr="1"/>
        <a:lstStyle/>
        <a:p>
          <a:pPr>
            <a:defRPr sz="1000"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manualLayout>
          <c:layoutTarget val="inner"/>
          <c:xMode val="edge"/>
          <c:yMode val="edge"/>
          <c:x val="0.13833868768345389"/>
          <c:y val="0.34744198183295771"/>
          <c:w val="0.74671091539673629"/>
          <c:h val="0.32631555109731553"/>
        </c:manualLayout>
      </c:layout>
      <c:barChart>
        <c:barDir val="col"/>
        <c:grouping val="clustered"/>
        <c:varyColors val="0"/>
        <c:ser>
          <c:idx val="0"/>
          <c:order val="0"/>
          <c:tx>
            <c:strRef>
              <c:f>Sheet1!$B$1</c:f>
              <c:strCache>
                <c:ptCount val="1"/>
                <c:pt idx="0">
                  <c:v>客单价</c:v>
                </c:pt>
              </c:strCache>
            </c:strRef>
          </c:tx>
          <c:spPr>
            <a:solidFill>
              <a:schemeClr val="accent1"/>
            </a:solidFill>
            <a:ln>
              <a:noFill/>
            </a:ln>
            <a:effectLst/>
          </c:spPr>
          <c:invertIfNegative val="0"/>
          <c:dLbls>
            <c:dLbl>
              <c:idx val="15"/>
              <c:layout>
                <c:manualLayout>
                  <c:x val="-7.7698123416977211E-2"/>
                  <c:y val="3.9218330297601189E-2"/>
                </c:manualLayout>
              </c:layout>
              <c:numFmt formatCode="#,##0_);[Red]\(#,##0\)" sourceLinked="0"/>
              <c:spPr>
                <a:noFill/>
                <a:ln>
                  <a:noFill/>
                </a:ln>
                <a:effectLst/>
              </c:spPr>
              <c:txPr>
                <a:bodyPr rot="0" spcFirstLastPara="1" vertOverflow="ellipsis" vert="horz" wrap="square" lIns="38100" tIns="19050" rIns="38100" bIns="19050" anchor="ctr" anchorCtr="1">
                  <a:spAutoFit/>
                </a:bodyPr>
                <a:lstStyle/>
                <a:p>
                  <a:pPr>
                    <a:defRPr sz="700" b="1" i="0" u="none" strike="noStrike" kern="1200" baseline="0">
                      <a:solidFill>
                        <a:schemeClr val="tx1">
                          <a:lumMod val="75000"/>
                          <a:lumOff val="25000"/>
                        </a:schemeClr>
                      </a:solidFill>
                      <a:latin typeface="+mn-lt"/>
                      <a:ea typeface="+mn-ea"/>
                      <a:cs typeface="+mn-cs"/>
                    </a:defRPr>
                  </a:pPr>
                  <a:endParaRPr lang="zh-CN"/>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2DAB-455E-99AC-5A0DCAA6AF15}"/>
                </c:ext>
              </c:extLst>
            </c:dLbl>
            <c:dLbl>
              <c:idx val="16"/>
              <c:layout>
                <c:manualLayout>
                  <c:x val="8.633124824108579E-2"/>
                  <c:y val="3.9218330297601252E-2"/>
                </c:manualLayout>
              </c:layout>
              <c:numFmt formatCode="#,##0_);[Red]\(#,##0\)" sourceLinked="0"/>
              <c:spPr>
                <a:noFill/>
                <a:ln>
                  <a:noFill/>
                </a:ln>
                <a:effectLst/>
              </c:spPr>
              <c:txPr>
                <a:bodyPr rot="0" spcFirstLastPara="1" vertOverflow="ellipsis" vert="horz" wrap="square" lIns="38100" tIns="19050" rIns="38100" bIns="19050" anchor="ctr" anchorCtr="1">
                  <a:spAutoFit/>
                </a:bodyPr>
                <a:lstStyle/>
                <a:p>
                  <a:pPr>
                    <a:defRPr sz="700" b="1" i="0" u="none" strike="noStrike" kern="1200" baseline="0">
                      <a:solidFill>
                        <a:schemeClr val="tx1">
                          <a:lumMod val="75000"/>
                          <a:lumOff val="25000"/>
                        </a:schemeClr>
                      </a:solidFill>
                      <a:latin typeface="+mn-lt"/>
                      <a:ea typeface="+mn-ea"/>
                      <a:cs typeface="+mn-cs"/>
                    </a:defRPr>
                  </a:pPr>
                  <a:endParaRPr lang="zh-CN"/>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2DAB-455E-99AC-5A0DCAA6AF15}"/>
                </c:ext>
              </c:extLst>
            </c:dLbl>
            <c:numFmt formatCode="#,##0_);[Red]\(#,##0\)" sourceLinked="0"/>
            <c:spPr>
              <a:noFill/>
              <a:ln>
                <a:noFill/>
              </a:ln>
              <a:effectLst/>
            </c:spPr>
            <c:txPr>
              <a:bodyPr rot="0" spcFirstLastPara="1" vertOverflow="ellipsis" vert="horz" wrap="square" lIns="38100" tIns="19050" rIns="38100" bIns="19050" anchor="ctr" anchorCtr="1">
                <a:spAutoFit/>
              </a:bodyPr>
              <a:lstStyle/>
              <a:p>
                <a:pPr>
                  <a:defRPr sz="700" b="0" i="0" u="none" strike="noStrike" kern="1200" baseline="0">
                    <a:solidFill>
                      <a:schemeClr val="tx1">
                        <a:lumMod val="75000"/>
                        <a:lumOff val="25000"/>
                      </a:schemeClr>
                    </a:solidFill>
                    <a:latin typeface="+mn-lt"/>
                    <a:ea typeface="+mn-ea"/>
                    <a:cs typeface="+mn-cs"/>
                  </a:defRPr>
                </a:pPr>
                <a:endParaRPr lang="zh-CN"/>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Sheet1!$A$2:$A$31</c:f>
              <c:numCache>
                <c:formatCode>m/d/yyyy</c:formatCode>
                <c:ptCount val="30"/>
                <c:pt idx="0">
                  <c:v>45291</c:v>
                </c:pt>
                <c:pt idx="1">
                  <c:v>45290</c:v>
                </c:pt>
                <c:pt idx="2">
                  <c:v>45289</c:v>
                </c:pt>
                <c:pt idx="3">
                  <c:v>45288</c:v>
                </c:pt>
                <c:pt idx="4">
                  <c:v>45287</c:v>
                </c:pt>
                <c:pt idx="5">
                  <c:v>45286</c:v>
                </c:pt>
                <c:pt idx="6">
                  <c:v>45285</c:v>
                </c:pt>
                <c:pt idx="7">
                  <c:v>45284</c:v>
                </c:pt>
                <c:pt idx="8">
                  <c:v>45283</c:v>
                </c:pt>
                <c:pt idx="9">
                  <c:v>45282</c:v>
                </c:pt>
                <c:pt idx="10">
                  <c:v>45281</c:v>
                </c:pt>
                <c:pt idx="11">
                  <c:v>45280</c:v>
                </c:pt>
                <c:pt idx="12">
                  <c:v>45279</c:v>
                </c:pt>
                <c:pt idx="13">
                  <c:v>45278</c:v>
                </c:pt>
                <c:pt idx="14">
                  <c:v>45277</c:v>
                </c:pt>
                <c:pt idx="15">
                  <c:v>45276</c:v>
                </c:pt>
                <c:pt idx="16">
                  <c:v>45275</c:v>
                </c:pt>
                <c:pt idx="17">
                  <c:v>45274</c:v>
                </c:pt>
                <c:pt idx="18">
                  <c:v>45273</c:v>
                </c:pt>
                <c:pt idx="19">
                  <c:v>45272</c:v>
                </c:pt>
                <c:pt idx="20">
                  <c:v>45271</c:v>
                </c:pt>
                <c:pt idx="21">
                  <c:v>45270</c:v>
                </c:pt>
                <c:pt idx="22">
                  <c:v>45269</c:v>
                </c:pt>
                <c:pt idx="23">
                  <c:v>45268</c:v>
                </c:pt>
                <c:pt idx="24">
                  <c:v>45267</c:v>
                </c:pt>
                <c:pt idx="25">
                  <c:v>45266</c:v>
                </c:pt>
                <c:pt idx="26">
                  <c:v>45265</c:v>
                </c:pt>
                <c:pt idx="27">
                  <c:v>45264</c:v>
                </c:pt>
                <c:pt idx="28">
                  <c:v>45263</c:v>
                </c:pt>
                <c:pt idx="29">
                  <c:v>45262</c:v>
                </c:pt>
              </c:numCache>
            </c:numRef>
          </c:cat>
          <c:val>
            <c:numRef>
              <c:f>Sheet1!$B$2:$B$31</c:f>
              <c:numCache>
                <c:formatCode>General</c:formatCode>
                <c:ptCount val="30"/>
                <c:pt idx="0">
                  <c:v>918</c:v>
                </c:pt>
                <c:pt idx="1">
                  <c:v>663.33</c:v>
                </c:pt>
                <c:pt idx="2">
                  <c:v>925.33</c:v>
                </c:pt>
                <c:pt idx="3">
                  <c:v>585</c:v>
                </c:pt>
                <c:pt idx="4">
                  <c:v>817.67</c:v>
                </c:pt>
                <c:pt idx="5">
                  <c:v>702</c:v>
                </c:pt>
                <c:pt idx="6">
                  <c:v>765.83</c:v>
                </c:pt>
                <c:pt idx="7">
                  <c:v>962.75</c:v>
                </c:pt>
                <c:pt idx="8">
                  <c:v>694</c:v>
                </c:pt>
                <c:pt idx="9">
                  <c:v>748.14</c:v>
                </c:pt>
                <c:pt idx="10">
                  <c:v>641.75</c:v>
                </c:pt>
                <c:pt idx="11">
                  <c:v>606.66999999999996</c:v>
                </c:pt>
                <c:pt idx="12">
                  <c:v>703.88</c:v>
                </c:pt>
                <c:pt idx="13">
                  <c:v>8320.7099999999991</c:v>
                </c:pt>
                <c:pt idx="14">
                  <c:v>8510.08</c:v>
                </c:pt>
                <c:pt idx="15">
                  <c:v>579</c:v>
                </c:pt>
                <c:pt idx="16">
                  <c:v>2731.14</c:v>
                </c:pt>
                <c:pt idx="17">
                  <c:v>735</c:v>
                </c:pt>
                <c:pt idx="18">
                  <c:v>634.33000000000004</c:v>
                </c:pt>
                <c:pt idx="19">
                  <c:v>633.79</c:v>
                </c:pt>
                <c:pt idx="20">
                  <c:v>735.71</c:v>
                </c:pt>
                <c:pt idx="21">
                  <c:v>649.91999999999996</c:v>
                </c:pt>
                <c:pt idx="22">
                  <c:v>603.13</c:v>
                </c:pt>
                <c:pt idx="23">
                  <c:v>656.75</c:v>
                </c:pt>
                <c:pt idx="24">
                  <c:v>656.75</c:v>
                </c:pt>
                <c:pt idx="25">
                  <c:v>2060</c:v>
                </c:pt>
                <c:pt idx="26">
                  <c:v>578.75</c:v>
                </c:pt>
                <c:pt idx="27">
                  <c:v>1736</c:v>
                </c:pt>
                <c:pt idx="28">
                  <c:v>0</c:v>
                </c:pt>
                <c:pt idx="29">
                  <c:v>699.33</c:v>
                </c:pt>
              </c:numCache>
            </c:numRef>
          </c:val>
          <c:extLst>
            <c:ext xmlns:c16="http://schemas.microsoft.com/office/drawing/2014/chart" uri="{C3380CC4-5D6E-409C-BE32-E72D297353CC}">
              <c16:uniqueId val="{00000000-2DAB-455E-99AC-5A0DCAA6AF15}"/>
            </c:ext>
          </c:extLst>
        </c:ser>
        <c:dLbls>
          <c:showLegendKey val="0"/>
          <c:showVal val="0"/>
          <c:showCatName val="0"/>
          <c:showSerName val="0"/>
          <c:showPercent val="0"/>
          <c:showBubbleSize val="0"/>
        </c:dLbls>
        <c:gapWidth val="150"/>
        <c:axId val="1945342080"/>
        <c:axId val="1954305712"/>
      </c:barChart>
      <c:lineChart>
        <c:grouping val="standard"/>
        <c:varyColors val="0"/>
        <c:ser>
          <c:idx val="1"/>
          <c:order val="1"/>
          <c:tx>
            <c:strRef>
              <c:f>Sheet1!$C$1</c:f>
              <c:strCache>
                <c:ptCount val="1"/>
                <c:pt idx="0">
                  <c:v>件单价</c:v>
                </c:pt>
              </c:strCache>
            </c:strRef>
          </c:tx>
          <c:spPr>
            <a:ln w="28575" cap="rnd">
              <a:solidFill>
                <a:schemeClr val="accent3"/>
              </a:solidFill>
              <a:round/>
            </a:ln>
            <a:effectLst/>
          </c:spPr>
          <c:marker>
            <c:symbol val="none"/>
          </c:marker>
          <c:cat>
            <c:numRef>
              <c:f>Sheet1!$A$2:$A$31</c:f>
              <c:numCache>
                <c:formatCode>m/d/yyyy</c:formatCode>
                <c:ptCount val="30"/>
                <c:pt idx="0">
                  <c:v>45291</c:v>
                </c:pt>
                <c:pt idx="1">
                  <c:v>45290</c:v>
                </c:pt>
                <c:pt idx="2">
                  <c:v>45289</c:v>
                </c:pt>
                <c:pt idx="3">
                  <c:v>45288</c:v>
                </c:pt>
                <c:pt idx="4">
                  <c:v>45287</c:v>
                </c:pt>
                <c:pt idx="5">
                  <c:v>45286</c:v>
                </c:pt>
                <c:pt idx="6">
                  <c:v>45285</c:v>
                </c:pt>
                <c:pt idx="7">
                  <c:v>45284</c:v>
                </c:pt>
                <c:pt idx="8">
                  <c:v>45283</c:v>
                </c:pt>
                <c:pt idx="9">
                  <c:v>45282</c:v>
                </c:pt>
                <c:pt idx="10">
                  <c:v>45281</c:v>
                </c:pt>
                <c:pt idx="11">
                  <c:v>45280</c:v>
                </c:pt>
                <c:pt idx="12">
                  <c:v>45279</c:v>
                </c:pt>
                <c:pt idx="13">
                  <c:v>45278</c:v>
                </c:pt>
                <c:pt idx="14">
                  <c:v>45277</c:v>
                </c:pt>
                <c:pt idx="15">
                  <c:v>45276</c:v>
                </c:pt>
                <c:pt idx="16">
                  <c:v>45275</c:v>
                </c:pt>
                <c:pt idx="17">
                  <c:v>45274</c:v>
                </c:pt>
                <c:pt idx="18">
                  <c:v>45273</c:v>
                </c:pt>
                <c:pt idx="19">
                  <c:v>45272</c:v>
                </c:pt>
                <c:pt idx="20">
                  <c:v>45271</c:v>
                </c:pt>
                <c:pt idx="21">
                  <c:v>45270</c:v>
                </c:pt>
                <c:pt idx="22">
                  <c:v>45269</c:v>
                </c:pt>
                <c:pt idx="23">
                  <c:v>45268</c:v>
                </c:pt>
                <c:pt idx="24">
                  <c:v>45267</c:v>
                </c:pt>
                <c:pt idx="25">
                  <c:v>45266</c:v>
                </c:pt>
                <c:pt idx="26">
                  <c:v>45265</c:v>
                </c:pt>
                <c:pt idx="27">
                  <c:v>45264</c:v>
                </c:pt>
                <c:pt idx="28">
                  <c:v>45263</c:v>
                </c:pt>
                <c:pt idx="29">
                  <c:v>45262</c:v>
                </c:pt>
              </c:numCache>
            </c:numRef>
          </c:cat>
          <c:val>
            <c:numRef>
              <c:f>Sheet1!$C$2:$C$31</c:f>
              <c:numCache>
                <c:formatCode>General</c:formatCode>
                <c:ptCount val="30"/>
                <c:pt idx="0">
                  <c:v>573.75</c:v>
                </c:pt>
                <c:pt idx="1">
                  <c:v>663.33333333333303</c:v>
                </c:pt>
                <c:pt idx="2">
                  <c:v>694</c:v>
                </c:pt>
                <c:pt idx="3">
                  <c:v>585</c:v>
                </c:pt>
                <c:pt idx="4">
                  <c:v>817.66666666666663</c:v>
                </c:pt>
                <c:pt idx="5">
                  <c:v>702</c:v>
                </c:pt>
                <c:pt idx="6">
                  <c:v>656.42857142857144</c:v>
                </c:pt>
                <c:pt idx="7">
                  <c:v>641.83333333333337</c:v>
                </c:pt>
                <c:pt idx="8">
                  <c:v>694</c:v>
                </c:pt>
                <c:pt idx="9">
                  <c:v>654.625</c:v>
                </c:pt>
                <c:pt idx="10">
                  <c:v>641.75</c:v>
                </c:pt>
                <c:pt idx="11">
                  <c:v>606.66666666666663</c:v>
                </c:pt>
                <c:pt idx="12">
                  <c:v>703.875</c:v>
                </c:pt>
                <c:pt idx="13">
                  <c:v>544.34579439252332</c:v>
                </c:pt>
                <c:pt idx="14">
                  <c:v>546.10160427807489</c:v>
                </c:pt>
                <c:pt idx="15">
                  <c:v>579</c:v>
                </c:pt>
                <c:pt idx="16">
                  <c:v>562.29411764705878</c:v>
                </c:pt>
                <c:pt idx="17">
                  <c:v>735</c:v>
                </c:pt>
                <c:pt idx="18">
                  <c:v>634.33333333333337</c:v>
                </c:pt>
                <c:pt idx="19">
                  <c:v>633.78571428571433</c:v>
                </c:pt>
                <c:pt idx="20">
                  <c:v>572.22222222222217</c:v>
                </c:pt>
                <c:pt idx="21">
                  <c:v>599.92307692307691</c:v>
                </c:pt>
                <c:pt idx="22">
                  <c:v>603.13333333333333</c:v>
                </c:pt>
                <c:pt idx="23">
                  <c:v>656.75</c:v>
                </c:pt>
                <c:pt idx="24">
                  <c:v>656.75</c:v>
                </c:pt>
                <c:pt idx="25">
                  <c:v>588.57142857142856</c:v>
                </c:pt>
                <c:pt idx="26">
                  <c:v>578.75</c:v>
                </c:pt>
                <c:pt idx="27">
                  <c:v>578.66666666666663</c:v>
                </c:pt>
                <c:pt idx="28" formatCode="0.00%">
                  <c:v>0</c:v>
                </c:pt>
                <c:pt idx="29">
                  <c:v>699.33333333333337</c:v>
                </c:pt>
              </c:numCache>
            </c:numRef>
          </c:val>
          <c:smooth val="0"/>
          <c:extLst>
            <c:ext xmlns:c16="http://schemas.microsoft.com/office/drawing/2014/chart" uri="{C3380CC4-5D6E-409C-BE32-E72D297353CC}">
              <c16:uniqueId val="{00000001-2DAB-455E-99AC-5A0DCAA6AF15}"/>
            </c:ext>
          </c:extLst>
        </c:ser>
        <c:dLbls>
          <c:showLegendKey val="0"/>
          <c:showVal val="0"/>
          <c:showCatName val="0"/>
          <c:showSerName val="0"/>
          <c:showPercent val="0"/>
          <c:showBubbleSize val="0"/>
        </c:dLbls>
        <c:marker val="1"/>
        <c:smooth val="0"/>
        <c:axId val="1724568112"/>
        <c:axId val="1731041024"/>
      </c:lineChart>
      <c:dateAx>
        <c:axId val="1945342080"/>
        <c:scaling>
          <c:orientation val="minMax"/>
        </c:scaling>
        <c:delete val="0"/>
        <c:axPos val="b"/>
        <c:numFmt formatCode="m/d/yyyy" sourceLinked="1"/>
        <c:majorTickMark val="none"/>
        <c:minorTickMark val="none"/>
        <c:tickLblPos val="nextTo"/>
        <c:spPr>
          <a:noFill/>
          <a:ln w="9525" cap="flat" cmpd="sng" algn="ctr">
            <a:solidFill>
              <a:schemeClr val="tx1">
                <a:lumMod val="15000"/>
                <a:lumOff val="85000"/>
              </a:schemeClr>
            </a:solidFill>
            <a:round/>
          </a:ln>
          <a:effectLst/>
        </c:spPr>
        <c:txPr>
          <a:bodyPr rot="-3360000" spcFirstLastPara="1" vertOverflow="ellipsis" wrap="square" anchor="ctr" anchorCtr="1"/>
          <a:lstStyle/>
          <a:p>
            <a:pPr>
              <a:defRPr sz="600" b="0" i="0" u="none" strike="noStrike" kern="1200" baseline="0">
                <a:solidFill>
                  <a:schemeClr val="tx1">
                    <a:lumMod val="65000"/>
                    <a:lumOff val="35000"/>
                  </a:schemeClr>
                </a:solidFill>
                <a:latin typeface="+mn-lt"/>
                <a:ea typeface="+mn-ea"/>
                <a:cs typeface="+mn-cs"/>
              </a:defRPr>
            </a:pPr>
            <a:endParaRPr lang="zh-CN"/>
          </a:p>
        </c:txPr>
        <c:crossAx val="1954305712"/>
        <c:crosses val="autoZero"/>
        <c:auto val="1"/>
        <c:lblOffset val="100"/>
        <c:baseTimeUnit val="days"/>
      </c:dateAx>
      <c:valAx>
        <c:axId val="1954305712"/>
        <c:scaling>
          <c:orientation val="minMax"/>
          <c:max val="9000"/>
          <c:min val="0"/>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700" b="0" i="0" u="none" strike="noStrike" kern="1200" baseline="0">
                <a:solidFill>
                  <a:schemeClr val="tx1">
                    <a:lumMod val="65000"/>
                    <a:lumOff val="35000"/>
                  </a:schemeClr>
                </a:solidFill>
                <a:latin typeface="+mn-lt"/>
                <a:ea typeface="+mn-ea"/>
                <a:cs typeface="+mn-cs"/>
              </a:defRPr>
            </a:pPr>
            <a:endParaRPr lang="zh-CN"/>
          </a:p>
        </c:txPr>
        <c:crossAx val="1945342080"/>
        <c:crosses val="autoZero"/>
        <c:crossBetween val="between"/>
        <c:majorUnit val="1500"/>
        <c:minorUnit val="500"/>
      </c:valAx>
      <c:valAx>
        <c:axId val="1731041024"/>
        <c:scaling>
          <c:orientation val="minMax"/>
        </c:scaling>
        <c:delete val="0"/>
        <c:axPos val="r"/>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700" b="0" i="0" u="none" strike="noStrike" kern="1200" baseline="0">
                <a:solidFill>
                  <a:schemeClr val="tx1">
                    <a:lumMod val="65000"/>
                    <a:lumOff val="35000"/>
                  </a:schemeClr>
                </a:solidFill>
                <a:latin typeface="+mn-lt"/>
                <a:ea typeface="+mn-ea"/>
                <a:cs typeface="+mn-cs"/>
              </a:defRPr>
            </a:pPr>
            <a:endParaRPr lang="zh-CN"/>
          </a:p>
        </c:txPr>
        <c:crossAx val="1724568112"/>
        <c:crosses val="max"/>
        <c:crossBetween val="between"/>
      </c:valAx>
      <c:dateAx>
        <c:axId val="1724568112"/>
        <c:scaling>
          <c:orientation val="minMax"/>
        </c:scaling>
        <c:delete val="1"/>
        <c:axPos val="b"/>
        <c:numFmt formatCode="m/d/yyyy" sourceLinked="1"/>
        <c:majorTickMark val="out"/>
        <c:minorTickMark val="none"/>
        <c:tickLblPos val="nextTo"/>
        <c:crossAx val="1731041024"/>
        <c:crosses val="autoZero"/>
        <c:auto val="1"/>
        <c:lblOffset val="100"/>
        <c:baseTimeUnit val="days"/>
        <c:majorUnit val="1"/>
        <c:minorUnit val="1"/>
      </c:dateAx>
      <c:spPr>
        <a:noFill/>
        <a:ln w="25400">
          <a:noFill/>
        </a:ln>
        <a:effectLst/>
      </c:spPr>
    </c:plotArea>
    <c:legend>
      <c:legendPos val="b"/>
      <c:layout>
        <c:manualLayout>
          <c:xMode val="edge"/>
          <c:yMode val="edge"/>
          <c:x val="0.26345237981942493"/>
          <c:y val="0.18257007703159447"/>
          <c:w val="0.49726798986865417"/>
          <c:h val="0.10496358922864955"/>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440" b="0" i="0" u="none" strike="noStrike" kern="1200" spc="0" baseline="0">
                <a:solidFill>
                  <a:schemeClr val="tx1">
                    <a:lumMod val="65000"/>
                    <a:lumOff val="35000"/>
                  </a:schemeClr>
                </a:solidFill>
                <a:latin typeface="+mn-ea"/>
                <a:ea typeface="+mn-ea"/>
                <a:cs typeface="+mn-cs"/>
              </a:defRPr>
            </a:pPr>
            <a:r>
              <a:rPr lang="zh-CN" altLang="en-US" b="1" dirty="0"/>
              <a:t>店铺平台流量布局</a:t>
            </a:r>
            <a:r>
              <a:rPr lang="en-US" altLang="zh-CN" b="1" dirty="0"/>
              <a:t>&amp;</a:t>
            </a:r>
            <a:r>
              <a:rPr lang="zh-CN" altLang="en-US" b="1" dirty="0"/>
              <a:t>转化率变化</a:t>
            </a:r>
          </a:p>
        </c:rich>
      </c:tx>
      <c:layout>
        <c:manualLayout>
          <c:xMode val="edge"/>
          <c:yMode val="edge"/>
          <c:x val="0.35364761904761904"/>
          <c:y val="4.0847953216374272E-2"/>
        </c:manualLayout>
      </c:layout>
      <c:overlay val="0"/>
      <c:spPr>
        <a:noFill/>
        <a:ln>
          <a:noFill/>
        </a:ln>
        <a:effectLst/>
      </c:spPr>
      <c:txPr>
        <a:bodyPr rot="0" spcFirstLastPara="1" vertOverflow="ellipsis" vert="horz" wrap="square" anchor="ctr" anchorCtr="1"/>
        <a:lstStyle/>
        <a:p>
          <a:pPr>
            <a:defRPr lang="zh-CN" sz="1440" b="0" i="0" u="none" strike="noStrike" kern="1200" spc="0" baseline="0">
              <a:solidFill>
                <a:schemeClr val="tx1">
                  <a:lumMod val="65000"/>
                  <a:lumOff val="35000"/>
                </a:schemeClr>
              </a:solidFill>
              <a:latin typeface="+mn-ea"/>
              <a:ea typeface="+mn-ea"/>
              <a:cs typeface="+mn-cs"/>
            </a:defRPr>
          </a:pPr>
          <a:endParaRPr lang="zh-CN"/>
        </a:p>
      </c:txPr>
    </c:title>
    <c:autoTitleDeleted val="0"/>
    <c:plotArea>
      <c:layout>
        <c:manualLayout>
          <c:layoutTarget val="inner"/>
          <c:xMode val="edge"/>
          <c:yMode val="edge"/>
          <c:x val="5.7027520510226602E-2"/>
          <c:y val="0.24489532748972617"/>
          <c:w val="0.89419811271848804"/>
          <c:h val="0.65582605800208549"/>
        </c:manualLayout>
      </c:layout>
      <c:barChart>
        <c:barDir val="col"/>
        <c:grouping val="clustered"/>
        <c:varyColors val="0"/>
        <c:ser>
          <c:idx val="1"/>
          <c:order val="0"/>
          <c:tx>
            <c:strRef>
              <c:f>Sheet1!$B$1</c:f>
              <c:strCache>
                <c:ptCount val="1"/>
                <c:pt idx="0">
                  <c:v>22.12访客数</c:v>
                </c:pt>
              </c:strCache>
            </c:strRef>
          </c:tx>
          <c:spPr>
            <a:solidFill>
              <a:schemeClr val="accent2"/>
            </a:solidFill>
            <a:ln>
              <a:noFill/>
            </a:ln>
            <a:effectLst/>
          </c:spPr>
          <c:invertIfNegative val="0"/>
          <c:dLbls>
            <c:dLbl>
              <c:idx val="4"/>
              <c:layout>
                <c:manualLayout>
                  <c:x val="-6.2996031746031748E-3"/>
                  <c:y val="-0.27850877192982454"/>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22A3-4001-A3B1-1D6A1BF70125}"/>
                </c:ext>
              </c:extLst>
            </c:dLbl>
            <c:dLbl>
              <c:idx val="5"/>
              <c:layout>
                <c:manualLayout>
                  <c:x val="0"/>
                  <c:y val="-0.1039766081871345"/>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6E79-48B2-8B6D-CBB326565732}"/>
                </c:ext>
              </c:extLst>
            </c:dLbl>
            <c:dLbl>
              <c:idx val="6"/>
              <c:layout>
                <c:manualLayout>
                  <c:x val="1.2599206349206348E-3"/>
                  <c:y val="-4.0847953216374272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22A3-4001-A3B1-1D6A1BF70125}"/>
                </c:ext>
              </c:extLst>
            </c:dLbl>
            <c:numFmt formatCode="#,##0_);[Red]\(#,##0\)" sourceLinked="0"/>
            <c:spPr>
              <a:noFill/>
              <a:ln>
                <a:noFill/>
              </a:ln>
              <a:effectLst/>
            </c:spPr>
            <c:txPr>
              <a:bodyPr rot="0" spcFirstLastPara="1" vertOverflow="ellipsis" vert="horz" wrap="square" lIns="38100" tIns="19050" rIns="38100" bIns="19050" anchor="ctr" anchorCtr="1">
                <a:spAutoFit/>
              </a:bodyPr>
              <a:lstStyle/>
              <a:p>
                <a:pPr>
                  <a:defRPr lang="zh-CN" sz="1000" b="0" i="0" u="none" strike="noStrike" kern="1200" baseline="0">
                    <a:solidFill>
                      <a:schemeClr val="tx1">
                        <a:lumMod val="75000"/>
                        <a:lumOff val="25000"/>
                      </a:schemeClr>
                    </a:solidFill>
                    <a:latin typeface="+mn-ea"/>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Sheet1!$A$2:$A$8</c:f>
              <c:strCache>
                <c:ptCount val="7"/>
                <c:pt idx="0">
                  <c:v>手淘搜索</c:v>
                </c:pt>
                <c:pt idx="1">
                  <c:v>手淘淘宝直播</c:v>
                </c:pt>
                <c:pt idx="2">
                  <c:v>手淘推荐</c:v>
                </c:pt>
                <c:pt idx="3">
                  <c:v>我的淘宝</c:v>
                </c:pt>
                <c:pt idx="4">
                  <c:v>购物车</c:v>
                </c:pt>
                <c:pt idx="5">
                  <c:v>淘内待分类</c:v>
                </c:pt>
                <c:pt idx="6">
                  <c:v>手淘拍立淘</c:v>
                </c:pt>
              </c:strCache>
            </c:strRef>
          </c:cat>
          <c:val>
            <c:numRef>
              <c:f>Sheet1!$B$2:$B$8</c:f>
              <c:numCache>
                <c:formatCode>General</c:formatCode>
                <c:ptCount val="7"/>
                <c:pt idx="0">
                  <c:v>94156</c:v>
                </c:pt>
                <c:pt idx="1">
                  <c:v>79405</c:v>
                </c:pt>
                <c:pt idx="2">
                  <c:v>76790</c:v>
                </c:pt>
                <c:pt idx="3">
                  <c:v>57297</c:v>
                </c:pt>
                <c:pt idx="4">
                  <c:v>53648</c:v>
                </c:pt>
                <c:pt idx="5">
                  <c:v>51267</c:v>
                </c:pt>
                <c:pt idx="6">
                  <c:v>8199</c:v>
                </c:pt>
              </c:numCache>
            </c:numRef>
          </c:val>
          <c:extLst>
            <c:ext xmlns:c16="http://schemas.microsoft.com/office/drawing/2014/chart" uri="{C3380CC4-5D6E-409C-BE32-E72D297353CC}">
              <c16:uniqueId val="{00000000-C300-0342-B8A7-0D8E4B9C94B1}"/>
            </c:ext>
          </c:extLst>
        </c:ser>
        <c:ser>
          <c:idx val="0"/>
          <c:order val="1"/>
          <c:tx>
            <c:strRef>
              <c:f>Sheet1!$C$1</c:f>
              <c:strCache>
                <c:ptCount val="1"/>
                <c:pt idx="0">
                  <c:v>23.12访客数</c:v>
                </c:pt>
              </c:strCache>
            </c:strRef>
          </c:tx>
          <c:spPr>
            <a:solidFill>
              <a:schemeClr val="accent1"/>
            </a:solidFill>
            <a:ln>
              <a:noFill/>
            </a:ln>
            <a:effectLst/>
          </c:spPr>
          <c:invertIfNegative val="0"/>
          <c:dLbls>
            <c:dLbl>
              <c:idx val="3"/>
              <c:layout>
                <c:manualLayout>
                  <c:x val="0"/>
                  <c:y val="-0.14482456140350877"/>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22A3-4001-A3B1-1D6A1BF70125}"/>
                </c:ext>
              </c:extLst>
            </c:dLbl>
            <c:dLbl>
              <c:idx val="4"/>
              <c:layout>
                <c:manualLayout>
                  <c:x val="1.2599206349206258E-2"/>
                  <c:y val="-0.33049707602339179"/>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6E79-48B2-8B6D-CBB326565732}"/>
                </c:ext>
              </c:extLst>
            </c:dLbl>
            <c:numFmt formatCode="#,##0_);[Red]\(#,##0\)" sourceLinked="0"/>
            <c:spPr>
              <a:noFill/>
              <a:ln>
                <a:noFill/>
              </a:ln>
              <a:effectLst/>
            </c:spPr>
            <c:txPr>
              <a:bodyPr rot="0" spcFirstLastPara="1" vertOverflow="ellipsis" vert="horz" wrap="square" lIns="38100" tIns="19050" rIns="38100" bIns="19050" anchor="ctr" anchorCtr="1">
                <a:spAutoFit/>
              </a:bodyPr>
              <a:lstStyle/>
              <a:p>
                <a:pPr>
                  <a:defRPr lang="zh-CN" sz="1000" b="0" i="0" u="none" strike="noStrike" kern="1200" baseline="0">
                    <a:solidFill>
                      <a:schemeClr val="tx1">
                        <a:lumMod val="75000"/>
                        <a:lumOff val="25000"/>
                      </a:schemeClr>
                    </a:solidFill>
                    <a:latin typeface="+mn-ea"/>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Sheet1!$A$2:$A$8</c:f>
              <c:strCache>
                <c:ptCount val="7"/>
                <c:pt idx="0">
                  <c:v>手淘搜索</c:v>
                </c:pt>
                <c:pt idx="1">
                  <c:v>手淘淘宝直播</c:v>
                </c:pt>
                <c:pt idx="2">
                  <c:v>手淘推荐</c:v>
                </c:pt>
                <c:pt idx="3">
                  <c:v>我的淘宝</c:v>
                </c:pt>
                <c:pt idx="4">
                  <c:v>购物车</c:v>
                </c:pt>
                <c:pt idx="5">
                  <c:v>淘内待分类</c:v>
                </c:pt>
                <c:pt idx="6">
                  <c:v>手淘拍立淘</c:v>
                </c:pt>
              </c:strCache>
            </c:strRef>
          </c:cat>
          <c:val>
            <c:numRef>
              <c:f>Sheet1!$C$2:$C$8</c:f>
              <c:numCache>
                <c:formatCode>General</c:formatCode>
                <c:ptCount val="7"/>
                <c:pt idx="0">
                  <c:v>96599</c:v>
                </c:pt>
                <c:pt idx="1">
                  <c:v>68500</c:v>
                </c:pt>
                <c:pt idx="2">
                  <c:v>38139</c:v>
                </c:pt>
                <c:pt idx="3">
                  <c:v>35280</c:v>
                </c:pt>
                <c:pt idx="4">
                  <c:v>31071</c:v>
                </c:pt>
                <c:pt idx="5">
                  <c:v>25801</c:v>
                </c:pt>
                <c:pt idx="6">
                  <c:v>12877</c:v>
                </c:pt>
              </c:numCache>
            </c:numRef>
          </c:val>
          <c:extLst>
            <c:ext xmlns:c16="http://schemas.microsoft.com/office/drawing/2014/chart" uri="{C3380CC4-5D6E-409C-BE32-E72D297353CC}">
              <c16:uniqueId val="{00000001-C300-0342-B8A7-0D8E4B9C94B1}"/>
            </c:ext>
          </c:extLst>
        </c:ser>
        <c:dLbls>
          <c:showLegendKey val="0"/>
          <c:showVal val="0"/>
          <c:showCatName val="0"/>
          <c:showSerName val="0"/>
          <c:showPercent val="0"/>
          <c:showBubbleSize val="0"/>
        </c:dLbls>
        <c:gapWidth val="75"/>
        <c:axId val="1010074656"/>
        <c:axId val="1010082816"/>
      </c:barChart>
      <c:lineChart>
        <c:grouping val="standard"/>
        <c:varyColors val="0"/>
        <c:ser>
          <c:idx val="3"/>
          <c:order val="2"/>
          <c:tx>
            <c:strRef>
              <c:f>Sheet1!$D$1</c:f>
              <c:strCache>
                <c:ptCount val="1"/>
                <c:pt idx="0">
                  <c:v>22.12支付转化率</c:v>
                </c:pt>
              </c:strCache>
            </c:strRef>
          </c:tx>
          <c:spPr>
            <a:ln w="19050" cap="rnd">
              <a:solidFill>
                <a:schemeClr val="accent2">
                  <a:lumMod val="75000"/>
                </a:schemeClr>
              </a:solidFill>
              <a:round/>
            </a:ln>
            <a:effectLst/>
          </c:spPr>
          <c:marker>
            <c:symbol val="none"/>
          </c:marker>
          <c:cat>
            <c:strRef>
              <c:f>Sheet1!$A$2:$A$8</c:f>
              <c:strCache>
                <c:ptCount val="7"/>
                <c:pt idx="0">
                  <c:v>手淘搜索</c:v>
                </c:pt>
                <c:pt idx="1">
                  <c:v>手淘淘宝直播</c:v>
                </c:pt>
                <c:pt idx="2">
                  <c:v>手淘推荐</c:v>
                </c:pt>
                <c:pt idx="3">
                  <c:v>我的淘宝</c:v>
                </c:pt>
                <c:pt idx="4">
                  <c:v>购物车</c:v>
                </c:pt>
                <c:pt idx="5">
                  <c:v>淘内待分类</c:v>
                </c:pt>
                <c:pt idx="6">
                  <c:v>手淘拍立淘</c:v>
                </c:pt>
              </c:strCache>
            </c:strRef>
          </c:cat>
          <c:val>
            <c:numRef>
              <c:f>Sheet1!$D$2:$D$8</c:f>
              <c:numCache>
                <c:formatCode>General</c:formatCode>
                <c:ptCount val="7"/>
                <c:pt idx="0">
                  <c:v>4.7612472917286201E-2</c:v>
                </c:pt>
                <c:pt idx="1">
                  <c:v>1.4558277186575101E-2</c:v>
                </c:pt>
                <c:pt idx="2">
                  <c:v>1.3751790597733999E-2</c:v>
                </c:pt>
                <c:pt idx="3">
                  <c:v>0.1388728903782048</c:v>
                </c:pt>
                <c:pt idx="4">
                  <c:v>0.34252907843722041</c:v>
                </c:pt>
                <c:pt idx="5">
                  <c:v>6.20282052782491E-2</c:v>
                </c:pt>
                <c:pt idx="6">
                  <c:v>4.2322234418831498E-2</c:v>
                </c:pt>
              </c:numCache>
            </c:numRef>
          </c:val>
          <c:smooth val="0"/>
          <c:extLst>
            <c:ext xmlns:c16="http://schemas.microsoft.com/office/drawing/2014/chart" uri="{C3380CC4-5D6E-409C-BE32-E72D297353CC}">
              <c16:uniqueId val="{00000002-C300-0342-B8A7-0D8E4B9C94B1}"/>
            </c:ext>
          </c:extLst>
        </c:ser>
        <c:ser>
          <c:idx val="2"/>
          <c:order val="3"/>
          <c:tx>
            <c:strRef>
              <c:f>Sheet1!$E$1</c:f>
              <c:strCache>
                <c:ptCount val="1"/>
                <c:pt idx="0">
                  <c:v>23.12支付转化率</c:v>
                </c:pt>
              </c:strCache>
            </c:strRef>
          </c:tx>
          <c:spPr>
            <a:ln w="19050" cap="rnd">
              <a:solidFill>
                <a:schemeClr val="accent1">
                  <a:lumMod val="75000"/>
                </a:schemeClr>
              </a:solidFill>
              <a:round/>
            </a:ln>
            <a:effectLst/>
          </c:spPr>
          <c:marker>
            <c:symbol val="none"/>
          </c:marker>
          <c:cat>
            <c:strRef>
              <c:f>Sheet1!$A$2:$A$8</c:f>
              <c:strCache>
                <c:ptCount val="7"/>
                <c:pt idx="0">
                  <c:v>手淘搜索</c:v>
                </c:pt>
                <c:pt idx="1">
                  <c:v>手淘淘宝直播</c:v>
                </c:pt>
                <c:pt idx="2">
                  <c:v>手淘推荐</c:v>
                </c:pt>
                <c:pt idx="3">
                  <c:v>我的淘宝</c:v>
                </c:pt>
                <c:pt idx="4">
                  <c:v>购物车</c:v>
                </c:pt>
                <c:pt idx="5">
                  <c:v>淘内待分类</c:v>
                </c:pt>
                <c:pt idx="6">
                  <c:v>手淘拍立淘</c:v>
                </c:pt>
              </c:strCache>
            </c:strRef>
          </c:cat>
          <c:val>
            <c:numRef>
              <c:f>Sheet1!$E$2:$E$8</c:f>
              <c:numCache>
                <c:formatCode>General</c:formatCode>
                <c:ptCount val="7"/>
                <c:pt idx="0">
                  <c:v>4.8892845681632303E-2</c:v>
                </c:pt>
                <c:pt idx="1">
                  <c:v>6.8759124087591E-3</c:v>
                </c:pt>
                <c:pt idx="2">
                  <c:v>1.253310259839E-2</c:v>
                </c:pt>
                <c:pt idx="3">
                  <c:v>0.12862811791383219</c:v>
                </c:pt>
                <c:pt idx="4">
                  <c:v>0.23900099771491101</c:v>
                </c:pt>
                <c:pt idx="5">
                  <c:v>8.1275919538002395E-2</c:v>
                </c:pt>
                <c:pt idx="6">
                  <c:v>1.82495922963423E-2</c:v>
                </c:pt>
              </c:numCache>
            </c:numRef>
          </c:val>
          <c:smooth val="0"/>
          <c:extLst>
            <c:ext xmlns:c16="http://schemas.microsoft.com/office/drawing/2014/chart" uri="{C3380CC4-5D6E-409C-BE32-E72D297353CC}">
              <c16:uniqueId val="{00000003-C300-0342-B8A7-0D8E4B9C94B1}"/>
            </c:ext>
          </c:extLst>
        </c:ser>
        <c:dLbls>
          <c:showLegendKey val="0"/>
          <c:showVal val="0"/>
          <c:showCatName val="0"/>
          <c:showSerName val="0"/>
          <c:showPercent val="0"/>
          <c:showBubbleSize val="0"/>
        </c:dLbls>
        <c:marker val="1"/>
        <c:smooth val="0"/>
        <c:axId val="1010076832"/>
        <c:axId val="1010075744"/>
      </c:lineChart>
      <c:catAx>
        <c:axId val="101007465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1000" b="0" i="0" u="none" strike="noStrike" kern="1200" baseline="0">
                <a:solidFill>
                  <a:schemeClr val="tx1">
                    <a:lumMod val="65000"/>
                    <a:lumOff val="35000"/>
                  </a:schemeClr>
                </a:solidFill>
                <a:latin typeface="+mn-ea"/>
                <a:ea typeface="+mn-ea"/>
                <a:cs typeface="+mn-cs"/>
              </a:defRPr>
            </a:pPr>
            <a:endParaRPr lang="zh-CN"/>
          </a:p>
        </c:txPr>
        <c:crossAx val="1010082816"/>
        <c:crosses val="autoZero"/>
        <c:auto val="1"/>
        <c:lblAlgn val="ctr"/>
        <c:lblOffset val="100"/>
        <c:noMultiLvlLbl val="0"/>
      </c:catAx>
      <c:valAx>
        <c:axId val="1010082816"/>
        <c:scaling>
          <c:orientation val="minMax"/>
        </c:scaling>
        <c:delete val="0"/>
        <c:axPos val="l"/>
        <c:numFmt formatCode="#,##0_);[Red]\(#,##0\)" sourceLinked="0"/>
        <c:majorTickMark val="out"/>
        <c:minorTickMark val="none"/>
        <c:tickLblPos val="none"/>
        <c:spPr>
          <a:noFill/>
          <a:ln>
            <a:noFill/>
          </a:ln>
          <a:effectLst/>
        </c:spPr>
        <c:txPr>
          <a:bodyPr rot="-60000000" spcFirstLastPara="1" vertOverflow="ellipsis" vert="horz" wrap="square" anchor="ctr" anchorCtr="1"/>
          <a:lstStyle/>
          <a:p>
            <a:pPr>
              <a:defRPr lang="zh-CN" sz="1000" b="0" i="0" u="none" strike="noStrike" kern="1200" baseline="0">
                <a:solidFill>
                  <a:schemeClr val="tx1">
                    <a:lumMod val="65000"/>
                    <a:lumOff val="35000"/>
                  </a:schemeClr>
                </a:solidFill>
                <a:latin typeface="+mn-ea"/>
                <a:ea typeface="+mn-ea"/>
                <a:cs typeface="+mn-cs"/>
              </a:defRPr>
            </a:pPr>
            <a:endParaRPr lang="zh-CN"/>
          </a:p>
        </c:txPr>
        <c:crossAx val="1010074656"/>
        <c:crosses val="autoZero"/>
        <c:crossBetween val="between"/>
      </c:valAx>
      <c:valAx>
        <c:axId val="1010075744"/>
        <c:scaling>
          <c:orientation val="minMax"/>
        </c:scaling>
        <c:delete val="0"/>
        <c:axPos val="r"/>
        <c:numFmt formatCode="0%" sourceLinked="0"/>
        <c:majorTickMark val="out"/>
        <c:minorTickMark val="none"/>
        <c:tickLblPos val="nextTo"/>
        <c:spPr>
          <a:noFill/>
          <a:ln>
            <a:noFill/>
          </a:ln>
          <a:effectLst/>
        </c:spPr>
        <c:txPr>
          <a:bodyPr rot="-60000000" spcFirstLastPara="1" vertOverflow="ellipsis" vert="horz" wrap="square" anchor="ctr" anchorCtr="1"/>
          <a:lstStyle/>
          <a:p>
            <a:pPr>
              <a:defRPr lang="zh-CN" sz="1000" b="0" i="0" u="none" strike="noStrike" kern="1200" baseline="0">
                <a:solidFill>
                  <a:schemeClr val="tx1">
                    <a:lumMod val="65000"/>
                    <a:lumOff val="35000"/>
                  </a:schemeClr>
                </a:solidFill>
                <a:latin typeface="+mn-ea"/>
                <a:ea typeface="+mn-ea"/>
                <a:cs typeface="+mn-cs"/>
              </a:defRPr>
            </a:pPr>
            <a:endParaRPr lang="zh-CN"/>
          </a:p>
        </c:txPr>
        <c:crossAx val="1010076832"/>
        <c:crosses val="max"/>
        <c:crossBetween val="between"/>
      </c:valAx>
      <c:catAx>
        <c:axId val="1010076832"/>
        <c:scaling>
          <c:orientation val="minMax"/>
        </c:scaling>
        <c:delete val="1"/>
        <c:axPos val="b"/>
        <c:numFmt formatCode="General" sourceLinked="1"/>
        <c:majorTickMark val="out"/>
        <c:minorTickMark val="none"/>
        <c:tickLblPos val="nextTo"/>
        <c:crossAx val="1010075744"/>
        <c:crosses val="autoZero"/>
        <c:auto val="1"/>
        <c:lblAlgn val="ctr"/>
        <c:lblOffset val="100"/>
        <c:noMultiLvlLbl val="0"/>
      </c:catAx>
      <c:spPr>
        <a:noFill/>
        <a:ln>
          <a:noFill/>
        </a:ln>
        <a:effectLst/>
      </c:spPr>
    </c:plotArea>
    <c:legend>
      <c:legendPos val="t"/>
      <c:overlay val="0"/>
      <c:spPr>
        <a:noFill/>
        <a:ln>
          <a:noFill/>
        </a:ln>
        <a:effectLst/>
      </c:spPr>
      <c:txPr>
        <a:bodyPr rot="0" spcFirstLastPara="1" vertOverflow="ellipsis" vert="horz" wrap="square" anchor="ctr" anchorCtr="1"/>
        <a:lstStyle/>
        <a:p>
          <a:pPr>
            <a:defRPr lang="zh-CN" sz="1000" b="0" i="0" u="none" strike="noStrike" kern="1200" baseline="0">
              <a:solidFill>
                <a:schemeClr val="tx1">
                  <a:lumMod val="65000"/>
                  <a:lumOff val="35000"/>
                </a:schemeClr>
              </a:solidFill>
              <a:latin typeface="+mn-ea"/>
              <a:ea typeface="+mn-ea"/>
              <a:cs typeface="+mn-cs"/>
            </a:defRPr>
          </a:pPr>
          <a:endParaRPr lang="zh-CN"/>
        </a:p>
      </c:txPr>
    </c:legend>
    <c:plotVisOnly val="1"/>
    <c:dispBlanksAs val="gap"/>
    <c:showDLblsOverMax val="0"/>
  </c:chart>
  <c:spPr>
    <a:noFill/>
    <a:ln>
      <a:noFill/>
    </a:ln>
    <a:effectLst/>
  </c:spPr>
  <c:txPr>
    <a:bodyPr/>
    <a:lstStyle/>
    <a:p>
      <a:pPr>
        <a:defRPr lang="zh-CN" sz="1200">
          <a:latin typeface="+mn-ea"/>
          <a:ea typeface="+mn-ea"/>
        </a:defRPr>
      </a:pPr>
      <a:endParaRPr lang="zh-CN"/>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ea"/>
                <a:ea typeface="+mn-ea"/>
                <a:cs typeface="+mn-cs"/>
              </a:defRPr>
            </a:pPr>
            <a:r>
              <a:rPr lang="zh-CN" altLang="en-US" sz="1200" b="1" dirty="0">
                <a:latin typeface="+mn-ea"/>
                <a:ea typeface="+mn-ea"/>
              </a:rPr>
              <a:t>小红书品牌词相关词搜索热度值</a:t>
            </a:r>
            <a:r>
              <a:rPr lang="en-US" altLang="zh-CN" sz="1200" b="1" dirty="0">
                <a:latin typeface="+mn-ea"/>
                <a:ea typeface="+mn-ea"/>
              </a:rPr>
              <a:t>*</a:t>
            </a:r>
          </a:p>
        </c:rich>
      </c:tx>
      <c:layout>
        <c:manualLayout>
          <c:xMode val="edge"/>
          <c:yMode val="edge"/>
          <c:x val="0.29452016230886141"/>
          <c:y val="7.1503305782599606E-3"/>
        </c:manualLayout>
      </c:layout>
      <c:overlay val="0"/>
      <c:spPr>
        <a:noFill/>
        <a:ln>
          <a:noFill/>
        </a:ln>
        <a:effectLst/>
      </c:spPr>
      <c:txPr>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ea"/>
              <a:ea typeface="+mn-ea"/>
              <a:cs typeface="+mn-cs"/>
            </a:defRPr>
          </a:pPr>
          <a:endParaRPr lang="zh-CN"/>
        </a:p>
      </c:txPr>
    </c:title>
    <c:autoTitleDeleted val="0"/>
    <c:plotArea>
      <c:layout>
        <c:manualLayout>
          <c:layoutTarget val="inner"/>
          <c:xMode val="edge"/>
          <c:yMode val="edge"/>
          <c:x val="0.33330236094278548"/>
          <c:y val="0.15257851180756107"/>
          <c:w val="0.58874457683318804"/>
          <c:h val="0.79980507642456211"/>
        </c:manualLayout>
      </c:layout>
      <c:barChart>
        <c:barDir val="bar"/>
        <c:grouping val="clustered"/>
        <c:varyColors val="0"/>
        <c:ser>
          <c:idx val="0"/>
          <c:order val="0"/>
          <c:tx>
            <c:strRef>
              <c:f>Sheet1!$B$1</c:f>
              <c:strCache>
                <c:ptCount val="1"/>
                <c:pt idx="0">
                  <c:v>22.12月</c:v>
                </c:pt>
              </c:strCache>
            </c:strRef>
          </c:tx>
          <c:spPr>
            <a:solidFill>
              <a:schemeClr val="accent3">
                <a:lumMod val="40000"/>
                <a:lumOff val="6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700" b="0" i="0" u="none" strike="noStrike" kern="1200" baseline="0">
                    <a:solidFill>
                      <a:schemeClr val="tx1"/>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prstDash val="solid"/>
                      <a:round/>
                    </a:ln>
                    <a:effectLst/>
                  </c:spPr>
                </c15:leaderLines>
              </c:ext>
            </c:extLst>
          </c:dLbls>
          <c:cat>
            <c:strRef>
              <c:f>Sheet1!$A$2:$A$11</c:f>
              <c:strCache>
                <c:ptCount val="10"/>
                <c:pt idx="0">
                  <c:v>nespresso</c:v>
                </c:pt>
                <c:pt idx="1">
                  <c:v>nespresso胶囊</c:v>
                </c:pt>
                <c:pt idx="2">
                  <c:v>nespresso胶囊咖啡机</c:v>
                </c:pt>
                <c:pt idx="3">
                  <c:v>nespresso vertuo</c:v>
                </c:pt>
                <c:pt idx="4">
                  <c:v>nespresso咖啡</c:v>
                </c:pt>
                <c:pt idx="5">
                  <c:v>nespresso咖啡胶囊</c:v>
                </c:pt>
                <c:pt idx="6">
                  <c:v>胶囊咖啡机nespresso</c:v>
                </c:pt>
                <c:pt idx="7">
                  <c:v>nespresso咖啡机</c:v>
                </c:pt>
                <c:pt idx="8">
                  <c:v>nespresso胶囊咖啡</c:v>
                </c:pt>
                <c:pt idx="9">
                  <c:v>胶囊咖啡nespresso</c:v>
                </c:pt>
              </c:strCache>
            </c:strRef>
          </c:cat>
          <c:val>
            <c:numRef>
              <c:f>Sheet1!$B$2:$B$11</c:f>
              <c:numCache>
                <c:formatCode>General</c:formatCode>
                <c:ptCount val="10"/>
                <c:pt idx="0">
                  <c:v>554</c:v>
                </c:pt>
                <c:pt idx="1">
                  <c:v>142</c:v>
                </c:pt>
                <c:pt idx="2">
                  <c:v>122</c:v>
                </c:pt>
                <c:pt idx="3">
                  <c:v>90</c:v>
                </c:pt>
                <c:pt idx="4">
                  <c:v>33</c:v>
                </c:pt>
                <c:pt idx="5">
                  <c:v>25</c:v>
                </c:pt>
                <c:pt idx="6">
                  <c:v>46</c:v>
                </c:pt>
                <c:pt idx="7">
                  <c:v>68</c:v>
                </c:pt>
                <c:pt idx="8">
                  <c:v>50</c:v>
                </c:pt>
                <c:pt idx="9">
                  <c:v>17</c:v>
                </c:pt>
              </c:numCache>
            </c:numRef>
          </c:val>
          <c:extLst>
            <c:ext xmlns:c16="http://schemas.microsoft.com/office/drawing/2014/chart" uri="{C3380CC4-5D6E-409C-BE32-E72D297353CC}">
              <c16:uniqueId val="{00000000-24C8-0842-AA9D-87B29542A3A4}"/>
            </c:ext>
          </c:extLst>
        </c:ser>
        <c:ser>
          <c:idx val="1"/>
          <c:order val="1"/>
          <c:tx>
            <c:strRef>
              <c:f>Sheet1!$C$1</c:f>
              <c:strCache>
                <c:ptCount val="1"/>
                <c:pt idx="0">
                  <c:v>23.12月</c:v>
                </c:pt>
              </c:strCache>
            </c:strRef>
          </c:tx>
          <c:spPr>
            <a:solidFill>
              <a:schemeClr val="accent2">
                <a:lumMod val="50000"/>
              </a:schemeClr>
            </a:solidFill>
            <a:ln>
              <a:noFill/>
            </a:ln>
            <a:effectLst/>
          </c:spPr>
          <c:invertIfNegative val="0"/>
          <c:dLbls>
            <c:dLbl>
              <c:idx val="0"/>
              <c:layout>
                <c:manualLayout>
                  <c:x val="0"/>
                  <c:y val="-2.8841445591993014E-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24C8-0842-AA9D-87B29542A3A4}"/>
                </c:ext>
              </c:extLst>
            </c:dLbl>
            <c:spPr>
              <a:noFill/>
              <a:ln>
                <a:noFill/>
              </a:ln>
              <a:effectLst/>
            </c:spPr>
            <c:txPr>
              <a:bodyPr rot="0" spcFirstLastPara="1" vertOverflow="ellipsis" vert="horz" wrap="square" lIns="38100" tIns="19050" rIns="38100" bIns="19050" anchor="ctr" anchorCtr="1">
                <a:spAutoFit/>
              </a:bodyPr>
              <a:lstStyle/>
              <a:p>
                <a:pPr>
                  <a:defRPr sz="700" b="0" i="0" u="none" strike="noStrike" kern="1200" baseline="0">
                    <a:solidFill>
                      <a:schemeClr val="tx1"/>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6350" cap="flat" cmpd="sng" algn="ctr">
                      <a:solidFill>
                        <a:schemeClr val="tx1"/>
                      </a:solidFill>
                      <a:prstDash val="solid"/>
                      <a:round/>
                    </a:ln>
                    <a:effectLst/>
                  </c:spPr>
                </c15:leaderLines>
              </c:ext>
            </c:extLst>
          </c:dLbls>
          <c:cat>
            <c:strRef>
              <c:f>Sheet1!$A$2:$A$11</c:f>
              <c:strCache>
                <c:ptCount val="10"/>
                <c:pt idx="0">
                  <c:v>nespresso</c:v>
                </c:pt>
                <c:pt idx="1">
                  <c:v>nespresso胶囊</c:v>
                </c:pt>
                <c:pt idx="2">
                  <c:v>nespresso胶囊咖啡机</c:v>
                </c:pt>
                <c:pt idx="3">
                  <c:v>nespresso vertuo</c:v>
                </c:pt>
                <c:pt idx="4">
                  <c:v>nespresso咖啡</c:v>
                </c:pt>
                <c:pt idx="5">
                  <c:v>nespresso咖啡胶囊</c:v>
                </c:pt>
                <c:pt idx="6">
                  <c:v>胶囊咖啡机nespresso</c:v>
                </c:pt>
                <c:pt idx="7">
                  <c:v>nespresso咖啡机</c:v>
                </c:pt>
                <c:pt idx="8">
                  <c:v>nespresso胶囊咖啡</c:v>
                </c:pt>
                <c:pt idx="9">
                  <c:v>胶囊咖啡nespresso</c:v>
                </c:pt>
              </c:strCache>
            </c:strRef>
          </c:cat>
          <c:val>
            <c:numRef>
              <c:f>Sheet1!$C$2:$C$11</c:f>
              <c:numCache>
                <c:formatCode>General</c:formatCode>
                <c:ptCount val="10"/>
                <c:pt idx="0">
                  <c:v>758</c:v>
                </c:pt>
                <c:pt idx="1">
                  <c:v>229</c:v>
                </c:pt>
                <c:pt idx="2">
                  <c:v>185</c:v>
                </c:pt>
                <c:pt idx="3">
                  <c:v>180</c:v>
                </c:pt>
                <c:pt idx="4">
                  <c:v>94</c:v>
                </c:pt>
                <c:pt idx="5">
                  <c:v>69</c:v>
                </c:pt>
                <c:pt idx="6">
                  <c:v>51</c:v>
                </c:pt>
                <c:pt idx="7">
                  <c:v>45</c:v>
                </c:pt>
                <c:pt idx="8">
                  <c:v>15</c:v>
                </c:pt>
                <c:pt idx="9">
                  <c:v>4</c:v>
                </c:pt>
              </c:numCache>
            </c:numRef>
          </c:val>
          <c:extLst>
            <c:ext xmlns:c16="http://schemas.microsoft.com/office/drawing/2014/chart" uri="{C3380CC4-5D6E-409C-BE32-E72D297353CC}">
              <c16:uniqueId val="{00000002-24C8-0842-AA9D-87B29542A3A4}"/>
            </c:ext>
          </c:extLst>
        </c:ser>
        <c:dLbls>
          <c:showLegendKey val="0"/>
          <c:showVal val="0"/>
          <c:showCatName val="0"/>
          <c:showSerName val="0"/>
          <c:showPercent val="0"/>
          <c:showBubbleSize val="0"/>
        </c:dLbls>
        <c:gapWidth val="80"/>
        <c:axId val="960505008"/>
        <c:axId val="960507184"/>
      </c:barChart>
      <c:catAx>
        <c:axId val="960505008"/>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prstDash val="solid"/>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ea"/>
                <a:ea typeface="+mn-ea"/>
                <a:cs typeface="+mn-cs"/>
              </a:defRPr>
            </a:pPr>
            <a:endParaRPr lang="zh-CN"/>
          </a:p>
        </c:txPr>
        <c:crossAx val="960507184"/>
        <c:crosses val="autoZero"/>
        <c:auto val="1"/>
        <c:lblAlgn val="ctr"/>
        <c:lblOffset val="100"/>
        <c:noMultiLvlLbl val="0"/>
      </c:catAx>
      <c:valAx>
        <c:axId val="960507184"/>
        <c:scaling>
          <c:orientation val="minMax"/>
        </c:scaling>
        <c:delete val="1"/>
        <c:axPos val="t"/>
        <c:numFmt formatCode="General" sourceLinked="1"/>
        <c:majorTickMark val="none"/>
        <c:minorTickMark val="none"/>
        <c:tickLblPos val="nextTo"/>
        <c:crossAx val="960505008"/>
        <c:crosses val="autoZero"/>
        <c:crossBetween val="between"/>
      </c:valAx>
      <c:spPr>
        <a:noFill/>
        <a:ln>
          <a:noFill/>
        </a:ln>
        <a:effectLst/>
      </c:spPr>
    </c:plotArea>
    <c:legend>
      <c:legendPos val="t"/>
      <c:layout>
        <c:manualLayout>
          <c:xMode val="edge"/>
          <c:yMode val="edge"/>
          <c:x val="0.31843358851080517"/>
          <c:y val="7.6335511969261471E-2"/>
          <c:w val="0.40318295697505774"/>
          <c:h val="5.5390298770537985E-2"/>
        </c:manualLayout>
      </c:layout>
      <c:overlay val="0"/>
      <c:spPr>
        <a:noFill/>
        <a:ln>
          <a:noFill/>
        </a:ln>
        <a:effectLst/>
      </c:spPr>
      <c:txPr>
        <a:bodyPr rot="0" spcFirstLastPara="1" vertOverflow="ellipsis" vert="horz" wrap="square" anchor="ctr" anchorCtr="1"/>
        <a:lstStyle/>
        <a:p>
          <a:pPr>
            <a:defRPr sz="1050" b="0" i="0" u="none" strike="noStrike" kern="1200" baseline="0">
              <a:solidFill>
                <a:schemeClr val="tx1"/>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6350" cap="flat" cmpd="sng" algn="ctr">
      <a:noFill/>
      <a:prstDash val="solid"/>
      <a:miter lim="800000"/>
    </a:ln>
    <a:effectLst/>
  </c:spPr>
  <c:txPr>
    <a:bodyPr/>
    <a:lstStyle/>
    <a:p>
      <a:pPr>
        <a:defRPr sz="1200"/>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6.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8.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1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7.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18.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2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22.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3.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4.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6.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2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3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3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3.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4.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5.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6.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7.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8.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9.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2.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3.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4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47.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8.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4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5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5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2.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3.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4.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5.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6.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7.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8.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6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8.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9.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omments/modernComment_108_FD257142.xml><?xml version="1.0" encoding="utf-8"?>
<p188:cmLst xmlns:a="http://schemas.openxmlformats.org/drawingml/2006/main" xmlns:r="http://schemas.openxmlformats.org/officeDocument/2006/relationships" xmlns:p188="http://schemas.microsoft.com/office/powerpoint/2018/8/main">
  <p188:cm id="{F67737CF-544A-DD4C-BDEA-1B951EAF1E46}" authorId="{8443ED59-20C7-4FDF-8DCA-8A14D1AA1C8C}" status="resolved" created="2023-11-28T09:43:49.045">
    <pc:sldMkLst xmlns:pc="http://schemas.microsoft.com/office/powerpoint/2013/main/command">
      <pc:docMk/>
      <pc:sldMk cId="4247089474" sldId="264"/>
    </pc:sldMkLst>
    <p188:txBody>
      <a:bodyPr/>
      <a:lstStyle/>
      <a:p>
        <a:r>
          <a:rPr lang="en-CN"/>
          <a:t>人工更新</a:t>
        </a:r>
      </a:p>
    </p188:txBody>
  </p188:cm>
</p188:cmLst>
</file>

<file path=ppt/comments/modernComment_10C_79E5B3FB.xml><?xml version="1.0" encoding="utf-8"?>
<p188:cmLst xmlns:a="http://schemas.openxmlformats.org/drawingml/2006/main" xmlns:r="http://schemas.openxmlformats.org/officeDocument/2006/relationships" xmlns:p188="http://schemas.microsoft.com/office/powerpoint/2018/8/main">
  <p188:cm id="{25C63593-A839-C347-AB0A-DF20A5BA65D7}" authorId="{8443ED59-20C7-4FDF-8DCA-8A14D1AA1C8C}" created="2023-12-21T02:23:20.364">
    <pc:sldMkLst xmlns:pc="http://schemas.microsoft.com/office/powerpoint/2013/main/command">
      <pc:docMk/>
      <pc:sldMk cId="2045096955" sldId="268"/>
    </pc:sldMkLst>
    <p188:txBody>
      <a:bodyPr/>
      <a:lstStyle/>
      <a:p>
        <a:r>
          <a:rPr lang="en-CN"/>
          <a:t>人工更新：国际or国产品牌</a:t>
        </a:r>
      </a:p>
    </p188:txBody>
  </p188:cm>
</p188:cmLst>
</file>

<file path=ppt/comments/modernComment_10D_6A61ECE6.xml><?xml version="1.0" encoding="utf-8"?>
<p188:cmLst xmlns:a="http://schemas.openxmlformats.org/drawingml/2006/main" xmlns:r="http://schemas.openxmlformats.org/officeDocument/2006/relationships" xmlns:p188="http://schemas.microsoft.com/office/powerpoint/2018/8/main">
  <p188:cm id="{C344D64E-536B-4E46-B0C6-43AD9ED3160E}" authorId="{8443ED59-20C7-4FDF-8DCA-8A14D1AA1C8C}" status="resolved" created="2023-12-13T09:39:32.039">
    <pc:sldMkLst xmlns:pc="http://schemas.microsoft.com/office/powerpoint/2013/main/command">
      <pc:docMk/>
      <pc:sldMk cId="1784802534" sldId="269"/>
    </pc:sldMkLst>
    <p188:txBody>
      <a:bodyPr/>
      <a:lstStyle/>
      <a:p>
        <a:r>
          <a:rPr lang="en-CN"/>
          <a:t>人工更新</a:t>
        </a:r>
      </a:p>
    </p188:txBody>
  </p188:cm>
</p188:cmLst>
</file>

<file path=ppt/comments/modernComment_112_E46C651D.xml><?xml version="1.0" encoding="utf-8"?>
<p188:cmLst xmlns:a="http://schemas.openxmlformats.org/drawingml/2006/main" xmlns:r="http://schemas.openxmlformats.org/officeDocument/2006/relationships" xmlns:p188="http://schemas.microsoft.com/office/powerpoint/2018/8/main">
  <p188:cm id="{FD4FA8B1-C789-5644-AF0D-684CE822FE48}" authorId="{8443ED59-20C7-4FDF-8DCA-8A14D1AA1C8C}" status="resolved" created="2023-11-28T09:44:04.651">
    <pc:sldMkLst xmlns:pc="http://schemas.microsoft.com/office/powerpoint/2013/main/command">
      <pc:docMk/>
      <pc:sldMk cId="3832309021" sldId="274"/>
    </pc:sldMkLst>
    <p188:txBody>
      <a:bodyPr/>
      <a:lstStyle/>
      <a:p>
        <a:r>
          <a:rPr lang="en-CN"/>
          <a:t>人工更新——from 策略中心</a:t>
        </a:r>
      </a:p>
    </p188:txBody>
  </p188:cm>
  <p188:cm id="{30552E8C-10CA-F140-90F0-5749B8BCCD71}" authorId="{8443ED59-20C7-4FDF-8DCA-8A14D1AA1C8C}" created="2023-12-06T10:02:33.150">
    <pc:sldMkLst xmlns:pc="http://schemas.microsoft.com/office/powerpoint/2013/main/command">
      <pc:docMk/>
      <pc:sldMk cId="3832309021" sldId="274"/>
    </pc:sldMkLst>
    <p188:txBody>
      <a:bodyPr/>
      <a:lstStyle/>
      <a:p>
        <a:r>
          <a:rPr lang="en-CN"/>
          <a:t>人工更新：对比上月新增类目标绿</a:t>
        </a:r>
      </a:p>
    </p188:txBody>
  </p188:cm>
</p188:cmLst>
</file>

<file path=ppt/comments/modernComment_113_A87244F4.xml><?xml version="1.0" encoding="utf-8"?>
<p188:cmLst xmlns:a="http://schemas.openxmlformats.org/drawingml/2006/main" xmlns:r="http://schemas.openxmlformats.org/officeDocument/2006/relationships" xmlns:p188="http://schemas.microsoft.com/office/powerpoint/2018/8/main">
  <p188:cm id="{D54FA254-CF45-DE4A-A335-30F2565B3CC4}" authorId="{8443ED59-20C7-4FDF-8DCA-8A14D1AA1C8C}" status="resolved" created="2023-11-28T09:46:40.462">
    <pc:sldMkLst xmlns:pc="http://schemas.microsoft.com/office/powerpoint/2013/main/command">
      <pc:docMk/>
      <pc:sldMk cId="2826061044" sldId="275"/>
    </pc:sldMkLst>
    <p188:txBody>
      <a:bodyPr/>
      <a:lstStyle/>
      <a:p>
        <a:r>
          <a:rPr lang="en-CN"/>
          <a:t>人工更新——from 达摩盘</a:t>
        </a:r>
      </a:p>
    </p188:txBody>
  </p188:cm>
</p188:cmLst>
</file>

<file path=ppt/comments/modernComment_114_67C476CA.xml><?xml version="1.0" encoding="utf-8"?>
<p188:cmLst xmlns:a="http://schemas.openxmlformats.org/drawingml/2006/main" xmlns:r="http://schemas.openxmlformats.org/officeDocument/2006/relationships" xmlns:p188="http://schemas.microsoft.com/office/powerpoint/2018/8/main">
  <p188:cm id="{30E15310-E867-5443-AAB5-171A80276D29}" authorId="{8443ED59-20C7-4FDF-8DCA-8A14D1AA1C8C}" status="resolved" created="2023-11-28T09:48:05.514">
    <pc:sldMkLst xmlns:pc="http://schemas.microsoft.com/office/powerpoint/2013/main/command">
      <pc:docMk/>
      <pc:sldMk cId="1740928714" sldId="276"/>
    </pc:sldMkLst>
    <p188:txBody>
      <a:bodyPr/>
      <a:lstStyle/>
      <a:p>
        <a:r>
          <a:rPr lang="en-CN"/>
          <a:t>人工更新——from 达摩盘</a:t>
        </a:r>
      </a:p>
    </p188:txBody>
  </p188:cm>
</p188:cmLst>
</file>

<file path=ppt/comments/modernComment_117_82442FC7.xml><?xml version="1.0" encoding="utf-8"?>
<p188:cmLst xmlns:a="http://schemas.openxmlformats.org/drawingml/2006/main" xmlns:r="http://schemas.openxmlformats.org/officeDocument/2006/relationships" xmlns:p188="http://schemas.microsoft.com/office/powerpoint/2018/8/main">
  <p188:cm id="{C40AD341-82A1-8E41-8097-025648D650BE}" authorId="{8443ED59-20C7-4FDF-8DCA-8A14D1AA1C8C}" status="resolved" created="2023-11-28T09:49:12.019">
    <pc:sldMkLst xmlns:pc="http://schemas.microsoft.com/office/powerpoint/2013/main/command">
      <pc:docMk/>
      <pc:sldMk cId="2185506759" sldId="279"/>
    </pc:sldMkLst>
    <p188:txBody>
      <a:bodyPr/>
      <a:lstStyle/>
      <a:p>
        <a:r>
          <a:rPr lang="en-CN"/>
          <a:t>人工更新——from 策略中心</a:t>
        </a:r>
      </a:p>
    </p188:txBody>
  </p188:cm>
</p188:cmLst>
</file>

<file path=ppt/comments/modernComment_118_4F530564.xml><?xml version="1.0" encoding="utf-8"?>
<p188:cmLst xmlns:a="http://schemas.openxmlformats.org/drawingml/2006/main" xmlns:r="http://schemas.openxmlformats.org/officeDocument/2006/relationships" xmlns:p188="http://schemas.microsoft.com/office/powerpoint/2018/8/main">
  <p188:cm id="{736055F5-5BDD-C64B-B4E3-EE246D3C6838}" authorId="{8443ED59-20C7-4FDF-8DCA-8A14D1AA1C8C}" created="2023-11-28T09:49:55.709">
    <pc:sldMkLst xmlns:pc="http://schemas.microsoft.com/office/powerpoint/2013/main/command">
      <pc:docMk/>
      <pc:sldMk cId="1330840932" sldId="280"/>
    </pc:sldMkLst>
    <p188:txBody>
      <a:bodyPr/>
      <a:lstStyle/>
      <a:p>
        <a:r>
          <a:rPr lang="en-CN"/>
          <a:t>人工更新：单品首图</a:t>
        </a:r>
      </a:p>
    </p188:txBody>
  </p188:cm>
</p188:cmLst>
</file>

<file path=ppt/comments/modernComment_11E_C15DE9F5.xml><?xml version="1.0" encoding="utf-8"?>
<p188:cmLst xmlns:a="http://schemas.openxmlformats.org/drawingml/2006/main" xmlns:r="http://schemas.openxmlformats.org/officeDocument/2006/relationships" xmlns:p188="http://schemas.microsoft.com/office/powerpoint/2018/8/main">
  <p188:cm id="{28710BD4-E46F-5042-BEFF-357DB6F6501C}" authorId="{8443ED59-20C7-4FDF-8DCA-8A14D1AA1C8C}" created="2023-11-28T09:50:37.321">
    <pc:sldMkLst xmlns:pc="http://schemas.microsoft.com/office/powerpoint/2013/main/command">
      <pc:docMk/>
      <pc:sldMk cId="3244157429" sldId="286"/>
    </pc:sldMkLst>
    <p188:txBody>
      <a:bodyPr/>
      <a:lstStyle/>
      <a:p>
        <a:r>
          <a:rPr lang="en-CN"/>
          <a:t>人工更新</a:t>
        </a:r>
      </a:p>
    </p188:txBody>
  </p188:cm>
</p188:cmLst>
</file>

<file path=ppt/comments/modernComment_127_1AAE637F.xml><?xml version="1.0" encoding="utf-8"?>
<p188:cmLst xmlns:a="http://schemas.openxmlformats.org/drawingml/2006/main" xmlns:r="http://schemas.openxmlformats.org/officeDocument/2006/relationships" xmlns:p188="http://schemas.microsoft.com/office/powerpoint/2018/8/main">
  <p188:cm id="{557E8FEB-F65C-684E-8BC1-6BEBB4A9B0E8}" authorId="{8443ED59-20C7-4FDF-8DCA-8A14D1AA1C8C}" status="resolved" created="2023-12-13T10:37:19.036">
    <pc:sldMkLst xmlns:pc="http://schemas.microsoft.com/office/powerpoint/2013/main/command">
      <pc:docMk/>
      <pc:sldMk cId="447636351" sldId="295"/>
    </pc:sldMkLst>
    <p188:txBody>
      <a:bodyPr/>
      <a:lstStyle/>
      <a:p>
        <a:r>
          <a:rPr lang="en-CN"/>
          <a:t>人工更新</a:t>
        </a:r>
      </a:p>
    </p188:txBody>
  </p188:cm>
</p188:cmLst>
</file>

<file path=ppt/comments/modernComment_12C_A47B61D8.xml><?xml version="1.0" encoding="utf-8"?>
<p188:cmLst xmlns:a="http://schemas.openxmlformats.org/drawingml/2006/main" xmlns:r="http://schemas.openxmlformats.org/officeDocument/2006/relationships" xmlns:p188="http://schemas.microsoft.com/office/powerpoint/2018/8/main">
  <p188:cm id="{D152276D-CC92-2B45-B60D-81AD59D8605F}" authorId="{8443ED59-20C7-4FDF-8DCA-8A14D1AA1C8C}" status="resolved" created="2023-11-28T09:51:27.386">
    <pc:sldMkLst xmlns:pc="http://schemas.microsoft.com/office/powerpoint/2013/main/command">
      <pc:docMk/>
      <pc:sldMk cId="2759549400" sldId="300"/>
    </pc:sldMkLst>
    <p188:txBody>
      <a:bodyPr/>
      <a:lstStyle/>
      <a:p>
        <a:r>
          <a:rPr lang="en-CN"/>
          <a:t>人工更新——from 策略中心</a:t>
        </a:r>
      </a:p>
    </p188:txBody>
  </p188:cm>
  <p188:cm id="{4208B0F1-2FEB-E04A-959A-7A4EF6D15844}" authorId="{8443ED59-20C7-4FDF-8DCA-8A14D1AA1C8C}" created="2023-12-01T07:51:40.163">
    <pc:sldMkLst xmlns:pc="http://schemas.microsoft.com/office/powerpoint/2013/main/command">
      <pc:docMk/>
      <pc:sldMk cId="2759549400" sldId="300"/>
    </pc:sldMkLst>
    <p188:txBody>
      <a:bodyPr/>
      <a:lstStyle/>
      <a:p>
        <a:r>
          <a:rPr lang="en-CN"/>
          <a:t>人工标注与上月新客来源不同类目</a:t>
        </a:r>
      </a:p>
    </p188:txBody>
  </p188:cm>
</p188:cmLst>
</file>

<file path=ppt/comments/modernComment_12D_9DC42DD0.xml><?xml version="1.0" encoding="utf-8"?>
<p188:cmLst xmlns:a="http://schemas.openxmlformats.org/drawingml/2006/main" xmlns:r="http://schemas.openxmlformats.org/officeDocument/2006/relationships" xmlns:p188="http://schemas.microsoft.com/office/powerpoint/2018/8/main">
  <p188:cm id="{7F8350A9-379F-C446-8093-D5A549271DFC}" authorId="{8443ED59-20C7-4FDF-8DCA-8A14D1AA1C8C}" status="resolved" created="2023-11-28T09:51:52.338">
    <pc:sldMkLst xmlns:pc="http://schemas.microsoft.com/office/powerpoint/2013/main/command">
      <pc:docMk/>
      <pc:sldMk cId="2646879696" sldId="301"/>
    </pc:sldMkLst>
    <p188:txBody>
      <a:bodyPr/>
      <a:lstStyle/>
      <a:p>
        <a:r>
          <a:rPr lang="en-CN"/>
          <a:t>人工更新——from 策略中心</a:t>
        </a:r>
      </a:p>
    </p188:txBody>
  </p188:cm>
</p188:cmLst>
</file>

<file path=ppt/comments/modernComment_12E_DA8194F0.xml><?xml version="1.0" encoding="utf-8"?>
<p188:cmLst xmlns:a="http://schemas.openxmlformats.org/drawingml/2006/main" xmlns:r="http://schemas.openxmlformats.org/officeDocument/2006/relationships" xmlns:p188="http://schemas.microsoft.com/office/powerpoint/2018/8/main">
  <p188:cm id="{58B7A97C-6967-8B4A-BFE1-89980D2B36ED}" authorId="{8443ED59-20C7-4FDF-8DCA-8A14D1AA1C8C}" status="resolved" created="2023-11-28T09:52:18.798">
    <pc:sldMkLst xmlns:pc="http://schemas.microsoft.com/office/powerpoint/2013/main/command">
      <pc:docMk/>
      <pc:sldMk cId="3665925360" sldId="302"/>
    </pc:sldMkLst>
    <p188:txBody>
      <a:bodyPr/>
      <a:lstStyle/>
      <a:p>
        <a:r>
          <a:rPr lang="en-CN"/>
          <a:t>人工更新——from 达摩盘</a:t>
        </a:r>
      </a:p>
    </p188:txBody>
  </p188:cm>
</p188:cmLst>
</file>

<file path=ppt/comments/modernComment_130_7990E50B.xml><?xml version="1.0" encoding="utf-8"?>
<p188:cmLst xmlns:a="http://schemas.openxmlformats.org/drawingml/2006/main" xmlns:r="http://schemas.openxmlformats.org/officeDocument/2006/relationships" xmlns:p188="http://schemas.microsoft.com/office/powerpoint/2018/8/main">
  <p188:cm id="{D486B1BC-4276-4149-AFE1-48ED5239CFA3}" authorId="{8443ED59-20C7-4FDF-8DCA-8A14D1AA1C8C}" created="2023-11-28T09:52:37.248">
    <pc:sldMkLst xmlns:pc="http://schemas.microsoft.com/office/powerpoint/2013/main/command">
      <pc:docMk/>
      <pc:sldMk cId="2039538955" sldId="304"/>
    </pc:sldMkLst>
    <p188:txBody>
      <a:bodyPr/>
      <a:lstStyle/>
      <a:p>
        <a:r>
          <a:rPr lang="en-CN"/>
          <a:t>人工更新——from 策略中心</a:t>
        </a:r>
      </a:p>
    </p188:txBody>
  </p188:cm>
</p188:cmLst>
</file>

<file path=ppt/comments/modernComment_131_A498FDBA0.xml><?xml version="1.0" encoding="utf-8"?>
<p188:cmLst xmlns:a="http://schemas.openxmlformats.org/drawingml/2006/main" xmlns:r="http://schemas.openxmlformats.org/officeDocument/2006/relationships" xmlns:p188="http://schemas.microsoft.com/office/powerpoint/2018/8/main">
  <p188:cm id="{B578205A-E6BA-C542-BCB2-C4BCDA6EAC22}" authorId="{8443ED59-20C7-4FDF-8DCA-8A14D1AA1C8C}" created="2023-11-28T09:53:06.313">
    <pc:sldMkLst xmlns:pc="http://schemas.microsoft.com/office/powerpoint/2013/main/command">
      <pc:docMk/>
      <pc:sldMk cId="2761489850" sldId="305"/>
    </pc:sldMkLst>
    <p188:txBody>
      <a:bodyPr/>
      <a:lstStyle/>
      <a:p>
        <a:r>
          <a:rPr lang="en-CN"/>
          <a:t>人工更新：单品首图</a:t>
        </a:r>
      </a:p>
    </p188:txBody>
  </p188:cm>
</p188:cmLst>
</file>

<file path=ppt/comments/modernComment_137_5D711B1E.xml><?xml version="1.0" encoding="utf-8"?>
<p188:cmLst xmlns:a="http://schemas.openxmlformats.org/drawingml/2006/main" xmlns:r="http://schemas.openxmlformats.org/officeDocument/2006/relationships" xmlns:p188="http://schemas.microsoft.com/office/powerpoint/2018/8/main">
  <p188:cm id="{C51AAE4C-F3A8-FA40-9615-FEC5499B1698}" authorId="{8443ED59-20C7-4FDF-8DCA-8A14D1AA1C8C}" created="2023-11-28T09:53:25.722">
    <pc:sldMkLst xmlns:pc="http://schemas.microsoft.com/office/powerpoint/2013/main/command">
      <pc:docMk/>
      <pc:sldMk cId="1567693598" sldId="311"/>
    </pc:sldMkLst>
    <p188:txBody>
      <a:bodyPr/>
      <a:lstStyle/>
      <a:p>
        <a:r>
          <a:rPr lang="en-CN"/>
          <a:t>人工更新</a:t>
        </a:r>
      </a:p>
    </p188:txBody>
  </p188:cm>
</p188:cmLst>
</file>

<file path=ppt/drawings/drawing1.xml><?xml version="1.0" encoding="utf-8"?>
<c:userShapes xmlns:c="http://schemas.openxmlformats.org/drawingml/2006/chart">
  <cdr:relSizeAnchor xmlns:cdr="http://schemas.openxmlformats.org/drawingml/2006/chartDrawing">
    <cdr:from>
      <cdr:x>0.22803</cdr:x>
      <cdr:y>0.5</cdr:y>
    </cdr:from>
    <cdr:to>
      <cdr:x>0.30782</cdr:x>
      <cdr:y>0.61365</cdr:y>
    </cdr:to>
    <cdr:sp macro="" textlink="">
      <cdr:nvSpPr>
        <cdr:cNvPr id="4" name="文本框 3">
          <a:extLst xmlns:a="http://schemas.openxmlformats.org/drawingml/2006/main">
            <a:ext uri="{FF2B5EF4-FFF2-40B4-BE49-F238E27FC236}">
              <a16:creationId xmlns:a16="http://schemas.microsoft.com/office/drawing/2014/main" id="{D5A81F25-037D-4293-9640-D91997640316}"/>
            </a:ext>
          </a:extLst>
        </cdr:cNvPr>
        <cdr:cNvSpPr txBox="1"/>
      </cdr:nvSpPr>
      <cdr:spPr>
        <a:xfrm xmlns:a="http://schemas.openxmlformats.org/drawingml/2006/main">
          <a:off x="923622" y="1595257"/>
          <a:ext cx="323193" cy="362607"/>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endParaRPr lang="zh-CN" altLang="en-US" sz="1100" dirty="0"/>
        </a:p>
      </cdr:txBody>
    </cdr:sp>
  </cdr:relSizeAnchor>
  <cdr:relSizeAnchor xmlns:cdr="http://schemas.openxmlformats.org/drawingml/2006/chartDrawing">
    <cdr:from>
      <cdr:x>0.19675</cdr:x>
      <cdr:y>0.47125</cdr:y>
    </cdr:from>
    <cdr:to>
      <cdr:x>0.36022</cdr:x>
      <cdr:y>0.61949</cdr:y>
    </cdr:to>
    <cdr:sp macro="" textlink="">
      <cdr:nvSpPr>
        <cdr:cNvPr id="6" name="文本框 5">
          <a:extLst xmlns:a="http://schemas.openxmlformats.org/drawingml/2006/main">
            <a:ext uri="{FF2B5EF4-FFF2-40B4-BE49-F238E27FC236}">
              <a16:creationId xmlns:a16="http://schemas.microsoft.com/office/drawing/2014/main" id="{AACB7A36-2CCB-4160-935C-C0E19054A787}"/>
            </a:ext>
          </a:extLst>
        </cdr:cNvPr>
        <cdr:cNvSpPr txBox="1"/>
      </cdr:nvSpPr>
      <cdr:spPr>
        <a:xfrm xmlns:a="http://schemas.openxmlformats.org/drawingml/2006/main">
          <a:off x="796957" y="1503527"/>
          <a:ext cx="662137" cy="472962"/>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r>
            <a:rPr lang="en-US" altLang="zh-CN" sz="1100" dirty="0">
              <a:solidFill>
                <a:srgbClr val="C00000"/>
              </a:solidFill>
            </a:rPr>
            <a:t>-16%</a:t>
          </a:r>
          <a:endParaRPr lang="zh-CN" altLang="en-US" sz="1100" dirty="0">
            <a:solidFill>
              <a:srgbClr val="C00000"/>
            </a:solidFill>
          </a:endParaRPr>
        </a:p>
      </cdr:txBody>
    </cdr:sp>
  </cdr:relSizeAnchor>
  <cdr:relSizeAnchor xmlns:cdr="http://schemas.openxmlformats.org/drawingml/2006/chartDrawing">
    <cdr:from>
      <cdr:x>0.48865</cdr:x>
      <cdr:y>0.21702</cdr:y>
    </cdr:from>
    <cdr:to>
      <cdr:x>0.61321</cdr:x>
      <cdr:y>0.32326</cdr:y>
    </cdr:to>
    <cdr:sp macro="" textlink="">
      <cdr:nvSpPr>
        <cdr:cNvPr id="9" name="文本框 8">
          <a:extLst xmlns:a="http://schemas.openxmlformats.org/drawingml/2006/main">
            <a:ext uri="{FF2B5EF4-FFF2-40B4-BE49-F238E27FC236}">
              <a16:creationId xmlns:a16="http://schemas.microsoft.com/office/drawing/2014/main" id="{3C565FA4-4610-4E90-BFF6-32F91434883B}"/>
            </a:ext>
          </a:extLst>
        </cdr:cNvPr>
        <cdr:cNvSpPr txBox="1"/>
      </cdr:nvSpPr>
      <cdr:spPr>
        <a:xfrm xmlns:a="http://schemas.openxmlformats.org/drawingml/2006/main">
          <a:off x="1979287" y="692396"/>
          <a:ext cx="504532" cy="338960"/>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r>
            <a:rPr lang="en-US" altLang="zh-CN" dirty="0">
              <a:solidFill>
                <a:srgbClr val="49851E"/>
              </a:solidFill>
            </a:rPr>
            <a:t>21</a:t>
          </a:r>
          <a:r>
            <a:rPr lang="en-US" altLang="zh-CN" sz="1100" dirty="0">
              <a:solidFill>
                <a:srgbClr val="49851E"/>
              </a:solidFill>
            </a:rPr>
            <a:t>%</a:t>
          </a:r>
          <a:endParaRPr lang="zh-CN" altLang="en-US" sz="1100" dirty="0">
            <a:solidFill>
              <a:srgbClr val="49851E"/>
            </a:solidFill>
          </a:endParaRPr>
        </a:p>
      </cdr:txBody>
    </cdr:sp>
  </cdr:relSizeAnchor>
  <cdr:relSizeAnchor xmlns:cdr="http://schemas.openxmlformats.org/drawingml/2006/chartDrawing">
    <cdr:from>
      <cdr:x>0.76772</cdr:x>
      <cdr:y>0.29792</cdr:y>
    </cdr:from>
    <cdr:to>
      <cdr:x>0.89228</cdr:x>
      <cdr:y>0.40416</cdr:y>
    </cdr:to>
    <cdr:sp macro="" textlink="">
      <cdr:nvSpPr>
        <cdr:cNvPr id="10" name="文本框 1">
          <a:extLst xmlns:a="http://schemas.openxmlformats.org/drawingml/2006/main">
            <a:ext uri="{FF2B5EF4-FFF2-40B4-BE49-F238E27FC236}">
              <a16:creationId xmlns:a16="http://schemas.microsoft.com/office/drawing/2014/main" id="{F79B47B1-ECE3-413F-9E0B-72906DBBCD74}"/>
            </a:ext>
          </a:extLst>
        </cdr:cNvPr>
        <cdr:cNvSpPr txBox="1"/>
      </cdr:nvSpPr>
      <cdr:spPr>
        <a:xfrm xmlns:a="http://schemas.openxmlformats.org/drawingml/2006/main">
          <a:off x="3109647" y="950506"/>
          <a:ext cx="504531" cy="338961"/>
        </a:xfrm>
        <a:prstGeom xmlns:a="http://schemas.openxmlformats.org/drawingml/2006/main" prst="rect">
          <a:avLst/>
        </a:prstGeom>
      </cdr:spPr>
      <cdr:txBody>
        <a:bodyPr xmlns:a="http://schemas.openxmlformats.org/drawingml/2006/main" wrap="squar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US" altLang="zh-CN" sz="1100" dirty="0">
              <a:solidFill>
                <a:srgbClr val="49851E"/>
              </a:solidFill>
            </a:rPr>
            <a:t>13%</a:t>
          </a:r>
          <a:endParaRPr lang="zh-CN" altLang="en-US" sz="1100" dirty="0">
            <a:solidFill>
              <a:srgbClr val="49851E"/>
            </a:solidFill>
          </a:endParaRPr>
        </a:p>
      </cdr:txBody>
    </cdr:sp>
  </cdr:relSizeAnchor>
</c:userShapes>
</file>

<file path=ppt/drawings/drawing2.xml><?xml version="1.0" encoding="utf-8"?>
<c:userShapes xmlns:c="http://schemas.openxmlformats.org/drawingml/2006/chart">
  <cdr:relSizeAnchor xmlns:cdr="http://schemas.openxmlformats.org/drawingml/2006/chartDrawing">
    <cdr:from>
      <cdr:x>0.24423</cdr:x>
      <cdr:y>0.79093</cdr:y>
    </cdr:from>
    <cdr:to>
      <cdr:x>0.40705</cdr:x>
      <cdr:y>0.85071</cdr:y>
    </cdr:to>
    <cdr:sp macro="" textlink="">
      <cdr:nvSpPr>
        <cdr:cNvPr id="3" name="文本框 2">
          <a:extLst xmlns:a="http://schemas.openxmlformats.org/drawingml/2006/main">
            <a:ext uri="{FF2B5EF4-FFF2-40B4-BE49-F238E27FC236}">
              <a16:creationId xmlns:a16="http://schemas.microsoft.com/office/drawing/2014/main" id="{D4013F98-7077-4571-A2F4-EC5E02BF25E2}"/>
            </a:ext>
          </a:extLst>
        </cdr:cNvPr>
        <cdr:cNvSpPr txBox="1"/>
      </cdr:nvSpPr>
      <cdr:spPr>
        <a:xfrm xmlns:a="http://schemas.openxmlformats.org/drawingml/2006/main">
          <a:off x="857250" y="3394252"/>
          <a:ext cx="571500" cy="256550"/>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r>
            <a:rPr lang="en-US" altLang="zh-CN" sz="1100" dirty="0">
              <a:solidFill>
                <a:srgbClr val="C00000"/>
              </a:solidFill>
            </a:rPr>
            <a:t>-65%</a:t>
          </a:r>
          <a:endParaRPr lang="zh-CN" altLang="en-US" sz="1100" dirty="0">
            <a:solidFill>
              <a:srgbClr val="C00000"/>
            </a:solidFill>
          </a:endParaRPr>
        </a:p>
      </cdr:txBody>
    </cdr:sp>
  </cdr:relSizeAnchor>
  <cdr:relSizeAnchor xmlns:cdr="http://schemas.openxmlformats.org/drawingml/2006/chartDrawing">
    <cdr:from>
      <cdr:x>0.5</cdr:x>
      <cdr:y>0.64806</cdr:y>
    </cdr:from>
    <cdr:to>
      <cdr:x>0.66282</cdr:x>
      <cdr:y>0.7215</cdr:y>
    </cdr:to>
    <cdr:sp macro="" textlink="">
      <cdr:nvSpPr>
        <cdr:cNvPr id="6" name="文本框 5">
          <a:extLst xmlns:a="http://schemas.openxmlformats.org/drawingml/2006/main">
            <a:ext uri="{FF2B5EF4-FFF2-40B4-BE49-F238E27FC236}">
              <a16:creationId xmlns:a16="http://schemas.microsoft.com/office/drawing/2014/main" id="{155AC3C6-7644-464F-9877-912950D20289}"/>
            </a:ext>
          </a:extLst>
        </cdr:cNvPr>
        <cdr:cNvSpPr txBox="1"/>
      </cdr:nvSpPr>
      <cdr:spPr>
        <a:xfrm xmlns:a="http://schemas.openxmlformats.org/drawingml/2006/main">
          <a:off x="1755026" y="2781124"/>
          <a:ext cx="571506" cy="315165"/>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r>
            <a:rPr lang="en-US" altLang="zh-CN" sz="1100" dirty="0">
              <a:solidFill>
                <a:srgbClr val="C00000"/>
              </a:solidFill>
            </a:rPr>
            <a:t>-35%</a:t>
          </a:r>
          <a:endParaRPr lang="zh-CN" altLang="en-US" sz="1100" dirty="0">
            <a:solidFill>
              <a:srgbClr val="C00000"/>
            </a:solidFill>
          </a:endParaRPr>
        </a:p>
      </cdr:txBody>
    </cdr:sp>
  </cdr:relSizeAnchor>
</c:userShapes>
</file>

<file path=ppt/drawings/drawing3.xml><?xml version="1.0" encoding="utf-8"?>
<c:userShapes xmlns:c="http://schemas.openxmlformats.org/drawingml/2006/chart">
  <cdr:relSizeAnchor xmlns:cdr="http://schemas.openxmlformats.org/drawingml/2006/chartDrawing">
    <cdr:from>
      <cdr:x>0.01163</cdr:x>
      <cdr:y>0.11382</cdr:y>
    </cdr:from>
    <cdr:to>
      <cdr:x>0.13476</cdr:x>
      <cdr:y>0.28042</cdr:y>
    </cdr:to>
    <cdr:sp macro="" textlink="">
      <cdr:nvSpPr>
        <cdr:cNvPr id="2" name="文本框 1">
          <a:extLst xmlns:a="http://schemas.openxmlformats.org/drawingml/2006/main">
            <a:ext uri="{FF2B5EF4-FFF2-40B4-BE49-F238E27FC236}">
              <a16:creationId xmlns:a16="http://schemas.microsoft.com/office/drawing/2014/main" id="{2F9ED20D-7410-43B3-9EB6-E8C26BE5196F}"/>
            </a:ext>
          </a:extLst>
        </cdr:cNvPr>
        <cdr:cNvSpPr txBox="1"/>
      </cdr:nvSpPr>
      <cdr:spPr>
        <a:xfrm xmlns:a="http://schemas.openxmlformats.org/drawingml/2006/main">
          <a:off x="28011" y="199704"/>
          <a:ext cx="296449" cy="292287"/>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r>
            <a:rPr lang="zh-CN" altLang="en-US" sz="900" dirty="0"/>
            <a:t>万</a:t>
          </a:r>
          <a:endParaRPr lang="en-US" altLang="zh-CN" sz="900" dirty="0"/>
        </a:p>
      </cdr:txBody>
    </cdr:sp>
  </cdr:relSizeAnchor>
</c:userShapes>
</file>

<file path=ppt/drawings/drawing4.xml><?xml version="1.0" encoding="utf-8"?>
<c:userShapes xmlns:c="http://schemas.openxmlformats.org/drawingml/2006/chart">
  <cdr:relSizeAnchor xmlns:cdr="http://schemas.openxmlformats.org/drawingml/2006/chartDrawing">
    <cdr:from>
      <cdr:x>0</cdr:x>
      <cdr:y>0.11011</cdr:y>
    </cdr:from>
    <cdr:to>
      <cdr:x>0.12313</cdr:x>
      <cdr:y>0.2767</cdr:y>
    </cdr:to>
    <cdr:sp macro="" textlink="">
      <cdr:nvSpPr>
        <cdr:cNvPr id="2" name="文本框 1">
          <a:extLst xmlns:a="http://schemas.openxmlformats.org/drawingml/2006/main">
            <a:ext uri="{FF2B5EF4-FFF2-40B4-BE49-F238E27FC236}">
              <a16:creationId xmlns:a16="http://schemas.microsoft.com/office/drawing/2014/main" id="{2F9ED20D-7410-43B3-9EB6-E8C26BE5196F}"/>
            </a:ext>
          </a:extLst>
        </cdr:cNvPr>
        <cdr:cNvSpPr txBox="1"/>
      </cdr:nvSpPr>
      <cdr:spPr>
        <a:xfrm xmlns:a="http://schemas.openxmlformats.org/drawingml/2006/main">
          <a:off x="0" y="165500"/>
          <a:ext cx="264536" cy="250418"/>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r>
            <a:rPr lang="zh-CN" altLang="en-US" sz="900" dirty="0"/>
            <a:t>万</a:t>
          </a:r>
          <a:endParaRPr lang="en-US" altLang="zh-CN" sz="900" dirty="0"/>
        </a:p>
      </cdr:txBody>
    </cdr: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5FB9085F-1093-4D9B-9435-659529C77C1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A78577D0-BB91-4E32-875F-85DD98AF612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8C705D5-D610-47BF-B9FD-B14F12DF23ED}" type="datetimeFigureOut">
              <a:rPr lang="zh-CN" altLang="en-US" smtClean="0"/>
              <a:t>2024/1/19</a:t>
            </a:fld>
            <a:endParaRPr lang="zh-CN" altLang="en-US"/>
          </a:p>
        </p:txBody>
      </p:sp>
      <p:sp>
        <p:nvSpPr>
          <p:cNvPr id="4" name="页脚占位符 3">
            <a:extLst>
              <a:ext uri="{FF2B5EF4-FFF2-40B4-BE49-F238E27FC236}">
                <a16:creationId xmlns:a16="http://schemas.microsoft.com/office/drawing/2014/main" id="{BB57AB9B-A1EF-4768-B134-0C6950DD2EA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30AB5C0D-3B2B-48EA-85E4-C06A7E8ACC5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569C3E0-66B8-4323-AC2D-AE31938F336C}" type="slidenum">
              <a:rPr lang="zh-CN" altLang="en-US" smtClean="0"/>
              <a:t>‹#›</a:t>
            </a:fld>
            <a:endParaRPr lang="zh-CN" altLang="en-US"/>
          </a:p>
        </p:txBody>
      </p:sp>
    </p:spTree>
    <p:extLst>
      <p:ext uri="{BB962C8B-B14F-4D97-AF65-F5344CB8AC3E}">
        <p14:creationId xmlns:p14="http://schemas.microsoft.com/office/powerpoint/2010/main" val="164292001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4696677-01FE-4E90-86A2-8C6BC7764786}" type="datetimeFigureOut">
              <a:rPr lang="zh-CN" altLang="en-US" smtClean="0"/>
              <a:t>2024/1/19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4B69012-462A-454A-A154-A81C04374850}" type="slidenum">
              <a:rPr lang="zh-CN" altLang="en-US" smtClean="0"/>
              <a:t>‹#›</a:t>
            </a:fld>
            <a:endParaRPr lang="zh-CN" altLang="en-US"/>
          </a:p>
        </p:txBody>
      </p:sp>
    </p:spTree>
    <p:extLst>
      <p:ext uri="{BB962C8B-B14F-4D97-AF65-F5344CB8AC3E}">
        <p14:creationId xmlns:p14="http://schemas.microsoft.com/office/powerpoint/2010/main" val="8129451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4B69012-462A-454A-A154-A81C04374850}"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8338692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4B69012-462A-454A-A154-A81C04374850}" type="slidenum">
              <a:rPr lang="zh-CN" altLang="en-US" smtClean="0"/>
              <a:t>37</a:t>
            </a:fld>
            <a:endParaRPr lang="zh-CN" altLang="en-US"/>
          </a:p>
        </p:txBody>
      </p:sp>
    </p:spTree>
    <p:extLst>
      <p:ext uri="{BB962C8B-B14F-4D97-AF65-F5344CB8AC3E}">
        <p14:creationId xmlns:p14="http://schemas.microsoft.com/office/powerpoint/2010/main" val="2556746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4B69012-462A-454A-A154-A81C04374850}"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1305335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0" lang="zh-CN" altLang="en-US" sz="1200" b="0" i="0" u="none" strike="noStrike" kern="1200" cap="none" spc="0" normalizeH="0" baseline="0" noProof="0" dirty="0">
              <a:ln>
                <a:noFill/>
              </a:ln>
              <a:solidFill>
                <a:srgbClr val="FFFFFF"/>
              </a:solidFill>
              <a:effectLst/>
              <a:uLnTx/>
              <a:uFillTx/>
              <a:latin typeface="Microsoft YaHei UI"/>
              <a:ea typeface="微软雅黑"/>
              <a:cs typeface="+mn-cs"/>
            </a:endParaRP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4B69012-462A-454A-A154-A81C04374850}"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5455426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4B69012-462A-454A-A154-A81C04374850}"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12218725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3.png"/><Relationship Id="rId4" Type="http://schemas.microsoft.com/office/2007/relationships/hdphoto" Target="../media/hdphoto1.wdp"/></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jpg"/><Relationship Id="rId7" Type="http://schemas.openxmlformats.org/officeDocument/2006/relationships/image" Target="../media/image8.png"/><Relationship Id="rId2" Type="http://schemas.openxmlformats.org/officeDocument/2006/relationships/image" Target="../media/image4.jp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7.png"/><Relationship Id="rId4" Type="http://schemas.openxmlformats.org/officeDocument/2006/relationships/image" Target="../media/image6.jpe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 Id="rId5" Type="http://schemas.openxmlformats.org/officeDocument/2006/relationships/image" Target="../media/image3.png"/><Relationship Id="rId4" Type="http://schemas.microsoft.com/office/2007/relationships/hdphoto" Target="../media/hdphoto1.wdp"/></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5.jpg"/><Relationship Id="rId7" Type="http://schemas.openxmlformats.org/officeDocument/2006/relationships/image" Target="../media/image8.png"/><Relationship Id="rId2" Type="http://schemas.openxmlformats.org/officeDocument/2006/relationships/image" Target="../media/image4.jpg"/><Relationship Id="rId1" Type="http://schemas.openxmlformats.org/officeDocument/2006/relationships/slideMaster" Target="../slideMasters/slideMaster3.xml"/><Relationship Id="rId6" Type="http://schemas.microsoft.com/office/2007/relationships/hdphoto" Target="../media/hdphoto2.wdp"/><Relationship Id="rId5" Type="http://schemas.openxmlformats.org/officeDocument/2006/relationships/image" Target="../media/image7.png"/><Relationship Id="rId4" Type="http://schemas.openxmlformats.org/officeDocument/2006/relationships/image" Target="../media/image6.jpe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jpeg"/><Relationship Id="rId1" Type="http://schemas.openxmlformats.org/officeDocument/2006/relationships/slideMaster" Target="../slideMasters/slideMaster3.xml"/><Relationship Id="rId5" Type="http://schemas.openxmlformats.org/officeDocument/2006/relationships/image" Target="../media/image8.png"/><Relationship Id="rId4" Type="http://schemas.microsoft.com/office/2007/relationships/hdphoto" Target="../media/hdphoto2.wdp"/></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jpg"/><Relationship Id="rId1" Type="http://schemas.openxmlformats.org/officeDocument/2006/relationships/slideMaster" Target="../slideMasters/slideMaster3.xml"/><Relationship Id="rId5" Type="http://schemas.openxmlformats.org/officeDocument/2006/relationships/image" Target="../media/image8.png"/><Relationship Id="rId4" Type="http://schemas.microsoft.com/office/2007/relationships/hdphoto" Target="../media/hdphoto2.wdp"/></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Master" Target="../slideMasters/slideMaster3.xml"/><Relationship Id="rId5" Type="http://schemas.openxmlformats.org/officeDocument/2006/relationships/image" Target="../media/image8.png"/><Relationship Id="rId4" Type="http://schemas.microsoft.com/office/2007/relationships/hdphoto" Target="../media/hdphoto2.wdp"/></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1.png"/><Relationship Id="rId1" Type="http://schemas.openxmlformats.org/officeDocument/2006/relationships/slideMaster" Target="../slideMasters/slideMaster3.xml"/><Relationship Id="rId5" Type="http://schemas.openxmlformats.org/officeDocument/2006/relationships/image" Target="../media/image8.png"/><Relationship Id="rId4" Type="http://schemas.microsoft.com/office/2007/relationships/hdphoto" Target="../media/hdphoto2.wdp"/></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2.png"/><Relationship Id="rId1" Type="http://schemas.openxmlformats.org/officeDocument/2006/relationships/slideMaster" Target="../slideMasters/slideMaster3.xml"/><Relationship Id="rId5" Type="http://schemas.openxmlformats.org/officeDocument/2006/relationships/image" Target="../media/image8.png"/><Relationship Id="rId4" Type="http://schemas.microsoft.com/office/2007/relationships/hdphoto" Target="../media/hdphoto2.wdp"/></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 Id="rId5" Type="http://schemas.openxmlformats.org/officeDocument/2006/relationships/image" Target="../media/image3.png"/><Relationship Id="rId4" Type="http://schemas.microsoft.com/office/2007/relationships/hdphoto" Target="../media/hdphoto1.wdp"/></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jpeg"/><Relationship Id="rId1" Type="http://schemas.openxmlformats.org/officeDocument/2006/relationships/slideMaster" Target="../slideMasters/slideMaster1.xml"/><Relationship Id="rId5" Type="http://schemas.openxmlformats.org/officeDocument/2006/relationships/image" Target="../media/image8.png"/><Relationship Id="rId4" Type="http://schemas.microsoft.com/office/2007/relationships/hdphoto" Target="../media/hdphoto2.wdp"/></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jpg"/><Relationship Id="rId1" Type="http://schemas.openxmlformats.org/officeDocument/2006/relationships/slideMaster" Target="../slideMasters/slideMaster1.xml"/><Relationship Id="rId5" Type="http://schemas.openxmlformats.org/officeDocument/2006/relationships/image" Target="../media/image8.png"/><Relationship Id="rId4" Type="http://schemas.microsoft.com/office/2007/relationships/hdphoto" Target="../media/hdphoto2.wdp"/></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4.xml"/><Relationship Id="rId5" Type="http://schemas.openxmlformats.org/officeDocument/2006/relationships/image" Target="../media/image3.png"/><Relationship Id="rId4" Type="http://schemas.microsoft.com/office/2007/relationships/hdphoto" Target="../media/hdphoto1.wdp"/></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jpg"/><Relationship Id="rId1" Type="http://schemas.openxmlformats.org/officeDocument/2006/relationships/slideMaster" Target="../slideMasters/slideMaster4.xml"/><Relationship Id="rId5" Type="http://schemas.openxmlformats.org/officeDocument/2006/relationships/image" Target="../media/image8.png"/><Relationship Id="rId4" Type="http://schemas.microsoft.com/office/2007/relationships/hdphoto" Target="../media/hdphoto2.wdp"/></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Master" Target="../slideMasters/slideMaster4.xml"/><Relationship Id="rId5" Type="http://schemas.openxmlformats.org/officeDocument/2006/relationships/image" Target="../media/image8.png"/><Relationship Id="rId4" Type="http://schemas.microsoft.com/office/2007/relationships/hdphoto" Target="../media/hdphoto2.wdp"/></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jpeg"/><Relationship Id="rId1" Type="http://schemas.openxmlformats.org/officeDocument/2006/relationships/slideMaster" Target="../slideMasters/slideMaster4.xml"/><Relationship Id="rId5" Type="http://schemas.openxmlformats.org/officeDocument/2006/relationships/image" Target="../media/image8.png"/><Relationship Id="rId4" Type="http://schemas.microsoft.com/office/2007/relationships/hdphoto" Target="../media/hdphoto2.wdp"/></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Master" Target="../slideMasters/slideMaster1.xml"/><Relationship Id="rId5" Type="http://schemas.openxmlformats.org/officeDocument/2006/relationships/image" Target="../media/image8.png"/><Relationship Id="rId4" Type="http://schemas.microsoft.com/office/2007/relationships/hdphoto" Target="../media/hdphoto2.wdp"/></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1.png"/><Relationship Id="rId1" Type="http://schemas.openxmlformats.org/officeDocument/2006/relationships/slideMaster" Target="../slideMasters/slideMaster1.xml"/><Relationship Id="rId5" Type="http://schemas.openxmlformats.org/officeDocument/2006/relationships/image" Target="../media/image8.png"/><Relationship Id="rId4" Type="http://schemas.microsoft.com/office/2007/relationships/hdphoto" Target="../media/hdphoto2.wdp"/></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2.png"/><Relationship Id="rId1" Type="http://schemas.openxmlformats.org/officeDocument/2006/relationships/slideMaster" Target="../slideMasters/slideMaster1.xml"/><Relationship Id="rId5" Type="http://schemas.openxmlformats.org/officeDocument/2006/relationships/image" Target="../media/image8.png"/><Relationship Id="rId4" Type="http://schemas.microsoft.com/office/2007/relationships/hdphoto" Target="../media/hdphoto2.wdp"/></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3.png"/><Relationship Id="rId4" Type="http://schemas.microsoft.com/office/2007/relationships/hdphoto" Target="../media/hdphoto1.wdp"/></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首页">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6" name="矩形 15">
            <a:extLst>
              <a:ext uri="{FF2B5EF4-FFF2-40B4-BE49-F238E27FC236}">
                <a16:creationId xmlns:a16="http://schemas.microsoft.com/office/drawing/2014/main" id="{E401D091-8BCE-430B-AB1D-1A5C830356CB}"/>
              </a:ext>
            </a:extLst>
          </p:cNvPr>
          <p:cNvSpPr/>
          <p:nvPr userDrawn="1"/>
        </p:nvSpPr>
        <p:spPr>
          <a:xfrm>
            <a:off x="0" y="0"/>
            <a:ext cx="12192000" cy="6858000"/>
          </a:xfrm>
          <a:prstGeom prst="rect">
            <a:avLst/>
          </a:prstGeom>
          <a:solidFill>
            <a:srgbClr val="7F7F7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en-US" sz="1400" dirty="0">
              <a:solidFill>
                <a:schemeClr val="bg1"/>
              </a:solidFill>
            </a:endParaRPr>
          </a:p>
        </p:txBody>
      </p:sp>
      <p:grpSp>
        <p:nvGrpSpPr>
          <p:cNvPr id="4" name="组合 3">
            <a:extLst>
              <a:ext uri="{FF2B5EF4-FFF2-40B4-BE49-F238E27FC236}">
                <a16:creationId xmlns:a16="http://schemas.microsoft.com/office/drawing/2014/main" id="{749E853D-4C24-455A-952E-99ED8ADF13A5}"/>
              </a:ext>
            </a:extLst>
          </p:cNvPr>
          <p:cNvGrpSpPr>
            <a:grpSpLocks noChangeAspect="1"/>
          </p:cNvGrpSpPr>
          <p:nvPr userDrawn="1"/>
        </p:nvGrpSpPr>
        <p:grpSpPr>
          <a:xfrm>
            <a:off x="3216358" y="4583454"/>
            <a:ext cx="1688015" cy="396000"/>
            <a:chOff x="2479758" y="4621554"/>
            <a:chExt cx="1841471" cy="432000"/>
          </a:xfrm>
        </p:grpSpPr>
        <p:grpSp>
          <p:nvGrpSpPr>
            <p:cNvPr id="5" name="组合 4">
              <a:extLst>
                <a:ext uri="{FF2B5EF4-FFF2-40B4-BE49-F238E27FC236}">
                  <a16:creationId xmlns:a16="http://schemas.microsoft.com/office/drawing/2014/main" id="{3F9432F3-0761-4E51-9F88-E89E2477C588}"/>
                </a:ext>
              </a:extLst>
            </p:cNvPr>
            <p:cNvGrpSpPr/>
            <p:nvPr/>
          </p:nvGrpSpPr>
          <p:grpSpPr>
            <a:xfrm>
              <a:off x="2479758" y="4765554"/>
              <a:ext cx="144000" cy="144000"/>
              <a:chOff x="2009812" y="5454318"/>
              <a:chExt cx="144000" cy="144000"/>
            </a:xfrm>
          </p:grpSpPr>
          <p:cxnSp>
            <p:nvCxnSpPr>
              <p:cNvPr id="7" name="直线连接符 38">
                <a:extLst>
                  <a:ext uri="{FF2B5EF4-FFF2-40B4-BE49-F238E27FC236}">
                    <a16:creationId xmlns:a16="http://schemas.microsoft.com/office/drawing/2014/main" id="{9A278C4F-DBFD-40C0-8320-2BD8DEAB057B}"/>
                  </a:ext>
                </a:extLst>
              </p:cNvPr>
              <p:cNvCxnSpPr/>
              <p:nvPr/>
            </p:nvCxnSpPr>
            <p:spPr>
              <a:xfrm>
                <a:off x="2009812" y="5454318"/>
                <a:ext cx="144000" cy="1440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 name="直线连接符 39">
                <a:extLst>
                  <a:ext uri="{FF2B5EF4-FFF2-40B4-BE49-F238E27FC236}">
                    <a16:creationId xmlns:a16="http://schemas.microsoft.com/office/drawing/2014/main" id="{EE66D65C-9485-4220-B6B0-58B346B94E2D}"/>
                  </a:ext>
                </a:extLst>
              </p:cNvPr>
              <p:cNvCxnSpPr/>
              <p:nvPr/>
            </p:nvCxnSpPr>
            <p:spPr>
              <a:xfrm flipH="1">
                <a:off x="2009812" y="5454318"/>
                <a:ext cx="144000" cy="1440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6" name="Picture 4" descr="https://img1.baidu.com/it/u=545087153,1257995337&amp;fm=253&amp;fmt=auto&amp;app=138&amp;f=JPEG?w=2048&amp;h=500">
              <a:extLst>
                <a:ext uri="{FF2B5EF4-FFF2-40B4-BE49-F238E27FC236}">
                  <a16:creationId xmlns:a16="http://schemas.microsoft.com/office/drawing/2014/main" id="{859FEB37-965C-4C20-9E86-F58173FC4B21}"/>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10000" b="90000" l="10000" r="90000">
                          <a14:foregroundMark x1="18799" y1="31200" x2="19189" y2="44400"/>
                          <a14:foregroundMark x1="17578" y1="64000" x2="18408" y2="69000"/>
                          <a14:foregroundMark x1="25977" y1="57400" x2="29590" y2="67200"/>
                          <a14:foregroundMark x1="35205" y1="54200" x2="38037" y2="59000"/>
                          <a14:foregroundMark x1="43213" y1="60800" x2="45215" y2="62400"/>
                          <a14:foregroundMark x1="57666" y1="52600" x2="59229" y2="55800"/>
                          <a14:foregroundMark x1="68848" y1="50800" x2="70459" y2="52600"/>
                          <a14:foregroundMark x1="76855" y1="55800" x2="78857" y2="57400"/>
                          <a14:foregroundMark x1="85303" y1="54200" x2="86084" y2="54200"/>
                        </a14:backgroundRemoval>
                      </a14:imgEffect>
                    </a14:imgLayer>
                  </a14:imgProps>
                </a:ext>
                <a:ext uri="{28A0092B-C50C-407E-A947-70E740481C1C}">
                  <a14:useLocalDpi xmlns:a14="http://schemas.microsoft.com/office/drawing/2010/main" val="0"/>
                </a:ext>
              </a:extLst>
            </a:blip>
            <a:srcRect/>
            <a:stretch>
              <a:fillRect/>
            </a:stretch>
          </p:blipFill>
          <p:spPr bwMode="auto">
            <a:xfrm>
              <a:off x="2551758" y="4621554"/>
              <a:ext cx="1769471" cy="432000"/>
            </a:xfrm>
            <a:prstGeom prst="rect">
              <a:avLst/>
            </a:prstGeom>
            <a:noFill/>
            <a:extLst>
              <a:ext uri="{909E8E84-426E-40DD-AFC4-6F175D3DCCD1}">
                <a14:hiddenFill xmlns:a14="http://schemas.microsoft.com/office/drawing/2010/main">
                  <a:solidFill>
                    <a:srgbClr val="FFFFFF"/>
                  </a:solidFill>
                </a14:hiddenFill>
              </a:ext>
            </a:extLst>
          </p:spPr>
        </p:pic>
      </p:grpSp>
      <p:pic>
        <p:nvPicPr>
          <p:cNvPr id="9" name="图片 8">
            <a:extLst>
              <a:ext uri="{FF2B5EF4-FFF2-40B4-BE49-F238E27FC236}">
                <a16:creationId xmlns:a16="http://schemas.microsoft.com/office/drawing/2014/main" id="{51A742E5-9DA6-49B2-8141-A389264F0E7E}"/>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937364" y="4688953"/>
            <a:ext cx="2208316" cy="360000"/>
          </a:xfrm>
          <a:prstGeom prst="rect">
            <a:avLst/>
          </a:prstGeom>
        </p:spPr>
      </p:pic>
      <p:sp>
        <p:nvSpPr>
          <p:cNvPr id="10" name="标题 1">
            <a:extLst>
              <a:ext uri="{FF2B5EF4-FFF2-40B4-BE49-F238E27FC236}">
                <a16:creationId xmlns:a16="http://schemas.microsoft.com/office/drawing/2014/main" id="{1C0B7FE4-A3DC-4213-A5D5-E0E4A0D00352}"/>
              </a:ext>
            </a:extLst>
          </p:cNvPr>
          <p:cNvSpPr>
            <a:spLocks noGrp="1"/>
          </p:cNvSpPr>
          <p:nvPr>
            <p:ph type="title"/>
          </p:nvPr>
        </p:nvSpPr>
        <p:spPr>
          <a:xfrm>
            <a:off x="937364" y="2964330"/>
            <a:ext cx="6979719" cy="713226"/>
          </a:xfrm>
          <a:prstGeom prst="rect">
            <a:avLst/>
          </a:prstGeom>
        </p:spPr>
        <p:txBody>
          <a:bodyPr anchor="t">
            <a:noAutofit/>
          </a:bodyPr>
          <a:lstStyle>
            <a:lvl1pPr>
              <a:defRPr lang="zh-CN" altLang="en-US" sz="4400" b="1" kern="1200" dirty="0">
                <a:solidFill>
                  <a:schemeClr val="bg1"/>
                </a:solidFill>
                <a:latin typeface="+mn-lt"/>
                <a:ea typeface="微软雅黑" panose="020B0503020204020204" pitchFamily="34" charset="-122"/>
                <a:cs typeface="+mn-cs"/>
              </a:defRPr>
            </a:lvl1pPr>
          </a:lstStyle>
          <a:p>
            <a:r>
              <a:rPr kumimoji="1" lang="zh-CN" altLang="en-US" dirty="0"/>
              <a:t>单击此处编辑母版标题样式</a:t>
            </a:r>
          </a:p>
        </p:txBody>
      </p:sp>
      <p:sp>
        <p:nvSpPr>
          <p:cNvPr id="11" name="文本框 10">
            <a:extLst>
              <a:ext uri="{FF2B5EF4-FFF2-40B4-BE49-F238E27FC236}">
                <a16:creationId xmlns:a16="http://schemas.microsoft.com/office/drawing/2014/main" id="{0EF8D2D0-7158-47CF-AEE9-5BBAB4B318A4}"/>
              </a:ext>
            </a:extLst>
          </p:cNvPr>
          <p:cNvSpPr txBox="1"/>
          <p:nvPr userDrawn="1"/>
        </p:nvSpPr>
        <p:spPr>
          <a:xfrm>
            <a:off x="839789" y="5877273"/>
            <a:ext cx="3095971" cy="276999"/>
          </a:xfrm>
          <a:prstGeom prst="rect">
            <a:avLst/>
          </a:prstGeom>
          <a:noFill/>
        </p:spPr>
        <p:txBody>
          <a:bodyPr wrap="square" rtlCol="0">
            <a:spAutoFit/>
          </a:bodyPr>
          <a:lstStyle/>
          <a:p>
            <a:r>
              <a:rPr lang="en-US" altLang="zh-CN" sz="1200" dirty="0">
                <a:solidFill>
                  <a:schemeClr val="bg1"/>
                </a:solidFill>
                <a:ea typeface="FZLanTingHeiS-R-GB" panose="02000000000000000000" pitchFamily="2" charset="-122"/>
                <a:cs typeface="Arial" panose="020B0604020202020204" pitchFamily="34" charset="0"/>
              </a:rPr>
              <a:t>©2022 Yinfinity. All rights reserved.</a:t>
            </a:r>
          </a:p>
        </p:txBody>
      </p:sp>
      <p:sp>
        <p:nvSpPr>
          <p:cNvPr id="13" name="圆角矩形 15">
            <a:extLst>
              <a:ext uri="{FF2B5EF4-FFF2-40B4-BE49-F238E27FC236}">
                <a16:creationId xmlns:a16="http://schemas.microsoft.com/office/drawing/2014/main" id="{A7736C57-F89F-4C58-BF9A-64D33E3B91BA}"/>
              </a:ext>
            </a:extLst>
          </p:cNvPr>
          <p:cNvSpPr/>
          <p:nvPr userDrawn="1"/>
        </p:nvSpPr>
        <p:spPr>
          <a:xfrm>
            <a:off x="937364" y="2341171"/>
            <a:ext cx="864096" cy="236515"/>
          </a:xfrm>
          <a:prstGeom prst="roundRect">
            <a:avLst>
              <a:gd name="adj" fmla="val 37243"/>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bg1"/>
                </a:solidFill>
                <a:latin typeface="+mn-ea"/>
              </a:rPr>
              <a:t>咖啡</a:t>
            </a:r>
          </a:p>
        </p:txBody>
      </p:sp>
      <p:sp>
        <p:nvSpPr>
          <p:cNvPr id="14" name="圆角矩形 16">
            <a:extLst>
              <a:ext uri="{FF2B5EF4-FFF2-40B4-BE49-F238E27FC236}">
                <a16:creationId xmlns:a16="http://schemas.microsoft.com/office/drawing/2014/main" id="{D89F05C9-9A2F-422F-918D-4A796F60E411}"/>
              </a:ext>
            </a:extLst>
          </p:cNvPr>
          <p:cNvSpPr/>
          <p:nvPr userDrawn="1"/>
        </p:nvSpPr>
        <p:spPr>
          <a:xfrm>
            <a:off x="1877179" y="2341171"/>
            <a:ext cx="864096" cy="236515"/>
          </a:xfrm>
          <a:prstGeom prst="roundRect">
            <a:avLst>
              <a:gd name="adj" fmla="val 37243"/>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bg1"/>
                </a:solidFill>
                <a:latin typeface="+mn-ea"/>
              </a:rPr>
              <a:t>咖啡机</a:t>
            </a:r>
          </a:p>
        </p:txBody>
      </p:sp>
      <p:sp>
        <p:nvSpPr>
          <p:cNvPr id="15" name="圆角矩形 17">
            <a:extLst>
              <a:ext uri="{FF2B5EF4-FFF2-40B4-BE49-F238E27FC236}">
                <a16:creationId xmlns:a16="http://schemas.microsoft.com/office/drawing/2014/main" id="{7E50CE22-442B-4D5A-ACEE-5EA43190D334}"/>
              </a:ext>
            </a:extLst>
          </p:cNvPr>
          <p:cNvSpPr/>
          <p:nvPr userDrawn="1"/>
        </p:nvSpPr>
        <p:spPr>
          <a:xfrm>
            <a:off x="2816993" y="2341171"/>
            <a:ext cx="864096" cy="236515"/>
          </a:xfrm>
          <a:prstGeom prst="roundRect">
            <a:avLst>
              <a:gd name="adj" fmla="val 37243"/>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bg1"/>
                </a:solidFill>
              </a:rPr>
              <a:t>营销</a:t>
            </a:r>
          </a:p>
        </p:txBody>
      </p:sp>
    </p:spTree>
    <p:extLst>
      <p:ext uri="{BB962C8B-B14F-4D97-AF65-F5344CB8AC3E}">
        <p14:creationId xmlns:p14="http://schemas.microsoft.com/office/powerpoint/2010/main" val="33108210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B626A1-938A-492A-AA6A-23736C441ED7}"/>
              </a:ext>
            </a:extLst>
          </p:cNvPr>
          <p:cNvSpPr>
            <a:spLocks noGrp="1"/>
          </p:cNvSpPr>
          <p:nvPr>
            <p:ph type="title"/>
          </p:nvPr>
        </p:nvSpPr>
        <p:spPr>
          <a:xfrm>
            <a:off x="282372" y="219660"/>
            <a:ext cx="9433127" cy="711321"/>
          </a:xfrm>
          <a:prstGeom prst="rect">
            <a:avLst/>
          </a:prstGeom>
        </p:spPr>
        <p:txBody>
          <a:bodyPr anchor="ctr"/>
          <a:lstStyle>
            <a:lvl1pPr>
              <a:defRPr sz="2800"/>
            </a:lvl1pPr>
          </a:lstStyle>
          <a:p>
            <a:endParaRPr lang="zh-CN" altLang="en-US" dirty="0"/>
          </a:p>
        </p:txBody>
      </p:sp>
      <p:sp>
        <p:nvSpPr>
          <p:cNvPr id="5" name="文本占位符 4">
            <a:extLst>
              <a:ext uri="{FF2B5EF4-FFF2-40B4-BE49-F238E27FC236}">
                <a16:creationId xmlns:a16="http://schemas.microsoft.com/office/drawing/2014/main" id="{1DCE48FA-AA7F-4E36-A348-1B61836BE1F2}"/>
              </a:ext>
            </a:extLst>
          </p:cNvPr>
          <p:cNvSpPr>
            <a:spLocks noGrp="1"/>
          </p:cNvSpPr>
          <p:nvPr>
            <p:ph type="body" sz="quarter" idx="10"/>
          </p:nvPr>
        </p:nvSpPr>
        <p:spPr>
          <a:xfrm>
            <a:off x="282373" y="1084267"/>
            <a:ext cx="11627255" cy="712788"/>
          </a:xfrm>
          <a:prstGeom prst="rect">
            <a:avLst/>
          </a:prstGeom>
        </p:spPr>
        <p:txBody>
          <a:bodyPr/>
          <a:lstStyle>
            <a:lvl1pPr marL="285750" marR="0" indent="-285750" algn="l" defTabSz="914400" rtl="0" eaLnBrk="1" fontAlgn="auto" latinLnBrk="0" hangingPunct="1">
              <a:lnSpc>
                <a:spcPct val="150000"/>
              </a:lnSpc>
              <a:spcBef>
                <a:spcPts val="0"/>
              </a:spcBef>
              <a:spcAft>
                <a:spcPts val="600"/>
              </a:spcAft>
              <a:buClrTx/>
              <a:buSzTx/>
              <a:buFont typeface="Arial" panose="020B0604020202020204" pitchFamily="34" charset="0"/>
              <a:buChar char="•"/>
              <a:tabLst/>
              <a:defRPr sz="1200"/>
            </a:lvl1p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zh-CN" altLang="en-US" sz="1400" b="0" i="0" u="none" strike="noStrike" kern="1200" cap="none" spc="0" normalizeH="0" baseline="0" noProof="0" dirty="0">
              <a:ln>
                <a:noFill/>
              </a:ln>
              <a:solidFill>
                <a:srgbClr val="000000"/>
              </a:solidFill>
              <a:effectLst/>
              <a:uLnTx/>
              <a:uFillTx/>
              <a:latin typeface="Verdana"/>
              <a:ea typeface="微软雅黑"/>
              <a:cs typeface="+mn-cs"/>
            </a:endParaRPr>
          </a:p>
        </p:txBody>
      </p:sp>
      <p:sp>
        <p:nvSpPr>
          <p:cNvPr id="6" name="矩形 5">
            <a:extLst>
              <a:ext uri="{FF2B5EF4-FFF2-40B4-BE49-F238E27FC236}">
                <a16:creationId xmlns:a16="http://schemas.microsoft.com/office/drawing/2014/main" id="{4B60EB82-9ACA-4FD0-AA1A-7C7CC511A665}"/>
              </a:ext>
            </a:extLst>
          </p:cNvPr>
          <p:cNvSpPr/>
          <p:nvPr userDrawn="1"/>
        </p:nvSpPr>
        <p:spPr>
          <a:xfrm>
            <a:off x="282373" y="966172"/>
            <a:ext cx="4127822" cy="73673"/>
          </a:xfrm>
          <a:prstGeom prst="rect">
            <a:avLst/>
          </a:prstGeom>
          <a:gradFill flip="none" rotWithShape="1">
            <a:gsLst>
              <a:gs pos="0">
                <a:schemeClr val="accent1"/>
              </a:gs>
              <a:gs pos="28000">
                <a:schemeClr val="accent1">
                  <a:lumMod val="40000"/>
                  <a:lumOff val="60000"/>
                </a:schemeClr>
              </a:gs>
              <a:gs pos="100000">
                <a:schemeClr val="bg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400" dirty="0">
              <a:solidFill>
                <a:schemeClr val="tx1"/>
              </a:solidFill>
            </a:endParaRPr>
          </a:p>
        </p:txBody>
      </p:sp>
      <p:sp>
        <p:nvSpPr>
          <p:cNvPr id="8" name="文本占位符 7">
            <a:extLst>
              <a:ext uri="{FF2B5EF4-FFF2-40B4-BE49-F238E27FC236}">
                <a16:creationId xmlns:a16="http://schemas.microsoft.com/office/drawing/2014/main" id="{DD3B625D-BE45-49EA-A355-F4BEAC08860B}"/>
              </a:ext>
            </a:extLst>
          </p:cNvPr>
          <p:cNvSpPr>
            <a:spLocks noGrp="1"/>
          </p:cNvSpPr>
          <p:nvPr>
            <p:ph type="body" sz="quarter" idx="11"/>
          </p:nvPr>
        </p:nvSpPr>
        <p:spPr>
          <a:xfrm>
            <a:off x="282372" y="6447099"/>
            <a:ext cx="11627255" cy="300942"/>
          </a:xfrm>
          <a:prstGeom prst="rect">
            <a:avLst/>
          </a:prstGeom>
        </p:spPr>
        <p:txBody>
          <a:bodyPr anchor="ctr"/>
          <a:lstStyle>
            <a:lvl1pPr marL="0" indent="0">
              <a:spcBef>
                <a:spcPts val="0"/>
              </a:spcBef>
              <a:buNone/>
              <a:defRPr sz="800">
                <a:solidFill>
                  <a:schemeClr val="tx1">
                    <a:lumMod val="65000"/>
                    <a:lumOff val="35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endParaRPr lang="zh-CN" altLang="en-US" dirty="0"/>
          </a:p>
        </p:txBody>
      </p:sp>
    </p:spTree>
    <p:extLst>
      <p:ext uri="{BB962C8B-B14F-4D97-AF65-F5344CB8AC3E}">
        <p14:creationId xmlns:p14="http://schemas.microsoft.com/office/powerpoint/2010/main" val="1805344001"/>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市场">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B626A1-938A-492A-AA6A-23736C441ED7}"/>
              </a:ext>
            </a:extLst>
          </p:cNvPr>
          <p:cNvSpPr>
            <a:spLocks noGrp="1"/>
          </p:cNvSpPr>
          <p:nvPr>
            <p:ph type="title"/>
          </p:nvPr>
        </p:nvSpPr>
        <p:spPr>
          <a:xfrm>
            <a:off x="282372" y="219660"/>
            <a:ext cx="9433127" cy="711321"/>
          </a:xfrm>
          <a:prstGeom prst="rect">
            <a:avLst/>
          </a:prstGeom>
        </p:spPr>
        <p:txBody>
          <a:bodyPr anchor="ctr"/>
          <a:lstStyle>
            <a:lvl1pPr>
              <a:defRPr sz="2800">
                <a:latin typeface="+mn-ea"/>
                <a:ea typeface="+mn-ea"/>
              </a:defRPr>
            </a:lvl1pPr>
          </a:lstStyle>
          <a:p>
            <a:endParaRPr lang="zh-CN" altLang="en-US" dirty="0"/>
          </a:p>
        </p:txBody>
      </p:sp>
      <p:sp>
        <p:nvSpPr>
          <p:cNvPr id="5" name="文本占位符 4">
            <a:extLst>
              <a:ext uri="{FF2B5EF4-FFF2-40B4-BE49-F238E27FC236}">
                <a16:creationId xmlns:a16="http://schemas.microsoft.com/office/drawing/2014/main" id="{1DCE48FA-AA7F-4E36-A348-1B61836BE1F2}"/>
              </a:ext>
            </a:extLst>
          </p:cNvPr>
          <p:cNvSpPr>
            <a:spLocks noGrp="1"/>
          </p:cNvSpPr>
          <p:nvPr>
            <p:ph type="body" sz="quarter" idx="10"/>
          </p:nvPr>
        </p:nvSpPr>
        <p:spPr>
          <a:xfrm>
            <a:off x="282373" y="1084267"/>
            <a:ext cx="11627255" cy="712788"/>
          </a:xfrm>
          <a:prstGeom prst="rect">
            <a:avLst/>
          </a:prstGeom>
        </p:spPr>
        <p:txBody>
          <a:bodyPr/>
          <a:lstStyle>
            <a:lvl1pPr marL="285750" marR="0" indent="-285750" algn="l" defTabSz="914400" rtl="0" eaLnBrk="1" fontAlgn="auto" latinLnBrk="0" hangingPunct="1">
              <a:lnSpc>
                <a:spcPct val="150000"/>
              </a:lnSpc>
              <a:spcBef>
                <a:spcPts val="0"/>
              </a:spcBef>
              <a:spcAft>
                <a:spcPts val="600"/>
              </a:spcAft>
              <a:buClrTx/>
              <a:buSzTx/>
              <a:buFont typeface="Arial" panose="020B0604020202020204" pitchFamily="34" charset="0"/>
              <a:buChar char="•"/>
              <a:tabLst/>
              <a:defRPr sz="1200">
                <a:latin typeface="+mn-ea"/>
                <a:ea typeface="+mn-ea"/>
              </a:defRPr>
            </a:lvl1p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zh-CN" altLang="en-US" sz="1400" b="0" i="0" u="none" strike="noStrike" kern="1200" cap="none" spc="0" normalizeH="0" baseline="0" noProof="0" dirty="0">
              <a:ln>
                <a:noFill/>
              </a:ln>
              <a:solidFill>
                <a:srgbClr val="000000"/>
              </a:solidFill>
              <a:effectLst/>
              <a:uLnTx/>
              <a:uFillTx/>
              <a:latin typeface="Verdana"/>
              <a:ea typeface="微软雅黑"/>
              <a:cs typeface="+mn-cs"/>
            </a:endParaRPr>
          </a:p>
        </p:txBody>
      </p:sp>
      <p:sp>
        <p:nvSpPr>
          <p:cNvPr id="6" name="矩形 5">
            <a:extLst>
              <a:ext uri="{FF2B5EF4-FFF2-40B4-BE49-F238E27FC236}">
                <a16:creationId xmlns:a16="http://schemas.microsoft.com/office/drawing/2014/main" id="{4B60EB82-9ACA-4FD0-AA1A-7C7CC511A665}"/>
              </a:ext>
            </a:extLst>
          </p:cNvPr>
          <p:cNvSpPr/>
          <p:nvPr userDrawn="1"/>
        </p:nvSpPr>
        <p:spPr>
          <a:xfrm>
            <a:off x="282373" y="966172"/>
            <a:ext cx="4127822" cy="73673"/>
          </a:xfrm>
          <a:prstGeom prst="rect">
            <a:avLst/>
          </a:prstGeom>
          <a:gradFill flip="none" rotWithShape="1">
            <a:gsLst>
              <a:gs pos="0">
                <a:schemeClr val="accent1"/>
              </a:gs>
              <a:gs pos="28000">
                <a:schemeClr val="accent1">
                  <a:lumMod val="40000"/>
                  <a:lumOff val="60000"/>
                </a:schemeClr>
              </a:gs>
              <a:gs pos="100000">
                <a:schemeClr val="bg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400" dirty="0">
              <a:solidFill>
                <a:schemeClr val="tx1"/>
              </a:solidFill>
              <a:latin typeface="+mn-ea"/>
              <a:ea typeface="+mn-ea"/>
            </a:endParaRPr>
          </a:p>
        </p:txBody>
      </p:sp>
      <p:sp>
        <p:nvSpPr>
          <p:cNvPr id="8" name="文本占位符 7">
            <a:extLst>
              <a:ext uri="{FF2B5EF4-FFF2-40B4-BE49-F238E27FC236}">
                <a16:creationId xmlns:a16="http://schemas.microsoft.com/office/drawing/2014/main" id="{DD3B625D-BE45-49EA-A355-F4BEAC08860B}"/>
              </a:ext>
            </a:extLst>
          </p:cNvPr>
          <p:cNvSpPr>
            <a:spLocks noGrp="1"/>
          </p:cNvSpPr>
          <p:nvPr>
            <p:ph type="body" sz="quarter" idx="11"/>
          </p:nvPr>
        </p:nvSpPr>
        <p:spPr>
          <a:xfrm>
            <a:off x="282372" y="6447099"/>
            <a:ext cx="11627255" cy="300942"/>
          </a:xfrm>
          <a:prstGeom prst="rect">
            <a:avLst/>
          </a:prstGeom>
        </p:spPr>
        <p:txBody>
          <a:bodyPr anchor="ctr"/>
          <a:lstStyle>
            <a:lvl1pPr marL="0" indent="0">
              <a:spcBef>
                <a:spcPts val="0"/>
              </a:spcBef>
              <a:buNone/>
              <a:defRPr sz="800">
                <a:solidFill>
                  <a:schemeClr val="tx1">
                    <a:lumMod val="65000"/>
                    <a:lumOff val="35000"/>
                  </a:schemeClr>
                </a:solidFill>
                <a:latin typeface="+mn-ea"/>
                <a:ea typeface="+mn-ea"/>
              </a:defRPr>
            </a:lvl1pPr>
            <a:lvl2pPr marL="457200" indent="0">
              <a:buNone/>
              <a:defRPr/>
            </a:lvl2pPr>
            <a:lvl3pPr marL="914400" indent="0">
              <a:buNone/>
              <a:defRPr/>
            </a:lvl3pPr>
            <a:lvl4pPr marL="1371600" indent="0">
              <a:buNone/>
              <a:defRPr/>
            </a:lvl4pPr>
            <a:lvl5pPr marL="1828800" indent="0">
              <a:buNone/>
              <a:defRPr/>
            </a:lvl5pPr>
          </a:lstStyle>
          <a:p>
            <a:pPr lvl="0"/>
            <a:endParaRPr lang="zh-CN" altLang="en-US" dirty="0"/>
          </a:p>
        </p:txBody>
      </p:sp>
      <p:grpSp>
        <p:nvGrpSpPr>
          <p:cNvPr id="4" name="组合 3">
            <a:extLst>
              <a:ext uri="{FF2B5EF4-FFF2-40B4-BE49-F238E27FC236}">
                <a16:creationId xmlns:a16="http://schemas.microsoft.com/office/drawing/2014/main" id="{3A50FD34-ACCC-47C3-B5E0-9BF056ED3F79}"/>
              </a:ext>
            </a:extLst>
          </p:cNvPr>
          <p:cNvGrpSpPr/>
          <p:nvPr userDrawn="1"/>
        </p:nvGrpSpPr>
        <p:grpSpPr>
          <a:xfrm rot="-2700000">
            <a:off x="-9812" y="-22671"/>
            <a:ext cx="576000" cy="596566"/>
            <a:chOff x="2936880" y="3676550"/>
            <a:chExt cx="576000" cy="596566"/>
          </a:xfrm>
        </p:grpSpPr>
        <p:sp>
          <p:nvSpPr>
            <p:cNvPr id="3" name="直角三角形 2">
              <a:extLst>
                <a:ext uri="{FF2B5EF4-FFF2-40B4-BE49-F238E27FC236}">
                  <a16:creationId xmlns:a16="http://schemas.microsoft.com/office/drawing/2014/main" id="{699D27F7-7047-46C2-A3C9-2F2A843049C1}"/>
                </a:ext>
              </a:extLst>
            </p:cNvPr>
            <p:cNvSpPr>
              <a:spLocks noChangeAspect="1"/>
            </p:cNvSpPr>
            <p:nvPr userDrawn="1"/>
          </p:nvSpPr>
          <p:spPr>
            <a:xfrm rot="2700000" flipV="1">
              <a:off x="2936880" y="3697116"/>
              <a:ext cx="576000" cy="57600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wrap="square" rtlCol="0" anchor="ctr">
              <a:noAutofit/>
            </a:bodyPr>
            <a:lstStyle/>
            <a:p>
              <a:pPr algn="ctr"/>
              <a:endParaRPr lang="zh-CN" altLang="en-US" sz="1400" dirty="0">
                <a:solidFill>
                  <a:schemeClr val="tx1"/>
                </a:solidFill>
                <a:latin typeface="+mn-ea"/>
                <a:ea typeface="+mn-ea"/>
              </a:endParaRPr>
            </a:p>
          </p:txBody>
        </p:sp>
        <p:sp>
          <p:nvSpPr>
            <p:cNvPr id="10" name="文本框 9">
              <a:extLst>
                <a:ext uri="{FF2B5EF4-FFF2-40B4-BE49-F238E27FC236}">
                  <a16:creationId xmlns:a16="http://schemas.microsoft.com/office/drawing/2014/main" id="{1B8E908B-34F6-4FFC-A8D9-CF8A48A1D510}"/>
                </a:ext>
              </a:extLst>
            </p:cNvPr>
            <p:cNvSpPr txBox="1"/>
            <p:nvPr userDrawn="1"/>
          </p:nvSpPr>
          <p:spPr>
            <a:xfrm>
              <a:off x="2953013" y="3676550"/>
              <a:ext cx="543739" cy="307777"/>
            </a:xfrm>
            <a:prstGeom prst="rect">
              <a:avLst/>
            </a:prstGeom>
            <a:noFill/>
          </p:spPr>
          <p:txBody>
            <a:bodyPr wrap="none" rtlCol="0">
              <a:spAutoFit/>
            </a:bodyPr>
            <a:lstStyle/>
            <a:p>
              <a:pPr algn="ctr"/>
              <a:r>
                <a:rPr lang="zh-CN" altLang="en-US" sz="1400" dirty="0">
                  <a:solidFill>
                    <a:schemeClr val="bg1"/>
                  </a:solidFill>
                  <a:latin typeface="+mn-ea"/>
                  <a:ea typeface="+mn-ea"/>
                </a:rPr>
                <a:t>市场</a:t>
              </a:r>
            </a:p>
          </p:txBody>
        </p:sp>
      </p:grpSp>
    </p:spTree>
    <p:extLst>
      <p:ext uri="{BB962C8B-B14F-4D97-AF65-F5344CB8AC3E}">
        <p14:creationId xmlns:p14="http://schemas.microsoft.com/office/powerpoint/2010/main" val="318085132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货">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B626A1-938A-492A-AA6A-23736C441ED7}"/>
              </a:ext>
            </a:extLst>
          </p:cNvPr>
          <p:cNvSpPr>
            <a:spLocks noGrp="1"/>
          </p:cNvSpPr>
          <p:nvPr>
            <p:ph type="title"/>
          </p:nvPr>
        </p:nvSpPr>
        <p:spPr>
          <a:xfrm>
            <a:off x="282372" y="219660"/>
            <a:ext cx="9433127" cy="711321"/>
          </a:xfrm>
          <a:prstGeom prst="rect">
            <a:avLst/>
          </a:prstGeom>
        </p:spPr>
        <p:txBody>
          <a:bodyPr anchor="ctr"/>
          <a:lstStyle>
            <a:lvl1pPr>
              <a:defRPr sz="2800">
                <a:latin typeface="+mn-ea"/>
                <a:ea typeface="+mn-ea"/>
              </a:defRPr>
            </a:lvl1pPr>
          </a:lstStyle>
          <a:p>
            <a:endParaRPr lang="zh-CN" altLang="en-US" dirty="0"/>
          </a:p>
        </p:txBody>
      </p:sp>
      <p:sp>
        <p:nvSpPr>
          <p:cNvPr id="5" name="文本占位符 4">
            <a:extLst>
              <a:ext uri="{FF2B5EF4-FFF2-40B4-BE49-F238E27FC236}">
                <a16:creationId xmlns:a16="http://schemas.microsoft.com/office/drawing/2014/main" id="{1DCE48FA-AA7F-4E36-A348-1B61836BE1F2}"/>
              </a:ext>
            </a:extLst>
          </p:cNvPr>
          <p:cNvSpPr>
            <a:spLocks noGrp="1"/>
          </p:cNvSpPr>
          <p:nvPr>
            <p:ph type="body" sz="quarter" idx="10"/>
          </p:nvPr>
        </p:nvSpPr>
        <p:spPr>
          <a:xfrm>
            <a:off x="282373" y="1084267"/>
            <a:ext cx="11627255" cy="712788"/>
          </a:xfrm>
          <a:prstGeom prst="rect">
            <a:avLst/>
          </a:prstGeom>
        </p:spPr>
        <p:txBody>
          <a:bodyPr/>
          <a:lstStyle>
            <a:lvl1pPr marL="285750" marR="0" indent="-285750" algn="l" defTabSz="914400" rtl="0" eaLnBrk="1" fontAlgn="auto" latinLnBrk="0" hangingPunct="1">
              <a:lnSpc>
                <a:spcPct val="150000"/>
              </a:lnSpc>
              <a:spcBef>
                <a:spcPts val="0"/>
              </a:spcBef>
              <a:spcAft>
                <a:spcPts val="600"/>
              </a:spcAft>
              <a:buClrTx/>
              <a:buSzTx/>
              <a:buFont typeface="Arial" panose="020B0604020202020204" pitchFamily="34" charset="0"/>
              <a:buChar char="•"/>
              <a:tabLst/>
              <a:defRPr sz="1200">
                <a:latin typeface="+mn-ea"/>
                <a:ea typeface="+mn-ea"/>
              </a:defRPr>
            </a:lvl1p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zh-CN" altLang="en-US" sz="1400" b="0" i="0" u="none" strike="noStrike" kern="1200" cap="none" spc="0" normalizeH="0" baseline="0" noProof="0" dirty="0">
              <a:ln>
                <a:noFill/>
              </a:ln>
              <a:solidFill>
                <a:srgbClr val="000000"/>
              </a:solidFill>
              <a:effectLst/>
              <a:uLnTx/>
              <a:uFillTx/>
              <a:latin typeface="Verdana"/>
              <a:ea typeface="微软雅黑"/>
              <a:cs typeface="+mn-cs"/>
            </a:endParaRPr>
          </a:p>
        </p:txBody>
      </p:sp>
      <p:sp>
        <p:nvSpPr>
          <p:cNvPr id="6" name="矩形 5">
            <a:extLst>
              <a:ext uri="{FF2B5EF4-FFF2-40B4-BE49-F238E27FC236}">
                <a16:creationId xmlns:a16="http://schemas.microsoft.com/office/drawing/2014/main" id="{4B60EB82-9ACA-4FD0-AA1A-7C7CC511A665}"/>
              </a:ext>
            </a:extLst>
          </p:cNvPr>
          <p:cNvSpPr/>
          <p:nvPr userDrawn="1"/>
        </p:nvSpPr>
        <p:spPr>
          <a:xfrm>
            <a:off x="282373" y="966172"/>
            <a:ext cx="4127822" cy="73673"/>
          </a:xfrm>
          <a:prstGeom prst="rect">
            <a:avLst/>
          </a:prstGeom>
          <a:gradFill flip="none" rotWithShape="1">
            <a:gsLst>
              <a:gs pos="0">
                <a:schemeClr val="accent1"/>
              </a:gs>
              <a:gs pos="28000">
                <a:schemeClr val="accent1">
                  <a:lumMod val="40000"/>
                  <a:lumOff val="60000"/>
                </a:schemeClr>
              </a:gs>
              <a:gs pos="100000">
                <a:schemeClr val="bg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400" dirty="0">
              <a:solidFill>
                <a:schemeClr val="tx1"/>
              </a:solidFill>
              <a:latin typeface="+mn-ea"/>
              <a:ea typeface="+mn-ea"/>
            </a:endParaRPr>
          </a:p>
        </p:txBody>
      </p:sp>
      <p:sp>
        <p:nvSpPr>
          <p:cNvPr id="8" name="文本占位符 7">
            <a:extLst>
              <a:ext uri="{FF2B5EF4-FFF2-40B4-BE49-F238E27FC236}">
                <a16:creationId xmlns:a16="http://schemas.microsoft.com/office/drawing/2014/main" id="{DD3B625D-BE45-49EA-A355-F4BEAC08860B}"/>
              </a:ext>
            </a:extLst>
          </p:cNvPr>
          <p:cNvSpPr>
            <a:spLocks noGrp="1"/>
          </p:cNvSpPr>
          <p:nvPr>
            <p:ph type="body" sz="quarter" idx="11"/>
          </p:nvPr>
        </p:nvSpPr>
        <p:spPr>
          <a:xfrm>
            <a:off x="282372" y="6447099"/>
            <a:ext cx="11627255" cy="300942"/>
          </a:xfrm>
          <a:prstGeom prst="rect">
            <a:avLst/>
          </a:prstGeom>
        </p:spPr>
        <p:txBody>
          <a:bodyPr anchor="ctr"/>
          <a:lstStyle>
            <a:lvl1pPr marL="0" indent="0">
              <a:spcBef>
                <a:spcPts val="0"/>
              </a:spcBef>
              <a:buNone/>
              <a:defRPr sz="800">
                <a:solidFill>
                  <a:schemeClr val="tx1">
                    <a:lumMod val="65000"/>
                    <a:lumOff val="35000"/>
                  </a:schemeClr>
                </a:solidFill>
                <a:latin typeface="+mn-ea"/>
                <a:ea typeface="+mn-ea"/>
              </a:defRPr>
            </a:lvl1pPr>
            <a:lvl2pPr marL="457200" indent="0">
              <a:buNone/>
              <a:defRPr/>
            </a:lvl2pPr>
            <a:lvl3pPr marL="914400" indent="0">
              <a:buNone/>
              <a:defRPr/>
            </a:lvl3pPr>
            <a:lvl4pPr marL="1371600" indent="0">
              <a:buNone/>
              <a:defRPr/>
            </a:lvl4pPr>
            <a:lvl5pPr marL="1828800" indent="0">
              <a:buNone/>
              <a:defRPr/>
            </a:lvl5pPr>
          </a:lstStyle>
          <a:p>
            <a:pPr lvl="0"/>
            <a:endParaRPr lang="zh-CN" altLang="en-US" dirty="0"/>
          </a:p>
        </p:txBody>
      </p:sp>
      <p:grpSp>
        <p:nvGrpSpPr>
          <p:cNvPr id="4" name="组合 3">
            <a:extLst>
              <a:ext uri="{FF2B5EF4-FFF2-40B4-BE49-F238E27FC236}">
                <a16:creationId xmlns:a16="http://schemas.microsoft.com/office/drawing/2014/main" id="{3A50FD34-ACCC-47C3-B5E0-9BF056ED3F79}"/>
              </a:ext>
            </a:extLst>
          </p:cNvPr>
          <p:cNvGrpSpPr/>
          <p:nvPr userDrawn="1"/>
        </p:nvGrpSpPr>
        <p:grpSpPr>
          <a:xfrm rot="-2700000">
            <a:off x="-15253" y="-35804"/>
            <a:ext cx="576000" cy="611952"/>
            <a:chOff x="2936880" y="3661164"/>
            <a:chExt cx="576000" cy="611952"/>
          </a:xfrm>
        </p:grpSpPr>
        <p:sp>
          <p:nvSpPr>
            <p:cNvPr id="3" name="直角三角形 2">
              <a:extLst>
                <a:ext uri="{FF2B5EF4-FFF2-40B4-BE49-F238E27FC236}">
                  <a16:creationId xmlns:a16="http://schemas.microsoft.com/office/drawing/2014/main" id="{699D27F7-7047-46C2-A3C9-2F2A843049C1}"/>
                </a:ext>
              </a:extLst>
            </p:cNvPr>
            <p:cNvSpPr>
              <a:spLocks noChangeAspect="1"/>
            </p:cNvSpPr>
            <p:nvPr userDrawn="1"/>
          </p:nvSpPr>
          <p:spPr>
            <a:xfrm rot="2700000" flipV="1">
              <a:off x="2936880" y="3697116"/>
              <a:ext cx="576000" cy="57600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wrap="square" rtlCol="0" anchor="ctr">
              <a:noAutofit/>
            </a:bodyPr>
            <a:lstStyle/>
            <a:p>
              <a:pPr algn="ctr"/>
              <a:endParaRPr lang="zh-CN" altLang="en-US" sz="1400" dirty="0">
                <a:solidFill>
                  <a:schemeClr val="tx1"/>
                </a:solidFill>
                <a:latin typeface="+mn-ea"/>
                <a:ea typeface="+mn-ea"/>
              </a:endParaRPr>
            </a:p>
          </p:txBody>
        </p:sp>
        <p:sp>
          <p:nvSpPr>
            <p:cNvPr id="10" name="文本框 9">
              <a:extLst>
                <a:ext uri="{FF2B5EF4-FFF2-40B4-BE49-F238E27FC236}">
                  <a16:creationId xmlns:a16="http://schemas.microsoft.com/office/drawing/2014/main" id="{1B8E908B-34F6-4FFC-A8D9-CF8A48A1D510}"/>
                </a:ext>
              </a:extLst>
            </p:cNvPr>
            <p:cNvSpPr txBox="1"/>
            <p:nvPr userDrawn="1"/>
          </p:nvSpPr>
          <p:spPr>
            <a:xfrm>
              <a:off x="3029955" y="3661164"/>
              <a:ext cx="389851" cy="338554"/>
            </a:xfrm>
            <a:prstGeom prst="rect">
              <a:avLst/>
            </a:prstGeom>
            <a:noFill/>
          </p:spPr>
          <p:txBody>
            <a:bodyPr wrap="none" rtlCol="0">
              <a:spAutoFit/>
            </a:bodyPr>
            <a:lstStyle/>
            <a:p>
              <a:pPr algn="ctr"/>
              <a:r>
                <a:rPr lang="zh-CN" altLang="en-US" sz="1600" dirty="0">
                  <a:solidFill>
                    <a:schemeClr val="bg1"/>
                  </a:solidFill>
                  <a:latin typeface="+mn-ea"/>
                  <a:ea typeface="+mn-ea"/>
                </a:rPr>
                <a:t>货</a:t>
              </a:r>
            </a:p>
          </p:txBody>
        </p:sp>
      </p:grpSp>
    </p:spTree>
    <p:extLst>
      <p:ext uri="{BB962C8B-B14F-4D97-AF65-F5344CB8AC3E}">
        <p14:creationId xmlns:p14="http://schemas.microsoft.com/office/powerpoint/2010/main" val="201678394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场">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B626A1-938A-492A-AA6A-23736C441ED7}"/>
              </a:ext>
            </a:extLst>
          </p:cNvPr>
          <p:cNvSpPr>
            <a:spLocks noGrp="1"/>
          </p:cNvSpPr>
          <p:nvPr>
            <p:ph type="title"/>
          </p:nvPr>
        </p:nvSpPr>
        <p:spPr>
          <a:xfrm>
            <a:off x="282372" y="219660"/>
            <a:ext cx="9433127" cy="711321"/>
          </a:xfrm>
          <a:prstGeom prst="rect">
            <a:avLst/>
          </a:prstGeom>
        </p:spPr>
        <p:txBody>
          <a:bodyPr anchor="ctr"/>
          <a:lstStyle>
            <a:lvl1pPr>
              <a:defRPr sz="2800">
                <a:latin typeface="+mn-ea"/>
                <a:ea typeface="+mn-ea"/>
              </a:defRPr>
            </a:lvl1pPr>
          </a:lstStyle>
          <a:p>
            <a:endParaRPr lang="zh-CN" altLang="en-US" dirty="0"/>
          </a:p>
        </p:txBody>
      </p:sp>
      <p:sp>
        <p:nvSpPr>
          <p:cNvPr id="5" name="文本占位符 4">
            <a:extLst>
              <a:ext uri="{FF2B5EF4-FFF2-40B4-BE49-F238E27FC236}">
                <a16:creationId xmlns:a16="http://schemas.microsoft.com/office/drawing/2014/main" id="{1DCE48FA-AA7F-4E36-A348-1B61836BE1F2}"/>
              </a:ext>
            </a:extLst>
          </p:cNvPr>
          <p:cNvSpPr>
            <a:spLocks noGrp="1"/>
          </p:cNvSpPr>
          <p:nvPr>
            <p:ph type="body" sz="quarter" idx="10"/>
          </p:nvPr>
        </p:nvSpPr>
        <p:spPr>
          <a:xfrm>
            <a:off x="282373" y="1084267"/>
            <a:ext cx="11627255" cy="712788"/>
          </a:xfrm>
          <a:prstGeom prst="rect">
            <a:avLst/>
          </a:prstGeom>
        </p:spPr>
        <p:txBody>
          <a:bodyPr/>
          <a:lstStyle>
            <a:lvl1pPr marL="285750" marR="0" indent="-285750" algn="l" defTabSz="914400" rtl="0" eaLnBrk="1" fontAlgn="auto" latinLnBrk="0" hangingPunct="1">
              <a:lnSpc>
                <a:spcPct val="150000"/>
              </a:lnSpc>
              <a:spcBef>
                <a:spcPts val="0"/>
              </a:spcBef>
              <a:spcAft>
                <a:spcPts val="600"/>
              </a:spcAft>
              <a:buClrTx/>
              <a:buSzTx/>
              <a:buFont typeface="Arial" panose="020B0604020202020204" pitchFamily="34" charset="0"/>
              <a:buChar char="•"/>
              <a:tabLst/>
              <a:defRPr sz="1200">
                <a:latin typeface="+mn-ea"/>
                <a:ea typeface="+mn-ea"/>
              </a:defRPr>
            </a:lvl1p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zh-CN" altLang="en-US" sz="1400" b="0" i="0" u="none" strike="noStrike" kern="1200" cap="none" spc="0" normalizeH="0" baseline="0" noProof="0" dirty="0">
              <a:ln>
                <a:noFill/>
              </a:ln>
              <a:solidFill>
                <a:srgbClr val="000000"/>
              </a:solidFill>
              <a:effectLst/>
              <a:uLnTx/>
              <a:uFillTx/>
              <a:latin typeface="Verdana"/>
              <a:ea typeface="微软雅黑"/>
              <a:cs typeface="+mn-cs"/>
            </a:endParaRPr>
          </a:p>
        </p:txBody>
      </p:sp>
      <p:sp>
        <p:nvSpPr>
          <p:cNvPr id="6" name="矩形 5">
            <a:extLst>
              <a:ext uri="{FF2B5EF4-FFF2-40B4-BE49-F238E27FC236}">
                <a16:creationId xmlns:a16="http://schemas.microsoft.com/office/drawing/2014/main" id="{4B60EB82-9ACA-4FD0-AA1A-7C7CC511A665}"/>
              </a:ext>
            </a:extLst>
          </p:cNvPr>
          <p:cNvSpPr/>
          <p:nvPr userDrawn="1"/>
        </p:nvSpPr>
        <p:spPr>
          <a:xfrm>
            <a:off x="282373" y="966172"/>
            <a:ext cx="4127822" cy="73673"/>
          </a:xfrm>
          <a:prstGeom prst="rect">
            <a:avLst/>
          </a:prstGeom>
          <a:gradFill flip="none" rotWithShape="1">
            <a:gsLst>
              <a:gs pos="0">
                <a:schemeClr val="accent1"/>
              </a:gs>
              <a:gs pos="28000">
                <a:schemeClr val="accent1">
                  <a:lumMod val="40000"/>
                  <a:lumOff val="60000"/>
                </a:schemeClr>
              </a:gs>
              <a:gs pos="100000">
                <a:schemeClr val="bg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400" dirty="0">
              <a:solidFill>
                <a:schemeClr val="tx1"/>
              </a:solidFill>
              <a:latin typeface="+mn-ea"/>
              <a:ea typeface="+mn-ea"/>
            </a:endParaRPr>
          </a:p>
        </p:txBody>
      </p:sp>
      <p:sp>
        <p:nvSpPr>
          <p:cNvPr id="8" name="文本占位符 7">
            <a:extLst>
              <a:ext uri="{FF2B5EF4-FFF2-40B4-BE49-F238E27FC236}">
                <a16:creationId xmlns:a16="http://schemas.microsoft.com/office/drawing/2014/main" id="{DD3B625D-BE45-49EA-A355-F4BEAC08860B}"/>
              </a:ext>
            </a:extLst>
          </p:cNvPr>
          <p:cNvSpPr>
            <a:spLocks noGrp="1"/>
          </p:cNvSpPr>
          <p:nvPr>
            <p:ph type="body" sz="quarter" idx="11"/>
          </p:nvPr>
        </p:nvSpPr>
        <p:spPr>
          <a:xfrm>
            <a:off x="282372" y="6447099"/>
            <a:ext cx="11627255" cy="300942"/>
          </a:xfrm>
          <a:prstGeom prst="rect">
            <a:avLst/>
          </a:prstGeom>
        </p:spPr>
        <p:txBody>
          <a:bodyPr anchor="ctr"/>
          <a:lstStyle>
            <a:lvl1pPr marL="0" indent="0">
              <a:spcBef>
                <a:spcPts val="0"/>
              </a:spcBef>
              <a:buNone/>
              <a:defRPr sz="800">
                <a:solidFill>
                  <a:schemeClr val="tx1">
                    <a:lumMod val="65000"/>
                    <a:lumOff val="35000"/>
                  </a:schemeClr>
                </a:solidFill>
                <a:latin typeface="+mn-ea"/>
                <a:ea typeface="+mn-ea"/>
              </a:defRPr>
            </a:lvl1pPr>
            <a:lvl2pPr marL="457200" indent="0">
              <a:buNone/>
              <a:defRPr/>
            </a:lvl2pPr>
            <a:lvl3pPr marL="914400" indent="0">
              <a:buNone/>
              <a:defRPr/>
            </a:lvl3pPr>
            <a:lvl4pPr marL="1371600" indent="0">
              <a:buNone/>
              <a:defRPr/>
            </a:lvl4pPr>
            <a:lvl5pPr marL="1828800" indent="0">
              <a:buNone/>
              <a:defRPr/>
            </a:lvl5pPr>
          </a:lstStyle>
          <a:p>
            <a:pPr lvl="0"/>
            <a:endParaRPr lang="zh-CN" altLang="en-US" dirty="0"/>
          </a:p>
        </p:txBody>
      </p:sp>
      <p:grpSp>
        <p:nvGrpSpPr>
          <p:cNvPr id="7" name="组合 6">
            <a:extLst>
              <a:ext uri="{FF2B5EF4-FFF2-40B4-BE49-F238E27FC236}">
                <a16:creationId xmlns:a16="http://schemas.microsoft.com/office/drawing/2014/main" id="{2240F827-C0F4-A617-5CD4-41A51410509E}"/>
              </a:ext>
            </a:extLst>
          </p:cNvPr>
          <p:cNvGrpSpPr/>
          <p:nvPr userDrawn="1"/>
        </p:nvGrpSpPr>
        <p:grpSpPr>
          <a:xfrm rot="-2700000">
            <a:off x="-15253" y="-35804"/>
            <a:ext cx="576000" cy="611952"/>
            <a:chOff x="2936880" y="3661164"/>
            <a:chExt cx="576000" cy="611952"/>
          </a:xfrm>
        </p:grpSpPr>
        <p:sp>
          <p:nvSpPr>
            <p:cNvPr id="9" name="直角三角形 8">
              <a:extLst>
                <a:ext uri="{FF2B5EF4-FFF2-40B4-BE49-F238E27FC236}">
                  <a16:creationId xmlns:a16="http://schemas.microsoft.com/office/drawing/2014/main" id="{56F3E4C3-74D3-37AF-B0F0-6527D6C1966B}"/>
                </a:ext>
              </a:extLst>
            </p:cNvPr>
            <p:cNvSpPr>
              <a:spLocks noChangeAspect="1"/>
            </p:cNvSpPr>
            <p:nvPr userDrawn="1"/>
          </p:nvSpPr>
          <p:spPr>
            <a:xfrm rot="2700000" flipV="1">
              <a:off x="2936880" y="3697116"/>
              <a:ext cx="576000" cy="57600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wrap="square" rtlCol="0" anchor="ctr">
              <a:noAutofit/>
            </a:bodyPr>
            <a:lstStyle/>
            <a:p>
              <a:pPr algn="ctr"/>
              <a:endParaRPr lang="zh-CN" altLang="en-US" sz="1400" dirty="0">
                <a:solidFill>
                  <a:schemeClr val="tx1"/>
                </a:solidFill>
                <a:latin typeface="+mn-ea"/>
                <a:ea typeface="+mn-ea"/>
              </a:endParaRPr>
            </a:p>
          </p:txBody>
        </p:sp>
        <p:sp>
          <p:nvSpPr>
            <p:cNvPr id="11" name="文本框 10">
              <a:extLst>
                <a:ext uri="{FF2B5EF4-FFF2-40B4-BE49-F238E27FC236}">
                  <a16:creationId xmlns:a16="http://schemas.microsoft.com/office/drawing/2014/main" id="{AFCB40D1-6098-5626-390E-D4BE5E847723}"/>
                </a:ext>
              </a:extLst>
            </p:cNvPr>
            <p:cNvSpPr txBox="1"/>
            <p:nvPr userDrawn="1"/>
          </p:nvSpPr>
          <p:spPr>
            <a:xfrm>
              <a:off x="3029956" y="3661164"/>
              <a:ext cx="389851" cy="338554"/>
            </a:xfrm>
            <a:prstGeom prst="rect">
              <a:avLst/>
            </a:prstGeom>
            <a:noFill/>
          </p:spPr>
          <p:txBody>
            <a:bodyPr wrap="none" rtlCol="0">
              <a:spAutoFit/>
            </a:bodyPr>
            <a:lstStyle/>
            <a:p>
              <a:pPr algn="ctr"/>
              <a:r>
                <a:rPr lang="zh-CN" altLang="en-US" sz="1600" dirty="0">
                  <a:solidFill>
                    <a:schemeClr val="bg1"/>
                  </a:solidFill>
                  <a:latin typeface="+mn-ea"/>
                  <a:ea typeface="+mn-ea"/>
                </a:rPr>
                <a:t>场</a:t>
              </a:r>
            </a:p>
          </p:txBody>
        </p:sp>
      </p:grpSp>
    </p:spTree>
    <p:extLst>
      <p:ext uri="{BB962C8B-B14F-4D97-AF65-F5344CB8AC3E}">
        <p14:creationId xmlns:p14="http://schemas.microsoft.com/office/powerpoint/2010/main" val="27720925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人">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B626A1-938A-492A-AA6A-23736C441ED7}"/>
              </a:ext>
            </a:extLst>
          </p:cNvPr>
          <p:cNvSpPr>
            <a:spLocks noGrp="1"/>
          </p:cNvSpPr>
          <p:nvPr>
            <p:ph type="title"/>
          </p:nvPr>
        </p:nvSpPr>
        <p:spPr>
          <a:xfrm>
            <a:off x="282372" y="219660"/>
            <a:ext cx="9433127" cy="711321"/>
          </a:xfrm>
          <a:prstGeom prst="rect">
            <a:avLst/>
          </a:prstGeom>
        </p:spPr>
        <p:txBody>
          <a:bodyPr anchor="ctr"/>
          <a:lstStyle>
            <a:lvl1pPr>
              <a:defRPr sz="2800">
                <a:latin typeface="+mn-ea"/>
                <a:ea typeface="+mn-ea"/>
              </a:defRPr>
            </a:lvl1pPr>
          </a:lstStyle>
          <a:p>
            <a:endParaRPr lang="zh-CN" altLang="en-US" dirty="0"/>
          </a:p>
        </p:txBody>
      </p:sp>
      <p:sp>
        <p:nvSpPr>
          <p:cNvPr id="5" name="文本占位符 4">
            <a:extLst>
              <a:ext uri="{FF2B5EF4-FFF2-40B4-BE49-F238E27FC236}">
                <a16:creationId xmlns:a16="http://schemas.microsoft.com/office/drawing/2014/main" id="{1DCE48FA-AA7F-4E36-A348-1B61836BE1F2}"/>
              </a:ext>
            </a:extLst>
          </p:cNvPr>
          <p:cNvSpPr>
            <a:spLocks noGrp="1"/>
          </p:cNvSpPr>
          <p:nvPr>
            <p:ph type="body" sz="quarter" idx="10"/>
          </p:nvPr>
        </p:nvSpPr>
        <p:spPr>
          <a:xfrm>
            <a:off x="282373" y="1084267"/>
            <a:ext cx="11627255" cy="712788"/>
          </a:xfrm>
          <a:prstGeom prst="rect">
            <a:avLst/>
          </a:prstGeom>
        </p:spPr>
        <p:txBody>
          <a:bodyPr/>
          <a:lstStyle>
            <a:lvl1pPr marL="285750" marR="0" indent="-285750" algn="l" defTabSz="914400" rtl="0" eaLnBrk="1" fontAlgn="auto" latinLnBrk="0" hangingPunct="1">
              <a:lnSpc>
                <a:spcPct val="150000"/>
              </a:lnSpc>
              <a:spcBef>
                <a:spcPts val="0"/>
              </a:spcBef>
              <a:spcAft>
                <a:spcPts val="600"/>
              </a:spcAft>
              <a:buClrTx/>
              <a:buSzTx/>
              <a:buFont typeface="Arial" panose="020B0604020202020204" pitchFamily="34" charset="0"/>
              <a:buChar char="•"/>
              <a:tabLst/>
              <a:defRPr sz="1200">
                <a:latin typeface="+mn-ea"/>
                <a:ea typeface="+mn-ea"/>
              </a:defRPr>
            </a:lvl1p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zh-CN" altLang="en-US" sz="1400" b="0" i="0" u="none" strike="noStrike" kern="1200" cap="none" spc="0" normalizeH="0" baseline="0" noProof="0" dirty="0">
              <a:ln>
                <a:noFill/>
              </a:ln>
              <a:solidFill>
                <a:srgbClr val="000000"/>
              </a:solidFill>
              <a:effectLst/>
              <a:uLnTx/>
              <a:uFillTx/>
              <a:latin typeface="Verdana"/>
              <a:ea typeface="微软雅黑"/>
              <a:cs typeface="+mn-cs"/>
            </a:endParaRPr>
          </a:p>
        </p:txBody>
      </p:sp>
      <p:sp>
        <p:nvSpPr>
          <p:cNvPr id="6" name="矩形 5">
            <a:extLst>
              <a:ext uri="{FF2B5EF4-FFF2-40B4-BE49-F238E27FC236}">
                <a16:creationId xmlns:a16="http://schemas.microsoft.com/office/drawing/2014/main" id="{4B60EB82-9ACA-4FD0-AA1A-7C7CC511A665}"/>
              </a:ext>
            </a:extLst>
          </p:cNvPr>
          <p:cNvSpPr/>
          <p:nvPr userDrawn="1"/>
        </p:nvSpPr>
        <p:spPr>
          <a:xfrm>
            <a:off x="282373" y="966172"/>
            <a:ext cx="4127822" cy="73673"/>
          </a:xfrm>
          <a:prstGeom prst="rect">
            <a:avLst/>
          </a:prstGeom>
          <a:gradFill flip="none" rotWithShape="1">
            <a:gsLst>
              <a:gs pos="0">
                <a:schemeClr val="accent1"/>
              </a:gs>
              <a:gs pos="28000">
                <a:schemeClr val="accent1">
                  <a:lumMod val="40000"/>
                  <a:lumOff val="60000"/>
                </a:schemeClr>
              </a:gs>
              <a:gs pos="100000">
                <a:schemeClr val="bg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400" dirty="0">
              <a:solidFill>
                <a:schemeClr val="tx1"/>
              </a:solidFill>
              <a:latin typeface="+mn-ea"/>
              <a:ea typeface="+mn-ea"/>
            </a:endParaRPr>
          </a:p>
        </p:txBody>
      </p:sp>
      <p:sp>
        <p:nvSpPr>
          <p:cNvPr id="8" name="文本占位符 7">
            <a:extLst>
              <a:ext uri="{FF2B5EF4-FFF2-40B4-BE49-F238E27FC236}">
                <a16:creationId xmlns:a16="http://schemas.microsoft.com/office/drawing/2014/main" id="{DD3B625D-BE45-49EA-A355-F4BEAC08860B}"/>
              </a:ext>
            </a:extLst>
          </p:cNvPr>
          <p:cNvSpPr>
            <a:spLocks noGrp="1"/>
          </p:cNvSpPr>
          <p:nvPr>
            <p:ph type="body" sz="quarter" idx="11"/>
          </p:nvPr>
        </p:nvSpPr>
        <p:spPr>
          <a:xfrm>
            <a:off x="282372" y="6447099"/>
            <a:ext cx="11627255" cy="300942"/>
          </a:xfrm>
          <a:prstGeom prst="rect">
            <a:avLst/>
          </a:prstGeom>
        </p:spPr>
        <p:txBody>
          <a:bodyPr anchor="ctr"/>
          <a:lstStyle>
            <a:lvl1pPr marL="0" indent="0">
              <a:spcBef>
                <a:spcPts val="0"/>
              </a:spcBef>
              <a:buNone/>
              <a:defRPr sz="800">
                <a:solidFill>
                  <a:schemeClr val="tx1">
                    <a:lumMod val="65000"/>
                    <a:lumOff val="35000"/>
                  </a:schemeClr>
                </a:solidFill>
                <a:latin typeface="+mn-ea"/>
                <a:ea typeface="+mn-ea"/>
              </a:defRPr>
            </a:lvl1pPr>
            <a:lvl2pPr marL="457200" indent="0">
              <a:buNone/>
              <a:defRPr/>
            </a:lvl2pPr>
            <a:lvl3pPr marL="914400" indent="0">
              <a:buNone/>
              <a:defRPr/>
            </a:lvl3pPr>
            <a:lvl4pPr marL="1371600" indent="0">
              <a:buNone/>
              <a:defRPr/>
            </a:lvl4pPr>
            <a:lvl5pPr marL="1828800" indent="0">
              <a:buNone/>
              <a:defRPr/>
            </a:lvl5pPr>
          </a:lstStyle>
          <a:p>
            <a:pPr lvl="0"/>
            <a:endParaRPr lang="zh-CN" altLang="en-US" dirty="0"/>
          </a:p>
        </p:txBody>
      </p:sp>
      <p:grpSp>
        <p:nvGrpSpPr>
          <p:cNvPr id="4" name="组合 3">
            <a:extLst>
              <a:ext uri="{FF2B5EF4-FFF2-40B4-BE49-F238E27FC236}">
                <a16:creationId xmlns:a16="http://schemas.microsoft.com/office/drawing/2014/main" id="{3A50FD34-ACCC-47C3-B5E0-9BF056ED3F79}"/>
              </a:ext>
            </a:extLst>
          </p:cNvPr>
          <p:cNvGrpSpPr/>
          <p:nvPr userDrawn="1"/>
        </p:nvGrpSpPr>
        <p:grpSpPr>
          <a:xfrm rot="-2700000">
            <a:off x="-15253" y="-35803"/>
            <a:ext cx="576000" cy="611951"/>
            <a:chOff x="2936880" y="3661165"/>
            <a:chExt cx="576000" cy="611951"/>
          </a:xfrm>
        </p:grpSpPr>
        <p:sp>
          <p:nvSpPr>
            <p:cNvPr id="3" name="直角三角形 2">
              <a:extLst>
                <a:ext uri="{FF2B5EF4-FFF2-40B4-BE49-F238E27FC236}">
                  <a16:creationId xmlns:a16="http://schemas.microsoft.com/office/drawing/2014/main" id="{699D27F7-7047-46C2-A3C9-2F2A843049C1}"/>
                </a:ext>
              </a:extLst>
            </p:cNvPr>
            <p:cNvSpPr>
              <a:spLocks noChangeAspect="1"/>
            </p:cNvSpPr>
            <p:nvPr userDrawn="1"/>
          </p:nvSpPr>
          <p:spPr>
            <a:xfrm rot="2700000" flipV="1">
              <a:off x="2936880" y="3697116"/>
              <a:ext cx="576000" cy="57600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wrap="square" rtlCol="0" anchor="ctr">
              <a:noAutofit/>
            </a:bodyPr>
            <a:lstStyle/>
            <a:p>
              <a:pPr algn="ctr"/>
              <a:endParaRPr lang="zh-CN" altLang="en-US" sz="1400" dirty="0">
                <a:solidFill>
                  <a:schemeClr val="tx1"/>
                </a:solidFill>
                <a:latin typeface="+mn-ea"/>
                <a:ea typeface="+mn-ea"/>
              </a:endParaRPr>
            </a:p>
          </p:txBody>
        </p:sp>
        <p:sp>
          <p:nvSpPr>
            <p:cNvPr id="10" name="文本框 9">
              <a:extLst>
                <a:ext uri="{FF2B5EF4-FFF2-40B4-BE49-F238E27FC236}">
                  <a16:creationId xmlns:a16="http://schemas.microsoft.com/office/drawing/2014/main" id="{1B8E908B-34F6-4FFC-A8D9-CF8A48A1D510}"/>
                </a:ext>
              </a:extLst>
            </p:cNvPr>
            <p:cNvSpPr txBox="1"/>
            <p:nvPr userDrawn="1"/>
          </p:nvSpPr>
          <p:spPr>
            <a:xfrm>
              <a:off x="3029956" y="3661165"/>
              <a:ext cx="389850" cy="338554"/>
            </a:xfrm>
            <a:prstGeom prst="rect">
              <a:avLst/>
            </a:prstGeom>
            <a:noFill/>
          </p:spPr>
          <p:txBody>
            <a:bodyPr wrap="none" rtlCol="0">
              <a:spAutoFit/>
            </a:bodyPr>
            <a:lstStyle/>
            <a:p>
              <a:pPr algn="ctr"/>
              <a:r>
                <a:rPr lang="zh-CN" altLang="en-US" sz="1600" dirty="0">
                  <a:solidFill>
                    <a:schemeClr val="bg1"/>
                  </a:solidFill>
                  <a:latin typeface="+mn-ea"/>
                  <a:ea typeface="+mn-ea"/>
                </a:rPr>
                <a:t>人</a:t>
              </a:r>
            </a:p>
          </p:txBody>
        </p:sp>
      </p:grpSp>
    </p:spTree>
    <p:extLst>
      <p:ext uri="{BB962C8B-B14F-4D97-AF65-F5344CB8AC3E}">
        <p14:creationId xmlns:p14="http://schemas.microsoft.com/office/powerpoint/2010/main" val="203458361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EEP DIVE">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B626A1-938A-492A-AA6A-23736C441ED7}"/>
              </a:ext>
            </a:extLst>
          </p:cNvPr>
          <p:cNvSpPr>
            <a:spLocks noGrp="1"/>
          </p:cNvSpPr>
          <p:nvPr>
            <p:ph type="title"/>
          </p:nvPr>
        </p:nvSpPr>
        <p:spPr>
          <a:xfrm>
            <a:off x="282372" y="219660"/>
            <a:ext cx="9433127" cy="711321"/>
          </a:xfrm>
          <a:prstGeom prst="rect">
            <a:avLst/>
          </a:prstGeom>
        </p:spPr>
        <p:txBody>
          <a:bodyPr anchor="ctr"/>
          <a:lstStyle>
            <a:lvl1pPr>
              <a:defRPr sz="2800">
                <a:latin typeface="+mn-ea"/>
                <a:ea typeface="+mn-ea"/>
              </a:defRPr>
            </a:lvl1pPr>
          </a:lstStyle>
          <a:p>
            <a:endParaRPr lang="zh-CN" altLang="en-US" dirty="0"/>
          </a:p>
        </p:txBody>
      </p:sp>
      <p:sp>
        <p:nvSpPr>
          <p:cNvPr id="5" name="文本占位符 4">
            <a:extLst>
              <a:ext uri="{FF2B5EF4-FFF2-40B4-BE49-F238E27FC236}">
                <a16:creationId xmlns:a16="http://schemas.microsoft.com/office/drawing/2014/main" id="{1DCE48FA-AA7F-4E36-A348-1B61836BE1F2}"/>
              </a:ext>
            </a:extLst>
          </p:cNvPr>
          <p:cNvSpPr>
            <a:spLocks noGrp="1"/>
          </p:cNvSpPr>
          <p:nvPr>
            <p:ph type="body" sz="quarter" idx="10"/>
          </p:nvPr>
        </p:nvSpPr>
        <p:spPr>
          <a:xfrm>
            <a:off x="282373" y="1084267"/>
            <a:ext cx="11627255" cy="712788"/>
          </a:xfrm>
          <a:prstGeom prst="rect">
            <a:avLst/>
          </a:prstGeom>
        </p:spPr>
        <p:txBody>
          <a:bodyPr/>
          <a:lstStyle>
            <a:lvl1pPr marL="285750" marR="0" indent="-285750" algn="l" defTabSz="914400" rtl="0" eaLnBrk="1" fontAlgn="auto" latinLnBrk="0" hangingPunct="1">
              <a:lnSpc>
                <a:spcPct val="150000"/>
              </a:lnSpc>
              <a:spcBef>
                <a:spcPts val="0"/>
              </a:spcBef>
              <a:spcAft>
                <a:spcPts val="600"/>
              </a:spcAft>
              <a:buClrTx/>
              <a:buSzTx/>
              <a:buFont typeface="Arial" panose="020B0604020202020204" pitchFamily="34" charset="0"/>
              <a:buChar char="•"/>
              <a:tabLst/>
              <a:defRPr sz="1200">
                <a:latin typeface="+mn-ea"/>
                <a:ea typeface="+mn-ea"/>
              </a:defRPr>
            </a:lvl1p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zh-CN" altLang="en-US" sz="1400" b="0" i="0" u="none" strike="noStrike" kern="1200" cap="none" spc="0" normalizeH="0" baseline="0" noProof="0" dirty="0">
              <a:ln>
                <a:noFill/>
              </a:ln>
              <a:solidFill>
                <a:srgbClr val="000000"/>
              </a:solidFill>
              <a:effectLst/>
              <a:uLnTx/>
              <a:uFillTx/>
              <a:latin typeface="Verdana"/>
              <a:ea typeface="微软雅黑"/>
              <a:cs typeface="+mn-cs"/>
            </a:endParaRPr>
          </a:p>
        </p:txBody>
      </p:sp>
      <p:sp>
        <p:nvSpPr>
          <p:cNvPr id="6" name="矩形 5">
            <a:extLst>
              <a:ext uri="{FF2B5EF4-FFF2-40B4-BE49-F238E27FC236}">
                <a16:creationId xmlns:a16="http://schemas.microsoft.com/office/drawing/2014/main" id="{4B60EB82-9ACA-4FD0-AA1A-7C7CC511A665}"/>
              </a:ext>
            </a:extLst>
          </p:cNvPr>
          <p:cNvSpPr/>
          <p:nvPr userDrawn="1"/>
        </p:nvSpPr>
        <p:spPr>
          <a:xfrm>
            <a:off x="282373" y="966172"/>
            <a:ext cx="4127822" cy="73673"/>
          </a:xfrm>
          <a:prstGeom prst="rect">
            <a:avLst/>
          </a:prstGeom>
          <a:gradFill flip="none" rotWithShape="1">
            <a:gsLst>
              <a:gs pos="0">
                <a:schemeClr val="accent1"/>
              </a:gs>
              <a:gs pos="28000">
                <a:schemeClr val="accent1">
                  <a:lumMod val="40000"/>
                  <a:lumOff val="60000"/>
                </a:schemeClr>
              </a:gs>
              <a:gs pos="100000">
                <a:schemeClr val="bg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400" dirty="0">
              <a:solidFill>
                <a:schemeClr val="tx1"/>
              </a:solidFill>
              <a:latin typeface="+mn-ea"/>
              <a:ea typeface="+mn-ea"/>
            </a:endParaRPr>
          </a:p>
        </p:txBody>
      </p:sp>
      <p:sp>
        <p:nvSpPr>
          <p:cNvPr id="8" name="文本占位符 7">
            <a:extLst>
              <a:ext uri="{FF2B5EF4-FFF2-40B4-BE49-F238E27FC236}">
                <a16:creationId xmlns:a16="http://schemas.microsoft.com/office/drawing/2014/main" id="{DD3B625D-BE45-49EA-A355-F4BEAC08860B}"/>
              </a:ext>
            </a:extLst>
          </p:cNvPr>
          <p:cNvSpPr>
            <a:spLocks noGrp="1"/>
          </p:cNvSpPr>
          <p:nvPr>
            <p:ph type="body" sz="quarter" idx="11"/>
          </p:nvPr>
        </p:nvSpPr>
        <p:spPr>
          <a:xfrm>
            <a:off x="282372" y="6447099"/>
            <a:ext cx="11627255" cy="300942"/>
          </a:xfrm>
          <a:prstGeom prst="rect">
            <a:avLst/>
          </a:prstGeom>
        </p:spPr>
        <p:txBody>
          <a:bodyPr anchor="ctr"/>
          <a:lstStyle>
            <a:lvl1pPr marL="0" indent="0">
              <a:spcBef>
                <a:spcPts val="0"/>
              </a:spcBef>
              <a:buNone/>
              <a:defRPr sz="800">
                <a:solidFill>
                  <a:schemeClr val="tx1">
                    <a:lumMod val="65000"/>
                    <a:lumOff val="35000"/>
                  </a:schemeClr>
                </a:solidFill>
                <a:latin typeface="+mn-ea"/>
                <a:ea typeface="+mn-ea"/>
              </a:defRPr>
            </a:lvl1pPr>
            <a:lvl2pPr marL="457200" indent="0">
              <a:buNone/>
              <a:defRPr/>
            </a:lvl2pPr>
            <a:lvl3pPr marL="914400" indent="0">
              <a:buNone/>
              <a:defRPr/>
            </a:lvl3pPr>
            <a:lvl4pPr marL="1371600" indent="0">
              <a:buNone/>
              <a:defRPr/>
            </a:lvl4pPr>
            <a:lvl5pPr marL="1828800" indent="0">
              <a:buNone/>
              <a:defRPr/>
            </a:lvl5pPr>
          </a:lstStyle>
          <a:p>
            <a:pPr lvl="0"/>
            <a:endParaRPr lang="zh-CN" altLang="en-US" dirty="0"/>
          </a:p>
        </p:txBody>
      </p:sp>
      <p:grpSp>
        <p:nvGrpSpPr>
          <p:cNvPr id="10" name="组合 9">
            <a:extLst>
              <a:ext uri="{FF2B5EF4-FFF2-40B4-BE49-F238E27FC236}">
                <a16:creationId xmlns:a16="http://schemas.microsoft.com/office/drawing/2014/main" id="{DEC7E3CF-D7E3-44E1-9208-66425159201E}"/>
              </a:ext>
            </a:extLst>
          </p:cNvPr>
          <p:cNvGrpSpPr/>
          <p:nvPr userDrawn="1"/>
        </p:nvGrpSpPr>
        <p:grpSpPr>
          <a:xfrm rot="-2700000">
            <a:off x="-26135" y="-62075"/>
            <a:ext cx="576000" cy="642731"/>
            <a:chOff x="2936880" y="3630385"/>
            <a:chExt cx="576000" cy="642731"/>
          </a:xfrm>
        </p:grpSpPr>
        <p:sp>
          <p:nvSpPr>
            <p:cNvPr id="11" name="直角三角形 10">
              <a:extLst>
                <a:ext uri="{FF2B5EF4-FFF2-40B4-BE49-F238E27FC236}">
                  <a16:creationId xmlns:a16="http://schemas.microsoft.com/office/drawing/2014/main" id="{52E4FA91-7210-4886-ADCD-16C79D1D757C}"/>
                </a:ext>
              </a:extLst>
            </p:cNvPr>
            <p:cNvSpPr>
              <a:spLocks noChangeAspect="1"/>
            </p:cNvSpPr>
            <p:nvPr userDrawn="1"/>
          </p:nvSpPr>
          <p:spPr>
            <a:xfrm rot="2700000" flipV="1">
              <a:off x="2936880" y="3697116"/>
              <a:ext cx="576000" cy="57600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wrap="square" rtlCol="0" anchor="ctr">
              <a:noAutofit/>
            </a:bodyPr>
            <a:lstStyle/>
            <a:p>
              <a:pPr algn="ctr"/>
              <a:endParaRPr lang="zh-CN" altLang="en-US" sz="1400" dirty="0">
                <a:solidFill>
                  <a:schemeClr val="tx1"/>
                </a:solidFill>
                <a:latin typeface="+mn-ea"/>
                <a:ea typeface="+mn-ea"/>
              </a:endParaRPr>
            </a:p>
          </p:txBody>
        </p:sp>
        <p:sp>
          <p:nvSpPr>
            <p:cNvPr id="12" name="文本框 11">
              <a:extLst>
                <a:ext uri="{FF2B5EF4-FFF2-40B4-BE49-F238E27FC236}">
                  <a16:creationId xmlns:a16="http://schemas.microsoft.com/office/drawing/2014/main" id="{B98E42DE-F5E5-413B-9312-7A4674380DDF}"/>
                </a:ext>
              </a:extLst>
            </p:cNvPr>
            <p:cNvSpPr txBox="1"/>
            <p:nvPr userDrawn="1"/>
          </p:nvSpPr>
          <p:spPr>
            <a:xfrm>
              <a:off x="2973851" y="3630385"/>
              <a:ext cx="502061" cy="400110"/>
            </a:xfrm>
            <a:prstGeom prst="rect">
              <a:avLst/>
            </a:prstGeom>
            <a:noFill/>
          </p:spPr>
          <p:txBody>
            <a:bodyPr wrap="none" rtlCol="0">
              <a:spAutoFit/>
            </a:bodyPr>
            <a:lstStyle/>
            <a:p>
              <a:pPr algn="ctr"/>
              <a:r>
                <a:rPr lang="en-US" altLang="zh-CN" sz="1000" dirty="0">
                  <a:solidFill>
                    <a:schemeClr val="bg1"/>
                  </a:solidFill>
                  <a:latin typeface="+mn-ea"/>
                  <a:ea typeface="+mn-ea"/>
                </a:rPr>
                <a:t>DEEP</a:t>
              </a:r>
            </a:p>
            <a:p>
              <a:pPr algn="ctr"/>
              <a:r>
                <a:rPr lang="en-US" altLang="zh-CN" sz="1000" dirty="0">
                  <a:solidFill>
                    <a:schemeClr val="bg1"/>
                  </a:solidFill>
                  <a:latin typeface="+mn-ea"/>
                  <a:ea typeface="+mn-ea"/>
                </a:rPr>
                <a:t>DIVE</a:t>
              </a:r>
              <a:endParaRPr lang="zh-CN" altLang="en-US" sz="1000" dirty="0">
                <a:solidFill>
                  <a:schemeClr val="bg1"/>
                </a:solidFill>
                <a:latin typeface="+mn-ea"/>
                <a:ea typeface="+mn-ea"/>
              </a:endParaRPr>
            </a:p>
          </p:txBody>
        </p:sp>
      </p:grpSp>
    </p:spTree>
    <p:extLst>
      <p:ext uri="{BB962C8B-B14F-4D97-AF65-F5344CB8AC3E}">
        <p14:creationId xmlns:p14="http://schemas.microsoft.com/office/powerpoint/2010/main" val="50057385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4B60EB82-9ACA-4FD0-AA1A-7C7CC511A665}"/>
              </a:ext>
            </a:extLst>
          </p:cNvPr>
          <p:cNvSpPr/>
          <p:nvPr userDrawn="1"/>
        </p:nvSpPr>
        <p:spPr>
          <a:xfrm>
            <a:off x="282372" y="763675"/>
            <a:ext cx="4127822" cy="73673"/>
          </a:xfrm>
          <a:prstGeom prst="rect">
            <a:avLst/>
          </a:prstGeom>
          <a:gradFill flip="none" rotWithShape="1">
            <a:gsLst>
              <a:gs pos="0">
                <a:schemeClr val="accent1"/>
              </a:gs>
              <a:gs pos="28000">
                <a:schemeClr val="accent1">
                  <a:lumMod val="40000"/>
                  <a:lumOff val="60000"/>
                </a:schemeClr>
              </a:gs>
              <a:gs pos="100000">
                <a:schemeClr val="bg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400" dirty="0">
              <a:solidFill>
                <a:schemeClr val="tx1"/>
              </a:solidFill>
              <a:latin typeface="+mn-ea"/>
              <a:ea typeface="+mn-ea"/>
            </a:endParaRPr>
          </a:p>
        </p:txBody>
      </p:sp>
      <p:grpSp>
        <p:nvGrpSpPr>
          <p:cNvPr id="3" name="组合 2">
            <a:extLst>
              <a:ext uri="{FF2B5EF4-FFF2-40B4-BE49-F238E27FC236}">
                <a16:creationId xmlns:a16="http://schemas.microsoft.com/office/drawing/2014/main" id="{D03F3317-E648-4EA6-0EE1-798443008693}"/>
              </a:ext>
            </a:extLst>
          </p:cNvPr>
          <p:cNvGrpSpPr/>
          <p:nvPr userDrawn="1"/>
        </p:nvGrpSpPr>
        <p:grpSpPr>
          <a:xfrm>
            <a:off x="285023" y="1133938"/>
            <a:ext cx="3665717" cy="5482453"/>
            <a:chOff x="397621" y="1133939"/>
            <a:chExt cx="3665717" cy="5482453"/>
          </a:xfrm>
        </p:grpSpPr>
        <p:sp>
          <p:nvSpPr>
            <p:cNvPr id="4" name="îṩḷíḋé">
              <a:extLst>
                <a:ext uri="{FF2B5EF4-FFF2-40B4-BE49-F238E27FC236}">
                  <a16:creationId xmlns:a16="http://schemas.microsoft.com/office/drawing/2014/main" id="{DA8C09F8-ABAE-7B90-FD0E-DE3B22DCBA08}"/>
                </a:ext>
              </a:extLst>
            </p:cNvPr>
            <p:cNvSpPr>
              <a:spLocks/>
            </p:cNvSpPr>
            <p:nvPr/>
          </p:nvSpPr>
          <p:spPr>
            <a:xfrm>
              <a:off x="397621" y="1133939"/>
              <a:ext cx="3665717" cy="5482453"/>
            </a:xfrm>
            <a:prstGeom prst="rect">
              <a:avLst/>
            </a:prstGeom>
            <a:solidFill>
              <a:schemeClr val="accent5">
                <a:lumMod val="20000"/>
                <a:lumOff val="80000"/>
              </a:schemeClr>
            </a:solidFill>
            <a:ln w="3175">
              <a:noFill/>
              <a:prstDash val="solid"/>
              <a:roun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2000" b="1" i="1">
                <a:solidFill>
                  <a:schemeClr val="tx1"/>
                </a:solidFill>
                <a:latin typeface="+mn-ea"/>
                <a:ea typeface="+mn-ea"/>
              </a:endParaRPr>
            </a:p>
          </p:txBody>
        </p:sp>
        <p:cxnSp>
          <p:nvCxnSpPr>
            <p:cNvPr id="5" name="直接连接符 11">
              <a:extLst>
                <a:ext uri="{FF2B5EF4-FFF2-40B4-BE49-F238E27FC236}">
                  <a16:creationId xmlns:a16="http://schemas.microsoft.com/office/drawing/2014/main" id="{AF2B5EBD-F9E5-36CE-979C-A3D70628AF54}"/>
                </a:ext>
              </a:extLst>
            </p:cNvPr>
            <p:cNvCxnSpPr>
              <a:cxnSpLocks/>
            </p:cNvCxnSpPr>
            <p:nvPr/>
          </p:nvCxnSpPr>
          <p:spPr>
            <a:xfrm>
              <a:off x="599839" y="2129001"/>
              <a:ext cx="3261281" cy="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sp>
          <p:nvSpPr>
            <p:cNvPr id="7" name="íṥ1iḑé">
              <a:extLst>
                <a:ext uri="{FF2B5EF4-FFF2-40B4-BE49-F238E27FC236}">
                  <a16:creationId xmlns:a16="http://schemas.microsoft.com/office/drawing/2014/main" id="{F4E5067D-FC2D-7D02-B43F-6E21FD514878}"/>
                </a:ext>
              </a:extLst>
            </p:cNvPr>
            <p:cNvSpPr txBox="1"/>
            <p:nvPr/>
          </p:nvSpPr>
          <p:spPr>
            <a:xfrm>
              <a:off x="518091" y="1636031"/>
              <a:ext cx="3424777" cy="381774"/>
            </a:xfrm>
            <a:prstGeom prst="rect">
              <a:avLst/>
            </a:prstGeom>
            <a:solidFill>
              <a:schemeClr val="accent5">
                <a:lumMod val="75000"/>
              </a:schemeClr>
            </a:solidFill>
            <a:ln>
              <a:noFill/>
            </a:ln>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spcBef>
                  <a:spcPct val="0"/>
                </a:spcBef>
              </a:pPr>
              <a:r>
                <a:rPr lang="en-US" altLang="zh-CN" sz="1600" b="1" i="1" dirty="0">
                  <a:solidFill>
                    <a:schemeClr val="bg1"/>
                  </a:solidFill>
                  <a:latin typeface="+mn-ea"/>
                  <a:ea typeface="+mn-ea"/>
                </a:rPr>
                <a:t>01 </a:t>
              </a:r>
              <a:r>
                <a:rPr lang="zh-CN" altLang="en-US" sz="1600" b="1" dirty="0">
                  <a:solidFill>
                    <a:schemeClr val="bg1"/>
                  </a:solidFill>
                  <a:latin typeface="+mn-ea"/>
                  <a:ea typeface="+mn-ea"/>
                </a:rPr>
                <a:t>整体生意</a:t>
              </a:r>
              <a:endParaRPr lang="en-US" altLang="zh-CN" sz="1600" b="1" dirty="0">
                <a:solidFill>
                  <a:schemeClr val="bg1"/>
                </a:solidFill>
                <a:latin typeface="+mn-ea"/>
                <a:ea typeface="+mn-ea"/>
              </a:endParaRPr>
            </a:p>
          </p:txBody>
        </p:sp>
        <p:sp>
          <p:nvSpPr>
            <p:cNvPr id="8" name="two-coin-stacks_72132">
              <a:extLst>
                <a:ext uri="{FF2B5EF4-FFF2-40B4-BE49-F238E27FC236}">
                  <a16:creationId xmlns:a16="http://schemas.microsoft.com/office/drawing/2014/main" id="{179249BA-A926-7450-1AAD-4B08C734AD5F}"/>
                </a:ext>
              </a:extLst>
            </p:cNvPr>
            <p:cNvSpPr>
              <a:spLocks/>
            </p:cNvSpPr>
            <p:nvPr/>
          </p:nvSpPr>
          <p:spPr bwMode="auto">
            <a:xfrm>
              <a:off x="2039592" y="1196939"/>
              <a:ext cx="381774" cy="381774"/>
            </a:xfrm>
            <a:custGeom>
              <a:avLst/>
              <a:gdLst>
                <a:gd name="connsiteX0" fmla="*/ 261001 w 608698"/>
                <a:gd name="connsiteY0" fmla="*/ 479068 h 600088"/>
                <a:gd name="connsiteX1" fmla="*/ 432425 w 608698"/>
                <a:gd name="connsiteY1" fmla="*/ 554184 h 600088"/>
                <a:gd name="connsiteX2" fmla="*/ 603774 w 608698"/>
                <a:gd name="connsiteY2" fmla="*/ 479068 h 600088"/>
                <a:gd name="connsiteX3" fmla="*/ 608697 w 608698"/>
                <a:gd name="connsiteY3" fmla="*/ 502020 h 600088"/>
                <a:gd name="connsiteX4" fmla="*/ 432425 w 608698"/>
                <a:gd name="connsiteY4" fmla="*/ 600088 h 600088"/>
                <a:gd name="connsiteX5" fmla="*/ 256152 w 608698"/>
                <a:gd name="connsiteY5" fmla="*/ 502020 h 600088"/>
                <a:gd name="connsiteX6" fmla="*/ 261001 w 608698"/>
                <a:gd name="connsiteY6" fmla="*/ 479068 h 600088"/>
                <a:gd name="connsiteX7" fmla="*/ 4924 w 608698"/>
                <a:gd name="connsiteY7" fmla="*/ 382605 h 600088"/>
                <a:gd name="connsiteX8" fmla="*/ 176285 w 608698"/>
                <a:gd name="connsiteY8" fmla="*/ 457793 h 600088"/>
                <a:gd name="connsiteX9" fmla="*/ 236041 w 608698"/>
                <a:gd name="connsiteY9" fmla="*/ 451980 h 600088"/>
                <a:gd name="connsiteX10" fmla="*/ 231640 w 608698"/>
                <a:gd name="connsiteY10" fmla="*/ 462264 h 600088"/>
                <a:gd name="connsiteX11" fmla="*/ 225000 w 608698"/>
                <a:gd name="connsiteY11" fmla="*/ 493412 h 600088"/>
                <a:gd name="connsiteX12" fmla="*/ 225298 w 608698"/>
                <a:gd name="connsiteY12" fmla="*/ 499820 h 600088"/>
                <a:gd name="connsiteX13" fmla="*/ 176285 w 608698"/>
                <a:gd name="connsiteY13" fmla="*/ 503695 h 600088"/>
                <a:gd name="connsiteX14" fmla="*/ 0 w 608698"/>
                <a:gd name="connsiteY14" fmla="*/ 405556 h 600088"/>
                <a:gd name="connsiteX15" fmla="*/ 4924 w 608698"/>
                <a:gd name="connsiteY15" fmla="*/ 382605 h 600088"/>
                <a:gd name="connsiteX16" fmla="*/ 261001 w 608698"/>
                <a:gd name="connsiteY16" fmla="*/ 375478 h 600088"/>
                <a:gd name="connsiteX17" fmla="*/ 432425 w 608698"/>
                <a:gd name="connsiteY17" fmla="*/ 450622 h 600088"/>
                <a:gd name="connsiteX18" fmla="*/ 603774 w 608698"/>
                <a:gd name="connsiteY18" fmla="*/ 375478 h 600088"/>
                <a:gd name="connsiteX19" fmla="*/ 608697 w 608698"/>
                <a:gd name="connsiteY19" fmla="*/ 398416 h 600088"/>
                <a:gd name="connsiteX20" fmla="*/ 432425 w 608698"/>
                <a:gd name="connsiteY20" fmla="*/ 496498 h 600088"/>
                <a:gd name="connsiteX21" fmla="*/ 256152 w 608698"/>
                <a:gd name="connsiteY21" fmla="*/ 398416 h 600088"/>
                <a:gd name="connsiteX22" fmla="*/ 261001 w 608698"/>
                <a:gd name="connsiteY22" fmla="*/ 375478 h 600088"/>
                <a:gd name="connsiteX23" fmla="*/ 4924 w 608698"/>
                <a:gd name="connsiteY23" fmla="*/ 279086 h 600088"/>
                <a:gd name="connsiteX24" fmla="*/ 176285 w 608698"/>
                <a:gd name="connsiteY24" fmla="*/ 354274 h 600088"/>
                <a:gd name="connsiteX25" fmla="*/ 236041 w 608698"/>
                <a:gd name="connsiteY25" fmla="*/ 348461 h 600088"/>
                <a:gd name="connsiteX26" fmla="*/ 231640 w 608698"/>
                <a:gd name="connsiteY26" fmla="*/ 358745 h 600088"/>
                <a:gd name="connsiteX27" fmla="*/ 225000 w 608698"/>
                <a:gd name="connsiteY27" fmla="*/ 389818 h 600088"/>
                <a:gd name="connsiteX28" fmla="*/ 225298 w 608698"/>
                <a:gd name="connsiteY28" fmla="*/ 396301 h 600088"/>
                <a:gd name="connsiteX29" fmla="*/ 176285 w 608698"/>
                <a:gd name="connsiteY29" fmla="*/ 400176 h 600088"/>
                <a:gd name="connsiteX30" fmla="*/ 0 w 608698"/>
                <a:gd name="connsiteY30" fmla="*/ 302037 h 600088"/>
                <a:gd name="connsiteX31" fmla="*/ 4924 w 608698"/>
                <a:gd name="connsiteY31" fmla="*/ 279086 h 600088"/>
                <a:gd name="connsiteX32" fmla="*/ 261001 w 608698"/>
                <a:gd name="connsiteY32" fmla="*/ 271959 h 600088"/>
                <a:gd name="connsiteX33" fmla="*/ 432425 w 608698"/>
                <a:gd name="connsiteY33" fmla="*/ 347103 h 600088"/>
                <a:gd name="connsiteX34" fmla="*/ 603774 w 608698"/>
                <a:gd name="connsiteY34" fmla="*/ 271959 h 600088"/>
                <a:gd name="connsiteX35" fmla="*/ 608697 w 608698"/>
                <a:gd name="connsiteY35" fmla="*/ 294897 h 600088"/>
                <a:gd name="connsiteX36" fmla="*/ 432425 w 608698"/>
                <a:gd name="connsiteY36" fmla="*/ 392979 h 600088"/>
                <a:gd name="connsiteX37" fmla="*/ 256152 w 608698"/>
                <a:gd name="connsiteY37" fmla="*/ 294897 h 600088"/>
                <a:gd name="connsiteX38" fmla="*/ 261001 w 608698"/>
                <a:gd name="connsiteY38" fmla="*/ 271959 h 600088"/>
                <a:gd name="connsiteX39" fmla="*/ 4924 w 608698"/>
                <a:gd name="connsiteY39" fmla="*/ 175567 h 600088"/>
                <a:gd name="connsiteX40" fmla="*/ 176285 w 608698"/>
                <a:gd name="connsiteY40" fmla="*/ 250713 h 600088"/>
                <a:gd name="connsiteX41" fmla="*/ 236041 w 608698"/>
                <a:gd name="connsiteY41" fmla="*/ 244904 h 600088"/>
                <a:gd name="connsiteX42" fmla="*/ 231640 w 608698"/>
                <a:gd name="connsiteY42" fmla="*/ 255182 h 600088"/>
                <a:gd name="connsiteX43" fmla="*/ 225000 w 608698"/>
                <a:gd name="connsiteY43" fmla="*/ 286238 h 600088"/>
                <a:gd name="connsiteX44" fmla="*/ 225298 w 608698"/>
                <a:gd name="connsiteY44" fmla="*/ 292718 h 600088"/>
                <a:gd name="connsiteX45" fmla="*/ 176285 w 608698"/>
                <a:gd name="connsiteY45" fmla="*/ 296516 h 600088"/>
                <a:gd name="connsiteX46" fmla="*/ 0 w 608698"/>
                <a:gd name="connsiteY46" fmla="*/ 198506 h 600088"/>
                <a:gd name="connsiteX47" fmla="*/ 4924 w 608698"/>
                <a:gd name="connsiteY47" fmla="*/ 175567 h 600088"/>
                <a:gd name="connsiteX48" fmla="*/ 432425 w 608698"/>
                <a:gd name="connsiteY48" fmla="*/ 96392 h 600088"/>
                <a:gd name="connsiteX49" fmla="*/ 608698 w 608698"/>
                <a:gd name="connsiteY49" fmla="*/ 194443 h 600088"/>
                <a:gd name="connsiteX50" fmla="*/ 432425 w 608698"/>
                <a:gd name="connsiteY50" fmla="*/ 292494 h 600088"/>
                <a:gd name="connsiteX51" fmla="*/ 256152 w 608698"/>
                <a:gd name="connsiteY51" fmla="*/ 194443 h 600088"/>
                <a:gd name="connsiteX52" fmla="*/ 432425 w 608698"/>
                <a:gd name="connsiteY52" fmla="*/ 96392 h 600088"/>
                <a:gd name="connsiteX53" fmla="*/ 176258 w 608698"/>
                <a:gd name="connsiteY53" fmla="*/ 0 h 600088"/>
                <a:gd name="connsiteX54" fmla="*/ 347817 w 608698"/>
                <a:gd name="connsiteY54" fmla="*/ 75446 h 600088"/>
                <a:gd name="connsiteX55" fmla="*/ 224966 w 608698"/>
                <a:gd name="connsiteY55" fmla="*/ 185823 h 600088"/>
                <a:gd name="connsiteX56" fmla="*/ 225264 w 608698"/>
                <a:gd name="connsiteY56" fmla="*/ 192228 h 600088"/>
                <a:gd name="connsiteX57" fmla="*/ 176258 w 608698"/>
                <a:gd name="connsiteY57" fmla="*/ 196101 h 600088"/>
                <a:gd name="connsiteX58" fmla="*/ 0 w 608698"/>
                <a:gd name="connsiteY58" fmla="*/ 98013 h 600088"/>
                <a:gd name="connsiteX59" fmla="*/ 176258 w 608698"/>
                <a:gd name="connsiteY59" fmla="*/ 0 h 60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608698" h="600088">
                  <a:moveTo>
                    <a:pt x="261001" y="479068"/>
                  </a:moveTo>
                  <a:cubicBezTo>
                    <a:pt x="279575" y="522140"/>
                    <a:pt x="349249" y="554184"/>
                    <a:pt x="432425" y="554184"/>
                  </a:cubicBezTo>
                  <a:cubicBezTo>
                    <a:pt x="515600" y="554184"/>
                    <a:pt x="585199" y="522140"/>
                    <a:pt x="603774" y="479068"/>
                  </a:cubicBezTo>
                  <a:cubicBezTo>
                    <a:pt x="606981" y="486371"/>
                    <a:pt x="608697" y="494046"/>
                    <a:pt x="608697" y="502020"/>
                  </a:cubicBezTo>
                  <a:cubicBezTo>
                    <a:pt x="608697" y="556196"/>
                    <a:pt x="529774" y="600088"/>
                    <a:pt x="432425" y="600088"/>
                  </a:cubicBezTo>
                  <a:cubicBezTo>
                    <a:pt x="335076" y="600088"/>
                    <a:pt x="256152" y="556196"/>
                    <a:pt x="256152" y="502020"/>
                  </a:cubicBezTo>
                  <a:cubicBezTo>
                    <a:pt x="256152" y="494046"/>
                    <a:pt x="257868" y="486371"/>
                    <a:pt x="261001" y="479068"/>
                  </a:cubicBezTo>
                  <a:close/>
                  <a:moveTo>
                    <a:pt x="4924" y="382605"/>
                  </a:moveTo>
                  <a:cubicBezTo>
                    <a:pt x="23425" y="425750"/>
                    <a:pt x="93103" y="457793"/>
                    <a:pt x="176285" y="457793"/>
                  </a:cubicBezTo>
                  <a:cubicBezTo>
                    <a:pt x="197248" y="457793"/>
                    <a:pt x="217391" y="455781"/>
                    <a:pt x="236041" y="451980"/>
                  </a:cubicBezTo>
                  <a:lnTo>
                    <a:pt x="231640" y="462264"/>
                  </a:lnTo>
                  <a:cubicBezTo>
                    <a:pt x="227238" y="472398"/>
                    <a:pt x="225000" y="482905"/>
                    <a:pt x="225000" y="493412"/>
                  </a:cubicBezTo>
                  <a:cubicBezTo>
                    <a:pt x="225000" y="495573"/>
                    <a:pt x="225149" y="497734"/>
                    <a:pt x="225298" y="499820"/>
                  </a:cubicBezTo>
                  <a:cubicBezTo>
                    <a:pt x="209781" y="502354"/>
                    <a:pt x="193294" y="503695"/>
                    <a:pt x="176285" y="503695"/>
                  </a:cubicBezTo>
                  <a:cubicBezTo>
                    <a:pt x="78929" y="503695"/>
                    <a:pt x="0" y="459730"/>
                    <a:pt x="0" y="405556"/>
                  </a:cubicBezTo>
                  <a:cubicBezTo>
                    <a:pt x="0" y="397657"/>
                    <a:pt x="1716" y="389982"/>
                    <a:pt x="4924" y="382605"/>
                  </a:cubicBezTo>
                  <a:close/>
                  <a:moveTo>
                    <a:pt x="261001" y="375478"/>
                  </a:moveTo>
                  <a:cubicBezTo>
                    <a:pt x="279575" y="418598"/>
                    <a:pt x="349249" y="450622"/>
                    <a:pt x="432425" y="450622"/>
                  </a:cubicBezTo>
                  <a:cubicBezTo>
                    <a:pt x="515600" y="450622"/>
                    <a:pt x="585199" y="418598"/>
                    <a:pt x="603774" y="375478"/>
                  </a:cubicBezTo>
                  <a:cubicBezTo>
                    <a:pt x="606981" y="382851"/>
                    <a:pt x="608697" y="390522"/>
                    <a:pt x="608697" y="398416"/>
                  </a:cubicBezTo>
                  <a:cubicBezTo>
                    <a:pt x="608697" y="452558"/>
                    <a:pt x="529774" y="496498"/>
                    <a:pt x="432425" y="496498"/>
                  </a:cubicBezTo>
                  <a:cubicBezTo>
                    <a:pt x="335076" y="496498"/>
                    <a:pt x="256152" y="452558"/>
                    <a:pt x="256152" y="398416"/>
                  </a:cubicBezTo>
                  <a:cubicBezTo>
                    <a:pt x="256152" y="390522"/>
                    <a:pt x="257868" y="382851"/>
                    <a:pt x="261001" y="375478"/>
                  </a:cubicBezTo>
                  <a:close/>
                  <a:moveTo>
                    <a:pt x="4924" y="279086"/>
                  </a:moveTo>
                  <a:cubicBezTo>
                    <a:pt x="23425" y="322231"/>
                    <a:pt x="93103" y="354274"/>
                    <a:pt x="176285" y="354274"/>
                  </a:cubicBezTo>
                  <a:cubicBezTo>
                    <a:pt x="197248" y="354274"/>
                    <a:pt x="217391" y="352187"/>
                    <a:pt x="236041" y="348461"/>
                  </a:cubicBezTo>
                  <a:lnTo>
                    <a:pt x="231640" y="358745"/>
                  </a:lnTo>
                  <a:cubicBezTo>
                    <a:pt x="227238" y="368879"/>
                    <a:pt x="225000" y="379311"/>
                    <a:pt x="225000" y="389818"/>
                  </a:cubicBezTo>
                  <a:cubicBezTo>
                    <a:pt x="225000" y="392054"/>
                    <a:pt x="225149" y="394140"/>
                    <a:pt x="225298" y="396301"/>
                  </a:cubicBezTo>
                  <a:cubicBezTo>
                    <a:pt x="209781" y="398835"/>
                    <a:pt x="193294" y="400176"/>
                    <a:pt x="176285" y="400176"/>
                  </a:cubicBezTo>
                  <a:cubicBezTo>
                    <a:pt x="78929" y="400176"/>
                    <a:pt x="0" y="356211"/>
                    <a:pt x="0" y="302037"/>
                  </a:cubicBezTo>
                  <a:cubicBezTo>
                    <a:pt x="0" y="294138"/>
                    <a:pt x="1716" y="286463"/>
                    <a:pt x="4924" y="279086"/>
                  </a:cubicBezTo>
                  <a:close/>
                  <a:moveTo>
                    <a:pt x="261001" y="271959"/>
                  </a:moveTo>
                  <a:cubicBezTo>
                    <a:pt x="279575" y="315079"/>
                    <a:pt x="349249" y="347103"/>
                    <a:pt x="432425" y="347103"/>
                  </a:cubicBezTo>
                  <a:cubicBezTo>
                    <a:pt x="515600" y="347103"/>
                    <a:pt x="585199" y="315079"/>
                    <a:pt x="603774" y="271959"/>
                  </a:cubicBezTo>
                  <a:cubicBezTo>
                    <a:pt x="606981" y="279332"/>
                    <a:pt x="608697" y="287003"/>
                    <a:pt x="608697" y="294897"/>
                  </a:cubicBezTo>
                  <a:cubicBezTo>
                    <a:pt x="608697" y="349039"/>
                    <a:pt x="529774" y="392979"/>
                    <a:pt x="432425" y="392979"/>
                  </a:cubicBezTo>
                  <a:cubicBezTo>
                    <a:pt x="335076" y="392979"/>
                    <a:pt x="256152" y="349039"/>
                    <a:pt x="256152" y="294897"/>
                  </a:cubicBezTo>
                  <a:cubicBezTo>
                    <a:pt x="256152" y="287003"/>
                    <a:pt x="257868" y="279332"/>
                    <a:pt x="261001" y="271959"/>
                  </a:cubicBezTo>
                  <a:close/>
                  <a:moveTo>
                    <a:pt x="4924" y="175567"/>
                  </a:moveTo>
                  <a:cubicBezTo>
                    <a:pt x="23425" y="218689"/>
                    <a:pt x="93103" y="250713"/>
                    <a:pt x="176285" y="250713"/>
                  </a:cubicBezTo>
                  <a:cubicBezTo>
                    <a:pt x="197248" y="250713"/>
                    <a:pt x="217391" y="248628"/>
                    <a:pt x="236041" y="244904"/>
                  </a:cubicBezTo>
                  <a:lnTo>
                    <a:pt x="231640" y="255182"/>
                  </a:lnTo>
                  <a:cubicBezTo>
                    <a:pt x="227238" y="265311"/>
                    <a:pt x="225000" y="275737"/>
                    <a:pt x="225000" y="286238"/>
                  </a:cubicBezTo>
                  <a:cubicBezTo>
                    <a:pt x="225000" y="288398"/>
                    <a:pt x="225149" y="290558"/>
                    <a:pt x="225298" y="292718"/>
                  </a:cubicBezTo>
                  <a:cubicBezTo>
                    <a:pt x="209781" y="295175"/>
                    <a:pt x="193294" y="296516"/>
                    <a:pt x="176285" y="296516"/>
                  </a:cubicBezTo>
                  <a:cubicBezTo>
                    <a:pt x="78929" y="296516"/>
                    <a:pt x="0" y="252650"/>
                    <a:pt x="0" y="198506"/>
                  </a:cubicBezTo>
                  <a:cubicBezTo>
                    <a:pt x="0" y="190611"/>
                    <a:pt x="1716" y="182940"/>
                    <a:pt x="4924" y="175567"/>
                  </a:cubicBezTo>
                  <a:close/>
                  <a:moveTo>
                    <a:pt x="432425" y="96392"/>
                  </a:moveTo>
                  <a:cubicBezTo>
                    <a:pt x="529778" y="96392"/>
                    <a:pt x="608698" y="140291"/>
                    <a:pt x="608698" y="194443"/>
                  </a:cubicBezTo>
                  <a:cubicBezTo>
                    <a:pt x="608698" y="248595"/>
                    <a:pt x="529778" y="292494"/>
                    <a:pt x="432425" y="292494"/>
                  </a:cubicBezTo>
                  <a:cubicBezTo>
                    <a:pt x="335072" y="292494"/>
                    <a:pt x="256152" y="248595"/>
                    <a:pt x="256152" y="194443"/>
                  </a:cubicBezTo>
                  <a:cubicBezTo>
                    <a:pt x="256152" y="140291"/>
                    <a:pt x="335072" y="96392"/>
                    <a:pt x="432425" y="96392"/>
                  </a:cubicBezTo>
                  <a:close/>
                  <a:moveTo>
                    <a:pt x="176258" y="0"/>
                  </a:moveTo>
                  <a:cubicBezTo>
                    <a:pt x="259651" y="0"/>
                    <a:pt x="329542" y="32175"/>
                    <a:pt x="347817" y="75446"/>
                  </a:cubicBezTo>
                  <a:cubicBezTo>
                    <a:pt x="275166" y="92800"/>
                    <a:pt x="224966" y="135103"/>
                    <a:pt x="224966" y="185823"/>
                  </a:cubicBezTo>
                  <a:cubicBezTo>
                    <a:pt x="224966" y="187983"/>
                    <a:pt x="225115" y="190143"/>
                    <a:pt x="225264" y="192228"/>
                  </a:cubicBezTo>
                  <a:cubicBezTo>
                    <a:pt x="209749" y="194760"/>
                    <a:pt x="193265" y="196101"/>
                    <a:pt x="176258" y="196101"/>
                  </a:cubicBezTo>
                  <a:cubicBezTo>
                    <a:pt x="78917" y="196101"/>
                    <a:pt x="0" y="152159"/>
                    <a:pt x="0" y="98013"/>
                  </a:cubicBezTo>
                  <a:cubicBezTo>
                    <a:pt x="0" y="43868"/>
                    <a:pt x="78917" y="0"/>
                    <a:pt x="176258" y="0"/>
                  </a:cubicBezTo>
                  <a:close/>
                </a:path>
              </a:pathLst>
            </a:custGeom>
            <a:solidFill>
              <a:schemeClr val="accent5">
                <a:lumMod val="75000"/>
              </a:schemeClr>
            </a:solidFill>
            <a:ln>
              <a:noFill/>
            </a:ln>
          </p:spPr>
        </p:sp>
      </p:grpSp>
      <p:grpSp>
        <p:nvGrpSpPr>
          <p:cNvPr id="9" name="组合 8">
            <a:extLst>
              <a:ext uri="{FF2B5EF4-FFF2-40B4-BE49-F238E27FC236}">
                <a16:creationId xmlns:a16="http://schemas.microsoft.com/office/drawing/2014/main" id="{5B7EB39B-788F-3FB3-8E1E-27925565C40E}"/>
              </a:ext>
            </a:extLst>
          </p:cNvPr>
          <p:cNvGrpSpPr/>
          <p:nvPr userDrawn="1"/>
        </p:nvGrpSpPr>
        <p:grpSpPr>
          <a:xfrm>
            <a:off x="4263142" y="1133938"/>
            <a:ext cx="3665717" cy="5482453"/>
            <a:chOff x="4263142" y="1133939"/>
            <a:chExt cx="3665717" cy="5482453"/>
          </a:xfrm>
        </p:grpSpPr>
        <p:grpSp>
          <p:nvGrpSpPr>
            <p:cNvPr id="10" name="组合 9">
              <a:extLst>
                <a:ext uri="{FF2B5EF4-FFF2-40B4-BE49-F238E27FC236}">
                  <a16:creationId xmlns:a16="http://schemas.microsoft.com/office/drawing/2014/main" id="{39BC56DB-CC02-39F6-40F9-D1DD2754A8AD}"/>
                </a:ext>
              </a:extLst>
            </p:cNvPr>
            <p:cNvGrpSpPr/>
            <p:nvPr/>
          </p:nvGrpSpPr>
          <p:grpSpPr>
            <a:xfrm>
              <a:off x="4263142" y="1133939"/>
              <a:ext cx="3665717" cy="5482453"/>
              <a:chOff x="4135338" y="1133939"/>
              <a:chExt cx="3665717" cy="5482453"/>
            </a:xfrm>
          </p:grpSpPr>
          <p:sp>
            <p:nvSpPr>
              <p:cNvPr id="12" name="îṩḷíḋé">
                <a:extLst>
                  <a:ext uri="{FF2B5EF4-FFF2-40B4-BE49-F238E27FC236}">
                    <a16:creationId xmlns:a16="http://schemas.microsoft.com/office/drawing/2014/main" id="{52299C58-7197-25A5-4CD7-B285991CAE42}"/>
                  </a:ext>
                </a:extLst>
              </p:cNvPr>
              <p:cNvSpPr>
                <a:spLocks/>
              </p:cNvSpPr>
              <p:nvPr/>
            </p:nvSpPr>
            <p:spPr>
              <a:xfrm>
                <a:off x="4135338" y="1133939"/>
                <a:ext cx="3665717" cy="5482453"/>
              </a:xfrm>
              <a:prstGeom prst="rect">
                <a:avLst/>
              </a:prstGeom>
              <a:solidFill>
                <a:schemeClr val="accent5">
                  <a:lumMod val="20000"/>
                  <a:lumOff val="80000"/>
                </a:schemeClr>
              </a:solidFill>
              <a:ln w="3175">
                <a:noFill/>
                <a:prstDash val="solid"/>
                <a:roun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2000" b="1" i="1">
                  <a:solidFill>
                    <a:schemeClr val="tx1"/>
                  </a:solidFill>
                  <a:latin typeface="+mn-ea"/>
                  <a:ea typeface="+mn-ea"/>
                </a:endParaRPr>
              </a:p>
            </p:txBody>
          </p:sp>
          <p:cxnSp>
            <p:nvCxnSpPr>
              <p:cNvPr id="13" name="直接连接符 11">
                <a:extLst>
                  <a:ext uri="{FF2B5EF4-FFF2-40B4-BE49-F238E27FC236}">
                    <a16:creationId xmlns:a16="http://schemas.microsoft.com/office/drawing/2014/main" id="{A3D7E4D6-D653-3A10-4549-292DF6540954}"/>
                  </a:ext>
                </a:extLst>
              </p:cNvPr>
              <p:cNvCxnSpPr>
                <a:cxnSpLocks/>
              </p:cNvCxnSpPr>
              <p:nvPr/>
            </p:nvCxnSpPr>
            <p:spPr>
              <a:xfrm>
                <a:off x="4337556" y="2129001"/>
                <a:ext cx="3261281" cy="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sp>
            <p:nvSpPr>
              <p:cNvPr id="14" name="íṥ1iḑé">
                <a:extLst>
                  <a:ext uri="{FF2B5EF4-FFF2-40B4-BE49-F238E27FC236}">
                    <a16:creationId xmlns:a16="http://schemas.microsoft.com/office/drawing/2014/main" id="{2260D51A-1DF1-8D0B-0B15-CAEFADC5F489}"/>
                  </a:ext>
                </a:extLst>
              </p:cNvPr>
              <p:cNvSpPr txBox="1"/>
              <p:nvPr/>
            </p:nvSpPr>
            <p:spPr>
              <a:xfrm>
                <a:off x="4255807" y="1636031"/>
                <a:ext cx="3424778" cy="381774"/>
              </a:xfrm>
              <a:prstGeom prst="rect">
                <a:avLst/>
              </a:prstGeom>
              <a:solidFill>
                <a:schemeClr val="accent5">
                  <a:lumMod val="75000"/>
                </a:schemeClr>
              </a:solidFill>
              <a:ln>
                <a:noFill/>
              </a:ln>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spcBef>
                    <a:spcPct val="0"/>
                  </a:spcBef>
                </a:pPr>
                <a:r>
                  <a:rPr lang="en-US" altLang="zh-CN" sz="1600" b="1" i="1" dirty="0">
                    <a:solidFill>
                      <a:schemeClr val="bg1"/>
                    </a:solidFill>
                    <a:latin typeface="+mn-ea"/>
                    <a:ea typeface="+mn-ea"/>
                  </a:rPr>
                  <a:t>02 </a:t>
                </a:r>
                <a:r>
                  <a:rPr lang="zh-CN" altLang="en-US" sz="1600" b="1" dirty="0">
                    <a:solidFill>
                      <a:schemeClr val="bg1"/>
                    </a:solidFill>
                    <a:latin typeface="+mn-ea"/>
                    <a:ea typeface="+mn-ea"/>
                  </a:rPr>
                  <a:t>人</a:t>
                </a:r>
                <a:endParaRPr lang="en-US" altLang="zh-CN" sz="1600" b="1" dirty="0">
                  <a:solidFill>
                    <a:schemeClr val="bg1"/>
                  </a:solidFill>
                  <a:latin typeface="+mn-ea"/>
                  <a:ea typeface="+mn-ea"/>
                </a:endParaRPr>
              </a:p>
            </p:txBody>
          </p:sp>
        </p:grpSp>
        <p:sp>
          <p:nvSpPr>
            <p:cNvPr id="11" name="íSļiḋe">
              <a:extLst>
                <a:ext uri="{FF2B5EF4-FFF2-40B4-BE49-F238E27FC236}">
                  <a16:creationId xmlns:a16="http://schemas.microsoft.com/office/drawing/2014/main" id="{5C1E5323-3AA2-75DA-7518-2E4A7877D18B}"/>
                </a:ext>
              </a:extLst>
            </p:cNvPr>
            <p:cNvSpPr>
              <a:spLocks/>
            </p:cNvSpPr>
            <p:nvPr/>
          </p:nvSpPr>
          <p:spPr bwMode="auto">
            <a:xfrm>
              <a:off x="5905113" y="1196939"/>
              <a:ext cx="381774" cy="381774"/>
            </a:xfrm>
            <a:custGeom>
              <a:avLst/>
              <a:gdLst>
                <a:gd name="T0" fmla="*/ 184 w 260"/>
                <a:gd name="T1" fmla="*/ 106 h 260"/>
                <a:gd name="T2" fmla="*/ 193 w 260"/>
                <a:gd name="T3" fmla="*/ 143 h 260"/>
                <a:gd name="T4" fmla="*/ 117 w 260"/>
                <a:gd name="T5" fmla="*/ 219 h 260"/>
                <a:gd name="T6" fmla="*/ 42 w 260"/>
                <a:gd name="T7" fmla="*/ 143 h 260"/>
                <a:gd name="T8" fmla="*/ 117 w 260"/>
                <a:gd name="T9" fmla="*/ 66 h 260"/>
                <a:gd name="T10" fmla="*/ 154 w 260"/>
                <a:gd name="T11" fmla="*/ 76 h 260"/>
                <a:gd name="T12" fmla="*/ 183 w 260"/>
                <a:gd name="T13" fmla="*/ 46 h 260"/>
                <a:gd name="T14" fmla="*/ 117 w 260"/>
                <a:gd name="T15" fmla="*/ 25 h 260"/>
                <a:gd name="T16" fmla="*/ 0 w 260"/>
                <a:gd name="T17" fmla="*/ 143 h 260"/>
                <a:gd name="T18" fmla="*/ 117 w 260"/>
                <a:gd name="T19" fmla="*/ 260 h 260"/>
                <a:gd name="T20" fmla="*/ 233 w 260"/>
                <a:gd name="T21" fmla="*/ 143 h 260"/>
                <a:gd name="T22" fmla="*/ 213 w 260"/>
                <a:gd name="T23" fmla="*/ 77 h 260"/>
                <a:gd name="T24" fmla="*/ 184 w 260"/>
                <a:gd name="T25" fmla="*/ 106 h 260"/>
                <a:gd name="T26" fmla="*/ 225 w 260"/>
                <a:gd name="T27" fmla="*/ 35 h 260"/>
                <a:gd name="T28" fmla="*/ 225 w 260"/>
                <a:gd name="T29" fmla="*/ 35 h 260"/>
                <a:gd name="T30" fmla="*/ 225 w 260"/>
                <a:gd name="T31" fmla="*/ 0 h 260"/>
                <a:gd name="T32" fmla="*/ 203 w 260"/>
                <a:gd name="T33" fmla="*/ 23 h 260"/>
                <a:gd name="T34" fmla="*/ 203 w 260"/>
                <a:gd name="T35" fmla="*/ 46 h 260"/>
                <a:gd name="T36" fmla="*/ 139 w 260"/>
                <a:gd name="T37" fmla="*/ 111 h 260"/>
                <a:gd name="T38" fmla="*/ 117 w 260"/>
                <a:gd name="T39" fmla="*/ 104 h 260"/>
                <a:gd name="T40" fmla="*/ 79 w 260"/>
                <a:gd name="T41" fmla="*/ 143 h 260"/>
                <a:gd name="T42" fmla="*/ 117 w 260"/>
                <a:gd name="T43" fmla="*/ 181 h 260"/>
                <a:gd name="T44" fmla="*/ 155 w 260"/>
                <a:gd name="T45" fmla="*/ 143 h 260"/>
                <a:gd name="T46" fmla="*/ 150 w 260"/>
                <a:gd name="T47" fmla="*/ 123 h 260"/>
                <a:gd name="T48" fmla="*/ 215 w 260"/>
                <a:gd name="T49" fmla="*/ 58 h 260"/>
                <a:gd name="T50" fmla="*/ 237 w 260"/>
                <a:gd name="T51" fmla="*/ 58 h 260"/>
                <a:gd name="T52" fmla="*/ 260 w 260"/>
                <a:gd name="T53" fmla="*/ 35 h 260"/>
                <a:gd name="T54" fmla="*/ 225 w 260"/>
                <a:gd name="T55" fmla="*/ 35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60" h="260">
                  <a:moveTo>
                    <a:pt x="184" y="106"/>
                  </a:moveTo>
                  <a:cubicBezTo>
                    <a:pt x="190" y="117"/>
                    <a:pt x="193" y="129"/>
                    <a:pt x="193" y="143"/>
                  </a:cubicBezTo>
                  <a:cubicBezTo>
                    <a:pt x="193" y="185"/>
                    <a:pt x="159" y="219"/>
                    <a:pt x="117" y="219"/>
                  </a:cubicBezTo>
                  <a:cubicBezTo>
                    <a:pt x="76" y="219"/>
                    <a:pt x="42" y="185"/>
                    <a:pt x="42" y="143"/>
                  </a:cubicBezTo>
                  <a:cubicBezTo>
                    <a:pt x="42" y="100"/>
                    <a:pt x="76" y="66"/>
                    <a:pt x="117" y="66"/>
                  </a:cubicBezTo>
                  <a:cubicBezTo>
                    <a:pt x="131" y="66"/>
                    <a:pt x="143" y="70"/>
                    <a:pt x="154" y="76"/>
                  </a:cubicBezTo>
                  <a:cubicBezTo>
                    <a:pt x="183" y="46"/>
                    <a:pt x="183" y="46"/>
                    <a:pt x="183" y="46"/>
                  </a:cubicBezTo>
                  <a:cubicBezTo>
                    <a:pt x="165" y="33"/>
                    <a:pt x="141" y="25"/>
                    <a:pt x="117" y="25"/>
                  </a:cubicBezTo>
                  <a:cubicBezTo>
                    <a:pt x="52" y="25"/>
                    <a:pt x="0" y="78"/>
                    <a:pt x="0" y="143"/>
                  </a:cubicBezTo>
                  <a:cubicBezTo>
                    <a:pt x="0" y="207"/>
                    <a:pt x="52" y="260"/>
                    <a:pt x="117" y="260"/>
                  </a:cubicBezTo>
                  <a:cubicBezTo>
                    <a:pt x="181" y="260"/>
                    <a:pt x="233" y="207"/>
                    <a:pt x="233" y="143"/>
                  </a:cubicBezTo>
                  <a:cubicBezTo>
                    <a:pt x="233" y="118"/>
                    <a:pt x="226" y="96"/>
                    <a:pt x="213" y="77"/>
                  </a:cubicBezTo>
                  <a:cubicBezTo>
                    <a:pt x="184" y="106"/>
                    <a:pt x="184" y="106"/>
                    <a:pt x="184" y="106"/>
                  </a:cubicBezTo>
                  <a:close/>
                  <a:moveTo>
                    <a:pt x="225" y="35"/>
                  </a:moveTo>
                  <a:cubicBezTo>
                    <a:pt x="225" y="35"/>
                    <a:pt x="225" y="35"/>
                    <a:pt x="225" y="35"/>
                  </a:cubicBezTo>
                  <a:cubicBezTo>
                    <a:pt x="225" y="0"/>
                    <a:pt x="225" y="0"/>
                    <a:pt x="225" y="0"/>
                  </a:cubicBezTo>
                  <a:cubicBezTo>
                    <a:pt x="203" y="23"/>
                    <a:pt x="203" y="23"/>
                    <a:pt x="203" y="23"/>
                  </a:cubicBezTo>
                  <a:cubicBezTo>
                    <a:pt x="203" y="46"/>
                    <a:pt x="203" y="46"/>
                    <a:pt x="203" y="46"/>
                  </a:cubicBezTo>
                  <a:cubicBezTo>
                    <a:pt x="139" y="111"/>
                    <a:pt x="139" y="111"/>
                    <a:pt x="139" y="111"/>
                  </a:cubicBezTo>
                  <a:cubicBezTo>
                    <a:pt x="133" y="106"/>
                    <a:pt x="125" y="104"/>
                    <a:pt x="117" y="104"/>
                  </a:cubicBezTo>
                  <a:cubicBezTo>
                    <a:pt x="96" y="104"/>
                    <a:pt x="79" y="121"/>
                    <a:pt x="79" y="143"/>
                  </a:cubicBezTo>
                  <a:cubicBezTo>
                    <a:pt x="79" y="164"/>
                    <a:pt x="96" y="181"/>
                    <a:pt x="117" y="181"/>
                  </a:cubicBezTo>
                  <a:cubicBezTo>
                    <a:pt x="138" y="181"/>
                    <a:pt x="155" y="164"/>
                    <a:pt x="155" y="143"/>
                  </a:cubicBezTo>
                  <a:cubicBezTo>
                    <a:pt x="155" y="136"/>
                    <a:pt x="154" y="129"/>
                    <a:pt x="150" y="123"/>
                  </a:cubicBezTo>
                  <a:cubicBezTo>
                    <a:pt x="215" y="58"/>
                    <a:pt x="215" y="58"/>
                    <a:pt x="215" y="58"/>
                  </a:cubicBezTo>
                  <a:cubicBezTo>
                    <a:pt x="237" y="58"/>
                    <a:pt x="237" y="58"/>
                    <a:pt x="237" y="58"/>
                  </a:cubicBezTo>
                  <a:cubicBezTo>
                    <a:pt x="260" y="35"/>
                    <a:pt x="260" y="35"/>
                    <a:pt x="260" y="35"/>
                  </a:cubicBezTo>
                  <a:cubicBezTo>
                    <a:pt x="225" y="35"/>
                    <a:pt x="225" y="35"/>
                    <a:pt x="225" y="35"/>
                  </a:cubicBezTo>
                  <a:close/>
                </a:path>
              </a:pathLst>
            </a:custGeom>
            <a:solidFill>
              <a:schemeClr val="accent5">
                <a:lumMod val="75000"/>
              </a:schemeClr>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latin typeface="+mn-ea"/>
                <a:ea typeface="+mn-ea"/>
              </a:endParaRPr>
            </a:p>
          </p:txBody>
        </p:sp>
      </p:grpSp>
      <p:grpSp>
        <p:nvGrpSpPr>
          <p:cNvPr id="15" name="组合 14">
            <a:extLst>
              <a:ext uri="{FF2B5EF4-FFF2-40B4-BE49-F238E27FC236}">
                <a16:creationId xmlns:a16="http://schemas.microsoft.com/office/drawing/2014/main" id="{72194FB1-711C-9EEE-9689-3F5AE255DC56}"/>
              </a:ext>
            </a:extLst>
          </p:cNvPr>
          <p:cNvGrpSpPr/>
          <p:nvPr userDrawn="1"/>
        </p:nvGrpSpPr>
        <p:grpSpPr>
          <a:xfrm>
            <a:off x="8241260" y="1133938"/>
            <a:ext cx="3665717" cy="5482453"/>
            <a:chOff x="8096783" y="1133939"/>
            <a:chExt cx="3665717" cy="5482453"/>
          </a:xfrm>
        </p:grpSpPr>
        <p:grpSp>
          <p:nvGrpSpPr>
            <p:cNvPr id="16" name="组合 15">
              <a:extLst>
                <a:ext uri="{FF2B5EF4-FFF2-40B4-BE49-F238E27FC236}">
                  <a16:creationId xmlns:a16="http://schemas.microsoft.com/office/drawing/2014/main" id="{37419C54-96CA-6187-5A81-631A642BE985}"/>
                </a:ext>
              </a:extLst>
            </p:cNvPr>
            <p:cNvGrpSpPr/>
            <p:nvPr/>
          </p:nvGrpSpPr>
          <p:grpSpPr>
            <a:xfrm>
              <a:off x="8096783" y="1133939"/>
              <a:ext cx="3665717" cy="5482453"/>
              <a:chOff x="8013414" y="1133939"/>
              <a:chExt cx="3665717" cy="5482453"/>
            </a:xfrm>
          </p:grpSpPr>
          <p:sp>
            <p:nvSpPr>
              <p:cNvPr id="18" name="îṩḷíḋé">
                <a:extLst>
                  <a:ext uri="{FF2B5EF4-FFF2-40B4-BE49-F238E27FC236}">
                    <a16:creationId xmlns:a16="http://schemas.microsoft.com/office/drawing/2014/main" id="{2EAA930F-4560-7227-60B7-6340B800B6A5}"/>
                  </a:ext>
                </a:extLst>
              </p:cNvPr>
              <p:cNvSpPr>
                <a:spLocks/>
              </p:cNvSpPr>
              <p:nvPr/>
            </p:nvSpPr>
            <p:spPr>
              <a:xfrm>
                <a:off x="8013414" y="1133939"/>
                <a:ext cx="3665717" cy="5482453"/>
              </a:xfrm>
              <a:prstGeom prst="rect">
                <a:avLst/>
              </a:prstGeom>
              <a:solidFill>
                <a:schemeClr val="accent5">
                  <a:lumMod val="20000"/>
                  <a:lumOff val="80000"/>
                </a:schemeClr>
              </a:solidFill>
              <a:ln w="3175">
                <a:noFill/>
                <a:prstDash val="solid"/>
                <a:roun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2000" b="1" i="1">
                  <a:solidFill>
                    <a:schemeClr val="tx1"/>
                  </a:solidFill>
                  <a:latin typeface="+mn-ea"/>
                  <a:ea typeface="+mn-ea"/>
                </a:endParaRPr>
              </a:p>
            </p:txBody>
          </p:sp>
          <p:cxnSp>
            <p:nvCxnSpPr>
              <p:cNvPr id="19" name="直接连接符 11">
                <a:extLst>
                  <a:ext uri="{FF2B5EF4-FFF2-40B4-BE49-F238E27FC236}">
                    <a16:creationId xmlns:a16="http://schemas.microsoft.com/office/drawing/2014/main" id="{776FEC79-EF3F-6CA6-54F4-65F300000588}"/>
                  </a:ext>
                </a:extLst>
              </p:cNvPr>
              <p:cNvCxnSpPr>
                <a:cxnSpLocks/>
              </p:cNvCxnSpPr>
              <p:nvPr/>
            </p:nvCxnSpPr>
            <p:spPr>
              <a:xfrm>
                <a:off x="8215632" y="2129001"/>
                <a:ext cx="3261281" cy="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sp>
            <p:nvSpPr>
              <p:cNvPr id="20" name="íṥ1iḑé">
                <a:extLst>
                  <a:ext uri="{FF2B5EF4-FFF2-40B4-BE49-F238E27FC236}">
                    <a16:creationId xmlns:a16="http://schemas.microsoft.com/office/drawing/2014/main" id="{18E4E3D4-8CCB-F4EE-B26A-6322FD591B47}"/>
                  </a:ext>
                </a:extLst>
              </p:cNvPr>
              <p:cNvSpPr txBox="1"/>
              <p:nvPr/>
            </p:nvSpPr>
            <p:spPr>
              <a:xfrm>
                <a:off x="8133884" y="1636031"/>
                <a:ext cx="3424777" cy="381774"/>
              </a:xfrm>
              <a:prstGeom prst="rect">
                <a:avLst/>
              </a:prstGeom>
              <a:solidFill>
                <a:schemeClr val="accent5">
                  <a:lumMod val="75000"/>
                </a:schemeClr>
              </a:solidFill>
              <a:ln>
                <a:noFill/>
              </a:ln>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spcBef>
                    <a:spcPct val="0"/>
                  </a:spcBef>
                </a:pPr>
                <a:r>
                  <a:rPr lang="en-US" altLang="zh-CN" sz="1600" b="1" i="1" dirty="0">
                    <a:solidFill>
                      <a:schemeClr val="bg1"/>
                    </a:solidFill>
                    <a:latin typeface="+mn-ea"/>
                    <a:ea typeface="+mn-ea"/>
                  </a:rPr>
                  <a:t>03 </a:t>
                </a:r>
                <a:r>
                  <a:rPr lang="zh-CN" altLang="en-US" sz="1600" b="1" dirty="0">
                    <a:solidFill>
                      <a:schemeClr val="bg1"/>
                    </a:solidFill>
                    <a:latin typeface="+mn-ea"/>
                    <a:ea typeface="+mn-ea"/>
                  </a:rPr>
                  <a:t>场</a:t>
                </a:r>
                <a:endParaRPr lang="en-US" altLang="zh-CN" sz="1600" b="1" dirty="0">
                  <a:solidFill>
                    <a:schemeClr val="bg1"/>
                  </a:solidFill>
                  <a:latin typeface="+mn-ea"/>
                  <a:ea typeface="+mn-ea"/>
                </a:endParaRPr>
              </a:p>
            </p:txBody>
          </p:sp>
        </p:grpSp>
        <p:sp>
          <p:nvSpPr>
            <p:cNvPr id="17" name="işḻïďè">
              <a:extLst>
                <a:ext uri="{FF2B5EF4-FFF2-40B4-BE49-F238E27FC236}">
                  <a16:creationId xmlns:a16="http://schemas.microsoft.com/office/drawing/2014/main" id="{ED844C4B-1BF7-14CB-B075-B01D4B6A48BD}"/>
                </a:ext>
              </a:extLst>
            </p:cNvPr>
            <p:cNvSpPr>
              <a:spLocks/>
            </p:cNvSpPr>
            <p:nvPr/>
          </p:nvSpPr>
          <p:spPr bwMode="auto">
            <a:xfrm>
              <a:off x="9738754" y="1196939"/>
              <a:ext cx="381774" cy="381774"/>
            </a:xfrm>
            <a:custGeom>
              <a:avLst/>
              <a:gdLst>
                <a:gd name="T0" fmla="*/ 116 w 232"/>
                <a:gd name="T1" fmla="*/ 0 h 232"/>
                <a:gd name="T2" fmla="*/ 0 w 232"/>
                <a:gd name="T3" fmla="*/ 116 h 232"/>
                <a:gd name="T4" fmla="*/ 116 w 232"/>
                <a:gd name="T5" fmla="*/ 232 h 232"/>
                <a:gd name="T6" fmla="*/ 232 w 232"/>
                <a:gd name="T7" fmla="*/ 116 h 232"/>
                <a:gd name="T8" fmla="*/ 116 w 232"/>
                <a:gd name="T9" fmla="*/ 0 h 232"/>
                <a:gd name="T10" fmla="*/ 129 w 232"/>
                <a:gd name="T11" fmla="*/ 208 h 232"/>
                <a:gd name="T12" fmla="*/ 129 w 232"/>
                <a:gd name="T13" fmla="*/ 190 h 232"/>
                <a:gd name="T14" fmla="*/ 117 w 232"/>
                <a:gd name="T15" fmla="*/ 178 h 232"/>
                <a:gd name="T16" fmla="*/ 105 w 232"/>
                <a:gd name="T17" fmla="*/ 190 h 232"/>
                <a:gd name="T18" fmla="*/ 105 w 232"/>
                <a:gd name="T19" fmla="*/ 208 h 232"/>
                <a:gd name="T20" fmla="*/ 25 w 232"/>
                <a:gd name="T21" fmla="*/ 129 h 232"/>
                <a:gd name="T22" fmla="*/ 42 w 232"/>
                <a:gd name="T23" fmla="*/ 129 h 232"/>
                <a:gd name="T24" fmla="*/ 53 w 232"/>
                <a:gd name="T25" fmla="*/ 117 h 232"/>
                <a:gd name="T26" fmla="*/ 42 w 232"/>
                <a:gd name="T27" fmla="*/ 105 h 232"/>
                <a:gd name="T28" fmla="*/ 24 w 232"/>
                <a:gd name="T29" fmla="*/ 105 h 232"/>
                <a:gd name="T30" fmla="*/ 104 w 232"/>
                <a:gd name="T31" fmla="*/ 25 h 232"/>
                <a:gd name="T32" fmla="*/ 104 w 232"/>
                <a:gd name="T33" fmla="*/ 41 h 232"/>
                <a:gd name="T34" fmla="*/ 116 w 232"/>
                <a:gd name="T35" fmla="*/ 53 h 232"/>
                <a:gd name="T36" fmla="*/ 128 w 232"/>
                <a:gd name="T37" fmla="*/ 41 h 232"/>
                <a:gd name="T38" fmla="*/ 128 w 232"/>
                <a:gd name="T39" fmla="*/ 25 h 232"/>
                <a:gd name="T40" fmla="*/ 208 w 232"/>
                <a:gd name="T41" fmla="*/ 104 h 232"/>
                <a:gd name="T42" fmla="*/ 190 w 232"/>
                <a:gd name="T43" fmla="*/ 104 h 232"/>
                <a:gd name="T44" fmla="*/ 179 w 232"/>
                <a:gd name="T45" fmla="*/ 116 h 232"/>
                <a:gd name="T46" fmla="*/ 190 w 232"/>
                <a:gd name="T47" fmla="*/ 128 h 232"/>
                <a:gd name="T48" fmla="*/ 208 w 232"/>
                <a:gd name="T49" fmla="*/ 128 h 232"/>
                <a:gd name="T50" fmla="*/ 129 w 232"/>
                <a:gd name="T51" fmla="*/ 208 h 232"/>
                <a:gd name="T52" fmla="*/ 124 w 232"/>
                <a:gd name="T53" fmla="*/ 94 h 232"/>
                <a:gd name="T54" fmla="*/ 70 w 232"/>
                <a:gd name="T55" fmla="*/ 69 h 232"/>
                <a:gd name="T56" fmla="*/ 94 w 232"/>
                <a:gd name="T57" fmla="*/ 124 h 232"/>
                <a:gd name="T58" fmla="*/ 109 w 232"/>
                <a:gd name="T59" fmla="*/ 138 h 232"/>
                <a:gd name="T60" fmla="*/ 163 w 232"/>
                <a:gd name="T61" fmla="*/ 163 h 232"/>
                <a:gd name="T62" fmla="*/ 138 w 232"/>
                <a:gd name="T63" fmla="*/ 108 h 232"/>
                <a:gd name="T64" fmla="*/ 124 w 232"/>
                <a:gd name="T65" fmla="*/ 94 h 232"/>
                <a:gd name="T66" fmla="*/ 123 w 232"/>
                <a:gd name="T67" fmla="*/ 123 h 232"/>
                <a:gd name="T68" fmla="*/ 110 w 232"/>
                <a:gd name="T69" fmla="*/ 123 h 232"/>
                <a:gd name="T70" fmla="*/ 110 w 232"/>
                <a:gd name="T71" fmla="*/ 109 h 232"/>
                <a:gd name="T72" fmla="*/ 123 w 232"/>
                <a:gd name="T73" fmla="*/ 109 h 232"/>
                <a:gd name="T74" fmla="*/ 123 w 232"/>
                <a:gd name="T75" fmla="*/ 123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32" h="232">
                  <a:moveTo>
                    <a:pt x="116" y="0"/>
                  </a:moveTo>
                  <a:cubicBezTo>
                    <a:pt x="52" y="0"/>
                    <a:pt x="0" y="52"/>
                    <a:pt x="0" y="116"/>
                  </a:cubicBezTo>
                  <a:cubicBezTo>
                    <a:pt x="0" y="180"/>
                    <a:pt x="52" y="232"/>
                    <a:pt x="116" y="232"/>
                  </a:cubicBezTo>
                  <a:cubicBezTo>
                    <a:pt x="180" y="232"/>
                    <a:pt x="232" y="180"/>
                    <a:pt x="232" y="116"/>
                  </a:cubicBezTo>
                  <a:cubicBezTo>
                    <a:pt x="232" y="52"/>
                    <a:pt x="180" y="0"/>
                    <a:pt x="116" y="0"/>
                  </a:cubicBezTo>
                  <a:close/>
                  <a:moveTo>
                    <a:pt x="129" y="208"/>
                  </a:moveTo>
                  <a:cubicBezTo>
                    <a:pt x="129" y="190"/>
                    <a:pt x="129" y="190"/>
                    <a:pt x="129" y="190"/>
                  </a:cubicBezTo>
                  <a:cubicBezTo>
                    <a:pt x="129" y="183"/>
                    <a:pt x="123" y="178"/>
                    <a:pt x="117" y="178"/>
                  </a:cubicBezTo>
                  <a:cubicBezTo>
                    <a:pt x="110" y="178"/>
                    <a:pt x="105" y="183"/>
                    <a:pt x="105" y="190"/>
                  </a:cubicBezTo>
                  <a:cubicBezTo>
                    <a:pt x="105" y="208"/>
                    <a:pt x="105" y="208"/>
                    <a:pt x="105" y="208"/>
                  </a:cubicBezTo>
                  <a:cubicBezTo>
                    <a:pt x="63" y="203"/>
                    <a:pt x="30" y="170"/>
                    <a:pt x="25" y="129"/>
                  </a:cubicBezTo>
                  <a:cubicBezTo>
                    <a:pt x="42" y="129"/>
                    <a:pt x="42" y="129"/>
                    <a:pt x="42" y="129"/>
                  </a:cubicBezTo>
                  <a:cubicBezTo>
                    <a:pt x="48" y="129"/>
                    <a:pt x="53" y="123"/>
                    <a:pt x="53" y="117"/>
                  </a:cubicBezTo>
                  <a:cubicBezTo>
                    <a:pt x="53" y="110"/>
                    <a:pt x="48" y="105"/>
                    <a:pt x="42" y="105"/>
                  </a:cubicBezTo>
                  <a:cubicBezTo>
                    <a:pt x="24" y="105"/>
                    <a:pt x="24" y="105"/>
                    <a:pt x="24" y="105"/>
                  </a:cubicBezTo>
                  <a:cubicBezTo>
                    <a:pt x="29" y="63"/>
                    <a:pt x="63" y="30"/>
                    <a:pt x="104" y="25"/>
                  </a:cubicBezTo>
                  <a:cubicBezTo>
                    <a:pt x="104" y="41"/>
                    <a:pt x="104" y="41"/>
                    <a:pt x="104" y="41"/>
                  </a:cubicBezTo>
                  <a:cubicBezTo>
                    <a:pt x="104" y="47"/>
                    <a:pt x="109" y="53"/>
                    <a:pt x="116" y="53"/>
                  </a:cubicBezTo>
                  <a:cubicBezTo>
                    <a:pt x="122" y="53"/>
                    <a:pt x="128" y="47"/>
                    <a:pt x="128" y="41"/>
                  </a:cubicBezTo>
                  <a:cubicBezTo>
                    <a:pt x="128" y="25"/>
                    <a:pt x="128" y="25"/>
                    <a:pt x="128" y="25"/>
                  </a:cubicBezTo>
                  <a:cubicBezTo>
                    <a:pt x="169" y="30"/>
                    <a:pt x="202" y="63"/>
                    <a:pt x="208" y="104"/>
                  </a:cubicBezTo>
                  <a:cubicBezTo>
                    <a:pt x="190" y="104"/>
                    <a:pt x="190" y="104"/>
                    <a:pt x="190" y="104"/>
                  </a:cubicBezTo>
                  <a:cubicBezTo>
                    <a:pt x="184" y="104"/>
                    <a:pt x="179" y="109"/>
                    <a:pt x="179" y="116"/>
                  </a:cubicBezTo>
                  <a:cubicBezTo>
                    <a:pt x="179" y="122"/>
                    <a:pt x="184" y="128"/>
                    <a:pt x="190" y="128"/>
                  </a:cubicBezTo>
                  <a:cubicBezTo>
                    <a:pt x="208" y="128"/>
                    <a:pt x="208" y="128"/>
                    <a:pt x="208" y="128"/>
                  </a:cubicBezTo>
                  <a:cubicBezTo>
                    <a:pt x="203" y="169"/>
                    <a:pt x="170" y="202"/>
                    <a:pt x="129" y="208"/>
                  </a:cubicBezTo>
                  <a:close/>
                  <a:moveTo>
                    <a:pt x="124" y="94"/>
                  </a:moveTo>
                  <a:cubicBezTo>
                    <a:pt x="70" y="69"/>
                    <a:pt x="70" y="69"/>
                    <a:pt x="70" y="69"/>
                  </a:cubicBezTo>
                  <a:cubicBezTo>
                    <a:pt x="94" y="124"/>
                    <a:pt x="94" y="124"/>
                    <a:pt x="94" y="124"/>
                  </a:cubicBezTo>
                  <a:cubicBezTo>
                    <a:pt x="97" y="129"/>
                    <a:pt x="103" y="136"/>
                    <a:pt x="109" y="138"/>
                  </a:cubicBezTo>
                  <a:cubicBezTo>
                    <a:pt x="163" y="163"/>
                    <a:pt x="163" y="163"/>
                    <a:pt x="163" y="163"/>
                  </a:cubicBezTo>
                  <a:cubicBezTo>
                    <a:pt x="138" y="108"/>
                    <a:pt x="138" y="108"/>
                    <a:pt x="138" y="108"/>
                  </a:cubicBezTo>
                  <a:cubicBezTo>
                    <a:pt x="136" y="103"/>
                    <a:pt x="130" y="96"/>
                    <a:pt x="124" y="94"/>
                  </a:cubicBezTo>
                  <a:close/>
                  <a:moveTo>
                    <a:pt x="123" y="123"/>
                  </a:moveTo>
                  <a:cubicBezTo>
                    <a:pt x="119" y="126"/>
                    <a:pt x="113" y="126"/>
                    <a:pt x="110" y="123"/>
                  </a:cubicBezTo>
                  <a:cubicBezTo>
                    <a:pt x="106" y="119"/>
                    <a:pt x="106" y="113"/>
                    <a:pt x="110" y="109"/>
                  </a:cubicBezTo>
                  <a:cubicBezTo>
                    <a:pt x="113" y="106"/>
                    <a:pt x="119" y="106"/>
                    <a:pt x="123" y="109"/>
                  </a:cubicBezTo>
                  <a:cubicBezTo>
                    <a:pt x="127" y="113"/>
                    <a:pt x="127" y="119"/>
                    <a:pt x="123" y="123"/>
                  </a:cubicBezTo>
                  <a:close/>
                </a:path>
              </a:pathLst>
            </a:custGeom>
            <a:solidFill>
              <a:schemeClr val="accent5">
                <a:lumMod val="75000"/>
              </a:schemeClr>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latin typeface="+mn-ea"/>
                <a:ea typeface="+mn-ea"/>
              </a:endParaRPr>
            </a:p>
          </p:txBody>
        </p:sp>
      </p:grpSp>
      <p:sp>
        <p:nvSpPr>
          <p:cNvPr id="30" name="标题 1">
            <a:extLst>
              <a:ext uri="{FF2B5EF4-FFF2-40B4-BE49-F238E27FC236}">
                <a16:creationId xmlns:a16="http://schemas.microsoft.com/office/drawing/2014/main" id="{E66FDBB9-C01C-0260-BCF5-543979C8AAB3}"/>
              </a:ext>
            </a:extLst>
          </p:cNvPr>
          <p:cNvSpPr>
            <a:spLocks noGrp="1"/>
          </p:cNvSpPr>
          <p:nvPr>
            <p:ph type="title"/>
          </p:nvPr>
        </p:nvSpPr>
        <p:spPr>
          <a:xfrm>
            <a:off x="282372" y="107993"/>
            <a:ext cx="9433127" cy="711321"/>
          </a:xfrm>
          <a:prstGeom prst="rect">
            <a:avLst/>
          </a:prstGeom>
        </p:spPr>
        <p:txBody>
          <a:bodyPr anchor="ctr"/>
          <a:lstStyle>
            <a:lvl1pPr>
              <a:defRPr sz="2800">
                <a:latin typeface="+mn-ea"/>
                <a:ea typeface="+mn-ea"/>
              </a:defRPr>
            </a:lvl1pPr>
          </a:lstStyle>
          <a:p>
            <a:endParaRPr lang="zh-CN" altLang="en-US" dirty="0"/>
          </a:p>
        </p:txBody>
      </p:sp>
    </p:spTree>
    <p:extLst>
      <p:ext uri="{BB962C8B-B14F-4D97-AF65-F5344CB8AC3E}">
        <p14:creationId xmlns:p14="http://schemas.microsoft.com/office/powerpoint/2010/main" val="427604757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Summary">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4B60EB82-9ACA-4FD0-AA1A-7C7CC511A665}"/>
              </a:ext>
            </a:extLst>
          </p:cNvPr>
          <p:cNvSpPr/>
          <p:nvPr userDrawn="1"/>
        </p:nvSpPr>
        <p:spPr>
          <a:xfrm>
            <a:off x="282372" y="763675"/>
            <a:ext cx="4127822" cy="73673"/>
          </a:xfrm>
          <a:prstGeom prst="rect">
            <a:avLst/>
          </a:prstGeom>
          <a:gradFill flip="none" rotWithShape="1">
            <a:gsLst>
              <a:gs pos="0">
                <a:schemeClr val="accent1"/>
              </a:gs>
              <a:gs pos="28000">
                <a:schemeClr val="accent1">
                  <a:lumMod val="40000"/>
                  <a:lumOff val="60000"/>
                </a:schemeClr>
              </a:gs>
              <a:gs pos="100000">
                <a:schemeClr val="bg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400" dirty="0">
              <a:solidFill>
                <a:schemeClr val="tx1"/>
              </a:solidFill>
              <a:latin typeface="+mn-ea"/>
              <a:ea typeface="+mn-ea"/>
            </a:endParaRPr>
          </a:p>
        </p:txBody>
      </p:sp>
      <p:grpSp>
        <p:nvGrpSpPr>
          <p:cNvPr id="3" name="组合 2">
            <a:extLst>
              <a:ext uri="{FF2B5EF4-FFF2-40B4-BE49-F238E27FC236}">
                <a16:creationId xmlns:a16="http://schemas.microsoft.com/office/drawing/2014/main" id="{D03F3317-E648-4EA6-0EE1-798443008693}"/>
              </a:ext>
            </a:extLst>
          </p:cNvPr>
          <p:cNvGrpSpPr/>
          <p:nvPr userDrawn="1"/>
        </p:nvGrpSpPr>
        <p:grpSpPr>
          <a:xfrm>
            <a:off x="285023" y="1133938"/>
            <a:ext cx="3665717" cy="5482453"/>
            <a:chOff x="397621" y="1133939"/>
            <a:chExt cx="3665717" cy="5482453"/>
          </a:xfrm>
        </p:grpSpPr>
        <p:sp>
          <p:nvSpPr>
            <p:cNvPr id="4" name="îṩḷíḋé">
              <a:extLst>
                <a:ext uri="{FF2B5EF4-FFF2-40B4-BE49-F238E27FC236}">
                  <a16:creationId xmlns:a16="http://schemas.microsoft.com/office/drawing/2014/main" id="{DA8C09F8-ABAE-7B90-FD0E-DE3B22DCBA08}"/>
                </a:ext>
              </a:extLst>
            </p:cNvPr>
            <p:cNvSpPr>
              <a:spLocks/>
            </p:cNvSpPr>
            <p:nvPr/>
          </p:nvSpPr>
          <p:spPr>
            <a:xfrm>
              <a:off x="397621" y="1133939"/>
              <a:ext cx="3665717" cy="5482453"/>
            </a:xfrm>
            <a:prstGeom prst="rect">
              <a:avLst/>
            </a:prstGeom>
            <a:solidFill>
              <a:schemeClr val="accent5">
                <a:lumMod val="20000"/>
                <a:lumOff val="80000"/>
              </a:schemeClr>
            </a:solidFill>
            <a:ln w="3175">
              <a:noFill/>
              <a:prstDash val="solid"/>
              <a:roun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2000" b="1" i="1">
                <a:solidFill>
                  <a:schemeClr val="tx1"/>
                </a:solidFill>
                <a:latin typeface="+mn-ea"/>
                <a:ea typeface="+mn-ea"/>
              </a:endParaRPr>
            </a:p>
          </p:txBody>
        </p:sp>
        <p:cxnSp>
          <p:nvCxnSpPr>
            <p:cNvPr id="5" name="直接连接符 11">
              <a:extLst>
                <a:ext uri="{FF2B5EF4-FFF2-40B4-BE49-F238E27FC236}">
                  <a16:creationId xmlns:a16="http://schemas.microsoft.com/office/drawing/2014/main" id="{AF2B5EBD-F9E5-36CE-979C-A3D70628AF54}"/>
                </a:ext>
              </a:extLst>
            </p:cNvPr>
            <p:cNvCxnSpPr>
              <a:cxnSpLocks/>
            </p:cNvCxnSpPr>
            <p:nvPr/>
          </p:nvCxnSpPr>
          <p:spPr>
            <a:xfrm>
              <a:off x="599839" y="2129001"/>
              <a:ext cx="3261281" cy="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sp>
          <p:nvSpPr>
            <p:cNvPr id="7" name="íṥ1iḑé">
              <a:extLst>
                <a:ext uri="{FF2B5EF4-FFF2-40B4-BE49-F238E27FC236}">
                  <a16:creationId xmlns:a16="http://schemas.microsoft.com/office/drawing/2014/main" id="{F4E5067D-FC2D-7D02-B43F-6E21FD514878}"/>
                </a:ext>
              </a:extLst>
            </p:cNvPr>
            <p:cNvSpPr txBox="1"/>
            <p:nvPr/>
          </p:nvSpPr>
          <p:spPr>
            <a:xfrm>
              <a:off x="518091" y="1636031"/>
              <a:ext cx="3424777" cy="381774"/>
            </a:xfrm>
            <a:prstGeom prst="rect">
              <a:avLst/>
            </a:prstGeom>
            <a:solidFill>
              <a:schemeClr val="accent5">
                <a:lumMod val="75000"/>
              </a:schemeClr>
            </a:solidFill>
            <a:ln>
              <a:noFill/>
            </a:ln>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spcBef>
                  <a:spcPct val="0"/>
                </a:spcBef>
              </a:pPr>
              <a:endParaRPr lang="en-US" altLang="zh-CN" sz="1600" b="1" dirty="0">
                <a:solidFill>
                  <a:schemeClr val="bg1"/>
                </a:solidFill>
                <a:latin typeface="+mn-ea"/>
                <a:ea typeface="+mn-ea"/>
              </a:endParaRPr>
            </a:p>
          </p:txBody>
        </p:sp>
        <p:sp>
          <p:nvSpPr>
            <p:cNvPr id="8" name="two-coin-stacks_72132">
              <a:extLst>
                <a:ext uri="{FF2B5EF4-FFF2-40B4-BE49-F238E27FC236}">
                  <a16:creationId xmlns:a16="http://schemas.microsoft.com/office/drawing/2014/main" id="{179249BA-A926-7450-1AAD-4B08C734AD5F}"/>
                </a:ext>
              </a:extLst>
            </p:cNvPr>
            <p:cNvSpPr>
              <a:spLocks/>
            </p:cNvSpPr>
            <p:nvPr/>
          </p:nvSpPr>
          <p:spPr bwMode="auto">
            <a:xfrm>
              <a:off x="2039592" y="1196939"/>
              <a:ext cx="381774" cy="381774"/>
            </a:xfrm>
            <a:custGeom>
              <a:avLst/>
              <a:gdLst>
                <a:gd name="connsiteX0" fmla="*/ 261001 w 608698"/>
                <a:gd name="connsiteY0" fmla="*/ 479068 h 600088"/>
                <a:gd name="connsiteX1" fmla="*/ 432425 w 608698"/>
                <a:gd name="connsiteY1" fmla="*/ 554184 h 600088"/>
                <a:gd name="connsiteX2" fmla="*/ 603774 w 608698"/>
                <a:gd name="connsiteY2" fmla="*/ 479068 h 600088"/>
                <a:gd name="connsiteX3" fmla="*/ 608697 w 608698"/>
                <a:gd name="connsiteY3" fmla="*/ 502020 h 600088"/>
                <a:gd name="connsiteX4" fmla="*/ 432425 w 608698"/>
                <a:gd name="connsiteY4" fmla="*/ 600088 h 600088"/>
                <a:gd name="connsiteX5" fmla="*/ 256152 w 608698"/>
                <a:gd name="connsiteY5" fmla="*/ 502020 h 600088"/>
                <a:gd name="connsiteX6" fmla="*/ 261001 w 608698"/>
                <a:gd name="connsiteY6" fmla="*/ 479068 h 600088"/>
                <a:gd name="connsiteX7" fmla="*/ 4924 w 608698"/>
                <a:gd name="connsiteY7" fmla="*/ 382605 h 600088"/>
                <a:gd name="connsiteX8" fmla="*/ 176285 w 608698"/>
                <a:gd name="connsiteY8" fmla="*/ 457793 h 600088"/>
                <a:gd name="connsiteX9" fmla="*/ 236041 w 608698"/>
                <a:gd name="connsiteY9" fmla="*/ 451980 h 600088"/>
                <a:gd name="connsiteX10" fmla="*/ 231640 w 608698"/>
                <a:gd name="connsiteY10" fmla="*/ 462264 h 600088"/>
                <a:gd name="connsiteX11" fmla="*/ 225000 w 608698"/>
                <a:gd name="connsiteY11" fmla="*/ 493412 h 600088"/>
                <a:gd name="connsiteX12" fmla="*/ 225298 w 608698"/>
                <a:gd name="connsiteY12" fmla="*/ 499820 h 600088"/>
                <a:gd name="connsiteX13" fmla="*/ 176285 w 608698"/>
                <a:gd name="connsiteY13" fmla="*/ 503695 h 600088"/>
                <a:gd name="connsiteX14" fmla="*/ 0 w 608698"/>
                <a:gd name="connsiteY14" fmla="*/ 405556 h 600088"/>
                <a:gd name="connsiteX15" fmla="*/ 4924 w 608698"/>
                <a:gd name="connsiteY15" fmla="*/ 382605 h 600088"/>
                <a:gd name="connsiteX16" fmla="*/ 261001 w 608698"/>
                <a:gd name="connsiteY16" fmla="*/ 375478 h 600088"/>
                <a:gd name="connsiteX17" fmla="*/ 432425 w 608698"/>
                <a:gd name="connsiteY17" fmla="*/ 450622 h 600088"/>
                <a:gd name="connsiteX18" fmla="*/ 603774 w 608698"/>
                <a:gd name="connsiteY18" fmla="*/ 375478 h 600088"/>
                <a:gd name="connsiteX19" fmla="*/ 608697 w 608698"/>
                <a:gd name="connsiteY19" fmla="*/ 398416 h 600088"/>
                <a:gd name="connsiteX20" fmla="*/ 432425 w 608698"/>
                <a:gd name="connsiteY20" fmla="*/ 496498 h 600088"/>
                <a:gd name="connsiteX21" fmla="*/ 256152 w 608698"/>
                <a:gd name="connsiteY21" fmla="*/ 398416 h 600088"/>
                <a:gd name="connsiteX22" fmla="*/ 261001 w 608698"/>
                <a:gd name="connsiteY22" fmla="*/ 375478 h 600088"/>
                <a:gd name="connsiteX23" fmla="*/ 4924 w 608698"/>
                <a:gd name="connsiteY23" fmla="*/ 279086 h 600088"/>
                <a:gd name="connsiteX24" fmla="*/ 176285 w 608698"/>
                <a:gd name="connsiteY24" fmla="*/ 354274 h 600088"/>
                <a:gd name="connsiteX25" fmla="*/ 236041 w 608698"/>
                <a:gd name="connsiteY25" fmla="*/ 348461 h 600088"/>
                <a:gd name="connsiteX26" fmla="*/ 231640 w 608698"/>
                <a:gd name="connsiteY26" fmla="*/ 358745 h 600088"/>
                <a:gd name="connsiteX27" fmla="*/ 225000 w 608698"/>
                <a:gd name="connsiteY27" fmla="*/ 389818 h 600088"/>
                <a:gd name="connsiteX28" fmla="*/ 225298 w 608698"/>
                <a:gd name="connsiteY28" fmla="*/ 396301 h 600088"/>
                <a:gd name="connsiteX29" fmla="*/ 176285 w 608698"/>
                <a:gd name="connsiteY29" fmla="*/ 400176 h 600088"/>
                <a:gd name="connsiteX30" fmla="*/ 0 w 608698"/>
                <a:gd name="connsiteY30" fmla="*/ 302037 h 600088"/>
                <a:gd name="connsiteX31" fmla="*/ 4924 w 608698"/>
                <a:gd name="connsiteY31" fmla="*/ 279086 h 600088"/>
                <a:gd name="connsiteX32" fmla="*/ 261001 w 608698"/>
                <a:gd name="connsiteY32" fmla="*/ 271959 h 600088"/>
                <a:gd name="connsiteX33" fmla="*/ 432425 w 608698"/>
                <a:gd name="connsiteY33" fmla="*/ 347103 h 600088"/>
                <a:gd name="connsiteX34" fmla="*/ 603774 w 608698"/>
                <a:gd name="connsiteY34" fmla="*/ 271959 h 600088"/>
                <a:gd name="connsiteX35" fmla="*/ 608697 w 608698"/>
                <a:gd name="connsiteY35" fmla="*/ 294897 h 600088"/>
                <a:gd name="connsiteX36" fmla="*/ 432425 w 608698"/>
                <a:gd name="connsiteY36" fmla="*/ 392979 h 600088"/>
                <a:gd name="connsiteX37" fmla="*/ 256152 w 608698"/>
                <a:gd name="connsiteY37" fmla="*/ 294897 h 600088"/>
                <a:gd name="connsiteX38" fmla="*/ 261001 w 608698"/>
                <a:gd name="connsiteY38" fmla="*/ 271959 h 600088"/>
                <a:gd name="connsiteX39" fmla="*/ 4924 w 608698"/>
                <a:gd name="connsiteY39" fmla="*/ 175567 h 600088"/>
                <a:gd name="connsiteX40" fmla="*/ 176285 w 608698"/>
                <a:gd name="connsiteY40" fmla="*/ 250713 h 600088"/>
                <a:gd name="connsiteX41" fmla="*/ 236041 w 608698"/>
                <a:gd name="connsiteY41" fmla="*/ 244904 h 600088"/>
                <a:gd name="connsiteX42" fmla="*/ 231640 w 608698"/>
                <a:gd name="connsiteY42" fmla="*/ 255182 h 600088"/>
                <a:gd name="connsiteX43" fmla="*/ 225000 w 608698"/>
                <a:gd name="connsiteY43" fmla="*/ 286238 h 600088"/>
                <a:gd name="connsiteX44" fmla="*/ 225298 w 608698"/>
                <a:gd name="connsiteY44" fmla="*/ 292718 h 600088"/>
                <a:gd name="connsiteX45" fmla="*/ 176285 w 608698"/>
                <a:gd name="connsiteY45" fmla="*/ 296516 h 600088"/>
                <a:gd name="connsiteX46" fmla="*/ 0 w 608698"/>
                <a:gd name="connsiteY46" fmla="*/ 198506 h 600088"/>
                <a:gd name="connsiteX47" fmla="*/ 4924 w 608698"/>
                <a:gd name="connsiteY47" fmla="*/ 175567 h 600088"/>
                <a:gd name="connsiteX48" fmla="*/ 432425 w 608698"/>
                <a:gd name="connsiteY48" fmla="*/ 96392 h 600088"/>
                <a:gd name="connsiteX49" fmla="*/ 608698 w 608698"/>
                <a:gd name="connsiteY49" fmla="*/ 194443 h 600088"/>
                <a:gd name="connsiteX50" fmla="*/ 432425 w 608698"/>
                <a:gd name="connsiteY50" fmla="*/ 292494 h 600088"/>
                <a:gd name="connsiteX51" fmla="*/ 256152 w 608698"/>
                <a:gd name="connsiteY51" fmla="*/ 194443 h 600088"/>
                <a:gd name="connsiteX52" fmla="*/ 432425 w 608698"/>
                <a:gd name="connsiteY52" fmla="*/ 96392 h 600088"/>
                <a:gd name="connsiteX53" fmla="*/ 176258 w 608698"/>
                <a:gd name="connsiteY53" fmla="*/ 0 h 600088"/>
                <a:gd name="connsiteX54" fmla="*/ 347817 w 608698"/>
                <a:gd name="connsiteY54" fmla="*/ 75446 h 600088"/>
                <a:gd name="connsiteX55" fmla="*/ 224966 w 608698"/>
                <a:gd name="connsiteY55" fmla="*/ 185823 h 600088"/>
                <a:gd name="connsiteX56" fmla="*/ 225264 w 608698"/>
                <a:gd name="connsiteY56" fmla="*/ 192228 h 600088"/>
                <a:gd name="connsiteX57" fmla="*/ 176258 w 608698"/>
                <a:gd name="connsiteY57" fmla="*/ 196101 h 600088"/>
                <a:gd name="connsiteX58" fmla="*/ 0 w 608698"/>
                <a:gd name="connsiteY58" fmla="*/ 98013 h 600088"/>
                <a:gd name="connsiteX59" fmla="*/ 176258 w 608698"/>
                <a:gd name="connsiteY59" fmla="*/ 0 h 60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608698" h="600088">
                  <a:moveTo>
                    <a:pt x="261001" y="479068"/>
                  </a:moveTo>
                  <a:cubicBezTo>
                    <a:pt x="279575" y="522140"/>
                    <a:pt x="349249" y="554184"/>
                    <a:pt x="432425" y="554184"/>
                  </a:cubicBezTo>
                  <a:cubicBezTo>
                    <a:pt x="515600" y="554184"/>
                    <a:pt x="585199" y="522140"/>
                    <a:pt x="603774" y="479068"/>
                  </a:cubicBezTo>
                  <a:cubicBezTo>
                    <a:pt x="606981" y="486371"/>
                    <a:pt x="608697" y="494046"/>
                    <a:pt x="608697" y="502020"/>
                  </a:cubicBezTo>
                  <a:cubicBezTo>
                    <a:pt x="608697" y="556196"/>
                    <a:pt x="529774" y="600088"/>
                    <a:pt x="432425" y="600088"/>
                  </a:cubicBezTo>
                  <a:cubicBezTo>
                    <a:pt x="335076" y="600088"/>
                    <a:pt x="256152" y="556196"/>
                    <a:pt x="256152" y="502020"/>
                  </a:cubicBezTo>
                  <a:cubicBezTo>
                    <a:pt x="256152" y="494046"/>
                    <a:pt x="257868" y="486371"/>
                    <a:pt x="261001" y="479068"/>
                  </a:cubicBezTo>
                  <a:close/>
                  <a:moveTo>
                    <a:pt x="4924" y="382605"/>
                  </a:moveTo>
                  <a:cubicBezTo>
                    <a:pt x="23425" y="425750"/>
                    <a:pt x="93103" y="457793"/>
                    <a:pt x="176285" y="457793"/>
                  </a:cubicBezTo>
                  <a:cubicBezTo>
                    <a:pt x="197248" y="457793"/>
                    <a:pt x="217391" y="455781"/>
                    <a:pt x="236041" y="451980"/>
                  </a:cubicBezTo>
                  <a:lnTo>
                    <a:pt x="231640" y="462264"/>
                  </a:lnTo>
                  <a:cubicBezTo>
                    <a:pt x="227238" y="472398"/>
                    <a:pt x="225000" y="482905"/>
                    <a:pt x="225000" y="493412"/>
                  </a:cubicBezTo>
                  <a:cubicBezTo>
                    <a:pt x="225000" y="495573"/>
                    <a:pt x="225149" y="497734"/>
                    <a:pt x="225298" y="499820"/>
                  </a:cubicBezTo>
                  <a:cubicBezTo>
                    <a:pt x="209781" y="502354"/>
                    <a:pt x="193294" y="503695"/>
                    <a:pt x="176285" y="503695"/>
                  </a:cubicBezTo>
                  <a:cubicBezTo>
                    <a:pt x="78929" y="503695"/>
                    <a:pt x="0" y="459730"/>
                    <a:pt x="0" y="405556"/>
                  </a:cubicBezTo>
                  <a:cubicBezTo>
                    <a:pt x="0" y="397657"/>
                    <a:pt x="1716" y="389982"/>
                    <a:pt x="4924" y="382605"/>
                  </a:cubicBezTo>
                  <a:close/>
                  <a:moveTo>
                    <a:pt x="261001" y="375478"/>
                  </a:moveTo>
                  <a:cubicBezTo>
                    <a:pt x="279575" y="418598"/>
                    <a:pt x="349249" y="450622"/>
                    <a:pt x="432425" y="450622"/>
                  </a:cubicBezTo>
                  <a:cubicBezTo>
                    <a:pt x="515600" y="450622"/>
                    <a:pt x="585199" y="418598"/>
                    <a:pt x="603774" y="375478"/>
                  </a:cubicBezTo>
                  <a:cubicBezTo>
                    <a:pt x="606981" y="382851"/>
                    <a:pt x="608697" y="390522"/>
                    <a:pt x="608697" y="398416"/>
                  </a:cubicBezTo>
                  <a:cubicBezTo>
                    <a:pt x="608697" y="452558"/>
                    <a:pt x="529774" y="496498"/>
                    <a:pt x="432425" y="496498"/>
                  </a:cubicBezTo>
                  <a:cubicBezTo>
                    <a:pt x="335076" y="496498"/>
                    <a:pt x="256152" y="452558"/>
                    <a:pt x="256152" y="398416"/>
                  </a:cubicBezTo>
                  <a:cubicBezTo>
                    <a:pt x="256152" y="390522"/>
                    <a:pt x="257868" y="382851"/>
                    <a:pt x="261001" y="375478"/>
                  </a:cubicBezTo>
                  <a:close/>
                  <a:moveTo>
                    <a:pt x="4924" y="279086"/>
                  </a:moveTo>
                  <a:cubicBezTo>
                    <a:pt x="23425" y="322231"/>
                    <a:pt x="93103" y="354274"/>
                    <a:pt x="176285" y="354274"/>
                  </a:cubicBezTo>
                  <a:cubicBezTo>
                    <a:pt x="197248" y="354274"/>
                    <a:pt x="217391" y="352187"/>
                    <a:pt x="236041" y="348461"/>
                  </a:cubicBezTo>
                  <a:lnTo>
                    <a:pt x="231640" y="358745"/>
                  </a:lnTo>
                  <a:cubicBezTo>
                    <a:pt x="227238" y="368879"/>
                    <a:pt x="225000" y="379311"/>
                    <a:pt x="225000" y="389818"/>
                  </a:cubicBezTo>
                  <a:cubicBezTo>
                    <a:pt x="225000" y="392054"/>
                    <a:pt x="225149" y="394140"/>
                    <a:pt x="225298" y="396301"/>
                  </a:cubicBezTo>
                  <a:cubicBezTo>
                    <a:pt x="209781" y="398835"/>
                    <a:pt x="193294" y="400176"/>
                    <a:pt x="176285" y="400176"/>
                  </a:cubicBezTo>
                  <a:cubicBezTo>
                    <a:pt x="78929" y="400176"/>
                    <a:pt x="0" y="356211"/>
                    <a:pt x="0" y="302037"/>
                  </a:cubicBezTo>
                  <a:cubicBezTo>
                    <a:pt x="0" y="294138"/>
                    <a:pt x="1716" y="286463"/>
                    <a:pt x="4924" y="279086"/>
                  </a:cubicBezTo>
                  <a:close/>
                  <a:moveTo>
                    <a:pt x="261001" y="271959"/>
                  </a:moveTo>
                  <a:cubicBezTo>
                    <a:pt x="279575" y="315079"/>
                    <a:pt x="349249" y="347103"/>
                    <a:pt x="432425" y="347103"/>
                  </a:cubicBezTo>
                  <a:cubicBezTo>
                    <a:pt x="515600" y="347103"/>
                    <a:pt x="585199" y="315079"/>
                    <a:pt x="603774" y="271959"/>
                  </a:cubicBezTo>
                  <a:cubicBezTo>
                    <a:pt x="606981" y="279332"/>
                    <a:pt x="608697" y="287003"/>
                    <a:pt x="608697" y="294897"/>
                  </a:cubicBezTo>
                  <a:cubicBezTo>
                    <a:pt x="608697" y="349039"/>
                    <a:pt x="529774" y="392979"/>
                    <a:pt x="432425" y="392979"/>
                  </a:cubicBezTo>
                  <a:cubicBezTo>
                    <a:pt x="335076" y="392979"/>
                    <a:pt x="256152" y="349039"/>
                    <a:pt x="256152" y="294897"/>
                  </a:cubicBezTo>
                  <a:cubicBezTo>
                    <a:pt x="256152" y="287003"/>
                    <a:pt x="257868" y="279332"/>
                    <a:pt x="261001" y="271959"/>
                  </a:cubicBezTo>
                  <a:close/>
                  <a:moveTo>
                    <a:pt x="4924" y="175567"/>
                  </a:moveTo>
                  <a:cubicBezTo>
                    <a:pt x="23425" y="218689"/>
                    <a:pt x="93103" y="250713"/>
                    <a:pt x="176285" y="250713"/>
                  </a:cubicBezTo>
                  <a:cubicBezTo>
                    <a:pt x="197248" y="250713"/>
                    <a:pt x="217391" y="248628"/>
                    <a:pt x="236041" y="244904"/>
                  </a:cubicBezTo>
                  <a:lnTo>
                    <a:pt x="231640" y="255182"/>
                  </a:lnTo>
                  <a:cubicBezTo>
                    <a:pt x="227238" y="265311"/>
                    <a:pt x="225000" y="275737"/>
                    <a:pt x="225000" y="286238"/>
                  </a:cubicBezTo>
                  <a:cubicBezTo>
                    <a:pt x="225000" y="288398"/>
                    <a:pt x="225149" y="290558"/>
                    <a:pt x="225298" y="292718"/>
                  </a:cubicBezTo>
                  <a:cubicBezTo>
                    <a:pt x="209781" y="295175"/>
                    <a:pt x="193294" y="296516"/>
                    <a:pt x="176285" y="296516"/>
                  </a:cubicBezTo>
                  <a:cubicBezTo>
                    <a:pt x="78929" y="296516"/>
                    <a:pt x="0" y="252650"/>
                    <a:pt x="0" y="198506"/>
                  </a:cubicBezTo>
                  <a:cubicBezTo>
                    <a:pt x="0" y="190611"/>
                    <a:pt x="1716" y="182940"/>
                    <a:pt x="4924" y="175567"/>
                  </a:cubicBezTo>
                  <a:close/>
                  <a:moveTo>
                    <a:pt x="432425" y="96392"/>
                  </a:moveTo>
                  <a:cubicBezTo>
                    <a:pt x="529778" y="96392"/>
                    <a:pt x="608698" y="140291"/>
                    <a:pt x="608698" y="194443"/>
                  </a:cubicBezTo>
                  <a:cubicBezTo>
                    <a:pt x="608698" y="248595"/>
                    <a:pt x="529778" y="292494"/>
                    <a:pt x="432425" y="292494"/>
                  </a:cubicBezTo>
                  <a:cubicBezTo>
                    <a:pt x="335072" y="292494"/>
                    <a:pt x="256152" y="248595"/>
                    <a:pt x="256152" y="194443"/>
                  </a:cubicBezTo>
                  <a:cubicBezTo>
                    <a:pt x="256152" y="140291"/>
                    <a:pt x="335072" y="96392"/>
                    <a:pt x="432425" y="96392"/>
                  </a:cubicBezTo>
                  <a:close/>
                  <a:moveTo>
                    <a:pt x="176258" y="0"/>
                  </a:moveTo>
                  <a:cubicBezTo>
                    <a:pt x="259651" y="0"/>
                    <a:pt x="329542" y="32175"/>
                    <a:pt x="347817" y="75446"/>
                  </a:cubicBezTo>
                  <a:cubicBezTo>
                    <a:pt x="275166" y="92800"/>
                    <a:pt x="224966" y="135103"/>
                    <a:pt x="224966" y="185823"/>
                  </a:cubicBezTo>
                  <a:cubicBezTo>
                    <a:pt x="224966" y="187983"/>
                    <a:pt x="225115" y="190143"/>
                    <a:pt x="225264" y="192228"/>
                  </a:cubicBezTo>
                  <a:cubicBezTo>
                    <a:pt x="209749" y="194760"/>
                    <a:pt x="193265" y="196101"/>
                    <a:pt x="176258" y="196101"/>
                  </a:cubicBezTo>
                  <a:cubicBezTo>
                    <a:pt x="78917" y="196101"/>
                    <a:pt x="0" y="152159"/>
                    <a:pt x="0" y="98013"/>
                  </a:cubicBezTo>
                  <a:cubicBezTo>
                    <a:pt x="0" y="43868"/>
                    <a:pt x="78917" y="0"/>
                    <a:pt x="176258" y="0"/>
                  </a:cubicBezTo>
                  <a:close/>
                </a:path>
              </a:pathLst>
            </a:custGeom>
            <a:solidFill>
              <a:schemeClr val="accent5">
                <a:lumMod val="75000"/>
              </a:schemeClr>
            </a:solidFill>
            <a:ln>
              <a:noFill/>
            </a:ln>
          </p:spPr>
        </p:sp>
      </p:grpSp>
      <p:grpSp>
        <p:nvGrpSpPr>
          <p:cNvPr id="9" name="组合 8">
            <a:extLst>
              <a:ext uri="{FF2B5EF4-FFF2-40B4-BE49-F238E27FC236}">
                <a16:creationId xmlns:a16="http://schemas.microsoft.com/office/drawing/2014/main" id="{5B7EB39B-788F-3FB3-8E1E-27925565C40E}"/>
              </a:ext>
            </a:extLst>
          </p:cNvPr>
          <p:cNvGrpSpPr/>
          <p:nvPr userDrawn="1"/>
        </p:nvGrpSpPr>
        <p:grpSpPr>
          <a:xfrm>
            <a:off x="4263142" y="1133938"/>
            <a:ext cx="3665717" cy="5482453"/>
            <a:chOff x="4263142" y="1133939"/>
            <a:chExt cx="3665717" cy="5482453"/>
          </a:xfrm>
        </p:grpSpPr>
        <p:grpSp>
          <p:nvGrpSpPr>
            <p:cNvPr id="10" name="组合 9">
              <a:extLst>
                <a:ext uri="{FF2B5EF4-FFF2-40B4-BE49-F238E27FC236}">
                  <a16:creationId xmlns:a16="http://schemas.microsoft.com/office/drawing/2014/main" id="{39BC56DB-CC02-39F6-40F9-D1DD2754A8AD}"/>
                </a:ext>
              </a:extLst>
            </p:cNvPr>
            <p:cNvGrpSpPr/>
            <p:nvPr/>
          </p:nvGrpSpPr>
          <p:grpSpPr>
            <a:xfrm>
              <a:off x="4263142" y="1133939"/>
              <a:ext cx="3665717" cy="5482453"/>
              <a:chOff x="4135338" y="1133939"/>
              <a:chExt cx="3665717" cy="5482453"/>
            </a:xfrm>
          </p:grpSpPr>
          <p:sp>
            <p:nvSpPr>
              <p:cNvPr id="12" name="îṩḷíḋé">
                <a:extLst>
                  <a:ext uri="{FF2B5EF4-FFF2-40B4-BE49-F238E27FC236}">
                    <a16:creationId xmlns:a16="http://schemas.microsoft.com/office/drawing/2014/main" id="{52299C58-7197-25A5-4CD7-B285991CAE42}"/>
                  </a:ext>
                </a:extLst>
              </p:cNvPr>
              <p:cNvSpPr>
                <a:spLocks/>
              </p:cNvSpPr>
              <p:nvPr/>
            </p:nvSpPr>
            <p:spPr>
              <a:xfrm>
                <a:off x="4135338" y="1133939"/>
                <a:ext cx="3665717" cy="5482453"/>
              </a:xfrm>
              <a:prstGeom prst="rect">
                <a:avLst/>
              </a:prstGeom>
              <a:solidFill>
                <a:schemeClr val="accent5">
                  <a:lumMod val="20000"/>
                  <a:lumOff val="80000"/>
                </a:schemeClr>
              </a:solidFill>
              <a:ln w="3175">
                <a:noFill/>
                <a:prstDash val="solid"/>
                <a:roun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2000" b="1" i="1">
                  <a:solidFill>
                    <a:schemeClr val="tx1"/>
                  </a:solidFill>
                  <a:latin typeface="+mn-ea"/>
                  <a:ea typeface="+mn-ea"/>
                </a:endParaRPr>
              </a:p>
            </p:txBody>
          </p:sp>
          <p:cxnSp>
            <p:nvCxnSpPr>
              <p:cNvPr id="13" name="直接连接符 11">
                <a:extLst>
                  <a:ext uri="{FF2B5EF4-FFF2-40B4-BE49-F238E27FC236}">
                    <a16:creationId xmlns:a16="http://schemas.microsoft.com/office/drawing/2014/main" id="{A3D7E4D6-D653-3A10-4549-292DF6540954}"/>
                  </a:ext>
                </a:extLst>
              </p:cNvPr>
              <p:cNvCxnSpPr>
                <a:cxnSpLocks/>
              </p:cNvCxnSpPr>
              <p:nvPr/>
            </p:nvCxnSpPr>
            <p:spPr>
              <a:xfrm>
                <a:off x="4337556" y="2129001"/>
                <a:ext cx="3261281" cy="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sp>
            <p:nvSpPr>
              <p:cNvPr id="14" name="íṥ1iḑé">
                <a:extLst>
                  <a:ext uri="{FF2B5EF4-FFF2-40B4-BE49-F238E27FC236}">
                    <a16:creationId xmlns:a16="http://schemas.microsoft.com/office/drawing/2014/main" id="{2260D51A-1DF1-8D0B-0B15-CAEFADC5F489}"/>
                  </a:ext>
                </a:extLst>
              </p:cNvPr>
              <p:cNvSpPr txBox="1"/>
              <p:nvPr/>
            </p:nvSpPr>
            <p:spPr>
              <a:xfrm>
                <a:off x="4255807" y="1636031"/>
                <a:ext cx="3424778" cy="381774"/>
              </a:xfrm>
              <a:prstGeom prst="rect">
                <a:avLst/>
              </a:prstGeom>
              <a:solidFill>
                <a:schemeClr val="accent5">
                  <a:lumMod val="75000"/>
                </a:schemeClr>
              </a:solidFill>
              <a:ln>
                <a:noFill/>
              </a:ln>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spcBef>
                    <a:spcPct val="0"/>
                  </a:spcBef>
                </a:pPr>
                <a:endParaRPr lang="en-US" altLang="zh-CN" sz="1600" b="1" dirty="0">
                  <a:solidFill>
                    <a:schemeClr val="bg1"/>
                  </a:solidFill>
                  <a:latin typeface="+mn-ea"/>
                  <a:ea typeface="+mn-ea"/>
                </a:endParaRPr>
              </a:p>
            </p:txBody>
          </p:sp>
        </p:grpSp>
        <p:sp>
          <p:nvSpPr>
            <p:cNvPr id="11" name="íSļiḋe">
              <a:extLst>
                <a:ext uri="{FF2B5EF4-FFF2-40B4-BE49-F238E27FC236}">
                  <a16:creationId xmlns:a16="http://schemas.microsoft.com/office/drawing/2014/main" id="{5C1E5323-3AA2-75DA-7518-2E4A7877D18B}"/>
                </a:ext>
              </a:extLst>
            </p:cNvPr>
            <p:cNvSpPr>
              <a:spLocks/>
            </p:cNvSpPr>
            <p:nvPr/>
          </p:nvSpPr>
          <p:spPr bwMode="auto">
            <a:xfrm>
              <a:off x="5905113" y="1196939"/>
              <a:ext cx="381774" cy="381774"/>
            </a:xfrm>
            <a:custGeom>
              <a:avLst/>
              <a:gdLst>
                <a:gd name="T0" fmla="*/ 184 w 260"/>
                <a:gd name="T1" fmla="*/ 106 h 260"/>
                <a:gd name="T2" fmla="*/ 193 w 260"/>
                <a:gd name="T3" fmla="*/ 143 h 260"/>
                <a:gd name="T4" fmla="*/ 117 w 260"/>
                <a:gd name="T5" fmla="*/ 219 h 260"/>
                <a:gd name="T6" fmla="*/ 42 w 260"/>
                <a:gd name="T7" fmla="*/ 143 h 260"/>
                <a:gd name="T8" fmla="*/ 117 w 260"/>
                <a:gd name="T9" fmla="*/ 66 h 260"/>
                <a:gd name="T10" fmla="*/ 154 w 260"/>
                <a:gd name="T11" fmla="*/ 76 h 260"/>
                <a:gd name="T12" fmla="*/ 183 w 260"/>
                <a:gd name="T13" fmla="*/ 46 h 260"/>
                <a:gd name="T14" fmla="*/ 117 w 260"/>
                <a:gd name="T15" fmla="*/ 25 h 260"/>
                <a:gd name="T16" fmla="*/ 0 w 260"/>
                <a:gd name="T17" fmla="*/ 143 h 260"/>
                <a:gd name="T18" fmla="*/ 117 w 260"/>
                <a:gd name="T19" fmla="*/ 260 h 260"/>
                <a:gd name="T20" fmla="*/ 233 w 260"/>
                <a:gd name="T21" fmla="*/ 143 h 260"/>
                <a:gd name="T22" fmla="*/ 213 w 260"/>
                <a:gd name="T23" fmla="*/ 77 h 260"/>
                <a:gd name="T24" fmla="*/ 184 w 260"/>
                <a:gd name="T25" fmla="*/ 106 h 260"/>
                <a:gd name="T26" fmla="*/ 225 w 260"/>
                <a:gd name="T27" fmla="*/ 35 h 260"/>
                <a:gd name="T28" fmla="*/ 225 w 260"/>
                <a:gd name="T29" fmla="*/ 35 h 260"/>
                <a:gd name="T30" fmla="*/ 225 w 260"/>
                <a:gd name="T31" fmla="*/ 0 h 260"/>
                <a:gd name="T32" fmla="*/ 203 w 260"/>
                <a:gd name="T33" fmla="*/ 23 h 260"/>
                <a:gd name="T34" fmla="*/ 203 w 260"/>
                <a:gd name="T35" fmla="*/ 46 h 260"/>
                <a:gd name="T36" fmla="*/ 139 w 260"/>
                <a:gd name="T37" fmla="*/ 111 h 260"/>
                <a:gd name="T38" fmla="*/ 117 w 260"/>
                <a:gd name="T39" fmla="*/ 104 h 260"/>
                <a:gd name="T40" fmla="*/ 79 w 260"/>
                <a:gd name="T41" fmla="*/ 143 h 260"/>
                <a:gd name="T42" fmla="*/ 117 w 260"/>
                <a:gd name="T43" fmla="*/ 181 h 260"/>
                <a:gd name="T44" fmla="*/ 155 w 260"/>
                <a:gd name="T45" fmla="*/ 143 h 260"/>
                <a:gd name="T46" fmla="*/ 150 w 260"/>
                <a:gd name="T47" fmla="*/ 123 h 260"/>
                <a:gd name="T48" fmla="*/ 215 w 260"/>
                <a:gd name="T49" fmla="*/ 58 h 260"/>
                <a:gd name="T50" fmla="*/ 237 w 260"/>
                <a:gd name="T51" fmla="*/ 58 h 260"/>
                <a:gd name="T52" fmla="*/ 260 w 260"/>
                <a:gd name="T53" fmla="*/ 35 h 260"/>
                <a:gd name="T54" fmla="*/ 225 w 260"/>
                <a:gd name="T55" fmla="*/ 35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60" h="260">
                  <a:moveTo>
                    <a:pt x="184" y="106"/>
                  </a:moveTo>
                  <a:cubicBezTo>
                    <a:pt x="190" y="117"/>
                    <a:pt x="193" y="129"/>
                    <a:pt x="193" y="143"/>
                  </a:cubicBezTo>
                  <a:cubicBezTo>
                    <a:pt x="193" y="185"/>
                    <a:pt x="159" y="219"/>
                    <a:pt x="117" y="219"/>
                  </a:cubicBezTo>
                  <a:cubicBezTo>
                    <a:pt x="76" y="219"/>
                    <a:pt x="42" y="185"/>
                    <a:pt x="42" y="143"/>
                  </a:cubicBezTo>
                  <a:cubicBezTo>
                    <a:pt x="42" y="100"/>
                    <a:pt x="76" y="66"/>
                    <a:pt x="117" y="66"/>
                  </a:cubicBezTo>
                  <a:cubicBezTo>
                    <a:pt x="131" y="66"/>
                    <a:pt x="143" y="70"/>
                    <a:pt x="154" y="76"/>
                  </a:cubicBezTo>
                  <a:cubicBezTo>
                    <a:pt x="183" y="46"/>
                    <a:pt x="183" y="46"/>
                    <a:pt x="183" y="46"/>
                  </a:cubicBezTo>
                  <a:cubicBezTo>
                    <a:pt x="165" y="33"/>
                    <a:pt x="141" y="25"/>
                    <a:pt x="117" y="25"/>
                  </a:cubicBezTo>
                  <a:cubicBezTo>
                    <a:pt x="52" y="25"/>
                    <a:pt x="0" y="78"/>
                    <a:pt x="0" y="143"/>
                  </a:cubicBezTo>
                  <a:cubicBezTo>
                    <a:pt x="0" y="207"/>
                    <a:pt x="52" y="260"/>
                    <a:pt x="117" y="260"/>
                  </a:cubicBezTo>
                  <a:cubicBezTo>
                    <a:pt x="181" y="260"/>
                    <a:pt x="233" y="207"/>
                    <a:pt x="233" y="143"/>
                  </a:cubicBezTo>
                  <a:cubicBezTo>
                    <a:pt x="233" y="118"/>
                    <a:pt x="226" y="96"/>
                    <a:pt x="213" y="77"/>
                  </a:cubicBezTo>
                  <a:cubicBezTo>
                    <a:pt x="184" y="106"/>
                    <a:pt x="184" y="106"/>
                    <a:pt x="184" y="106"/>
                  </a:cubicBezTo>
                  <a:close/>
                  <a:moveTo>
                    <a:pt x="225" y="35"/>
                  </a:moveTo>
                  <a:cubicBezTo>
                    <a:pt x="225" y="35"/>
                    <a:pt x="225" y="35"/>
                    <a:pt x="225" y="35"/>
                  </a:cubicBezTo>
                  <a:cubicBezTo>
                    <a:pt x="225" y="0"/>
                    <a:pt x="225" y="0"/>
                    <a:pt x="225" y="0"/>
                  </a:cubicBezTo>
                  <a:cubicBezTo>
                    <a:pt x="203" y="23"/>
                    <a:pt x="203" y="23"/>
                    <a:pt x="203" y="23"/>
                  </a:cubicBezTo>
                  <a:cubicBezTo>
                    <a:pt x="203" y="46"/>
                    <a:pt x="203" y="46"/>
                    <a:pt x="203" y="46"/>
                  </a:cubicBezTo>
                  <a:cubicBezTo>
                    <a:pt x="139" y="111"/>
                    <a:pt x="139" y="111"/>
                    <a:pt x="139" y="111"/>
                  </a:cubicBezTo>
                  <a:cubicBezTo>
                    <a:pt x="133" y="106"/>
                    <a:pt x="125" y="104"/>
                    <a:pt x="117" y="104"/>
                  </a:cubicBezTo>
                  <a:cubicBezTo>
                    <a:pt x="96" y="104"/>
                    <a:pt x="79" y="121"/>
                    <a:pt x="79" y="143"/>
                  </a:cubicBezTo>
                  <a:cubicBezTo>
                    <a:pt x="79" y="164"/>
                    <a:pt x="96" y="181"/>
                    <a:pt x="117" y="181"/>
                  </a:cubicBezTo>
                  <a:cubicBezTo>
                    <a:pt x="138" y="181"/>
                    <a:pt x="155" y="164"/>
                    <a:pt x="155" y="143"/>
                  </a:cubicBezTo>
                  <a:cubicBezTo>
                    <a:pt x="155" y="136"/>
                    <a:pt x="154" y="129"/>
                    <a:pt x="150" y="123"/>
                  </a:cubicBezTo>
                  <a:cubicBezTo>
                    <a:pt x="215" y="58"/>
                    <a:pt x="215" y="58"/>
                    <a:pt x="215" y="58"/>
                  </a:cubicBezTo>
                  <a:cubicBezTo>
                    <a:pt x="237" y="58"/>
                    <a:pt x="237" y="58"/>
                    <a:pt x="237" y="58"/>
                  </a:cubicBezTo>
                  <a:cubicBezTo>
                    <a:pt x="260" y="35"/>
                    <a:pt x="260" y="35"/>
                    <a:pt x="260" y="35"/>
                  </a:cubicBezTo>
                  <a:cubicBezTo>
                    <a:pt x="225" y="35"/>
                    <a:pt x="225" y="35"/>
                    <a:pt x="225" y="35"/>
                  </a:cubicBezTo>
                  <a:close/>
                </a:path>
              </a:pathLst>
            </a:custGeom>
            <a:solidFill>
              <a:schemeClr val="accent5">
                <a:lumMod val="75000"/>
              </a:schemeClr>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latin typeface="+mn-ea"/>
                <a:ea typeface="+mn-ea"/>
              </a:endParaRPr>
            </a:p>
          </p:txBody>
        </p:sp>
      </p:grpSp>
      <p:grpSp>
        <p:nvGrpSpPr>
          <p:cNvPr id="15" name="组合 14">
            <a:extLst>
              <a:ext uri="{FF2B5EF4-FFF2-40B4-BE49-F238E27FC236}">
                <a16:creationId xmlns:a16="http://schemas.microsoft.com/office/drawing/2014/main" id="{72194FB1-711C-9EEE-9689-3F5AE255DC56}"/>
              </a:ext>
            </a:extLst>
          </p:cNvPr>
          <p:cNvGrpSpPr/>
          <p:nvPr userDrawn="1"/>
        </p:nvGrpSpPr>
        <p:grpSpPr>
          <a:xfrm>
            <a:off x="8241260" y="1133938"/>
            <a:ext cx="3665717" cy="5482453"/>
            <a:chOff x="8096783" y="1133939"/>
            <a:chExt cx="3665717" cy="5482453"/>
          </a:xfrm>
        </p:grpSpPr>
        <p:grpSp>
          <p:nvGrpSpPr>
            <p:cNvPr id="16" name="组合 15">
              <a:extLst>
                <a:ext uri="{FF2B5EF4-FFF2-40B4-BE49-F238E27FC236}">
                  <a16:creationId xmlns:a16="http://schemas.microsoft.com/office/drawing/2014/main" id="{37419C54-96CA-6187-5A81-631A642BE985}"/>
                </a:ext>
              </a:extLst>
            </p:cNvPr>
            <p:cNvGrpSpPr/>
            <p:nvPr/>
          </p:nvGrpSpPr>
          <p:grpSpPr>
            <a:xfrm>
              <a:off x="8096783" y="1133939"/>
              <a:ext cx="3665717" cy="5482453"/>
              <a:chOff x="8013414" y="1133939"/>
              <a:chExt cx="3665717" cy="5482453"/>
            </a:xfrm>
          </p:grpSpPr>
          <p:sp>
            <p:nvSpPr>
              <p:cNvPr id="18" name="îṩḷíḋé">
                <a:extLst>
                  <a:ext uri="{FF2B5EF4-FFF2-40B4-BE49-F238E27FC236}">
                    <a16:creationId xmlns:a16="http://schemas.microsoft.com/office/drawing/2014/main" id="{2EAA930F-4560-7227-60B7-6340B800B6A5}"/>
                  </a:ext>
                </a:extLst>
              </p:cNvPr>
              <p:cNvSpPr>
                <a:spLocks/>
              </p:cNvSpPr>
              <p:nvPr/>
            </p:nvSpPr>
            <p:spPr>
              <a:xfrm>
                <a:off x="8013414" y="1133939"/>
                <a:ext cx="3665717" cy="5482453"/>
              </a:xfrm>
              <a:prstGeom prst="rect">
                <a:avLst/>
              </a:prstGeom>
              <a:solidFill>
                <a:schemeClr val="accent5">
                  <a:lumMod val="20000"/>
                  <a:lumOff val="80000"/>
                </a:schemeClr>
              </a:solidFill>
              <a:ln w="3175">
                <a:noFill/>
                <a:prstDash val="solid"/>
                <a:roun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2000" b="1" i="1">
                  <a:solidFill>
                    <a:schemeClr val="tx1"/>
                  </a:solidFill>
                  <a:latin typeface="+mn-ea"/>
                  <a:ea typeface="+mn-ea"/>
                </a:endParaRPr>
              </a:p>
            </p:txBody>
          </p:sp>
          <p:cxnSp>
            <p:nvCxnSpPr>
              <p:cNvPr id="19" name="直接连接符 11">
                <a:extLst>
                  <a:ext uri="{FF2B5EF4-FFF2-40B4-BE49-F238E27FC236}">
                    <a16:creationId xmlns:a16="http://schemas.microsoft.com/office/drawing/2014/main" id="{776FEC79-EF3F-6CA6-54F4-65F300000588}"/>
                  </a:ext>
                </a:extLst>
              </p:cNvPr>
              <p:cNvCxnSpPr>
                <a:cxnSpLocks/>
              </p:cNvCxnSpPr>
              <p:nvPr/>
            </p:nvCxnSpPr>
            <p:spPr>
              <a:xfrm>
                <a:off x="8215632" y="2129001"/>
                <a:ext cx="3261281" cy="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sp>
            <p:nvSpPr>
              <p:cNvPr id="20" name="íṥ1iḑé">
                <a:extLst>
                  <a:ext uri="{FF2B5EF4-FFF2-40B4-BE49-F238E27FC236}">
                    <a16:creationId xmlns:a16="http://schemas.microsoft.com/office/drawing/2014/main" id="{18E4E3D4-8CCB-F4EE-B26A-6322FD591B47}"/>
                  </a:ext>
                </a:extLst>
              </p:cNvPr>
              <p:cNvSpPr txBox="1"/>
              <p:nvPr userDrawn="1"/>
            </p:nvSpPr>
            <p:spPr>
              <a:xfrm>
                <a:off x="8133884" y="1636031"/>
                <a:ext cx="3424777" cy="381774"/>
              </a:xfrm>
              <a:prstGeom prst="rect">
                <a:avLst/>
              </a:prstGeom>
              <a:solidFill>
                <a:schemeClr val="accent5">
                  <a:lumMod val="75000"/>
                </a:schemeClr>
              </a:solidFill>
              <a:ln>
                <a:noFill/>
              </a:ln>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spcBef>
                    <a:spcPct val="0"/>
                  </a:spcBef>
                </a:pPr>
                <a:endParaRPr lang="en-US" altLang="zh-CN" sz="1600" b="1" dirty="0">
                  <a:solidFill>
                    <a:schemeClr val="bg1"/>
                  </a:solidFill>
                  <a:latin typeface="+mn-ea"/>
                  <a:ea typeface="+mn-ea"/>
                </a:endParaRPr>
              </a:p>
            </p:txBody>
          </p:sp>
        </p:grpSp>
        <p:sp>
          <p:nvSpPr>
            <p:cNvPr id="17" name="işḻïďè">
              <a:extLst>
                <a:ext uri="{FF2B5EF4-FFF2-40B4-BE49-F238E27FC236}">
                  <a16:creationId xmlns:a16="http://schemas.microsoft.com/office/drawing/2014/main" id="{ED844C4B-1BF7-14CB-B075-B01D4B6A48BD}"/>
                </a:ext>
              </a:extLst>
            </p:cNvPr>
            <p:cNvSpPr>
              <a:spLocks/>
            </p:cNvSpPr>
            <p:nvPr/>
          </p:nvSpPr>
          <p:spPr bwMode="auto">
            <a:xfrm>
              <a:off x="9738754" y="1196939"/>
              <a:ext cx="381774" cy="381774"/>
            </a:xfrm>
            <a:custGeom>
              <a:avLst/>
              <a:gdLst>
                <a:gd name="T0" fmla="*/ 116 w 232"/>
                <a:gd name="T1" fmla="*/ 0 h 232"/>
                <a:gd name="T2" fmla="*/ 0 w 232"/>
                <a:gd name="T3" fmla="*/ 116 h 232"/>
                <a:gd name="T4" fmla="*/ 116 w 232"/>
                <a:gd name="T5" fmla="*/ 232 h 232"/>
                <a:gd name="T6" fmla="*/ 232 w 232"/>
                <a:gd name="T7" fmla="*/ 116 h 232"/>
                <a:gd name="T8" fmla="*/ 116 w 232"/>
                <a:gd name="T9" fmla="*/ 0 h 232"/>
                <a:gd name="T10" fmla="*/ 129 w 232"/>
                <a:gd name="T11" fmla="*/ 208 h 232"/>
                <a:gd name="T12" fmla="*/ 129 w 232"/>
                <a:gd name="T13" fmla="*/ 190 h 232"/>
                <a:gd name="T14" fmla="*/ 117 w 232"/>
                <a:gd name="T15" fmla="*/ 178 h 232"/>
                <a:gd name="T16" fmla="*/ 105 w 232"/>
                <a:gd name="T17" fmla="*/ 190 h 232"/>
                <a:gd name="T18" fmla="*/ 105 w 232"/>
                <a:gd name="T19" fmla="*/ 208 h 232"/>
                <a:gd name="T20" fmla="*/ 25 w 232"/>
                <a:gd name="T21" fmla="*/ 129 h 232"/>
                <a:gd name="T22" fmla="*/ 42 w 232"/>
                <a:gd name="T23" fmla="*/ 129 h 232"/>
                <a:gd name="T24" fmla="*/ 53 w 232"/>
                <a:gd name="T25" fmla="*/ 117 h 232"/>
                <a:gd name="T26" fmla="*/ 42 w 232"/>
                <a:gd name="T27" fmla="*/ 105 h 232"/>
                <a:gd name="T28" fmla="*/ 24 w 232"/>
                <a:gd name="T29" fmla="*/ 105 h 232"/>
                <a:gd name="T30" fmla="*/ 104 w 232"/>
                <a:gd name="T31" fmla="*/ 25 h 232"/>
                <a:gd name="T32" fmla="*/ 104 w 232"/>
                <a:gd name="T33" fmla="*/ 41 h 232"/>
                <a:gd name="T34" fmla="*/ 116 w 232"/>
                <a:gd name="T35" fmla="*/ 53 h 232"/>
                <a:gd name="T36" fmla="*/ 128 w 232"/>
                <a:gd name="T37" fmla="*/ 41 h 232"/>
                <a:gd name="T38" fmla="*/ 128 w 232"/>
                <a:gd name="T39" fmla="*/ 25 h 232"/>
                <a:gd name="T40" fmla="*/ 208 w 232"/>
                <a:gd name="T41" fmla="*/ 104 h 232"/>
                <a:gd name="T42" fmla="*/ 190 w 232"/>
                <a:gd name="T43" fmla="*/ 104 h 232"/>
                <a:gd name="T44" fmla="*/ 179 w 232"/>
                <a:gd name="T45" fmla="*/ 116 h 232"/>
                <a:gd name="T46" fmla="*/ 190 w 232"/>
                <a:gd name="T47" fmla="*/ 128 h 232"/>
                <a:gd name="T48" fmla="*/ 208 w 232"/>
                <a:gd name="T49" fmla="*/ 128 h 232"/>
                <a:gd name="T50" fmla="*/ 129 w 232"/>
                <a:gd name="T51" fmla="*/ 208 h 232"/>
                <a:gd name="T52" fmla="*/ 124 w 232"/>
                <a:gd name="T53" fmla="*/ 94 h 232"/>
                <a:gd name="T54" fmla="*/ 70 w 232"/>
                <a:gd name="T55" fmla="*/ 69 h 232"/>
                <a:gd name="T56" fmla="*/ 94 w 232"/>
                <a:gd name="T57" fmla="*/ 124 h 232"/>
                <a:gd name="T58" fmla="*/ 109 w 232"/>
                <a:gd name="T59" fmla="*/ 138 h 232"/>
                <a:gd name="T60" fmla="*/ 163 w 232"/>
                <a:gd name="T61" fmla="*/ 163 h 232"/>
                <a:gd name="T62" fmla="*/ 138 w 232"/>
                <a:gd name="T63" fmla="*/ 108 h 232"/>
                <a:gd name="T64" fmla="*/ 124 w 232"/>
                <a:gd name="T65" fmla="*/ 94 h 232"/>
                <a:gd name="T66" fmla="*/ 123 w 232"/>
                <a:gd name="T67" fmla="*/ 123 h 232"/>
                <a:gd name="T68" fmla="*/ 110 w 232"/>
                <a:gd name="T69" fmla="*/ 123 h 232"/>
                <a:gd name="T70" fmla="*/ 110 w 232"/>
                <a:gd name="T71" fmla="*/ 109 h 232"/>
                <a:gd name="T72" fmla="*/ 123 w 232"/>
                <a:gd name="T73" fmla="*/ 109 h 232"/>
                <a:gd name="T74" fmla="*/ 123 w 232"/>
                <a:gd name="T75" fmla="*/ 123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32" h="232">
                  <a:moveTo>
                    <a:pt x="116" y="0"/>
                  </a:moveTo>
                  <a:cubicBezTo>
                    <a:pt x="52" y="0"/>
                    <a:pt x="0" y="52"/>
                    <a:pt x="0" y="116"/>
                  </a:cubicBezTo>
                  <a:cubicBezTo>
                    <a:pt x="0" y="180"/>
                    <a:pt x="52" y="232"/>
                    <a:pt x="116" y="232"/>
                  </a:cubicBezTo>
                  <a:cubicBezTo>
                    <a:pt x="180" y="232"/>
                    <a:pt x="232" y="180"/>
                    <a:pt x="232" y="116"/>
                  </a:cubicBezTo>
                  <a:cubicBezTo>
                    <a:pt x="232" y="52"/>
                    <a:pt x="180" y="0"/>
                    <a:pt x="116" y="0"/>
                  </a:cubicBezTo>
                  <a:close/>
                  <a:moveTo>
                    <a:pt x="129" y="208"/>
                  </a:moveTo>
                  <a:cubicBezTo>
                    <a:pt x="129" y="190"/>
                    <a:pt x="129" y="190"/>
                    <a:pt x="129" y="190"/>
                  </a:cubicBezTo>
                  <a:cubicBezTo>
                    <a:pt x="129" y="183"/>
                    <a:pt x="123" y="178"/>
                    <a:pt x="117" y="178"/>
                  </a:cubicBezTo>
                  <a:cubicBezTo>
                    <a:pt x="110" y="178"/>
                    <a:pt x="105" y="183"/>
                    <a:pt x="105" y="190"/>
                  </a:cubicBezTo>
                  <a:cubicBezTo>
                    <a:pt x="105" y="208"/>
                    <a:pt x="105" y="208"/>
                    <a:pt x="105" y="208"/>
                  </a:cubicBezTo>
                  <a:cubicBezTo>
                    <a:pt x="63" y="203"/>
                    <a:pt x="30" y="170"/>
                    <a:pt x="25" y="129"/>
                  </a:cubicBezTo>
                  <a:cubicBezTo>
                    <a:pt x="42" y="129"/>
                    <a:pt x="42" y="129"/>
                    <a:pt x="42" y="129"/>
                  </a:cubicBezTo>
                  <a:cubicBezTo>
                    <a:pt x="48" y="129"/>
                    <a:pt x="53" y="123"/>
                    <a:pt x="53" y="117"/>
                  </a:cubicBezTo>
                  <a:cubicBezTo>
                    <a:pt x="53" y="110"/>
                    <a:pt x="48" y="105"/>
                    <a:pt x="42" y="105"/>
                  </a:cubicBezTo>
                  <a:cubicBezTo>
                    <a:pt x="24" y="105"/>
                    <a:pt x="24" y="105"/>
                    <a:pt x="24" y="105"/>
                  </a:cubicBezTo>
                  <a:cubicBezTo>
                    <a:pt x="29" y="63"/>
                    <a:pt x="63" y="30"/>
                    <a:pt x="104" y="25"/>
                  </a:cubicBezTo>
                  <a:cubicBezTo>
                    <a:pt x="104" y="41"/>
                    <a:pt x="104" y="41"/>
                    <a:pt x="104" y="41"/>
                  </a:cubicBezTo>
                  <a:cubicBezTo>
                    <a:pt x="104" y="47"/>
                    <a:pt x="109" y="53"/>
                    <a:pt x="116" y="53"/>
                  </a:cubicBezTo>
                  <a:cubicBezTo>
                    <a:pt x="122" y="53"/>
                    <a:pt x="128" y="47"/>
                    <a:pt x="128" y="41"/>
                  </a:cubicBezTo>
                  <a:cubicBezTo>
                    <a:pt x="128" y="25"/>
                    <a:pt x="128" y="25"/>
                    <a:pt x="128" y="25"/>
                  </a:cubicBezTo>
                  <a:cubicBezTo>
                    <a:pt x="169" y="30"/>
                    <a:pt x="202" y="63"/>
                    <a:pt x="208" y="104"/>
                  </a:cubicBezTo>
                  <a:cubicBezTo>
                    <a:pt x="190" y="104"/>
                    <a:pt x="190" y="104"/>
                    <a:pt x="190" y="104"/>
                  </a:cubicBezTo>
                  <a:cubicBezTo>
                    <a:pt x="184" y="104"/>
                    <a:pt x="179" y="109"/>
                    <a:pt x="179" y="116"/>
                  </a:cubicBezTo>
                  <a:cubicBezTo>
                    <a:pt x="179" y="122"/>
                    <a:pt x="184" y="128"/>
                    <a:pt x="190" y="128"/>
                  </a:cubicBezTo>
                  <a:cubicBezTo>
                    <a:pt x="208" y="128"/>
                    <a:pt x="208" y="128"/>
                    <a:pt x="208" y="128"/>
                  </a:cubicBezTo>
                  <a:cubicBezTo>
                    <a:pt x="203" y="169"/>
                    <a:pt x="170" y="202"/>
                    <a:pt x="129" y="208"/>
                  </a:cubicBezTo>
                  <a:close/>
                  <a:moveTo>
                    <a:pt x="124" y="94"/>
                  </a:moveTo>
                  <a:cubicBezTo>
                    <a:pt x="70" y="69"/>
                    <a:pt x="70" y="69"/>
                    <a:pt x="70" y="69"/>
                  </a:cubicBezTo>
                  <a:cubicBezTo>
                    <a:pt x="94" y="124"/>
                    <a:pt x="94" y="124"/>
                    <a:pt x="94" y="124"/>
                  </a:cubicBezTo>
                  <a:cubicBezTo>
                    <a:pt x="97" y="129"/>
                    <a:pt x="103" y="136"/>
                    <a:pt x="109" y="138"/>
                  </a:cubicBezTo>
                  <a:cubicBezTo>
                    <a:pt x="163" y="163"/>
                    <a:pt x="163" y="163"/>
                    <a:pt x="163" y="163"/>
                  </a:cubicBezTo>
                  <a:cubicBezTo>
                    <a:pt x="138" y="108"/>
                    <a:pt x="138" y="108"/>
                    <a:pt x="138" y="108"/>
                  </a:cubicBezTo>
                  <a:cubicBezTo>
                    <a:pt x="136" y="103"/>
                    <a:pt x="130" y="96"/>
                    <a:pt x="124" y="94"/>
                  </a:cubicBezTo>
                  <a:close/>
                  <a:moveTo>
                    <a:pt x="123" y="123"/>
                  </a:moveTo>
                  <a:cubicBezTo>
                    <a:pt x="119" y="126"/>
                    <a:pt x="113" y="126"/>
                    <a:pt x="110" y="123"/>
                  </a:cubicBezTo>
                  <a:cubicBezTo>
                    <a:pt x="106" y="119"/>
                    <a:pt x="106" y="113"/>
                    <a:pt x="110" y="109"/>
                  </a:cubicBezTo>
                  <a:cubicBezTo>
                    <a:pt x="113" y="106"/>
                    <a:pt x="119" y="106"/>
                    <a:pt x="123" y="109"/>
                  </a:cubicBezTo>
                  <a:cubicBezTo>
                    <a:pt x="127" y="113"/>
                    <a:pt x="127" y="119"/>
                    <a:pt x="123" y="123"/>
                  </a:cubicBezTo>
                  <a:close/>
                </a:path>
              </a:pathLst>
            </a:custGeom>
            <a:solidFill>
              <a:schemeClr val="accent5">
                <a:lumMod val="75000"/>
              </a:schemeClr>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latin typeface="+mn-ea"/>
                <a:ea typeface="+mn-ea"/>
              </a:endParaRPr>
            </a:p>
          </p:txBody>
        </p:sp>
      </p:grpSp>
      <p:sp>
        <p:nvSpPr>
          <p:cNvPr id="30" name="标题 1">
            <a:extLst>
              <a:ext uri="{FF2B5EF4-FFF2-40B4-BE49-F238E27FC236}">
                <a16:creationId xmlns:a16="http://schemas.microsoft.com/office/drawing/2014/main" id="{E66FDBB9-C01C-0260-BCF5-543979C8AAB3}"/>
              </a:ext>
            </a:extLst>
          </p:cNvPr>
          <p:cNvSpPr>
            <a:spLocks noGrp="1"/>
          </p:cNvSpPr>
          <p:nvPr>
            <p:ph type="title"/>
          </p:nvPr>
        </p:nvSpPr>
        <p:spPr>
          <a:xfrm>
            <a:off x="282372" y="107993"/>
            <a:ext cx="9433127" cy="711321"/>
          </a:xfrm>
          <a:prstGeom prst="rect">
            <a:avLst/>
          </a:prstGeom>
        </p:spPr>
        <p:txBody>
          <a:bodyPr anchor="ctr"/>
          <a:lstStyle>
            <a:lvl1pPr>
              <a:defRPr sz="2800">
                <a:latin typeface="+mn-ea"/>
                <a:ea typeface="+mn-ea"/>
              </a:defRPr>
            </a:lvl1pPr>
          </a:lstStyle>
          <a:p>
            <a:endParaRPr lang="zh-CN" altLang="en-US" dirty="0"/>
          </a:p>
        </p:txBody>
      </p:sp>
      <p:sp>
        <p:nvSpPr>
          <p:cNvPr id="23" name="文本占位符 22">
            <a:extLst>
              <a:ext uri="{FF2B5EF4-FFF2-40B4-BE49-F238E27FC236}">
                <a16:creationId xmlns:a16="http://schemas.microsoft.com/office/drawing/2014/main" id="{C7EE9BEC-9812-4648-8028-D1571EDDFB99}"/>
              </a:ext>
            </a:extLst>
          </p:cNvPr>
          <p:cNvSpPr>
            <a:spLocks noGrp="1"/>
          </p:cNvSpPr>
          <p:nvPr>
            <p:ph type="body" sz="quarter" idx="10"/>
          </p:nvPr>
        </p:nvSpPr>
        <p:spPr>
          <a:xfrm>
            <a:off x="404813" y="1636713"/>
            <a:ext cx="3425825" cy="381000"/>
          </a:xfrm>
          <a:prstGeom prst="rect">
            <a:avLst/>
          </a:prstGeom>
        </p:spPr>
        <p:txBody>
          <a:bodyPr anchor="ctr"/>
          <a:lstStyle>
            <a:lvl1pPr marL="0" indent="0" algn="ctr">
              <a:buNone/>
              <a:defRPr sz="1600">
                <a:solidFill>
                  <a:schemeClr val="bg1"/>
                </a:solidFill>
              </a:defRPr>
            </a:lvl1pPr>
          </a:lstStyle>
          <a:p>
            <a:pPr lvl="0"/>
            <a:endParaRPr lang="zh-CN" altLang="en-US" dirty="0"/>
          </a:p>
        </p:txBody>
      </p:sp>
      <p:sp>
        <p:nvSpPr>
          <p:cNvPr id="25" name="文本占位符 22">
            <a:extLst>
              <a:ext uri="{FF2B5EF4-FFF2-40B4-BE49-F238E27FC236}">
                <a16:creationId xmlns:a16="http://schemas.microsoft.com/office/drawing/2014/main" id="{DE2B8B1C-96A1-4E68-BF0C-B3FAB0A318B0}"/>
              </a:ext>
            </a:extLst>
          </p:cNvPr>
          <p:cNvSpPr>
            <a:spLocks noGrp="1"/>
          </p:cNvSpPr>
          <p:nvPr>
            <p:ph type="body" sz="quarter" idx="11"/>
          </p:nvPr>
        </p:nvSpPr>
        <p:spPr>
          <a:xfrm>
            <a:off x="4382564" y="1636713"/>
            <a:ext cx="3425825" cy="381000"/>
          </a:xfrm>
          <a:prstGeom prst="rect">
            <a:avLst/>
          </a:prstGeom>
        </p:spPr>
        <p:txBody>
          <a:bodyPr anchor="ctr"/>
          <a:lstStyle>
            <a:lvl1pPr marL="0" indent="0" algn="ctr">
              <a:buNone/>
              <a:defRPr sz="1600">
                <a:solidFill>
                  <a:schemeClr val="bg1"/>
                </a:solidFill>
              </a:defRPr>
            </a:lvl1pPr>
          </a:lstStyle>
          <a:p>
            <a:pPr lvl="0"/>
            <a:endParaRPr lang="zh-CN" altLang="en-US" dirty="0"/>
          </a:p>
        </p:txBody>
      </p:sp>
      <p:sp>
        <p:nvSpPr>
          <p:cNvPr id="26" name="文本占位符 22">
            <a:extLst>
              <a:ext uri="{FF2B5EF4-FFF2-40B4-BE49-F238E27FC236}">
                <a16:creationId xmlns:a16="http://schemas.microsoft.com/office/drawing/2014/main" id="{0D58AB49-F5F4-4D18-86B8-C8526D71E686}"/>
              </a:ext>
            </a:extLst>
          </p:cNvPr>
          <p:cNvSpPr>
            <a:spLocks noGrp="1"/>
          </p:cNvSpPr>
          <p:nvPr>
            <p:ph type="body" sz="quarter" idx="12"/>
          </p:nvPr>
        </p:nvSpPr>
        <p:spPr>
          <a:xfrm>
            <a:off x="8360682" y="1636713"/>
            <a:ext cx="3425825" cy="381000"/>
          </a:xfrm>
          <a:prstGeom prst="rect">
            <a:avLst/>
          </a:prstGeom>
        </p:spPr>
        <p:txBody>
          <a:bodyPr anchor="ctr"/>
          <a:lstStyle>
            <a:lvl1pPr marL="0" indent="0" algn="ctr">
              <a:buNone/>
              <a:defRPr sz="1600">
                <a:solidFill>
                  <a:schemeClr val="bg1"/>
                </a:solidFill>
              </a:defRPr>
            </a:lvl1pPr>
          </a:lstStyle>
          <a:p>
            <a:pPr lvl="0"/>
            <a:endParaRPr lang="zh-CN" altLang="en-US" dirty="0"/>
          </a:p>
        </p:txBody>
      </p:sp>
    </p:spTree>
    <p:extLst>
      <p:ext uri="{BB962C8B-B14F-4D97-AF65-F5344CB8AC3E}">
        <p14:creationId xmlns:p14="http://schemas.microsoft.com/office/powerpoint/2010/main" val="284950363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ummary2">
    <p:spTree>
      <p:nvGrpSpPr>
        <p:cNvPr id="1" name=""/>
        <p:cNvGrpSpPr/>
        <p:nvPr/>
      </p:nvGrpSpPr>
      <p:grpSpPr>
        <a:xfrm>
          <a:off x="0" y="0"/>
          <a:ext cx="0" cy="0"/>
          <a:chOff x="0" y="0"/>
          <a:chExt cx="0" cy="0"/>
        </a:xfrm>
      </p:grpSpPr>
      <p:grpSp>
        <p:nvGrpSpPr>
          <p:cNvPr id="73" name="组合 72">
            <a:extLst>
              <a:ext uri="{FF2B5EF4-FFF2-40B4-BE49-F238E27FC236}">
                <a16:creationId xmlns:a16="http://schemas.microsoft.com/office/drawing/2014/main" id="{2F63D38C-A2CE-BD7C-A87F-D73B27472385}"/>
              </a:ext>
            </a:extLst>
          </p:cNvPr>
          <p:cNvGrpSpPr/>
          <p:nvPr userDrawn="1"/>
        </p:nvGrpSpPr>
        <p:grpSpPr>
          <a:xfrm>
            <a:off x="282372" y="979966"/>
            <a:ext cx="11629857" cy="5658373"/>
            <a:chOff x="282372" y="979966"/>
            <a:chExt cx="11629857" cy="5658373"/>
          </a:xfrm>
        </p:grpSpPr>
        <p:sp>
          <p:nvSpPr>
            <p:cNvPr id="59" name="îṩḷíḋé">
              <a:extLst>
                <a:ext uri="{FF2B5EF4-FFF2-40B4-BE49-F238E27FC236}">
                  <a16:creationId xmlns:a16="http://schemas.microsoft.com/office/drawing/2014/main" id="{39AF6BCA-628C-0077-7732-E7F90E5ED345}"/>
                </a:ext>
              </a:extLst>
            </p:cNvPr>
            <p:cNvSpPr>
              <a:spLocks/>
            </p:cNvSpPr>
            <p:nvPr userDrawn="1"/>
          </p:nvSpPr>
          <p:spPr>
            <a:xfrm>
              <a:off x="6327009" y="979966"/>
              <a:ext cx="5585220" cy="2754851"/>
            </a:xfrm>
            <a:prstGeom prst="rect">
              <a:avLst/>
            </a:prstGeom>
            <a:solidFill>
              <a:schemeClr val="accent5">
                <a:lumMod val="20000"/>
                <a:lumOff val="80000"/>
              </a:schemeClr>
            </a:solidFill>
            <a:ln w="3175">
              <a:noFill/>
              <a:prstDash val="solid"/>
              <a:roun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2000" b="1" i="1">
                <a:solidFill>
                  <a:schemeClr val="tx1"/>
                </a:solidFill>
                <a:latin typeface="+mn-ea"/>
                <a:ea typeface="+mn-ea"/>
              </a:endParaRPr>
            </a:p>
          </p:txBody>
        </p:sp>
        <p:sp>
          <p:nvSpPr>
            <p:cNvPr id="12" name="îṩḷíḋé">
              <a:extLst>
                <a:ext uri="{FF2B5EF4-FFF2-40B4-BE49-F238E27FC236}">
                  <a16:creationId xmlns:a16="http://schemas.microsoft.com/office/drawing/2014/main" id="{52299C58-7197-25A5-4CD7-B285991CAE42}"/>
                </a:ext>
              </a:extLst>
            </p:cNvPr>
            <p:cNvSpPr>
              <a:spLocks/>
            </p:cNvSpPr>
            <p:nvPr userDrawn="1"/>
          </p:nvSpPr>
          <p:spPr>
            <a:xfrm>
              <a:off x="282372" y="979966"/>
              <a:ext cx="5585220" cy="2754851"/>
            </a:xfrm>
            <a:prstGeom prst="rect">
              <a:avLst/>
            </a:prstGeom>
            <a:solidFill>
              <a:schemeClr val="accent5">
                <a:lumMod val="20000"/>
                <a:lumOff val="80000"/>
              </a:schemeClr>
            </a:solidFill>
            <a:ln w="3175">
              <a:noFill/>
              <a:prstDash val="solid"/>
              <a:roun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2000" b="1" i="1">
                <a:solidFill>
                  <a:schemeClr val="tx1"/>
                </a:solidFill>
                <a:latin typeface="+mn-ea"/>
                <a:ea typeface="+mn-ea"/>
              </a:endParaRPr>
            </a:p>
          </p:txBody>
        </p:sp>
        <p:sp>
          <p:nvSpPr>
            <p:cNvPr id="18" name="îṩḷíḋé">
              <a:extLst>
                <a:ext uri="{FF2B5EF4-FFF2-40B4-BE49-F238E27FC236}">
                  <a16:creationId xmlns:a16="http://schemas.microsoft.com/office/drawing/2014/main" id="{2EAA930F-4560-7227-60B7-6340B800B6A5}"/>
                </a:ext>
              </a:extLst>
            </p:cNvPr>
            <p:cNvSpPr>
              <a:spLocks/>
            </p:cNvSpPr>
            <p:nvPr userDrawn="1"/>
          </p:nvSpPr>
          <p:spPr>
            <a:xfrm>
              <a:off x="6327009" y="3883488"/>
              <a:ext cx="5585220" cy="2754851"/>
            </a:xfrm>
            <a:prstGeom prst="rect">
              <a:avLst/>
            </a:prstGeom>
            <a:solidFill>
              <a:schemeClr val="accent5">
                <a:lumMod val="20000"/>
                <a:lumOff val="80000"/>
              </a:schemeClr>
            </a:solidFill>
            <a:ln w="3175">
              <a:noFill/>
              <a:prstDash val="solid"/>
              <a:roun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2000" b="1" i="1">
                <a:solidFill>
                  <a:schemeClr val="tx1"/>
                </a:solidFill>
                <a:latin typeface="+mn-ea"/>
                <a:ea typeface="+mn-ea"/>
              </a:endParaRPr>
            </a:p>
          </p:txBody>
        </p:sp>
        <p:sp>
          <p:nvSpPr>
            <p:cNvPr id="65" name="îṩḷíḋé">
              <a:extLst>
                <a:ext uri="{FF2B5EF4-FFF2-40B4-BE49-F238E27FC236}">
                  <a16:creationId xmlns:a16="http://schemas.microsoft.com/office/drawing/2014/main" id="{913DE1E9-AF7A-1CEE-F844-1314DA9BA4D6}"/>
                </a:ext>
              </a:extLst>
            </p:cNvPr>
            <p:cNvSpPr>
              <a:spLocks/>
            </p:cNvSpPr>
            <p:nvPr userDrawn="1"/>
          </p:nvSpPr>
          <p:spPr>
            <a:xfrm>
              <a:off x="282372" y="3883488"/>
              <a:ext cx="5585220" cy="2754851"/>
            </a:xfrm>
            <a:prstGeom prst="rect">
              <a:avLst/>
            </a:prstGeom>
            <a:solidFill>
              <a:schemeClr val="accent5">
                <a:lumMod val="20000"/>
                <a:lumOff val="80000"/>
              </a:schemeClr>
            </a:solidFill>
            <a:ln w="3175">
              <a:noFill/>
              <a:prstDash val="solid"/>
              <a:roun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2000" b="1" i="1">
                <a:solidFill>
                  <a:schemeClr val="tx1"/>
                </a:solidFill>
                <a:latin typeface="+mn-ea"/>
                <a:ea typeface="+mn-ea"/>
              </a:endParaRPr>
            </a:p>
          </p:txBody>
        </p:sp>
      </p:grpSp>
      <p:sp>
        <p:nvSpPr>
          <p:cNvPr id="6" name="矩形 5">
            <a:extLst>
              <a:ext uri="{FF2B5EF4-FFF2-40B4-BE49-F238E27FC236}">
                <a16:creationId xmlns:a16="http://schemas.microsoft.com/office/drawing/2014/main" id="{4B60EB82-9ACA-4FD0-AA1A-7C7CC511A665}"/>
              </a:ext>
            </a:extLst>
          </p:cNvPr>
          <p:cNvSpPr/>
          <p:nvPr userDrawn="1"/>
        </p:nvSpPr>
        <p:spPr>
          <a:xfrm>
            <a:off x="282372" y="763675"/>
            <a:ext cx="4127822" cy="73673"/>
          </a:xfrm>
          <a:prstGeom prst="rect">
            <a:avLst/>
          </a:prstGeom>
          <a:gradFill flip="none" rotWithShape="1">
            <a:gsLst>
              <a:gs pos="0">
                <a:schemeClr val="accent1"/>
              </a:gs>
              <a:gs pos="28000">
                <a:schemeClr val="accent1">
                  <a:lumMod val="40000"/>
                  <a:lumOff val="60000"/>
                </a:schemeClr>
              </a:gs>
              <a:gs pos="100000">
                <a:schemeClr val="bg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400" dirty="0">
              <a:solidFill>
                <a:schemeClr val="tx1"/>
              </a:solidFill>
              <a:latin typeface="+mn-ea"/>
              <a:ea typeface="+mn-ea"/>
            </a:endParaRPr>
          </a:p>
        </p:txBody>
      </p:sp>
      <p:grpSp>
        <p:nvGrpSpPr>
          <p:cNvPr id="67" name="组合 66">
            <a:extLst>
              <a:ext uri="{FF2B5EF4-FFF2-40B4-BE49-F238E27FC236}">
                <a16:creationId xmlns:a16="http://schemas.microsoft.com/office/drawing/2014/main" id="{BFFC6DF4-0814-72E5-D1E0-B341277F6987}"/>
              </a:ext>
            </a:extLst>
          </p:cNvPr>
          <p:cNvGrpSpPr/>
          <p:nvPr userDrawn="1"/>
        </p:nvGrpSpPr>
        <p:grpSpPr>
          <a:xfrm>
            <a:off x="5349088" y="3082315"/>
            <a:ext cx="1496424" cy="1453675"/>
            <a:chOff x="5342944" y="3060957"/>
            <a:chExt cx="1496424" cy="1453675"/>
          </a:xfrm>
        </p:grpSpPr>
        <p:grpSp>
          <p:nvGrpSpPr>
            <p:cNvPr id="58" name="组合 57">
              <a:extLst>
                <a:ext uri="{FF2B5EF4-FFF2-40B4-BE49-F238E27FC236}">
                  <a16:creationId xmlns:a16="http://schemas.microsoft.com/office/drawing/2014/main" id="{A79BA37D-5AC6-3E56-5DEB-849B97765E60}"/>
                </a:ext>
              </a:extLst>
            </p:cNvPr>
            <p:cNvGrpSpPr>
              <a:grpSpLocks/>
            </p:cNvGrpSpPr>
            <p:nvPr userDrawn="1"/>
          </p:nvGrpSpPr>
          <p:grpSpPr>
            <a:xfrm>
              <a:off x="6036066" y="3711330"/>
              <a:ext cx="803302" cy="803302"/>
              <a:chOff x="6596608" y="4196782"/>
              <a:chExt cx="1062394" cy="1062394"/>
            </a:xfrm>
          </p:grpSpPr>
          <p:sp>
            <p:nvSpPr>
              <p:cNvPr id="28" name="îṥ1íḍê">
                <a:extLst>
                  <a:ext uri="{FF2B5EF4-FFF2-40B4-BE49-F238E27FC236}">
                    <a16:creationId xmlns:a16="http://schemas.microsoft.com/office/drawing/2014/main" id="{9764AD25-A616-7EDA-644F-3A82475C057F}"/>
                  </a:ext>
                </a:extLst>
              </p:cNvPr>
              <p:cNvSpPr/>
              <p:nvPr/>
            </p:nvSpPr>
            <p:spPr>
              <a:xfrm>
                <a:off x="6596608" y="4196782"/>
                <a:ext cx="1062394" cy="1062394"/>
              </a:xfrm>
              <a:prstGeom prst="ellipse">
                <a:avLst/>
              </a:prstGeom>
              <a:solidFill>
                <a:schemeClr val="accent3"/>
              </a:solidFill>
              <a:ln w="19050">
                <a:no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latin typeface="+mn-ea"/>
                  <a:ea typeface="+mn-ea"/>
                </a:endParaRPr>
              </a:p>
            </p:txBody>
          </p:sp>
          <p:sp>
            <p:nvSpPr>
              <p:cNvPr id="37" name="işḻïďè">
                <a:extLst>
                  <a:ext uri="{FF2B5EF4-FFF2-40B4-BE49-F238E27FC236}">
                    <a16:creationId xmlns:a16="http://schemas.microsoft.com/office/drawing/2014/main" id="{F3A11C90-80F9-6957-1A35-26BBFA3221F9}"/>
                  </a:ext>
                </a:extLst>
              </p:cNvPr>
              <p:cNvSpPr/>
              <p:nvPr/>
            </p:nvSpPr>
            <p:spPr bwMode="auto">
              <a:xfrm>
                <a:off x="6832313" y="4432487"/>
                <a:ext cx="590984" cy="590984"/>
              </a:xfrm>
              <a:custGeom>
                <a:avLst/>
                <a:gdLst>
                  <a:gd name="T0" fmla="*/ 116 w 232"/>
                  <a:gd name="T1" fmla="*/ 0 h 232"/>
                  <a:gd name="T2" fmla="*/ 0 w 232"/>
                  <a:gd name="T3" fmla="*/ 116 h 232"/>
                  <a:gd name="T4" fmla="*/ 116 w 232"/>
                  <a:gd name="T5" fmla="*/ 232 h 232"/>
                  <a:gd name="T6" fmla="*/ 232 w 232"/>
                  <a:gd name="T7" fmla="*/ 116 h 232"/>
                  <a:gd name="T8" fmla="*/ 116 w 232"/>
                  <a:gd name="T9" fmla="*/ 0 h 232"/>
                  <a:gd name="T10" fmla="*/ 129 w 232"/>
                  <a:gd name="T11" fmla="*/ 208 h 232"/>
                  <a:gd name="T12" fmla="*/ 129 w 232"/>
                  <a:gd name="T13" fmla="*/ 190 h 232"/>
                  <a:gd name="T14" fmla="*/ 117 w 232"/>
                  <a:gd name="T15" fmla="*/ 178 h 232"/>
                  <a:gd name="T16" fmla="*/ 105 w 232"/>
                  <a:gd name="T17" fmla="*/ 190 h 232"/>
                  <a:gd name="T18" fmla="*/ 105 w 232"/>
                  <a:gd name="T19" fmla="*/ 208 h 232"/>
                  <a:gd name="T20" fmla="*/ 25 w 232"/>
                  <a:gd name="T21" fmla="*/ 129 h 232"/>
                  <a:gd name="T22" fmla="*/ 42 w 232"/>
                  <a:gd name="T23" fmla="*/ 129 h 232"/>
                  <a:gd name="T24" fmla="*/ 53 w 232"/>
                  <a:gd name="T25" fmla="*/ 117 h 232"/>
                  <a:gd name="T26" fmla="*/ 42 w 232"/>
                  <a:gd name="T27" fmla="*/ 105 h 232"/>
                  <a:gd name="T28" fmla="*/ 24 w 232"/>
                  <a:gd name="T29" fmla="*/ 105 h 232"/>
                  <a:gd name="T30" fmla="*/ 104 w 232"/>
                  <a:gd name="T31" fmla="*/ 25 h 232"/>
                  <a:gd name="T32" fmla="*/ 104 w 232"/>
                  <a:gd name="T33" fmla="*/ 41 h 232"/>
                  <a:gd name="T34" fmla="*/ 116 w 232"/>
                  <a:gd name="T35" fmla="*/ 53 h 232"/>
                  <a:gd name="T36" fmla="*/ 128 w 232"/>
                  <a:gd name="T37" fmla="*/ 41 h 232"/>
                  <a:gd name="T38" fmla="*/ 128 w 232"/>
                  <a:gd name="T39" fmla="*/ 25 h 232"/>
                  <a:gd name="T40" fmla="*/ 208 w 232"/>
                  <a:gd name="T41" fmla="*/ 104 h 232"/>
                  <a:gd name="T42" fmla="*/ 190 w 232"/>
                  <a:gd name="T43" fmla="*/ 104 h 232"/>
                  <a:gd name="T44" fmla="*/ 179 w 232"/>
                  <a:gd name="T45" fmla="*/ 116 h 232"/>
                  <a:gd name="T46" fmla="*/ 190 w 232"/>
                  <a:gd name="T47" fmla="*/ 128 h 232"/>
                  <a:gd name="T48" fmla="*/ 208 w 232"/>
                  <a:gd name="T49" fmla="*/ 128 h 232"/>
                  <a:gd name="T50" fmla="*/ 129 w 232"/>
                  <a:gd name="T51" fmla="*/ 208 h 232"/>
                  <a:gd name="T52" fmla="*/ 124 w 232"/>
                  <a:gd name="T53" fmla="*/ 94 h 232"/>
                  <a:gd name="T54" fmla="*/ 70 w 232"/>
                  <a:gd name="T55" fmla="*/ 69 h 232"/>
                  <a:gd name="T56" fmla="*/ 94 w 232"/>
                  <a:gd name="T57" fmla="*/ 124 h 232"/>
                  <a:gd name="T58" fmla="*/ 109 w 232"/>
                  <a:gd name="T59" fmla="*/ 138 h 232"/>
                  <a:gd name="T60" fmla="*/ 163 w 232"/>
                  <a:gd name="T61" fmla="*/ 163 h 232"/>
                  <a:gd name="T62" fmla="*/ 138 w 232"/>
                  <a:gd name="T63" fmla="*/ 108 h 232"/>
                  <a:gd name="T64" fmla="*/ 124 w 232"/>
                  <a:gd name="T65" fmla="*/ 94 h 232"/>
                  <a:gd name="T66" fmla="*/ 123 w 232"/>
                  <a:gd name="T67" fmla="*/ 123 h 232"/>
                  <a:gd name="T68" fmla="*/ 110 w 232"/>
                  <a:gd name="T69" fmla="*/ 123 h 232"/>
                  <a:gd name="T70" fmla="*/ 110 w 232"/>
                  <a:gd name="T71" fmla="*/ 109 h 232"/>
                  <a:gd name="T72" fmla="*/ 123 w 232"/>
                  <a:gd name="T73" fmla="*/ 109 h 232"/>
                  <a:gd name="T74" fmla="*/ 123 w 232"/>
                  <a:gd name="T75" fmla="*/ 123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32" h="232">
                    <a:moveTo>
                      <a:pt x="116" y="0"/>
                    </a:moveTo>
                    <a:cubicBezTo>
                      <a:pt x="52" y="0"/>
                      <a:pt x="0" y="52"/>
                      <a:pt x="0" y="116"/>
                    </a:cubicBezTo>
                    <a:cubicBezTo>
                      <a:pt x="0" y="180"/>
                      <a:pt x="52" y="232"/>
                      <a:pt x="116" y="232"/>
                    </a:cubicBezTo>
                    <a:cubicBezTo>
                      <a:pt x="180" y="232"/>
                      <a:pt x="232" y="180"/>
                      <a:pt x="232" y="116"/>
                    </a:cubicBezTo>
                    <a:cubicBezTo>
                      <a:pt x="232" y="52"/>
                      <a:pt x="180" y="0"/>
                      <a:pt x="116" y="0"/>
                    </a:cubicBezTo>
                    <a:close/>
                    <a:moveTo>
                      <a:pt x="129" y="208"/>
                    </a:moveTo>
                    <a:cubicBezTo>
                      <a:pt x="129" y="190"/>
                      <a:pt x="129" y="190"/>
                      <a:pt x="129" y="190"/>
                    </a:cubicBezTo>
                    <a:cubicBezTo>
                      <a:pt x="129" y="183"/>
                      <a:pt x="123" y="178"/>
                      <a:pt x="117" y="178"/>
                    </a:cubicBezTo>
                    <a:cubicBezTo>
                      <a:pt x="110" y="178"/>
                      <a:pt x="105" y="183"/>
                      <a:pt x="105" y="190"/>
                    </a:cubicBezTo>
                    <a:cubicBezTo>
                      <a:pt x="105" y="208"/>
                      <a:pt x="105" y="208"/>
                      <a:pt x="105" y="208"/>
                    </a:cubicBezTo>
                    <a:cubicBezTo>
                      <a:pt x="63" y="203"/>
                      <a:pt x="30" y="170"/>
                      <a:pt x="25" y="129"/>
                    </a:cubicBezTo>
                    <a:cubicBezTo>
                      <a:pt x="42" y="129"/>
                      <a:pt x="42" y="129"/>
                      <a:pt x="42" y="129"/>
                    </a:cubicBezTo>
                    <a:cubicBezTo>
                      <a:pt x="48" y="129"/>
                      <a:pt x="53" y="123"/>
                      <a:pt x="53" y="117"/>
                    </a:cubicBezTo>
                    <a:cubicBezTo>
                      <a:pt x="53" y="110"/>
                      <a:pt x="48" y="105"/>
                      <a:pt x="42" y="105"/>
                    </a:cubicBezTo>
                    <a:cubicBezTo>
                      <a:pt x="24" y="105"/>
                      <a:pt x="24" y="105"/>
                      <a:pt x="24" y="105"/>
                    </a:cubicBezTo>
                    <a:cubicBezTo>
                      <a:pt x="29" y="63"/>
                      <a:pt x="63" y="30"/>
                      <a:pt x="104" y="25"/>
                    </a:cubicBezTo>
                    <a:cubicBezTo>
                      <a:pt x="104" y="41"/>
                      <a:pt x="104" y="41"/>
                      <a:pt x="104" y="41"/>
                    </a:cubicBezTo>
                    <a:cubicBezTo>
                      <a:pt x="104" y="47"/>
                      <a:pt x="109" y="53"/>
                      <a:pt x="116" y="53"/>
                    </a:cubicBezTo>
                    <a:cubicBezTo>
                      <a:pt x="122" y="53"/>
                      <a:pt x="128" y="47"/>
                      <a:pt x="128" y="41"/>
                    </a:cubicBezTo>
                    <a:cubicBezTo>
                      <a:pt x="128" y="25"/>
                      <a:pt x="128" y="25"/>
                      <a:pt x="128" y="25"/>
                    </a:cubicBezTo>
                    <a:cubicBezTo>
                      <a:pt x="169" y="30"/>
                      <a:pt x="202" y="63"/>
                      <a:pt x="208" y="104"/>
                    </a:cubicBezTo>
                    <a:cubicBezTo>
                      <a:pt x="190" y="104"/>
                      <a:pt x="190" y="104"/>
                      <a:pt x="190" y="104"/>
                    </a:cubicBezTo>
                    <a:cubicBezTo>
                      <a:pt x="184" y="104"/>
                      <a:pt x="179" y="109"/>
                      <a:pt x="179" y="116"/>
                    </a:cubicBezTo>
                    <a:cubicBezTo>
                      <a:pt x="179" y="122"/>
                      <a:pt x="184" y="128"/>
                      <a:pt x="190" y="128"/>
                    </a:cubicBezTo>
                    <a:cubicBezTo>
                      <a:pt x="208" y="128"/>
                      <a:pt x="208" y="128"/>
                      <a:pt x="208" y="128"/>
                    </a:cubicBezTo>
                    <a:cubicBezTo>
                      <a:pt x="203" y="169"/>
                      <a:pt x="170" y="202"/>
                      <a:pt x="129" y="208"/>
                    </a:cubicBezTo>
                    <a:close/>
                    <a:moveTo>
                      <a:pt x="124" y="94"/>
                    </a:moveTo>
                    <a:cubicBezTo>
                      <a:pt x="70" y="69"/>
                      <a:pt x="70" y="69"/>
                      <a:pt x="70" y="69"/>
                    </a:cubicBezTo>
                    <a:cubicBezTo>
                      <a:pt x="94" y="124"/>
                      <a:pt x="94" y="124"/>
                      <a:pt x="94" y="124"/>
                    </a:cubicBezTo>
                    <a:cubicBezTo>
                      <a:pt x="97" y="129"/>
                      <a:pt x="103" y="136"/>
                      <a:pt x="109" y="138"/>
                    </a:cubicBezTo>
                    <a:cubicBezTo>
                      <a:pt x="163" y="163"/>
                      <a:pt x="163" y="163"/>
                      <a:pt x="163" y="163"/>
                    </a:cubicBezTo>
                    <a:cubicBezTo>
                      <a:pt x="138" y="108"/>
                      <a:pt x="138" y="108"/>
                      <a:pt x="138" y="108"/>
                    </a:cubicBezTo>
                    <a:cubicBezTo>
                      <a:pt x="136" y="103"/>
                      <a:pt x="130" y="96"/>
                      <a:pt x="124" y="94"/>
                    </a:cubicBezTo>
                    <a:close/>
                    <a:moveTo>
                      <a:pt x="123" y="123"/>
                    </a:moveTo>
                    <a:cubicBezTo>
                      <a:pt x="119" y="126"/>
                      <a:pt x="113" y="126"/>
                      <a:pt x="110" y="123"/>
                    </a:cubicBezTo>
                    <a:cubicBezTo>
                      <a:pt x="106" y="119"/>
                      <a:pt x="106" y="113"/>
                      <a:pt x="110" y="109"/>
                    </a:cubicBezTo>
                    <a:cubicBezTo>
                      <a:pt x="113" y="106"/>
                      <a:pt x="119" y="106"/>
                      <a:pt x="123" y="109"/>
                    </a:cubicBezTo>
                    <a:cubicBezTo>
                      <a:pt x="127" y="113"/>
                      <a:pt x="127" y="119"/>
                      <a:pt x="123" y="123"/>
                    </a:cubicBezTo>
                    <a:close/>
                  </a:path>
                </a:pathLst>
              </a:custGeom>
              <a:solidFill>
                <a:schemeClr val="bg1"/>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latin typeface="+mn-ea"/>
                  <a:ea typeface="+mn-ea"/>
                </a:endParaRPr>
              </a:p>
            </p:txBody>
          </p:sp>
        </p:grpSp>
        <p:grpSp>
          <p:nvGrpSpPr>
            <p:cNvPr id="55" name="组合 54">
              <a:extLst>
                <a:ext uri="{FF2B5EF4-FFF2-40B4-BE49-F238E27FC236}">
                  <a16:creationId xmlns:a16="http://schemas.microsoft.com/office/drawing/2014/main" id="{0A2AA137-5620-AAD8-4EA6-01929423024E}"/>
                </a:ext>
              </a:extLst>
            </p:cNvPr>
            <p:cNvGrpSpPr>
              <a:grpSpLocks/>
            </p:cNvGrpSpPr>
            <p:nvPr userDrawn="1"/>
          </p:nvGrpSpPr>
          <p:grpSpPr>
            <a:xfrm>
              <a:off x="5342944" y="3060957"/>
              <a:ext cx="803302" cy="803302"/>
              <a:chOff x="4532919" y="2592888"/>
              <a:chExt cx="1062394" cy="1062394"/>
            </a:xfrm>
          </p:grpSpPr>
          <p:sp>
            <p:nvSpPr>
              <p:cNvPr id="40" name="iṧľiḋé">
                <a:extLst>
                  <a:ext uri="{FF2B5EF4-FFF2-40B4-BE49-F238E27FC236}">
                    <a16:creationId xmlns:a16="http://schemas.microsoft.com/office/drawing/2014/main" id="{1041657D-14E3-E63D-EF99-5636808D9D2A}"/>
                  </a:ext>
                </a:extLst>
              </p:cNvPr>
              <p:cNvSpPr/>
              <p:nvPr/>
            </p:nvSpPr>
            <p:spPr>
              <a:xfrm>
                <a:off x="4532919" y="2592888"/>
                <a:ext cx="1062394" cy="1062394"/>
              </a:xfrm>
              <a:prstGeom prst="ellipse">
                <a:avLst/>
              </a:prstGeom>
              <a:solidFill>
                <a:schemeClr val="accent3">
                  <a:lumMod val="60000"/>
                  <a:lumOff val="40000"/>
                </a:schemeClr>
              </a:solidFill>
              <a:ln w="19050">
                <a:no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dirty="0">
                  <a:latin typeface="+mn-ea"/>
                  <a:ea typeface="+mn-ea"/>
                </a:endParaRPr>
              </a:p>
            </p:txBody>
          </p:sp>
          <p:sp>
            <p:nvSpPr>
              <p:cNvPr id="41" name="işḻïďè">
                <a:extLst>
                  <a:ext uri="{FF2B5EF4-FFF2-40B4-BE49-F238E27FC236}">
                    <a16:creationId xmlns:a16="http://schemas.microsoft.com/office/drawing/2014/main" id="{0B312C05-F394-F1D0-3306-FDEAAFB1589E}"/>
                  </a:ext>
                </a:extLst>
              </p:cNvPr>
              <p:cNvSpPr/>
              <p:nvPr/>
            </p:nvSpPr>
            <p:spPr bwMode="auto">
              <a:xfrm>
                <a:off x="4768624" y="2829004"/>
                <a:ext cx="590984" cy="590162"/>
              </a:xfrm>
              <a:custGeom>
                <a:avLst/>
                <a:gdLst>
                  <a:gd name="T0" fmla="*/ 1195 w 8160"/>
                  <a:gd name="T1" fmla="*/ 6965 h 8160"/>
                  <a:gd name="T2" fmla="*/ 2492 w 8160"/>
                  <a:gd name="T3" fmla="*/ 7839 h 8160"/>
                  <a:gd name="T4" fmla="*/ 4080 w 8160"/>
                  <a:gd name="T5" fmla="*/ 8160 h 8160"/>
                  <a:gd name="T6" fmla="*/ 5668 w 8160"/>
                  <a:gd name="T7" fmla="*/ 7839 h 8160"/>
                  <a:gd name="T8" fmla="*/ 6965 w 8160"/>
                  <a:gd name="T9" fmla="*/ 6965 h 8160"/>
                  <a:gd name="T10" fmla="*/ 7839 w 8160"/>
                  <a:gd name="T11" fmla="*/ 5668 h 8160"/>
                  <a:gd name="T12" fmla="*/ 8160 w 8160"/>
                  <a:gd name="T13" fmla="*/ 4080 h 8160"/>
                  <a:gd name="T14" fmla="*/ 7839 w 8160"/>
                  <a:gd name="T15" fmla="*/ 2492 h 8160"/>
                  <a:gd name="T16" fmla="*/ 6965 w 8160"/>
                  <a:gd name="T17" fmla="*/ 1195 h 8160"/>
                  <a:gd name="T18" fmla="*/ 5668 w 8160"/>
                  <a:gd name="T19" fmla="*/ 321 h 8160"/>
                  <a:gd name="T20" fmla="*/ 4080 w 8160"/>
                  <a:gd name="T21" fmla="*/ 0 h 8160"/>
                  <a:gd name="T22" fmla="*/ 2492 w 8160"/>
                  <a:gd name="T23" fmla="*/ 321 h 8160"/>
                  <a:gd name="T24" fmla="*/ 1195 w 8160"/>
                  <a:gd name="T25" fmla="*/ 1195 h 8160"/>
                  <a:gd name="T26" fmla="*/ 321 w 8160"/>
                  <a:gd name="T27" fmla="*/ 2492 h 8160"/>
                  <a:gd name="T28" fmla="*/ 0 w 8160"/>
                  <a:gd name="T29" fmla="*/ 4080 h 8160"/>
                  <a:gd name="T30" fmla="*/ 321 w 8160"/>
                  <a:gd name="T31" fmla="*/ 5668 h 8160"/>
                  <a:gd name="T32" fmla="*/ 1195 w 8160"/>
                  <a:gd name="T33" fmla="*/ 6965 h 8160"/>
                  <a:gd name="T34" fmla="*/ 7323 w 8160"/>
                  <a:gd name="T35" fmla="*/ 2305 h 8160"/>
                  <a:gd name="T36" fmla="*/ 7753 w 8160"/>
                  <a:gd name="T37" fmla="*/ 3664 h 8160"/>
                  <a:gd name="T38" fmla="*/ 7776 w 8160"/>
                  <a:gd name="T39" fmla="*/ 4080 h 8160"/>
                  <a:gd name="T40" fmla="*/ 7776 w 8160"/>
                  <a:gd name="T41" fmla="*/ 4152 h 8160"/>
                  <a:gd name="T42" fmla="*/ 7143 w 8160"/>
                  <a:gd name="T43" fmla="*/ 6150 h 8160"/>
                  <a:gd name="T44" fmla="*/ 6943 w 8160"/>
                  <a:gd name="T45" fmla="*/ 5743 h 8160"/>
                  <a:gd name="T46" fmla="*/ 5996 w 8160"/>
                  <a:gd name="T47" fmla="*/ 4393 h 8160"/>
                  <a:gd name="T48" fmla="*/ 5562 w 8160"/>
                  <a:gd name="T49" fmla="*/ 3594 h 8160"/>
                  <a:gd name="T50" fmla="*/ 5657 w 8160"/>
                  <a:gd name="T51" fmla="*/ 3389 h 8160"/>
                  <a:gd name="T52" fmla="*/ 7323 w 8160"/>
                  <a:gd name="T53" fmla="*/ 2305 h 8160"/>
                  <a:gd name="T54" fmla="*/ 2334 w 8160"/>
                  <a:gd name="T55" fmla="*/ 821 h 8160"/>
                  <a:gd name="T56" fmla="*/ 2532 w 8160"/>
                  <a:gd name="T57" fmla="*/ 722 h 8160"/>
                  <a:gd name="T58" fmla="*/ 4080 w 8160"/>
                  <a:gd name="T59" fmla="*/ 384 h 8160"/>
                  <a:gd name="T60" fmla="*/ 5992 w 8160"/>
                  <a:gd name="T61" fmla="*/ 916 h 8160"/>
                  <a:gd name="T62" fmla="*/ 5800 w 8160"/>
                  <a:gd name="T63" fmla="*/ 1239 h 8160"/>
                  <a:gd name="T64" fmla="*/ 5178 w 8160"/>
                  <a:gd name="T65" fmla="*/ 1833 h 8160"/>
                  <a:gd name="T66" fmla="*/ 4923 w 8160"/>
                  <a:gd name="T67" fmla="*/ 1685 h 8160"/>
                  <a:gd name="T68" fmla="*/ 4923 w 8160"/>
                  <a:gd name="T69" fmla="*/ 1308 h 8160"/>
                  <a:gd name="T70" fmla="*/ 4115 w 8160"/>
                  <a:gd name="T71" fmla="*/ 1589 h 8160"/>
                  <a:gd name="T72" fmla="*/ 4461 w 8160"/>
                  <a:gd name="T73" fmla="*/ 1935 h 8160"/>
                  <a:gd name="T74" fmla="*/ 4461 w 8160"/>
                  <a:gd name="T75" fmla="*/ 2214 h 8160"/>
                  <a:gd name="T76" fmla="*/ 3433 w 8160"/>
                  <a:gd name="T77" fmla="*/ 3242 h 8160"/>
                  <a:gd name="T78" fmla="*/ 3259 w 8160"/>
                  <a:gd name="T79" fmla="*/ 3314 h 8160"/>
                  <a:gd name="T80" fmla="*/ 2429 w 8160"/>
                  <a:gd name="T81" fmla="*/ 3314 h 8160"/>
                  <a:gd name="T82" fmla="*/ 3740 w 8160"/>
                  <a:gd name="T83" fmla="*/ 4186 h 8160"/>
                  <a:gd name="T84" fmla="*/ 4499 w 8160"/>
                  <a:gd name="T85" fmla="*/ 5507 h 8160"/>
                  <a:gd name="T86" fmla="*/ 4209 w 8160"/>
                  <a:gd name="T87" fmla="*/ 6572 h 8160"/>
                  <a:gd name="T88" fmla="*/ 3908 w 8160"/>
                  <a:gd name="T89" fmla="*/ 6627 h 8160"/>
                  <a:gd name="T90" fmla="*/ 2777 w 8160"/>
                  <a:gd name="T91" fmla="*/ 5100 h 8160"/>
                  <a:gd name="T92" fmla="*/ 2735 w 8160"/>
                  <a:gd name="T93" fmla="*/ 4973 h 8160"/>
                  <a:gd name="T94" fmla="*/ 2735 w 8160"/>
                  <a:gd name="T95" fmla="*/ 4176 h 8160"/>
                  <a:gd name="T96" fmla="*/ 1394 w 8160"/>
                  <a:gd name="T97" fmla="*/ 2510 h 8160"/>
                  <a:gd name="T98" fmla="*/ 757 w 8160"/>
                  <a:gd name="T99" fmla="*/ 3614 h 8160"/>
                  <a:gd name="T100" fmla="*/ 658 w 8160"/>
                  <a:gd name="T101" fmla="*/ 3784 h 8160"/>
                  <a:gd name="T102" fmla="*/ 386 w 8160"/>
                  <a:gd name="T103" fmla="*/ 3956 h 8160"/>
                  <a:gd name="T104" fmla="*/ 386 w 8160"/>
                  <a:gd name="T105" fmla="*/ 3956 h 8160"/>
                  <a:gd name="T106" fmla="*/ 2334 w 8160"/>
                  <a:gd name="T107" fmla="*/ 821 h 8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160" h="8160">
                    <a:moveTo>
                      <a:pt x="1195" y="6965"/>
                    </a:moveTo>
                    <a:cubicBezTo>
                      <a:pt x="1570" y="7340"/>
                      <a:pt x="2006" y="7634"/>
                      <a:pt x="2492" y="7839"/>
                    </a:cubicBezTo>
                    <a:cubicBezTo>
                      <a:pt x="2995" y="8052"/>
                      <a:pt x="3529" y="8160"/>
                      <a:pt x="4080" y="8160"/>
                    </a:cubicBezTo>
                    <a:cubicBezTo>
                      <a:pt x="4631" y="8160"/>
                      <a:pt x="5165" y="8052"/>
                      <a:pt x="5668" y="7839"/>
                    </a:cubicBezTo>
                    <a:cubicBezTo>
                      <a:pt x="6154" y="7634"/>
                      <a:pt x="6590" y="7340"/>
                      <a:pt x="6965" y="6965"/>
                    </a:cubicBezTo>
                    <a:cubicBezTo>
                      <a:pt x="7340" y="6590"/>
                      <a:pt x="7634" y="6154"/>
                      <a:pt x="7839" y="5668"/>
                    </a:cubicBezTo>
                    <a:cubicBezTo>
                      <a:pt x="8052" y="5165"/>
                      <a:pt x="8160" y="4631"/>
                      <a:pt x="8160" y="4080"/>
                    </a:cubicBezTo>
                    <a:cubicBezTo>
                      <a:pt x="8160" y="3529"/>
                      <a:pt x="8052" y="2995"/>
                      <a:pt x="7839" y="2492"/>
                    </a:cubicBezTo>
                    <a:cubicBezTo>
                      <a:pt x="7634" y="2006"/>
                      <a:pt x="7340" y="1570"/>
                      <a:pt x="6965" y="1195"/>
                    </a:cubicBezTo>
                    <a:cubicBezTo>
                      <a:pt x="6590" y="820"/>
                      <a:pt x="6154" y="526"/>
                      <a:pt x="5668" y="321"/>
                    </a:cubicBezTo>
                    <a:cubicBezTo>
                      <a:pt x="5165" y="108"/>
                      <a:pt x="4631" y="0"/>
                      <a:pt x="4080" y="0"/>
                    </a:cubicBezTo>
                    <a:cubicBezTo>
                      <a:pt x="3529" y="0"/>
                      <a:pt x="2995" y="108"/>
                      <a:pt x="2492" y="321"/>
                    </a:cubicBezTo>
                    <a:cubicBezTo>
                      <a:pt x="2006" y="526"/>
                      <a:pt x="1570" y="820"/>
                      <a:pt x="1195" y="1195"/>
                    </a:cubicBezTo>
                    <a:cubicBezTo>
                      <a:pt x="820" y="1570"/>
                      <a:pt x="526" y="2006"/>
                      <a:pt x="321" y="2492"/>
                    </a:cubicBezTo>
                    <a:cubicBezTo>
                      <a:pt x="108" y="2995"/>
                      <a:pt x="0" y="3529"/>
                      <a:pt x="0" y="4080"/>
                    </a:cubicBezTo>
                    <a:cubicBezTo>
                      <a:pt x="0" y="4631"/>
                      <a:pt x="108" y="5165"/>
                      <a:pt x="321" y="5668"/>
                    </a:cubicBezTo>
                    <a:cubicBezTo>
                      <a:pt x="526" y="6154"/>
                      <a:pt x="820" y="6590"/>
                      <a:pt x="1195" y="6965"/>
                    </a:cubicBezTo>
                    <a:close/>
                    <a:moveTo>
                      <a:pt x="7323" y="2305"/>
                    </a:moveTo>
                    <a:cubicBezTo>
                      <a:pt x="7549" y="2717"/>
                      <a:pt x="7699" y="3176"/>
                      <a:pt x="7753" y="3664"/>
                    </a:cubicBezTo>
                    <a:cubicBezTo>
                      <a:pt x="7769" y="3800"/>
                      <a:pt x="7776" y="3939"/>
                      <a:pt x="7776" y="4080"/>
                    </a:cubicBezTo>
                    <a:cubicBezTo>
                      <a:pt x="7776" y="4104"/>
                      <a:pt x="7776" y="4128"/>
                      <a:pt x="7776" y="4152"/>
                    </a:cubicBezTo>
                    <a:cubicBezTo>
                      <a:pt x="7762" y="4891"/>
                      <a:pt x="7530" y="5578"/>
                      <a:pt x="7143" y="6150"/>
                    </a:cubicBezTo>
                    <a:lnTo>
                      <a:pt x="6943" y="5743"/>
                    </a:lnTo>
                    <a:cubicBezTo>
                      <a:pt x="6894" y="4472"/>
                      <a:pt x="6461" y="4758"/>
                      <a:pt x="5996" y="4393"/>
                    </a:cubicBezTo>
                    <a:cubicBezTo>
                      <a:pt x="5672" y="4139"/>
                      <a:pt x="5585" y="3785"/>
                      <a:pt x="5562" y="3594"/>
                    </a:cubicBezTo>
                    <a:cubicBezTo>
                      <a:pt x="5552" y="3513"/>
                      <a:pt x="5589" y="3434"/>
                      <a:pt x="5657" y="3389"/>
                    </a:cubicBezTo>
                    <a:lnTo>
                      <a:pt x="7323" y="2305"/>
                    </a:lnTo>
                    <a:close/>
                    <a:moveTo>
                      <a:pt x="2334" y="821"/>
                    </a:moveTo>
                    <a:cubicBezTo>
                      <a:pt x="2399" y="786"/>
                      <a:pt x="2465" y="753"/>
                      <a:pt x="2532" y="722"/>
                    </a:cubicBezTo>
                    <a:cubicBezTo>
                      <a:pt x="3003" y="505"/>
                      <a:pt x="3527" y="384"/>
                      <a:pt x="4080" y="384"/>
                    </a:cubicBezTo>
                    <a:cubicBezTo>
                      <a:pt x="4780" y="384"/>
                      <a:pt x="5434" y="578"/>
                      <a:pt x="5992" y="916"/>
                    </a:cubicBezTo>
                    <a:cubicBezTo>
                      <a:pt x="5980" y="983"/>
                      <a:pt x="5932" y="1086"/>
                      <a:pt x="5800" y="1239"/>
                    </a:cubicBezTo>
                    <a:cubicBezTo>
                      <a:pt x="5800" y="1239"/>
                      <a:pt x="5537" y="1627"/>
                      <a:pt x="5178" y="1833"/>
                    </a:cubicBezTo>
                    <a:cubicBezTo>
                      <a:pt x="5064" y="1899"/>
                      <a:pt x="4923" y="1816"/>
                      <a:pt x="4923" y="1685"/>
                    </a:cubicBezTo>
                    <a:lnTo>
                      <a:pt x="4923" y="1308"/>
                    </a:lnTo>
                    <a:cubicBezTo>
                      <a:pt x="4923" y="1308"/>
                      <a:pt x="4115" y="1150"/>
                      <a:pt x="4115" y="1589"/>
                    </a:cubicBezTo>
                    <a:lnTo>
                      <a:pt x="4461" y="1935"/>
                    </a:lnTo>
                    <a:cubicBezTo>
                      <a:pt x="4538" y="2012"/>
                      <a:pt x="4538" y="2137"/>
                      <a:pt x="4461" y="2214"/>
                    </a:cubicBezTo>
                    <a:lnTo>
                      <a:pt x="3433" y="3242"/>
                    </a:lnTo>
                    <a:cubicBezTo>
                      <a:pt x="3387" y="3288"/>
                      <a:pt x="3324" y="3314"/>
                      <a:pt x="3259" y="3314"/>
                    </a:cubicBezTo>
                    <a:lnTo>
                      <a:pt x="2429" y="3314"/>
                    </a:lnTo>
                    <a:cubicBezTo>
                      <a:pt x="2429" y="3314"/>
                      <a:pt x="2498" y="3890"/>
                      <a:pt x="3740" y="4186"/>
                    </a:cubicBezTo>
                    <a:cubicBezTo>
                      <a:pt x="4982" y="4482"/>
                      <a:pt x="4588" y="5152"/>
                      <a:pt x="4499" y="5507"/>
                    </a:cubicBezTo>
                    <a:cubicBezTo>
                      <a:pt x="4443" y="5732"/>
                      <a:pt x="4303" y="6234"/>
                      <a:pt x="4209" y="6572"/>
                    </a:cubicBezTo>
                    <a:cubicBezTo>
                      <a:pt x="4171" y="6708"/>
                      <a:pt x="3992" y="6741"/>
                      <a:pt x="3908" y="6627"/>
                    </a:cubicBezTo>
                    <a:lnTo>
                      <a:pt x="2777" y="5100"/>
                    </a:lnTo>
                    <a:cubicBezTo>
                      <a:pt x="2750" y="5063"/>
                      <a:pt x="2735" y="5019"/>
                      <a:pt x="2735" y="4973"/>
                    </a:cubicBezTo>
                    <a:lnTo>
                      <a:pt x="2735" y="4176"/>
                    </a:lnTo>
                    <a:cubicBezTo>
                      <a:pt x="2735" y="4176"/>
                      <a:pt x="1394" y="4058"/>
                      <a:pt x="1394" y="2510"/>
                    </a:cubicBezTo>
                    <a:cubicBezTo>
                      <a:pt x="1394" y="2510"/>
                      <a:pt x="802" y="2729"/>
                      <a:pt x="757" y="3614"/>
                    </a:cubicBezTo>
                    <a:cubicBezTo>
                      <a:pt x="753" y="3683"/>
                      <a:pt x="716" y="3746"/>
                      <a:pt x="658" y="3784"/>
                    </a:cubicBezTo>
                    <a:lnTo>
                      <a:pt x="386" y="3956"/>
                    </a:lnTo>
                    <a:lnTo>
                      <a:pt x="386" y="3956"/>
                    </a:lnTo>
                    <a:cubicBezTo>
                      <a:pt x="431" y="2598"/>
                      <a:pt x="1207" y="1426"/>
                      <a:pt x="2334" y="821"/>
                    </a:cubicBezTo>
                    <a:close/>
                  </a:path>
                </a:pathLst>
              </a:custGeom>
              <a:solidFill>
                <a:schemeClr val="bg1"/>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latin typeface="+mn-ea"/>
                  <a:ea typeface="+mn-ea"/>
                </a:endParaRPr>
              </a:p>
            </p:txBody>
          </p:sp>
        </p:grpSp>
        <p:grpSp>
          <p:nvGrpSpPr>
            <p:cNvPr id="57" name="组合 56">
              <a:extLst>
                <a:ext uri="{FF2B5EF4-FFF2-40B4-BE49-F238E27FC236}">
                  <a16:creationId xmlns:a16="http://schemas.microsoft.com/office/drawing/2014/main" id="{92F495FB-CDEF-24A9-0094-DA6838654E41}"/>
                </a:ext>
              </a:extLst>
            </p:cNvPr>
            <p:cNvGrpSpPr>
              <a:grpSpLocks/>
            </p:cNvGrpSpPr>
            <p:nvPr userDrawn="1"/>
          </p:nvGrpSpPr>
          <p:grpSpPr>
            <a:xfrm>
              <a:off x="5342944" y="3711330"/>
              <a:ext cx="803302" cy="803302"/>
              <a:chOff x="4733951" y="3025590"/>
              <a:chExt cx="1062394" cy="1062394"/>
            </a:xfrm>
          </p:grpSpPr>
          <p:sp>
            <p:nvSpPr>
              <p:cNvPr id="36" name="iṧľiḋé">
                <a:extLst>
                  <a:ext uri="{FF2B5EF4-FFF2-40B4-BE49-F238E27FC236}">
                    <a16:creationId xmlns:a16="http://schemas.microsoft.com/office/drawing/2014/main" id="{90796400-41D6-B064-E02B-8CDF8D8CE3FD}"/>
                  </a:ext>
                </a:extLst>
              </p:cNvPr>
              <p:cNvSpPr/>
              <p:nvPr/>
            </p:nvSpPr>
            <p:spPr>
              <a:xfrm>
                <a:off x="4733951" y="3025590"/>
                <a:ext cx="1062394" cy="1062394"/>
              </a:xfrm>
              <a:prstGeom prst="ellipse">
                <a:avLst/>
              </a:prstGeom>
              <a:solidFill>
                <a:schemeClr val="accent2"/>
              </a:solidFill>
              <a:ln w="19050">
                <a:no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dirty="0">
                  <a:latin typeface="+mn-ea"/>
                  <a:ea typeface="+mn-ea"/>
                </a:endParaRPr>
              </a:p>
            </p:txBody>
          </p:sp>
          <p:sp>
            <p:nvSpPr>
              <p:cNvPr id="45" name="işḻïďè">
                <a:extLst>
                  <a:ext uri="{FF2B5EF4-FFF2-40B4-BE49-F238E27FC236}">
                    <a16:creationId xmlns:a16="http://schemas.microsoft.com/office/drawing/2014/main" id="{EDF80B2F-F0EA-3548-4FF0-D9D17F2DA06B}"/>
                  </a:ext>
                </a:extLst>
              </p:cNvPr>
              <p:cNvSpPr/>
              <p:nvPr/>
            </p:nvSpPr>
            <p:spPr bwMode="auto">
              <a:xfrm>
                <a:off x="5036179" y="3261295"/>
                <a:ext cx="457939" cy="590984"/>
              </a:xfrm>
              <a:custGeom>
                <a:avLst/>
                <a:gdLst>
                  <a:gd name="connsiteX0" fmla="*/ 420559 w 469423"/>
                  <a:gd name="connsiteY0" fmla="*/ 375428 h 605804"/>
                  <a:gd name="connsiteX1" fmla="*/ 397778 w 469423"/>
                  <a:gd name="connsiteY1" fmla="*/ 380337 h 605804"/>
                  <a:gd name="connsiteX2" fmla="*/ 379324 w 469423"/>
                  <a:gd name="connsiteY2" fmla="*/ 469223 h 605804"/>
                  <a:gd name="connsiteX3" fmla="*/ 437339 w 469423"/>
                  <a:gd name="connsiteY3" fmla="*/ 391056 h 605804"/>
                  <a:gd name="connsiteX4" fmla="*/ 433479 w 469423"/>
                  <a:gd name="connsiteY4" fmla="*/ 377566 h 605804"/>
                  <a:gd name="connsiteX5" fmla="*/ 420559 w 469423"/>
                  <a:gd name="connsiteY5" fmla="*/ 375428 h 605804"/>
                  <a:gd name="connsiteX6" fmla="*/ 89735 w 469423"/>
                  <a:gd name="connsiteY6" fmla="*/ 334328 h 605804"/>
                  <a:gd name="connsiteX7" fmla="*/ 121215 w 469423"/>
                  <a:gd name="connsiteY7" fmla="*/ 490902 h 605804"/>
                  <a:gd name="connsiteX8" fmla="*/ 180797 w 469423"/>
                  <a:gd name="connsiteY8" fmla="*/ 534502 h 605804"/>
                  <a:gd name="connsiteX9" fmla="*/ 135326 w 469423"/>
                  <a:gd name="connsiteY9" fmla="*/ 465609 h 605804"/>
                  <a:gd name="connsiteX10" fmla="*/ 89735 w 469423"/>
                  <a:gd name="connsiteY10" fmla="*/ 334328 h 605804"/>
                  <a:gd name="connsiteX11" fmla="*/ 414905 w 469423"/>
                  <a:gd name="connsiteY11" fmla="*/ 176187 h 605804"/>
                  <a:gd name="connsiteX12" fmla="*/ 417076 w 469423"/>
                  <a:gd name="connsiteY12" fmla="*/ 177271 h 605804"/>
                  <a:gd name="connsiteX13" fmla="*/ 421297 w 469423"/>
                  <a:gd name="connsiteY13" fmla="*/ 195458 h 605804"/>
                  <a:gd name="connsiteX14" fmla="*/ 421177 w 469423"/>
                  <a:gd name="connsiteY14" fmla="*/ 195699 h 605804"/>
                  <a:gd name="connsiteX15" fmla="*/ 379807 w 469423"/>
                  <a:gd name="connsiteY15" fmla="*/ 289042 h 605804"/>
                  <a:gd name="connsiteX16" fmla="*/ 361956 w 469423"/>
                  <a:gd name="connsiteY16" fmla="*/ 314816 h 605804"/>
                  <a:gd name="connsiteX17" fmla="*/ 400070 w 469423"/>
                  <a:gd name="connsiteY17" fmla="*/ 314816 h 605804"/>
                  <a:gd name="connsiteX18" fmla="*/ 400070 w 469423"/>
                  <a:gd name="connsiteY18" fmla="*/ 346372 h 605804"/>
                  <a:gd name="connsiteX19" fmla="*/ 452415 w 469423"/>
                  <a:gd name="connsiteY19" fmla="*/ 351792 h 605804"/>
                  <a:gd name="connsiteX20" fmla="*/ 469422 w 469423"/>
                  <a:gd name="connsiteY20" fmla="*/ 391417 h 605804"/>
                  <a:gd name="connsiteX21" fmla="*/ 361836 w 469423"/>
                  <a:gd name="connsiteY21" fmla="*/ 508607 h 605804"/>
                  <a:gd name="connsiteX22" fmla="*/ 300082 w 469423"/>
                  <a:gd name="connsiteY22" fmla="*/ 565335 h 605804"/>
                  <a:gd name="connsiteX23" fmla="*/ 300082 w 469423"/>
                  <a:gd name="connsiteY23" fmla="*/ 574971 h 605804"/>
                  <a:gd name="connsiteX24" fmla="*/ 469422 w 469423"/>
                  <a:gd name="connsiteY24" fmla="*/ 574971 h 605804"/>
                  <a:gd name="connsiteX25" fmla="*/ 469422 w 469423"/>
                  <a:gd name="connsiteY25" fmla="*/ 605804 h 605804"/>
                  <a:gd name="connsiteX26" fmla="*/ 0 w 469423"/>
                  <a:gd name="connsiteY26" fmla="*/ 605804 h 605804"/>
                  <a:gd name="connsiteX27" fmla="*/ 0 w 469423"/>
                  <a:gd name="connsiteY27" fmla="*/ 574971 h 605804"/>
                  <a:gd name="connsiteX28" fmla="*/ 162705 w 469423"/>
                  <a:gd name="connsiteY28" fmla="*/ 574971 h 605804"/>
                  <a:gd name="connsiteX29" fmla="*/ 162705 w 469423"/>
                  <a:gd name="connsiteY29" fmla="*/ 565335 h 605804"/>
                  <a:gd name="connsiteX30" fmla="*/ 59582 w 469423"/>
                  <a:gd name="connsiteY30" fmla="*/ 314816 h 605804"/>
                  <a:gd name="connsiteX31" fmla="*/ 213965 w 469423"/>
                  <a:gd name="connsiteY31" fmla="*/ 314816 h 605804"/>
                  <a:gd name="connsiteX32" fmla="*/ 216739 w 469423"/>
                  <a:gd name="connsiteY32" fmla="*/ 314816 h 605804"/>
                  <a:gd name="connsiteX33" fmla="*/ 346880 w 469423"/>
                  <a:gd name="connsiteY33" fmla="*/ 314816 h 605804"/>
                  <a:gd name="connsiteX34" fmla="*/ 355323 w 469423"/>
                  <a:gd name="connsiteY34" fmla="*/ 278322 h 605804"/>
                  <a:gd name="connsiteX35" fmla="*/ 396813 w 469423"/>
                  <a:gd name="connsiteY35" fmla="*/ 184980 h 605804"/>
                  <a:gd name="connsiteX36" fmla="*/ 396934 w 469423"/>
                  <a:gd name="connsiteY36" fmla="*/ 184618 h 605804"/>
                  <a:gd name="connsiteX37" fmla="*/ 414905 w 469423"/>
                  <a:gd name="connsiteY37" fmla="*/ 176187 h 605804"/>
                  <a:gd name="connsiteX38" fmla="*/ 289307 w 469423"/>
                  <a:gd name="connsiteY38" fmla="*/ 146700 h 605804"/>
                  <a:gd name="connsiteX39" fmla="*/ 289668 w 469423"/>
                  <a:gd name="connsiteY39" fmla="*/ 147060 h 605804"/>
                  <a:gd name="connsiteX40" fmla="*/ 289668 w 469423"/>
                  <a:gd name="connsiteY40" fmla="*/ 147180 h 605804"/>
                  <a:gd name="connsiteX41" fmla="*/ 289517 w 469423"/>
                  <a:gd name="connsiteY41" fmla="*/ 147000 h 605804"/>
                  <a:gd name="connsiteX42" fmla="*/ 289184 w 469423"/>
                  <a:gd name="connsiteY42" fmla="*/ 146576 h 605804"/>
                  <a:gd name="connsiteX43" fmla="*/ 289306 w 469423"/>
                  <a:gd name="connsiteY43" fmla="*/ 146698 h 605804"/>
                  <a:gd name="connsiteX44" fmla="*/ 289307 w 469423"/>
                  <a:gd name="connsiteY44" fmla="*/ 146700 h 605804"/>
                  <a:gd name="connsiteX45" fmla="*/ 289186 w 469423"/>
                  <a:gd name="connsiteY45" fmla="*/ 146578 h 605804"/>
                  <a:gd name="connsiteX46" fmla="*/ 218054 w 469423"/>
                  <a:gd name="connsiteY46" fmla="*/ 87664 h 605804"/>
                  <a:gd name="connsiteX47" fmla="*/ 218537 w 469423"/>
                  <a:gd name="connsiteY47" fmla="*/ 88266 h 605804"/>
                  <a:gd name="connsiteX48" fmla="*/ 218175 w 469423"/>
                  <a:gd name="connsiteY48" fmla="*/ 87905 h 605804"/>
                  <a:gd name="connsiteX49" fmla="*/ 218104 w 469423"/>
                  <a:gd name="connsiteY49" fmla="*/ 87813 h 605804"/>
                  <a:gd name="connsiteX50" fmla="*/ 150854 w 469423"/>
                  <a:gd name="connsiteY50" fmla="*/ 64708 h 605804"/>
                  <a:gd name="connsiteX51" fmla="*/ 148083 w 469423"/>
                  <a:gd name="connsiteY51" fmla="*/ 96378 h 605804"/>
                  <a:gd name="connsiteX52" fmla="*/ 149047 w 469423"/>
                  <a:gd name="connsiteY52" fmla="*/ 126001 h 605804"/>
                  <a:gd name="connsiteX53" fmla="*/ 152903 w 469423"/>
                  <a:gd name="connsiteY53" fmla="*/ 140330 h 605804"/>
                  <a:gd name="connsiteX54" fmla="*/ 155434 w 469423"/>
                  <a:gd name="connsiteY54" fmla="*/ 145870 h 605804"/>
                  <a:gd name="connsiteX55" fmla="*/ 160736 w 469423"/>
                  <a:gd name="connsiteY55" fmla="*/ 152613 h 605804"/>
                  <a:gd name="connsiteX56" fmla="*/ 161097 w 469423"/>
                  <a:gd name="connsiteY56" fmla="*/ 153095 h 605804"/>
                  <a:gd name="connsiteX57" fmla="*/ 161097 w 469423"/>
                  <a:gd name="connsiteY57" fmla="*/ 153185 h 605804"/>
                  <a:gd name="connsiteX58" fmla="*/ 160736 w 469423"/>
                  <a:gd name="connsiteY58" fmla="*/ 152734 h 605804"/>
                  <a:gd name="connsiteX59" fmla="*/ 160495 w 469423"/>
                  <a:gd name="connsiteY59" fmla="*/ 152493 h 605804"/>
                  <a:gd name="connsiteX60" fmla="*/ 161097 w 469423"/>
                  <a:gd name="connsiteY60" fmla="*/ 153215 h 605804"/>
                  <a:gd name="connsiteX61" fmla="*/ 161097 w 469423"/>
                  <a:gd name="connsiteY61" fmla="*/ 153185 h 605804"/>
                  <a:gd name="connsiteX62" fmla="*/ 161700 w 469423"/>
                  <a:gd name="connsiteY62" fmla="*/ 153938 h 605804"/>
                  <a:gd name="connsiteX63" fmla="*/ 163508 w 469423"/>
                  <a:gd name="connsiteY63" fmla="*/ 156346 h 605804"/>
                  <a:gd name="connsiteX64" fmla="*/ 167002 w 469423"/>
                  <a:gd name="connsiteY64" fmla="*/ 161283 h 605804"/>
                  <a:gd name="connsiteX65" fmla="*/ 172184 w 469423"/>
                  <a:gd name="connsiteY65" fmla="*/ 172000 h 605804"/>
                  <a:gd name="connsiteX66" fmla="*/ 175679 w 469423"/>
                  <a:gd name="connsiteY66" fmla="*/ 193435 h 605804"/>
                  <a:gd name="connsiteX67" fmla="*/ 173510 w 469423"/>
                  <a:gd name="connsiteY67" fmla="*/ 212461 h 605804"/>
                  <a:gd name="connsiteX68" fmla="*/ 168448 w 469423"/>
                  <a:gd name="connsiteY68" fmla="*/ 228115 h 605804"/>
                  <a:gd name="connsiteX69" fmla="*/ 150975 w 469423"/>
                  <a:gd name="connsiteY69" fmla="*/ 256293 h 605804"/>
                  <a:gd name="connsiteX70" fmla="*/ 153988 w 469423"/>
                  <a:gd name="connsiteY70" fmla="*/ 224743 h 605804"/>
                  <a:gd name="connsiteX71" fmla="*/ 152782 w 469423"/>
                  <a:gd name="connsiteY71" fmla="*/ 195241 h 605804"/>
                  <a:gd name="connsiteX72" fmla="*/ 148685 w 469423"/>
                  <a:gd name="connsiteY72" fmla="*/ 181152 h 605804"/>
                  <a:gd name="connsiteX73" fmla="*/ 145432 w 469423"/>
                  <a:gd name="connsiteY73" fmla="*/ 175131 h 605804"/>
                  <a:gd name="connsiteX74" fmla="*/ 140250 w 469423"/>
                  <a:gd name="connsiteY74" fmla="*/ 168749 h 605804"/>
                  <a:gd name="connsiteX75" fmla="*/ 134345 w 469423"/>
                  <a:gd name="connsiteY75" fmla="*/ 160320 h 605804"/>
                  <a:gd name="connsiteX76" fmla="*/ 129163 w 469423"/>
                  <a:gd name="connsiteY76" fmla="*/ 148760 h 605804"/>
                  <a:gd name="connsiteX77" fmla="*/ 126030 w 469423"/>
                  <a:gd name="connsiteY77" fmla="*/ 127446 h 605804"/>
                  <a:gd name="connsiteX78" fmla="*/ 133501 w 469423"/>
                  <a:gd name="connsiteY78" fmla="*/ 92886 h 605804"/>
                  <a:gd name="connsiteX79" fmla="*/ 150854 w 469423"/>
                  <a:gd name="connsiteY79" fmla="*/ 64708 h 605804"/>
                  <a:gd name="connsiteX80" fmla="*/ 279425 w 469423"/>
                  <a:gd name="connsiteY80" fmla="*/ 58640 h 605804"/>
                  <a:gd name="connsiteX81" fmla="*/ 276653 w 469423"/>
                  <a:gd name="connsiteY81" fmla="*/ 90201 h 605804"/>
                  <a:gd name="connsiteX82" fmla="*/ 277617 w 469423"/>
                  <a:gd name="connsiteY82" fmla="*/ 119955 h 605804"/>
                  <a:gd name="connsiteX83" fmla="*/ 281473 w 469423"/>
                  <a:gd name="connsiteY83" fmla="*/ 134291 h 605804"/>
                  <a:gd name="connsiteX84" fmla="*/ 284124 w 469423"/>
                  <a:gd name="connsiteY84" fmla="*/ 139832 h 605804"/>
                  <a:gd name="connsiteX85" fmla="*/ 289184 w 469423"/>
                  <a:gd name="connsiteY85" fmla="*/ 146576 h 605804"/>
                  <a:gd name="connsiteX86" fmla="*/ 289065 w 469423"/>
                  <a:gd name="connsiteY86" fmla="*/ 146457 h 605804"/>
                  <a:gd name="connsiteX87" fmla="*/ 289517 w 469423"/>
                  <a:gd name="connsiteY87" fmla="*/ 147000 h 605804"/>
                  <a:gd name="connsiteX88" fmla="*/ 290150 w 469423"/>
                  <a:gd name="connsiteY88" fmla="*/ 147903 h 605804"/>
                  <a:gd name="connsiteX89" fmla="*/ 292078 w 469423"/>
                  <a:gd name="connsiteY89" fmla="*/ 150312 h 605804"/>
                  <a:gd name="connsiteX90" fmla="*/ 295573 w 469423"/>
                  <a:gd name="connsiteY90" fmla="*/ 155251 h 605804"/>
                  <a:gd name="connsiteX91" fmla="*/ 300634 w 469423"/>
                  <a:gd name="connsiteY91" fmla="*/ 165972 h 605804"/>
                  <a:gd name="connsiteX92" fmla="*/ 304249 w 469423"/>
                  <a:gd name="connsiteY92" fmla="*/ 187415 h 605804"/>
                  <a:gd name="connsiteX93" fmla="*/ 302080 w 469423"/>
                  <a:gd name="connsiteY93" fmla="*/ 206448 h 605804"/>
                  <a:gd name="connsiteX94" fmla="*/ 297019 w 469423"/>
                  <a:gd name="connsiteY94" fmla="*/ 222108 h 605804"/>
                  <a:gd name="connsiteX95" fmla="*/ 279425 w 469423"/>
                  <a:gd name="connsiteY95" fmla="*/ 250296 h 605804"/>
                  <a:gd name="connsiteX96" fmla="*/ 282437 w 469423"/>
                  <a:gd name="connsiteY96" fmla="*/ 218735 h 605804"/>
                  <a:gd name="connsiteX97" fmla="*/ 281353 w 469423"/>
                  <a:gd name="connsiteY97" fmla="*/ 189221 h 605804"/>
                  <a:gd name="connsiteX98" fmla="*/ 277135 w 469423"/>
                  <a:gd name="connsiteY98" fmla="*/ 175127 h 605804"/>
                  <a:gd name="connsiteX99" fmla="*/ 274002 w 469423"/>
                  <a:gd name="connsiteY99" fmla="*/ 168984 h 605804"/>
                  <a:gd name="connsiteX100" fmla="*/ 268699 w 469423"/>
                  <a:gd name="connsiteY100" fmla="*/ 162720 h 605804"/>
                  <a:gd name="connsiteX101" fmla="*/ 262915 w 469423"/>
                  <a:gd name="connsiteY101" fmla="*/ 154287 h 605804"/>
                  <a:gd name="connsiteX102" fmla="*/ 257613 w 469423"/>
                  <a:gd name="connsiteY102" fmla="*/ 142723 h 605804"/>
                  <a:gd name="connsiteX103" fmla="*/ 254600 w 469423"/>
                  <a:gd name="connsiteY103" fmla="*/ 121281 h 605804"/>
                  <a:gd name="connsiteX104" fmla="*/ 262072 w 469423"/>
                  <a:gd name="connsiteY104" fmla="*/ 86828 h 605804"/>
                  <a:gd name="connsiteX105" fmla="*/ 279425 w 469423"/>
                  <a:gd name="connsiteY105" fmla="*/ 58640 h 605804"/>
                  <a:gd name="connsiteX106" fmla="*/ 208400 w 469423"/>
                  <a:gd name="connsiteY106" fmla="*/ 0 h 605804"/>
                  <a:gd name="connsiteX107" fmla="*/ 205625 w 469423"/>
                  <a:gd name="connsiteY107" fmla="*/ 31550 h 605804"/>
                  <a:gd name="connsiteX108" fmla="*/ 206590 w 469423"/>
                  <a:gd name="connsiteY108" fmla="*/ 61293 h 605804"/>
                  <a:gd name="connsiteX109" fmla="*/ 210452 w 469423"/>
                  <a:gd name="connsiteY109" fmla="*/ 75622 h 605804"/>
                  <a:gd name="connsiteX110" fmla="*/ 212986 w 469423"/>
                  <a:gd name="connsiteY110" fmla="*/ 81162 h 605804"/>
                  <a:gd name="connsiteX111" fmla="*/ 218104 w 469423"/>
                  <a:gd name="connsiteY111" fmla="*/ 87813 h 605804"/>
                  <a:gd name="connsiteX112" fmla="*/ 218175 w 469423"/>
                  <a:gd name="connsiteY112" fmla="*/ 88026 h 605804"/>
                  <a:gd name="connsiteX113" fmla="*/ 219140 w 469423"/>
                  <a:gd name="connsiteY113" fmla="*/ 89230 h 605804"/>
                  <a:gd name="connsiteX114" fmla="*/ 221071 w 469423"/>
                  <a:gd name="connsiteY114" fmla="*/ 91638 h 605804"/>
                  <a:gd name="connsiteX115" fmla="*/ 224571 w 469423"/>
                  <a:gd name="connsiteY115" fmla="*/ 96575 h 605804"/>
                  <a:gd name="connsiteX116" fmla="*/ 229639 w 469423"/>
                  <a:gd name="connsiteY116" fmla="*/ 107292 h 605804"/>
                  <a:gd name="connsiteX117" fmla="*/ 233260 w 469423"/>
                  <a:gd name="connsiteY117" fmla="*/ 128727 h 605804"/>
                  <a:gd name="connsiteX118" fmla="*/ 231087 w 469423"/>
                  <a:gd name="connsiteY118" fmla="*/ 147753 h 605804"/>
                  <a:gd name="connsiteX119" fmla="*/ 226019 w 469423"/>
                  <a:gd name="connsiteY119" fmla="*/ 163407 h 605804"/>
                  <a:gd name="connsiteX120" fmla="*/ 208400 w 469423"/>
                  <a:gd name="connsiteY120" fmla="*/ 191585 h 605804"/>
                  <a:gd name="connsiteX121" fmla="*/ 211417 w 469423"/>
                  <a:gd name="connsiteY121" fmla="*/ 160035 h 605804"/>
                  <a:gd name="connsiteX122" fmla="*/ 210331 w 469423"/>
                  <a:gd name="connsiteY122" fmla="*/ 130413 h 605804"/>
                  <a:gd name="connsiteX123" fmla="*/ 206228 w 469423"/>
                  <a:gd name="connsiteY123" fmla="*/ 116444 h 605804"/>
                  <a:gd name="connsiteX124" fmla="*/ 202970 w 469423"/>
                  <a:gd name="connsiteY124" fmla="*/ 110303 h 605804"/>
                  <a:gd name="connsiteX125" fmla="*/ 197660 w 469423"/>
                  <a:gd name="connsiteY125" fmla="*/ 104041 h 605804"/>
                  <a:gd name="connsiteX126" fmla="*/ 191747 w 469423"/>
                  <a:gd name="connsiteY126" fmla="*/ 95612 h 605804"/>
                  <a:gd name="connsiteX127" fmla="*/ 186558 w 469423"/>
                  <a:gd name="connsiteY127" fmla="*/ 84052 h 605804"/>
                  <a:gd name="connsiteX128" fmla="*/ 183541 w 469423"/>
                  <a:gd name="connsiteY128" fmla="*/ 62617 h 605804"/>
                  <a:gd name="connsiteX129" fmla="*/ 191023 w 469423"/>
                  <a:gd name="connsiteY129" fmla="*/ 28178 h 605804"/>
                  <a:gd name="connsiteX130" fmla="*/ 208400 w 469423"/>
                  <a:gd name="connsiteY130" fmla="*/ 0 h 605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Lst>
                <a:rect l="l" t="t" r="r" b="b"/>
                <a:pathLst>
                  <a:path w="469423" h="605804">
                    <a:moveTo>
                      <a:pt x="420559" y="375428"/>
                    </a:moveTo>
                    <a:cubicBezTo>
                      <a:pt x="414573" y="375910"/>
                      <a:pt x="406945" y="377567"/>
                      <a:pt x="397778" y="380337"/>
                    </a:cubicBezTo>
                    <a:cubicBezTo>
                      <a:pt x="394763" y="408520"/>
                      <a:pt x="389215" y="439955"/>
                      <a:pt x="379324" y="469223"/>
                    </a:cubicBezTo>
                    <a:cubicBezTo>
                      <a:pt x="405980" y="455011"/>
                      <a:pt x="437098" y="423937"/>
                      <a:pt x="437339" y="391056"/>
                    </a:cubicBezTo>
                    <a:cubicBezTo>
                      <a:pt x="437339" y="386238"/>
                      <a:pt x="436736" y="379975"/>
                      <a:pt x="433479" y="377566"/>
                    </a:cubicBezTo>
                    <a:cubicBezTo>
                      <a:pt x="430886" y="375639"/>
                      <a:pt x="426544" y="374946"/>
                      <a:pt x="420559" y="375428"/>
                    </a:cubicBezTo>
                    <a:close/>
                    <a:moveTo>
                      <a:pt x="89735" y="334328"/>
                    </a:moveTo>
                    <a:cubicBezTo>
                      <a:pt x="89735" y="334328"/>
                      <a:pt x="102882" y="448748"/>
                      <a:pt x="121215" y="490902"/>
                    </a:cubicBezTo>
                    <a:cubicBezTo>
                      <a:pt x="139548" y="533177"/>
                      <a:pt x="180797" y="534502"/>
                      <a:pt x="180797" y="534502"/>
                    </a:cubicBezTo>
                    <a:cubicBezTo>
                      <a:pt x="180797" y="534502"/>
                      <a:pt x="143769" y="494154"/>
                      <a:pt x="135326" y="465609"/>
                    </a:cubicBezTo>
                    <a:cubicBezTo>
                      <a:pt x="126884" y="437185"/>
                      <a:pt x="89735" y="334328"/>
                      <a:pt x="89735" y="334328"/>
                    </a:cubicBezTo>
                    <a:close/>
                    <a:moveTo>
                      <a:pt x="414905" y="176187"/>
                    </a:moveTo>
                    <a:cubicBezTo>
                      <a:pt x="415267" y="176428"/>
                      <a:pt x="416714" y="177030"/>
                      <a:pt x="417076" y="177271"/>
                    </a:cubicBezTo>
                    <a:cubicBezTo>
                      <a:pt x="424675" y="180523"/>
                      <a:pt x="424554" y="187870"/>
                      <a:pt x="421297" y="195458"/>
                    </a:cubicBezTo>
                    <a:cubicBezTo>
                      <a:pt x="421177" y="195458"/>
                      <a:pt x="421177" y="195579"/>
                      <a:pt x="421177" y="195699"/>
                    </a:cubicBezTo>
                    <a:cubicBezTo>
                      <a:pt x="421177" y="195699"/>
                      <a:pt x="383305" y="280972"/>
                      <a:pt x="379807" y="289042"/>
                    </a:cubicBezTo>
                    <a:cubicBezTo>
                      <a:pt x="373535" y="295425"/>
                      <a:pt x="366901" y="304940"/>
                      <a:pt x="361956" y="314816"/>
                    </a:cubicBezTo>
                    <a:lnTo>
                      <a:pt x="400070" y="314816"/>
                    </a:lnTo>
                    <a:cubicBezTo>
                      <a:pt x="400552" y="323247"/>
                      <a:pt x="400552" y="334087"/>
                      <a:pt x="400070" y="346372"/>
                    </a:cubicBezTo>
                    <a:cubicBezTo>
                      <a:pt x="415749" y="342638"/>
                      <a:pt x="436977" y="340350"/>
                      <a:pt x="452415" y="351792"/>
                    </a:cubicBezTo>
                    <a:cubicBezTo>
                      <a:pt x="460255" y="357573"/>
                      <a:pt x="469542" y="369135"/>
                      <a:pt x="469422" y="391417"/>
                    </a:cubicBezTo>
                    <a:cubicBezTo>
                      <a:pt x="468939" y="450434"/>
                      <a:pt x="405377" y="502706"/>
                      <a:pt x="361836" y="508607"/>
                    </a:cubicBezTo>
                    <a:cubicBezTo>
                      <a:pt x="347121" y="535105"/>
                      <a:pt x="322275" y="565095"/>
                      <a:pt x="300082" y="565335"/>
                    </a:cubicBezTo>
                    <a:lnTo>
                      <a:pt x="300082" y="574971"/>
                    </a:lnTo>
                    <a:lnTo>
                      <a:pt x="469422" y="574971"/>
                    </a:lnTo>
                    <a:lnTo>
                      <a:pt x="469422" y="605804"/>
                    </a:lnTo>
                    <a:lnTo>
                      <a:pt x="0" y="605804"/>
                    </a:lnTo>
                    <a:lnTo>
                      <a:pt x="0" y="574971"/>
                    </a:lnTo>
                    <a:lnTo>
                      <a:pt x="162705" y="574971"/>
                    </a:lnTo>
                    <a:lnTo>
                      <a:pt x="162705" y="565335"/>
                    </a:lnTo>
                    <a:cubicBezTo>
                      <a:pt x="78518" y="558109"/>
                      <a:pt x="56446" y="372267"/>
                      <a:pt x="59582" y="314816"/>
                    </a:cubicBezTo>
                    <a:lnTo>
                      <a:pt x="213965" y="314816"/>
                    </a:lnTo>
                    <a:lnTo>
                      <a:pt x="216739" y="314816"/>
                    </a:lnTo>
                    <a:lnTo>
                      <a:pt x="346880" y="314816"/>
                    </a:lnTo>
                    <a:cubicBezTo>
                      <a:pt x="351704" y="302892"/>
                      <a:pt x="354720" y="288921"/>
                      <a:pt x="355323" y="278322"/>
                    </a:cubicBezTo>
                    <a:cubicBezTo>
                      <a:pt x="358941" y="270132"/>
                      <a:pt x="396813" y="184980"/>
                      <a:pt x="396813" y="184980"/>
                    </a:cubicBezTo>
                    <a:cubicBezTo>
                      <a:pt x="396813" y="184859"/>
                      <a:pt x="396813" y="184739"/>
                      <a:pt x="396934" y="184618"/>
                    </a:cubicBezTo>
                    <a:cubicBezTo>
                      <a:pt x="400190" y="177151"/>
                      <a:pt x="407306" y="172815"/>
                      <a:pt x="414905" y="176187"/>
                    </a:cubicBezTo>
                    <a:close/>
                    <a:moveTo>
                      <a:pt x="289307" y="146700"/>
                    </a:moveTo>
                    <a:lnTo>
                      <a:pt x="289668" y="147060"/>
                    </a:lnTo>
                    <a:lnTo>
                      <a:pt x="289668" y="147180"/>
                    </a:lnTo>
                    <a:lnTo>
                      <a:pt x="289517" y="147000"/>
                    </a:lnTo>
                    <a:close/>
                    <a:moveTo>
                      <a:pt x="289184" y="146576"/>
                    </a:moveTo>
                    <a:lnTo>
                      <a:pt x="289306" y="146698"/>
                    </a:lnTo>
                    <a:lnTo>
                      <a:pt x="289307" y="146700"/>
                    </a:lnTo>
                    <a:lnTo>
                      <a:pt x="289186" y="146578"/>
                    </a:lnTo>
                    <a:close/>
                    <a:moveTo>
                      <a:pt x="218054" y="87664"/>
                    </a:moveTo>
                    <a:cubicBezTo>
                      <a:pt x="218054" y="87785"/>
                      <a:pt x="218296" y="88026"/>
                      <a:pt x="218537" y="88266"/>
                    </a:cubicBezTo>
                    <a:lnTo>
                      <a:pt x="218175" y="87905"/>
                    </a:lnTo>
                    <a:lnTo>
                      <a:pt x="218104" y="87813"/>
                    </a:lnTo>
                    <a:close/>
                    <a:moveTo>
                      <a:pt x="150854" y="64708"/>
                    </a:moveTo>
                    <a:cubicBezTo>
                      <a:pt x="150854" y="64708"/>
                      <a:pt x="149288" y="78074"/>
                      <a:pt x="148083" y="96378"/>
                    </a:cubicBezTo>
                    <a:cubicBezTo>
                      <a:pt x="147721" y="105530"/>
                      <a:pt x="147480" y="115886"/>
                      <a:pt x="149047" y="126001"/>
                    </a:cubicBezTo>
                    <a:cubicBezTo>
                      <a:pt x="149770" y="131058"/>
                      <a:pt x="151095" y="136116"/>
                      <a:pt x="152903" y="140330"/>
                    </a:cubicBezTo>
                    <a:cubicBezTo>
                      <a:pt x="153626" y="142859"/>
                      <a:pt x="154711" y="144184"/>
                      <a:pt x="155434" y="145870"/>
                    </a:cubicBezTo>
                    <a:cubicBezTo>
                      <a:pt x="155916" y="147194"/>
                      <a:pt x="159049" y="150446"/>
                      <a:pt x="160736" y="152613"/>
                    </a:cubicBezTo>
                    <a:lnTo>
                      <a:pt x="161097" y="153095"/>
                    </a:lnTo>
                    <a:lnTo>
                      <a:pt x="161097" y="153185"/>
                    </a:lnTo>
                    <a:lnTo>
                      <a:pt x="160736" y="152734"/>
                    </a:lnTo>
                    <a:lnTo>
                      <a:pt x="160495" y="152493"/>
                    </a:lnTo>
                    <a:cubicBezTo>
                      <a:pt x="160615" y="152613"/>
                      <a:pt x="160736" y="152854"/>
                      <a:pt x="161097" y="153215"/>
                    </a:cubicBezTo>
                    <a:lnTo>
                      <a:pt x="161097" y="153185"/>
                    </a:lnTo>
                    <a:lnTo>
                      <a:pt x="161700" y="153938"/>
                    </a:lnTo>
                    <a:lnTo>
                      <a:pt x="163508" y="156346"/>
                    </a:lnTo>
                    <a:cubicBezTo>
                      <a:pt x="164713" y="158032"/>
                      <a:pt x="166038" y="159597"/>
                      <a:pt x="167002" y="161283"/>
                    </a:cubicBezTo>
                    <a:cubicBezTo>
                      <a:pt x="168810" y="164896"/>
                      <a:pt x="171100" y="168388"/>
                      <a:pt x="172184" y="172000"/>
                    </a:cubicBezTo>
                    <a:cubicBezTo>
                      <a:pt x="174835" y="179225"/>
                      <a:pt x="175679" y="186691"/>
                      <a:pt x="175679" y="193435"/>
                    </a:cubicBezTo>
                    <a:cubicBezTo>
                      <a:pt x="175920" y="200299"/>
                      <a:pt x="174715" y="206681"/>
                      <a:pt x="173510" y="212461"/>
                    </a:cubicBezTo>
                    <a:cubicBezTo>
                      <a:pt x="172305" y="218241"/>
                      <a:pt x="170377" y="223539"/>
                      <a:pt x="168448" y="228115"/>
                    </a:cubicBezTo>
                    <a:cubicBezTo>
                      <a:pt x="160736" y="246900"/>
                      <a:pt x="150975" y="256293"/>
                      <a:pt x="150975" y="256293"/>
                    </a:cubicBezTo>
                    <a:cubicBezTo>
                      <a:pt x="150975" y="256293"/>
                      <a:pt x="152662" y="242927"/>
                      <a:pt x="153988" y="224743"/>
                    </a:cubicBezTo>
                    <a:cubicBezTo>
                      <a:pt x="154349" y="215592"/>
                      <a:pt x="154470" y="205236"/>
                      <a:pt x="152782" y="195241"/>
                    </a:cubicBezTo>
                    <a:cubicBezTo>
                      <a:pt x="152300" y="190184"/>
                      <a:pt x="150372" y="185487"/>
                      <a:pt x="148685" y="181152"/>
                    </a:cubicBezTo>
                    <a:cubicBezTo>
                      <a:pt x="147962" y="178864"/>
                      <a:pt x="146396" y="177178"/>
                      <a:pt x="145432" y="175131"/>
                    </a:cubicBezTo>
                    <a:lnTo>
                      <a:pt x="140250" y="168749"/>
                    </a:lnTo>
                    <a:cubicBezTo>
                      <a:pt x="138201" y="165859"/>
                      <a:pt x="136635" y="164655"/>
                      <a:pt x="134345" y="160320"/>
                    </a:cubicBezTo>
                    <a:cubicBezTo>
                      <a:pt x="132055" y="156346"/>
                      <a:pt x="130007" y="152252"/>
                      <a:pt x="129163" y="148760"/>
                    </a:cubicBezTo>
                    <a:cubicBezTo>
                      <a:pt x="126271" y="141535"/>
                      <a:pt x="126271" y="134069"/>
                      <a:pt x="126030" y="127446"/>
                    </a:cubicBezTo>
                    <a:cubicBezTo>
                      <a:pt x="126271" y="113718"/>
                      <a:pt x="129645" y="102158"/>
                      <a:pt x="133501" y="92886"/>
                    </a:cubicBezTo>
                    <a:cubicBezTo>
                      <a:pt x="141214" y="74221"/>
                      <a:pt x="150854" y="64708"/>
                      <a:pt x="150854" y="64708"/>
                    </a:cubicBezTo>
                    <a:close/>
                    <a:moveTo>
                      <a:pt x="279425" y="58640"/>
                    </a:moveTo>
                    <a:cubicBezTo>
                      <a:pt x="279425" y="58640"/>
                      <a:pt x="277858" y="72011"/>
                      <a:pt x="276653" y="90201"/>
                    </a:cubicBezTo>
                    <a:cubicBezTo>
                      <a:pt x="276291" y="99477"/>
                      <a:pt x="276050" y="109837"/>
                      <a:pt x="277617" y="119955"/>
                    </a:cubicBezTo>
                    <a:cubicBezTo>
                      <a:pt x="278340" y="125015"/>
                      <a:pt x="279666" y="129954"/>
                      <a:pt x="281473" y="134291"/>
                    </a:cubicBezTo>
                    <a:cubicBezTo>
                      <a:pt x="282196" y="136820"/>
                      <a:pt x="283281" y="138145"/>
                      <a:pt x="284124" y="139832"/>
                    </a:cubicBezTo>
                    <a:lnTo>
                      <a:pt x="289184" y="146576"/>
                    </a:lnTo>
                    <a:lnTo>
                      <a:pt x="289065" y="146457"/>
                    </a:lnTo>
                    <a:lnTo>
                      <a:pt x="289517" y="147000"/>
                    </a:lnTo>
                    <a:lnTo>
                      <a:pt x="290150" y="147903"/>
                    </a:lnTo>
                    <a:lnTo>
                      <a:pt x="292078" y="150312"/>
                    </a:lnTo>
                    <a:cubicBezTo>
                      <a:pt x="293283" y="151999"/>
                      <a:pt x="294609" y="153444"/>
                      <a:pt x="295573" y="155251"/>
                    </a:cubicBezTo>
                    <a:cubicBezTo>
                      <a:pt x="297380" y="158865"/>
                      <a:pt x="299670" y="162238"/>
                      <a:pt x="300634" y="165972"/>
                    </a:cubicBezTo>
                    <a:cubicBezTo>
                      <a:pt x="303406" y="173200"/>
                      <a:pt x="304249" y="180669"/>
                      <a:pt x="304249" y="187415"/>
                    </a:cubicBezTo>
                    <a:cubicBezTo>
                      <a:pt x="304490" y="194281"/>
                      <a:pt x="303285" y="200665"/>
                      <a:pt x="302080" y="206448"/>
                    </a:cubicBezTo>
                    <a:cubicBezTo>
                      <a:pt x="300875" y="212230"/>
                      <a:pt x="298947" y="217530"/>
                      <a:pt x="297019" y="222108"/>
                    </a:cubicBezTo>
                    <a:cubicBezTo>
                      <a:pt x="289306" y="240900"/>
                      <a:pt x="279425" y="250296"/>
                      <a:pt x="279425" y="250296"/>
                    </a:cubicBezTo>
                    <a:cubicBezTo>
                      <a:pt x="279425" y="250296"/>
                      <a:pt x="281232" y="236925"/>
                      <a:pt x="282437" y="218735"/>
                    </a:cubicBezTo>
                    <a:cubicBezTo>
                      <a:pt x="282919" y="209580"/>
                      <a:pt x="283040" y="199220"/>
                      <a:pt x="281353" y="189221"/>
                    </a:cubicBezTo>
                    <a:cubicBezTo>
                      <a:pt x="280750" y="184162"/>
                      <a:pt x="278943" y="179464"/>
                      <a:pt x="277135" y="175127"/>
                    </a:cubicBezTo>
                    <a:cubicBezTo>
                      <a:pt x="276532" y="172839"/>
                      <a:pt x="274966" y="171152"/>
                      <a:pt x="274002" y="168984"/>
                    </a:cubicBezTo>
                    <a:lnTo>
                      <a:pt x="268699" y="162720"/>
                    </a:lnTo>
                    <a:cubicBezTo>
                      <a:pt x="266771" y="159829"/>
                      <a:pt x="265205" y="158624"/>
                      <a:pt x="262915" y="154287"/>
                    </a:cubicBezTo>
                    <a:cubicBezTo>
                      <a:pt x="260625" y="150312"/>
                      <a:pt x="258577" y="146216"/>
                      <a:pt x="257613" y="142723"/>
                    </a:cubicBezTo>
                    <a:cubicBezTo>
                      <a:pt x="254841" y="135495"/>
                      <a:pt x="254721" y="128026"/>
                      <a:pt x="254600" y="121281"/>
                    </a:cubicBezTo>
                    <a:cubicBezTo>
                      <a:pt x="254721" y="107789"/>
                      <a:pt x="258215" y="96104"/>
                      <a:pt x="262072" y="86828"/>
                    </a:cubicBezTo>
                    <a:cubicBezTo>
                      <a:pt x="269784" y="68157"/>
                      <a:pt x="279425" y="58640"/>
                      <a:pt x="279425" y="58640"/>
                    </a:cubicBezTo>
                    <a:close/>
                    <a:moveTo>
                      <a:pt x="208400" y="0"/>
                    </a:moveTo>
                    <a:cubicBezTo>
                      <a:pt x="208400" y="0"/>
                      <a:pt x="206831" y="13366"/>
                      <a:pt x="205625" y="31550"/>
                    </a:cubicBezTo>
                    <a:cubicBezTo>
                      <a:pt x="205263" y="40701"/>
                      <a:pt x="205021" y="51178"/>
                      <a:pt x="206590" y="61293"/>
                    </a:cubicBezTo>
                    <a:cubicBezTo>
                      <a:pt x="207193" y="66350"/>
                      <a:pt x="208642" y="71287"/>
                      <a:pt x="210452" y="75622"/>
                    </a:cubicBezTo>
                    <a:cubicBezTo>
                      <a:pt x="211176" y="78151"/>
                      <a:pt x="212262" y="79476"/>
                      <a:pt x="212986" y="81162"/>
                    </a:cubicBezTo>
                    <a:lnTo>
                      <a:pt x="218104" y="87813"/>
                    </a:lnTo>
                    <a:lnTo>
                      <a:pt x="218175" y="88026"/>
                    </a:lnTo>
                    <a:lnTo>
                      <a:pt x="219140" y="89230"/>
                    </a:lnTo>
                    <a:lnTo>
                      <a:pt x="221071" y="91638"/>
                    </a:lnTo>
                    <a:cubicBezTo>
                      <a:pt x="222278" y="93204"/>
                      <a:pt x="223605" y="94769"/>
                      <a:pt x="224571" y="96575"/>
                    </a:cubicBezTo>
                    <a:cubicBezTo>
                      <a:pt x="226381" y="100188"/>
                      <a:pt x="228553" y="103559"/>
                      <a:pt x="229639" y="107292"/>
                    </a:cubicBezTo>
                    <a:cubicBezTo>
                      <a:pt x="232415" y="114517"/>
                      <a:pt x="233260" y="121983"/>
                      <a:pt x="233260" y="128727"/>
                    </a:cubicBezTo>
                    <a:cubicBezTo>
                      <a:pt x="233501" y="135591"/>
                      <a:pt x="232294" y="141973"/>
                      <a:pt x="231087" y="147753"/>
                    </a:cubicBezTo>
                    <a:cubicBezTo>
                      <a:pt x="229760" y="153533"/>
                      <a:pt x="227950" y="158831"/>
                      <a:pt x="226019" y="163407"/>
                    </a:cubicBezTo>
                    <a:cubicBezTo>
                      <a:pt x="218175" y="182072"/>
                      <a:pt x="208400" y="191585"/>
                      <a:pt x="208400" y="191585"/>
                    </a:cubicBezTo>
                    <a:cubicBezTo>
                      <a:pt x="208400" y="191585"/>
                      <a:pt x="210210" y="178219"/>
                      <a:pt x="211417" y="160035"/>
                    </a:cubicBezTo>
                    <a:cubicBezTo>
                      <a:pt x="211900" y="150884"/>
                      <a:pt x="212020" y="140528"/>
                      <a:pt x="210331" y="130413"/>
                    </a:cubicBezTo>
                    <a:cubicBezTo>
                      <a:pt x="209728" y="125476"/>
                      <a:pt x="207917" y="120779"/>
                      <a:pt x="206228" y="116444"/>
                    </a:cubicBezTo>
                    <a:cubicBezTo>
                      <a:pt x="205504" y="114156"/>
                      <a:pt x="203935" y="112350"/>
                      <a:pt x="202970" y="110303"/>
                    </a:cubicBezTo>
                    <a:lnTo>
                      <a:pt x="197660" y="104041"/>
                    </a:lnTo>
                    <a:cubicBezTo>
                      <a:pt x="195729" y="101151"/>
                      <a:pt x="194160" y="99947"/>
                      <a:pt x="191747" y="95612"/>
                    </a:cubicBezTo>
                    <a:cubicBezTo>
                      <a:pt x="189575" y="91638"/>
                      <a:pt x="187523" y="87544"/>
                      <a:pt x="186558" y="84052"/>
                    </a:cubicBezTo>
                    <a:cubicBezTo>
                      <a:pt x="183782" y="76827"/>
                      <a:pt x="183662" y="69361"/>
                      <a:pt x="183541" y="62617"/>
                    </a:cubicBezTo>
                    <a:cubicBezTo>
                      <a:pt x="183662" y="49010"/>
                      <a:pt x="187161" y="37330"/>
                      <a:pt x="191023" y="28178"/>
                    </a:cubicBezTo>
                    <a:cubicBezTo>
                      <a:pt x="198746" y="9513"/>
                      <a:pt x="208400" y="0"/>
                      <a:pt x="208400" y="0"/>
                    </a:cubicBezTo>
                    <a:close/>
                  </a:path>
                </a:pathLst>
              </a:custGeom>
              <a:solidFill>
                <a:schemeClr val="bg1"/>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latin typeface="+mn-ea"/>
                  <a:ea typeface="+mn-ea"/>
                </a:endParaRPr>
              </a:p>
            </p:txBody>
          </p:sp>
        </p:grpSp>
        <p:grpSp>
          <p:nvGrpSpPr>
            <p:cNvPr id="62" name="组合 61">
              <a:extLst>
                <a:ext uri="{FF2B5EF4-FFF2-40B4-BE49-F238E27FC236}">
                  <a16:creationId xmlns:a16="http://schemas.microsoft.com/office/drawing/2014/main" id="{29DC6733-9640-3FDA-4CB5-0970BBE2CCB1}"/>
                </a:ext>
              </a:extLst>
            </p:cNvPr>
            <p:cNvGrpSpPr>
              <a:grpSpLocks/>
            </p:cNvGrpSpPr>
            <p:nvPr userDrawn="1"/>
          </p:nvGrpSpPr>
          <p:grpSpPr>
            <a:xfrm>
              <a:off x="6036066" y="3060957"/>
              <a:ext cx="803302" cy="803302"/>
              <a:chOff x="6613047" y="3393548"/>
              <a:chExt cx="1062394" cy="1062394"/>
            </a:xfrm>
          </p:grpSpPr>
          <p:sp>
            <p:nvSpPr>
              <p:cNvPr id="63" name="î$ḷïďê">
                <a:extLst>
                  <a:ext uri="{FF2B5EF4-FFF2-40B4-BE49-F238E27FC236}">
                    <a16:creationId xmlns:a16="http://schemas.microsoft.com/office/drawing/2014/main" id="{D8A97EEE-1C6F-9AA9-B459-0A35D79693F4}"/>
                  </a:ext>
                </a:extLst>
              </p:cNvPr>
              <p:cNvSpPr/>
              <p:nvPr/>
            </p:nvSpPr>
            <p:spPr>
              <a:xfrm>
                <a:off x="6613047" y="3393548"/>
                <a:ext cx="1062394" cy="1062394"/>
              </a:xfrm>
              <a:prstGeom prst="ellipse">
                <a:avLst/>
              </a:prstGeom>
              <a:solidFill>
                <a:schemeClr val="accent1"/>
              </a:solidFill>
              <a:ln w="19050">
                <a:no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latin typeface="+mn-ea"/>
                  <a:ea typeface="+mn-ea"/>
                </a:endParaRPr>
              </a:p>
            </p:txBody>
          </p:sp>
          <p:sp>
            <p:nvSpPr>
              <p:cNvPr id="64" name="íSļiḋe">
                <a:extLst>
                  <a:ext uri="{FF2B5EF4-FFF2-40B4-BE49-F238E27FC236}">
                    <a16:creationId xmlns:a16="http://schemas.microsoft.com/office/drawing/2014/main" id="{13F0461E-77C8-EC19-410B-B180CE25E4C3}"/>
                  </a:ext>
                </a:extLst>
              </p:cNvPr>
              <p:cNvSpPr/>
              <p:nvPr/>
            </p:nvSpPr>
            <p:spPr bwMode="auto">
              <a:xfrm>
                <a:off x="6848752" y="3629253"/>
                <a:ext cx="590984" cy="590984"/>
              </a:xfrm>
              <a:custGeom>
                <a:avLst/>
                <a:gdLst>
                  <a:gd name="T0" fmla="*/ 184 w 260"/>
                  <a:gd name="T1" fmla="*/ 106 h 260"/>
                  <a:gd name="T2" fmla="*/ 193 w 260"/>
                  <a:gd name="T3" fmla="*/ 143 h 260"/>
                  <a:gd name="T4" fmla="*/ 117 w 260"/>
                  <a:gd name="T5" fmla="*/ 219 h 260"/>
                  <a:gd name="T6" fmla="*/ 42 w 260"/>
                  <a:gd name="T7" fmla="*/ 143 h 260"/>
                  <a:gd name="T8" fmla="*/ 117 w 260"/>
                  <a:gd name="T9" fmla="*/ 66 h 260"/>
                  <a:gd name="T10" fmla="*/ 154 w 260"/>
                  <a:gd name="T11" fmla="*/ 76 h 260"/>
                  <a:gd name="T12" fmla="*/ 183 w 260"/>
                  <a:gd name="T13" fmla="*/ 46 h 260"/>
                  <a:gd name="T14" fmla="*/ 117 w 260"/>
                  <a:gd name="T15" fmla="*/ 25 h 260"/>
                  <a:gd name="T16" fmla="*/ 0 w 260"/>
                  <a:gd name="T17" fmla="*/ 143 h 260"/>
                  <a:gd name="T18" fmla="*/ 117 w 260"/>
                  <a:gd name="T19" fmla="*/ 260 h 260"/>
                  <a:gd name="T20" fmla="*/ 233 w 260"/>
                  <a:gd name="T21" fmla="*/ 143 h 260"/>
                  <a:gd name="T22" fmla="*/ 213 w 260"/>
                  <a:gd name="T23" fmla="*/ 77 h 260"/>
                  <a:gd name="T24" fmla="*/ 184 w 260"/>
                  <a:gd name="T25" fmla="*/ 106 h 260"/>
                  <a:gd name="T26" fmla="*/ 225 w 260"/>
                  <a:gd name="T27" fmla="*/ 35 h 260"/>
                  <a:gd name="T28" fmla="*/ 225 w 260"/>
                  <a:gd name="T29" fmla="*/ 35 h 260"/>
                  <a:gd name="T30" fmla="*/ 225 w 260"/>
                  <a:gd name="T31" fmla="*/ 0 h 260"/>
                  <a:gd name="T32" fmla="*/ 203 w 260"/>
                  <a:gd name="T33" fmla="*/ 23 h 260"/>
                  <a:gd name="T34" fmla="*/ 203 w 260"/>
                  <a:gd name="T35" fmla="*/ 46 h 260"/>
                  <a:gd name="T36" fmla="*/ 139 w 260"/>
                  <a:gd name="T37" fmla="*/ 111 h 260"/>
                  <a:gd name="T38" fmla="*/ 117 w 260"/>
                  <a:gd name="T39" fmla="*/ 104 h 260"/>
                  <a:gd name="T40" fmla="*/ 79 w 260"/>
                  <a:gd name="T41" fmla="*/ 143 h 260"/>
                  <a:gd name="T42" fmla="*/ 117 w 260"/>
                  <a:gd name="T43" fmla="*/ 181 h 260"/>
                  <a:gd name="T44" fmla="*/ 155 w 260"/>
                  <a:gd name="T45" fmla="*/ 143 h 260"/>
                  <a:gd name="T46" fmla="*/ 150 w 260"/>
                  <a:gd name="T47" fmla="*/ 123 h 260"/>
                  <a:gd name="T48" fmla="*/ 215 w 260"/>
                  <a:gd name="T49" fmla="*/ 58 h 260"/>
                  <a:gd name="T50" fmla="*/ 237 w 260"/>
                  <a:gd name="T51" fmla="*/ 58 h 260"/>
                  <a:gd name="T52" fmla="*/ 260 w 260"/>
                  <a:gd name="T53" fmla="*/ 35 h 260"/>
                  <a:gd name="T54" fmla="*/ 225 w 260"/>
                  <a:gd name="T55" fmla="*/ 35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60" h="260">
                    <a:moveTo>
                      <a:pt x="184" y="106"/>
                    </a:moveTo>
                    <a:cubicBezTo>
                      <a:pt x="190" y="117"/>
                      <a:pt x="193" y="129"/>
                      <a:pt x="193" y="143"/>
                    </a:cubicBezTo>
                    <a:cubicBezTo>
                      <a:pt x="193" y="185"/>
                      <a:pt x="159" y="219"/>
                      <a:pt x="117" y="219"/>
                    </a:cubicBezTo>
                    <a:cubicBezTo>
                      <a:pt x="76" y="219"/>
                      <a:pt x="42" y="185"/>
                      <a:pt x="42" y="143"/>
                    </a:cubicBezTo>
                    <a:cubicBezTo>
                      <a:pt x="42" y="100"/>
                      <a:pt x="76" y="66"/>
                      <a:pt x="117" y="66"/>
                    </a:cubicBezTo>
                    <a:cubicBezTo>
                      <a:pt x="131" y="66"/>
                      <a:pt x="143" y="70"/>
                      <a:pt x="154" y="76"/>
                    </a:cubicBezTo>
                    <a:cubicBezTo>
                      <a:pt x="183" y="46"/>
                      <a:pt x="183" y="46"/>
                      <a:pt x="183" y="46"/>
                    </a:cubicBezTo>
                    <a:cubicBezTo>
                      <a:pt x="165" y="33"/>
                      <a:pt x="141" y="25"/>
                      <a:pt x="117" y="25"/>
                    </a:cubicBezTo>
                    <a:cubicBezTo>
                      <a:pt x="52" y="25"/>
                      <a:pt x="0" y="78"/>
                      <a:pt x="0" y="143"/>
                    </a:cubicBezTo>
                    <a:cubicBezTo>
                      <a:pt x="0" y="207"/>
                      <a:pt x="52" y="260"/>
                      <a:pt x="117" y="260"/>
                    </a:cubicBezTo>
                    <a:cubicBezTo>
                      <a:pt x="181" y="260"/>
                      <a:pt x="233" y="207"/>
                      <a:pt x="233" y="143"/>
                    </a:cubicBezTo>
                    <a:cubicBezTo>
                      <a:pt x="233" y="118"/>
                      <a:pt x="226" y="96"/>
                      <a:pt x="213" y="77"/>
                    </a:cubicBezTo>
                    <a:cubicBezTo>
                      <a:pt x="184" y="106"/>
                      <a:pt x="184" y="106"/>
                      <a:pt x="184" y="106"/>
                    </a:cubicBezTo>
                    <a:close/>
                    <a:moveTo>
                      <a:pt x="225" y="35"/>
                    </a:moveTo>
                    <a:cubicBezTo>
                      <a:pt x="225" y="35"/>
                      <a:pt x="225" y="35"/>
                      <a:pt x="225" y="35"/>
                    </a:cubicBezTo>
                    <a:cubicBezTo>
                      <a:pt x="225" y="0"/>
                      <a:pt x="225" y="0"/>
                      <a:pt x="225" y="0"/>
                    </a:cubicBezTo>
                    <a:cubicBezTo>
                      <a:pt x="203" y="23"/>
                      <a:pt x="203" y="23"/>
                      <a:pt x="203" y="23"/>
                    </a:cubicBezTo>
                    <a:cubicBezTo>
                      <a:pt x="203" y="46"/>
                      <a:pt x="203" y="46"/>
                      <a:pt x="203" y="46"/>
                    </a:cubicBezTo>
                    <a:cubicBezTo>
                      <a:pt x="139" y="111"/>
                      <a:pt x="139" y="111"/>
                      <a:pt x="139" y="111"/>
                    </a:cubicBezTo>
                    <a:cubicBezTo>
                      <a:pt x="133" y="106"/>
                      <a:pt x="125" y="104"/>
                      <a:pt x="117" y="104"/>
                    </a:cubicBezTo>
                    <a:cubicBezTo>
                      <a:pt x="96" y="104"/>
                      <a:pt x="79" y="121"/>
                      <a:pt x="79" y="143"/>
                    </a:cubicBezTo>
                    <a:cubicBezTo>
                      <a:pt x="79" y="164"/>
                      <a:pt x="96" y="181"/>
                      <a:pt x="117" y="181"/>
                    </a:cubicBezTo>
                    <a:cubicBezTo>
                      <a:pt x="138" y="181"/>
                      <a:pt x="155" y="164"/>
                      <a:pt x="155" y="143"/>
                    </a:cubicBezTo>
                    <a:cubicBezTo>
                      <a:pt x="155" y="136"/>
                      <a:pt x="154" y="129"/>
                      <a:pt x="150" y="123"/>
                    </a:cubicBezTo>
                    <a:cubicBezTo>
                      <a:pt x="215" y="58"/>
                      <a:pt x="215" y="58"/>
                      <a:pt x="215" y="58"/>
                    </a:cubicBezTo>
                    <a:cubicBezTo>
                      <a:pt x="237" y="58"/>
                      <a:pt x="237" y="58"/>
                      <a:pt x="237" y="58"/>
                    </a:cubicBezTo>
                    <a:cubicBezTo>
                      <a:pt x="260" y="35"/>
                      <a:pt x="260" y="35"/>
                      <a:pt x="260" y="35"/>
                    </a:cubicBezTo>
                    <a:cubicBezTo>
                      <a:pt x="225" y="35"/>
                      <a:pt x="225" y="35"/>
                      <a:pt x="225" y="35"/>
                    </a:cubicBezTo>
                    <a:close/>
                  </a:path>
                </a:pathLst>
              </a:custGeom>
              <a:solidFill>
                <a:schemeClr val="bg1"/>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latin typeface="+mn-ea"/>
                  <a:ea typeface="+mn-ea"/>
                </a:endParaRPr>
              </a:p>
            </p:txBody>
          </p:sp>
        </p:grpSp>
      </p:grpSp>
      <p:grpSp>
        <p:nvGrpSpPr>
          <p:cNvPr id="71" name="组合 70">
            <a:extLst>
              <a:ext uri="{FF2B5EF4-FFF2-40B4-BE49-F238E27FC236}">
                <a16:creationId xmlns:a16="http://schemas.microsoft.com/office/drawing/2014/main" id="{E7D9686F-E9D4-3BA3-5732-7422B88D1A20}"/>
              </a:ext>
            </a:extLst>
          </p:cNvPr>
          <p:cNvGrpSpPr/>
          <p:nvPr userDrawn="1"/>
        </p:nvGrpSpPr>
        <p:grpSpPr>
          <a:xfrm>
            <a:off x="487252" y="1140618"/>
            <a:ext cx="11220096" cy="5337069"/>
            <a:chOff x="471396" y="1140618"/>
            <a:chExt cx="11220096" cy="5337069"/>
          </a:xfrm>
        </p:grpSpPr>
        <p:sp>
          <p:nvSpPr>
            <p:cNvPr id="14" name="íṥ1iḑé">
              <a:extLst>
                <a:ext uri="{FF2B5EF4-FFF2-40B4-BE49-F238E27FC236}">
                  <a16:creationId xmlns:a16="http://schemas.microsoft.com/office/drawing/2014/main" id="{2260D51A-1DF1-8D0B-0B15-CAEFADC5F489}"/>
                </a:ext>
              </a:extLst>
            </p:cNvPr>
            <p:cNvSpPr txBox="1">
              <a:spLocks/>
            </p:cNvSpPr>
            <p:nvPr userDrawn="1"/>
          </p:nvSpPr>
          <p:spPr>
            <a:xfrm>
              <a:off x="471396" y="1140618"/>
              <a:ext cx="377385" cy="2433547"/>
            </a:xfrm>
            <a:prstGeom prst="rect">
              <a:avLst/>
            </a:prstGeom>
            <a:solidFill>
              <a:schemeClr val="accent5">
                <a:lumMod val="75000"/>
              </a:schemeClr>
            </a:solidFill>
            <a:ln>
              <a:noFill/>
            </a:ln>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spcBef>
                  <a:spcPct val="0"/>
                </a:spcBef>
              </a:pPr>
              <a:r>
                <a:rPr lang="zh-CN" altLang="en-US" sz="1600" b="1" i="0" dirty="0">
                  <a:solidFill>
                    <a:schemeClr val="bg1"/>
                  </a:solidFill>
                  <a:latin typeface="+mn-ea"/>
                  <a:ea typeface="+mn-ea"/>
                </a:rPr>
                <a:t>整体</a:t>
              </a:r>
              <a:endParaRPr lang="en-US" altLang="zh-CN" sz="1600" b="1" i="0" dirty="0">
                <a:solidFill>
                  <a:schemeClr val="bg1"/>
                </a:solidFill>
                <a:latin typeface="+mn-ea"/>
                <a:ea typeface="+mn-ea"/>
              </a:endParaRPr>
            </a:p>
          </p:txBody>
        </p:sp>
        <p:sp>
          <p:nvSpPr>
            <p:cNvPr id="68" name="íṥ1iḑé">
              <a:extLst>
                <a:ext uri="{FF2B5EF4-FFF2-40B4-BE49-F238E27FC236}">
                  <a16:creationId xmlns:a16="http://schemas.microsoft.com/office/drawing/2014/main" id="{34786404-464D-F6DA-6525-D7B662F4944E}"/>
                </a:ext>
              </a:extLst>
            </p:cNvPr>
            <p:cNvSpPr txBox="1">
              <a:spLocks/>
            </p:cNvSpPr>
            <p:nvPr userDrawn="1"/>
          </p:nvSpPr>
          <p:spPr>
            <a:xfrm>
              <a:off x="11314107" y="1140618"/>
              <a:ext cx="377385" cy="2433547"/>
            </a:xfrm>
            <a:prstGeom prst="rect">
              <a:avLst/>
            </a:prstGeom>
            <a:solidFill>
              <a:schemeClr val="accent5">
                <a:lumMod val="75000"/>
              </a:schemeClr>
            </a:solidFill>
            <a:ln>
              <a:noFill/>
            </a:ln>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spcBef>
                  <a:spcPct val="0"/>
                </a:spcBef>
              </a:pPr>
              <a:r>
                <a:rPr lang="zh-CN" altLang="en-US" sz="1600" b="1" i="0" dirty="0">
                  <a:solidFill>
                    <a:schemeClr val="bg1"/>
                  </a:solidFill>
                  <a:latin typeface="+mn-ea"/>
                  <a:ea typeface="+mn-ea"/>
                </a:rPr>
                <a:t>人</a:t>
              </a:r>
              <a:endParaRPr lang="en-US" altLang="zh-CN" sz="1600" b="1" i="0" dirty="0">
                <a:solidFill>
                  <a:schemeClr val="bg1"/>
                </a:solidFill>
                <a:latin typeface="+mn-ea"/>
                <a:ea typeface="+mn-ea"/>
              </a:endParaRPr>
            </a:p>
          </p:txBody>
        </p:sp>
        <p:sp>
          <p:nvSpPr>
            <p:cNvPr id="69" name="íṥ1iḑé">
              <a:extLst>
                <a:ext uri="{FF2B5EF4-FFF2-40B4-BE49-F238E27FC236}">
                  <a16:creationId xmlns:a16="http://schemas.microsoft.com/office/drawing/2014/main" id="{538FB236-5572-B097-5E23-536D9394CCEB}"/>
                </a:ext>
              </a:extLst>
            </p:cNvPr>
            <p:cNvSpPr txBox="1">
              <a:spLocks/>
            </p:cNvSpPr>
            <p:nvPr userDrawn="1"/>
          </p:nvSpPr>
          <p:spPr>
            <a:xfrm>
              <a:off x="471396" y="4044140"/>
              <a:ext cx="377385" cy="2433547"/>
            </a:xfrm>
            <a:prstGeom prst="rect">
              <a:avLst/>
            </a:prstGeom>
            <a:solidFill>
              <a:schemeClr val="accent5">
                <a:lumMod val="75000"/>
              </a:schemeClr>
            </a:solidFill>
            <a:ln>
              <a:noFill/>
            </a:ln>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spcBef>
                  <a:spcPct val="0"/>
                </a:spcBef>
              </a:pPr>
              <a:r>
                <a:rPr lang="zh-CN" altLang="en-US" sz="1600" b="1" i="0" dirty="0">
                  <a:solidFill>
                    <a:schemeClr val="bg1"/>
                  </a:solidFill>
                  <a:latin typeface="+mn-ea"/>
                  <a:ea typeface="+mn-ea"/>
                </a:rPr>
                <a:t>货</a:t>
              </a:r>
              <a:endParaRPr lang="en-US" altLang="zh-CN" sz="1600" b="1" i="0" dirty="0">
                <a:solidFill>
                  <a:schemeClr val="bg1"/>
                </a:solidFill>
                <a:latin typeface="+mn-ea"/>
                <a:ea typeface="+mn-ea"/>
              </a:endParaRPr>
            </a:p>
          </p:txBody>
        </p:sp>
        <p:sp>
          <p:nvSpPr>
            <p:cNvPr id="70" name="íṥ1iḑé">
              <a:extLst>
                <a:ext uri="{FF2B5EF4-FFF2-40B4-BE49-F238E27FC236}">
                  <a16:creationId xmlns:a16="http://schemas.microsoft.com/office/drawing/2014/main" id="{370930A8-EC7E-0E15-5CF8-C95686FE6745}"/>
                </a:ext>
              </a:extLst>
            </p:cNvPr>
            <p:cNvSpPr txBox="1">
              <a:spLocks/>
            </p:cNvSpPr>
            <p:nvPr userDrawn="1"/>
          </p:nvSpPr>
          <p:spPr>
            <a:xfrm>
              <a:off x="11314107" y="4044140"/>
              <a:ext cx="377385" cy="2433547"/>
            </a:xfrm>
            <a:prstGeom prst="rect">
              <a:avLst/>
            </a:prstGeom>
            <a:solidFill>
              <a:schemeClr val="accent5">
                <a:lumMod val="75000"/>
              </a:schemeClr>
            </a:solidFill>
            <a:ln>
              <a:noFill/>
            </a:ln>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spcBef>
                  <a:spcPct val="0"/>
                </a:spcBef>
              </a:pPr>
              <a:r>
                <a:rPr lang="zh-CN" altLang="en-US" sz="1600" b="1" i="0" dirty="0">
                  <a:solidFill>
                    <a:schemeClr val="bg1"/>
                  </a:solidFill>
                  <a:latin typeface="+mn-ea"/>
                  <a:ea typeface="+mn-ea"/>
                </a:rPr>
                <a:t>场</a:t>
              </a:r>
              <a:endParaRPr lang="en-US" altLang="zh-CN" sz="1600" b="1" i="0" dirty="0">
                <a:solidFill>
                  <a:schemeClr val="bg1"/>
                </a:solidFill>
                <a:latin typeface="+mn-ea"/>
                <a:ea typeface="+mn-ea"/>
              </a:endParaRPr>
            </a:p>
          </p:txBody>
        </p:sp>
      </p:grpSp>
      <p:sp>
        <p:nvSpPr>
          <p:cNvPr id="74" name="标题 1">
            <a:extLst>
              <a:ext uri="{FF2B5EF4-FFF2-40B4-BE49-F238E27FC236}">
                <a16:creationId xmlns:a16="http://schemas.microsoft.com/office/drawing/2014/main" id="{46A50606-25CF-B0E9-B9CC-C23E9DA28899}"/>
              </a:ext>
            </a:extLst>
          </p:cNvPr>
          <p:cNvSpPr>
            <a:spLocks noGrp="1"/>
          </p:cNvSpPr>
          <p:nvPr>
            <p:ph type="title"/>
          </p:nvPr>
        </p:nvSpPr>
        <p:spPr>
          <a:xfrm>
            <a:off x="282372" y="107993"/>
            <a:ext cx="9433127" cy="711321"/>
          </a:xfrm>
          <a:prstGeom prst="rect">
            <a:avLst/>
          </a:prstGeom>
        </p:spPr>
        <p:txBody>
          <a:bodyPr anchor="ctr"/>
          <a:lstStyle>
            <a:lvl1pPr>
              <a:defRPr sz="2800">
                <a:latin typeface="+mn-ea"/>
                <a:ea typeface="+mn-ea"/>
              </a:defRPr>
            </a:lvl1pPr>
          </a:lstStyle>
          <a:p>
            <a:endParaRPr lang="zh-CN" altLang="en-US" dirty="0"/>
          </a:p>
        </p:txBody>
      </p:sp>
    </p:spTree>
    <p:extLst>
      <p:ext uri="{BB962C8B-B14F-4D97-AF65-F5344CB8AC3E}">
        <p14:creationId xmlns:p14="http://schemas.microsoft.com/office/powerpoint/2010/main" val="307069899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第一章Summary">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B626A1-938A-492A-AA6A-23736C441ED7}"/>
              </a:ext>
            </a:extLst>
          </p:cNvPr>
          <p:cNvSpPr>
            <a:spLocks noGrp="1"/>
          </p:cNvSpPr>
          <p:nvPr>
            <p:ph type="title"/>
          </p:nvPr>
        </p:nvSpPr>
        <p:spPr>
          <a:xfrm>
            <a:off x="282372" y="219661"/>
            <a:ext cx="9433127" cy="544014"/>
          </a:xfrm>
          <a:prstGeom prst="rect">
            <a:avLst/>
          </a:prstGeom>
        </p:spPr>
        <p:txBody>
          <a:bodyPr anchor="ctr"/>
          <a:lstStyle>
            <a:lvl1pPr>
              <a:defRPr sz="2800">
                <a:latin typeface="+mn-ea"/>
                <a:ea typeface="+mn-ea"/>
              </a:defRPr>
            </a:lvl1pPr>
          </a:lstStyle>
          <a:p>
            <a:endParaRPr lang="zh-CN" altLang="en-US" dirty="0"/>
          </a:p>
        </p:txBody>
      </p:sp>
      <p:sp>
        <p:nvSpPr>
          <p:cNvPr id="6" name="矩形 5">
            <a:extLst>
              <a:ext uri="{FF2B5EF4-FFF2-40B4-BE49-F238E27FC236}">
                <a16:creationId xmlns:a16="http://schemas.microsoft.com/office/drawing/2014/main" id="{4B60EB82-9ACA-4FD0-AA1A-7C7CC511A665}"/>
              </a:ext>
            </a:extLst>
          </p:cNvPr>
          <p:cNvSpPr/>
          <p:nvPr userDrawn="1"/>
        </p:nvSpPr>
        <p:spPr>
          <a:xfrm>
            <a:off x="282372" y="763675"/>
            <a:ext cx="4127822" cy="73673"/>
          </a:xfrm>
          <a:prstGeom prst="rect">
            <a:avLst/>
          </a:prstGeom>
          <a:gradFill flip="none" rotWithShape="1">
            <a:gsLst>
              <a:gs pos="0">
                <a:schemeClr val="accent1"/>
              </a:gs>
              <a:gs pos="28000">
                <a:schemeClr val="accent1">
                  <a:lumMod val="40000"/>
                  <a:lumOff val="60000"/>
                </a:schemeClr>
              </a:gs>
              <a:gs pos="100000">
                <a:schemeClr val="bg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400" dirty="0">
              <a:solidFill>
                <a:schemeClr val="tx1"/>
              </a:solidFill>
              <a:latin typeface="+mn-ea"/>
              <a:ea typeface="+mn-ea"/>
            </a:endParaRPr>
          </a:p>
        </p:txBody>
      </p:sp>
    </p:spTree>
    <p:extLst>
      <p:ext uri="{BB962C8B-B14F-4D97-AF65-F5344CB8AC3E}">
        <p14:creationId xmlns:p14="http://schemas.microsoft.com/office/powerpoint/2010/main" val="137188112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页">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14E528F0-CA60-48AF-8D3A-99F3A598D45E}"/>
              </a:ext>
            </a:extLst>
          </p:cNvPr>
          <p:cNvGrpSpPr/>
          <p:nvPr userDrawn="1"/>
        </p:nvGrpSpPr>
        <p:grpSpPr>
          <a:xfrm>
            <a:off x="733651" y="466249"/>
            <a:ext cx="4250344" cy="769441"/>
            <a:chOff x="733651" y="466249"/>
            <a:chExt cx="4250344" cy="769441"/>
          </a:xfrm>
        </p:grpSpPr>
        <p:sp>
          <p:nvSpPr>
            <p:cNvPr id="4" name="文本框 3">
              <a:extLst>
                <a:ext uri="{FF2B5EF4-FFF2-40B4-BE49-F238E27FC236}">
                  <a16:creationId xmlns:a16="http://schemas.microsoft.com/office/drawing/2014/main" id="{54ABF949-3DB5-402D-97C3-8E3A657A77B5}"/>
                </a:ext>
              </a:extLst>
            </p:cNvPr>
            <p:cNvSpPr txBox="1"/>
            <p:nvPr/>
          </p:nvSpPr>
          <p:spPr>
            <a:xfrm>
              <a:off x="733651" y="466249"/>
              <a:ext cx="2957513" cy="769441"/>
            </a:xfrm>
            <a:prstGeom prst="rect">
              <a:avLst/>
            </a:prstGeom>
            <a:noFill/>
          </p:spPr>
          <p:txBody>
            <a:bodyPr wrap="square" rtlCol="0">
              <a:spAutoFit/>
            </a:bodyPr>
            <a:lstStyle/>
            <a:p>
              <a:r>
                <a:rPr lang="zh-CN" altLang="en-US" sz="4400" b="1" dirty="0"/>
                <a:t>目录</a:t>
              </a:r>
              <a:endParaRPr lang="en-US" altLang="zh-CN" sz="4400" b="1" dirty="0"/>
            </a:p>
          </p:txBody>
        </p:sp>
        <p:sp>
          <p:nvSpPr>
            <p:cNvPr id="5" name="文本框 4">
              <a:extLst>
                <a:ext uri="{FF2B5EF4-FFF2-40B4-BE49-F238E27FC236}">
                  <a16:creationId xmlns:a16="http://schemas.microsoft.com/office/drawing/2014/main" id="{46BAC763-DA06-4D04-9694-1F2A088D6F0D}"/>
                </a:ext>
              </a:extLst>
            </p:cNvPr>
            <p:cNvSpPr txBox="1"/>
            <p:nvPr/>
          </p:nvSpPr>
          <p:spPr>
            <a:xfrm>
              <a:off x="2026482" y="527803"/>
              <a:ext cx="2957513" cy="646331"/>
            </a:xfrm>
            <a:prstGeom prst="rect">
              <a:avLst/>
            </a:prstGeom>
            <a:noFill/>
          </p:spPr>
          <p:txBody>
            <a:bodyPr wrap="square" rtlCol="0">
              <a:spAutoFit/>
            </a:bodyPr>
            <a:lstStyle/>
            <a:p>
              <a:r>
                <a:rPr lang="en-US" dirty="0">
                  <a:latin typeface="+mn-ea"/>
                  <a:ea typeface="+mn-ea"/>
                </a:rPr>
                <a:t>TABLE OF </a:t>
              </a:r>
            </a:p>
            <a:p>
              <a:r>
                <a:rPr lang="en-US" dirty="0">
                  <a:latin typeface="+mn-ea"/>
                  <a:ea typeface="+mn-ea"/>
                </a:rPr>
                <a:t>CONTENTS</a:t>
              </a:r>
            </a:p>
          </p:txBody>
        </p:sp>
      </p:grpSp>
      <p:grpSp>
        <p:nvGrpSpPr>
          <p:cNvPr id="6" name="组合 5">
            <a:extLst>
              <a:ext uri="{FF2B5EF4-FFF2-40B4-BE49-F238E27FC236}">
                <a16:creationId xmlns:a16="http://schemas.microsoft.com/office/drawing/2014/main" id="{5EF37AB7-6D74-4A72-AD52-5208261669A9}"/>
              </a:ext>
            </a:extLst>
          </p:cNvPr>
          <p:cNvGrpSpPr/>
          <p:nvPr userDrawn="1"/>
        </p:nvGrpSpPr>
        <p:grpSpPr>
          <a:xfrm>
            <a:off x="1116437" y="1853816"/>
            <a:ext cx="9959126" cy="3875020"/>
            <a:chOff x="1529832" y="1834566"/>
            <a:chExt cx="9959126" cy="3875020"/>
          </a:xfrm>
        </p:grpSpPr>
        <p:grpSp>
          <p:nvGrpSpPr>
            <p:cNvPr id="7" name="组合 6">
              <a:extLst>
                <a:ext uri="{FF2B5EF4-FFF2-40B4-BE49-F238E27FC236}">
                  <a16:creationId xmlns:a16="http://schemas.microsoft.com/office/drawing/2014/main" id="{BEE28223-4246-448D-96AC-98C98C4DFED9}"/>
                </a:ext>
              </a:extLst>
            </p:cNvPr>
            <p:cNvGrpSpPr/>
            <p:nvPr/>
          </p:nvGrpSpPr>
          <p:grpSpPr>
            <a:xfrm>
              <a:off x="1529832" y="1834567"/>
              <a:ext cx="2878358" cy="3863083"/>
              <a:chOff x="1529832" y="1834567"/>
              <a:chExt cx="2878358" cy="3863083"/>
            </a:xfrm>
          </p:grpSpPr>
          <p:pic>
            <p:nvPicPr>
              <p:cNvPr id="19" name="图片 18">
                <a:extLst>
                  <a:ext uri="{FF2B5EF4-FFF2-40B4-BE49-F238E27FC236}">
                    <a16:creationId xmlns:a16="http://schemas.microsoft.com/office/drawing/2014/main" id="{9E6BA8AE-88E2-430D-BC2F-257AC0E72B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26634" y="1846503"/>
                <a:ext cx="2680574" cy="2864976"/>
              </a:xfrm>
              <a:prstGeom prst="rect">
                <a:avLst/>
              </a:prstGeom>
            </p:spPr>
          </p:pic>
          <p:sp>
            <p:nvSpPr>
              <p:cNvPr id="20" name="矩形 19">
                <a:extLst>
                  <a:ext uri="{FF2B5EF4-FFF2-40B4-BE49-F238E27FC236}">
                    <a16:creationId xmlns:a16="http://schemas.microsoft.com/office/drawing/2014/main" id="{6AEC172B-B033-46B9-BA5A-95338F0D1E3E}"/>
                  </a:ext>
                </a:extLst>
              </p:cNvPr>
              <p:cNvSpPr/>
              <p:nvPr/>
            </p:nvSpPr>
            <p:spPr>
              <a:xfrm>
                <a:off x="1726635" y="1834567"/>
                <a:ext cx="2681555" cy="3863083"/>
              </a:xfrm>
              <a:prstGeom prst="rect">
                <a:avLst/>
              </a:prstGeom>
              <a:noFill/>
              <a:ln>
                <a:solidFill>
                  <a:schemeClr val="accent2">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en-US" sz="1400" dirty="0">
                  <a:solidFill>
                    <a:schemeClr val="tx1"/>
                  </a:solidFill>
                </a:endParaRPr>
              </a:p>
            </p:txBody>
          </p:sp>
          <p:sp>
            <p:nvSpPr>
              <p:cNvPr id="22" name="文本框 21">
                <a:extLst>
                  <a:ext uri="{FF2B5EF4-FFF2-40B4-BE49-F238E27FC236}">
                    <a16:creationId xmlns:a16="http://schemas.microsoft.com/office/drawing/2014/main" id="{51294A94-3F3C-424A-A38D-9DA84DBC52C9}"/>
                  </a:ext>
                </a:extLst>
              </p:cNvPr>
              <p:cNvSpPr txBox="1"/>
              <p:nvPr/>
            </p:nvSpPr>
            <p:spPr>
              <a:xfrm>
                <a:off x="1529832" y="4899188"/>
                <a:ext cx="1403498" cy="584775"/>
              </a:xfrm>
              <a:prstGeom prst="rect">
                <a:avLst/>
              </a:prstGeom>
              <a:noFill/>
            </p:spPr>
            <p:txBody>
              <a:bodyPr wrap="square" rtlCol="0">
                <a:spAutoFit/>
              </a:bodyPr>
              <a:lstStyle/>
              <a:p>
                <a:pPr algn="ctr"/>
                <a:r>
                  <a:rPr lang="en-US" sz="3200" dirty="0">
                    <a:ln>
                      <a:solidFill>
                        <a:schemeClr val="accent1"/>
                      </a:solidFill>
                    </a:ln>
                    <a:solidFill>
                      <a:schemeClr val="accent1"/>
                    </a:solidFill>
                    <a:latin typeface="+mn-ea"/>
                    <a:ea typeface="+mn-ea"/>
                  </a:rPr>
                  <a:t>01</a:t>
                </a:r>
              </a:p>
            </p:txBody>
          </p:sp>
        </p:grpSp>
        <p:grpSp>
          <p:nvGrpSpPr>
            <p:cNvPr id="8" name="组合 7">
              <a:extLst>
                <a:ext uri="{FF2B5EF4-FFF2-40B4-BE49-F238E27FC236}">
                  <a16:creationId xmlns:a16="http://schemas.microsoft.com/office/drawing/2014/main" id="{64375F0B-86C3-4952-AFE0-0EA6A1FEF7E2}"/>
                </a:ext>
              </a:extLst>
            </p:cNvPr>
            <p:cNvGrpSpPr/>
            <p:nvPr/>
          </p:nvGrpSpPr>
          <p:grpSpPr>
            <a:xfrm>
              <a:off x="8610600" y="1834566"/>
              <a:ext cx="2878358" cy="3863083"/>
              <a:chOff x="4680576" y="1834564"/>
              <a:chExt cx="2878358" cy="3863083"/>
            </a:xfrm>
          </p:grpSpPr>
          <p:pic>
            <p:nvPicPr>
              <p:cNvPr id="15" name="图片 14">
                <a:extLst>
                  <a:ext uri="{FF2B5EF4-FFF2-40B4-BE49-F238E27FC236}">
                    <a16:creationId xmlns:a16="http://schemas.microsoft.com/office/drawing/2014/main" id="{F8BC4B49-39DD-4AC5-B08E-E8810B0764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8028" y="1846502"/>
                <a:ext cx="2676373" cy="2864976"/>
              </a:xfrm>
              <a:prstGeom prst="rect">
                <a:avLst/>
              </a:prstGeom>
            </p:spPr>
          </p:pic>
          <p:sp>
            <p:nvSpPr>
              <p:cNvPr id="16" name="矩形 15">
                <a:extLst>
                  <a:ext uri="{FF2B5EF4-FFF2-40B4-BE49-F238E27FC236}">
                    <a16:creationId xmlns:a16="http://schemas.microsoft.com/office/drawing/2014/main" id="{4E0FEF20-CFC9-4D9B-A221-BC3D45E469F4}"/>
                  </a:ext>
                </a:extLst>
              </p:cNvPr>
              <p:cNvSpPr/>
              <p:nvPr/>
            </p:nvSpPr>
            <p:spPr>
              <a:xfrm>
                <a:off x="4877379" y="1834564"/>
                <a:ext cx="2681555" cy="3863083"/>
              </a:xfrm>
              <a:prstGeom prst="rect">
                <a:avLst/>
              </a:prstGeom>
              <a:noFill/>
              <a:ln>
                <a:solidFill>
                  <a:schemeClr val="accent2">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en-US" sz="1400" dirty="0">
                  <a:solidFill>
                    <a:schemeClr val="tx1"/>
                  </a:solidFill>
                </a:endParaRPr>
              </a:p>
            </p:txBody>
          </p:sp>
          <p:sp>
            <p:nvSpPr>
              <p:cNvPr id="18" name="文本框 17">
                <a:extLst>
                  <a:ext uri="{FF2B5EF4-FFF2-40B4-BE49-F238E27FC236}">
                    <a16:creationId xmlns:a16="http://schemas.microsoft.com/office/drawing/2014/main" id="{DD312A76-2AE6-4D5A-8327-1E7963088BBC}"/>
                  </a:ext>
                </a:extLst>
              </p:cNvPr>
              <p:cNvSpPr txBox="1"/>
              <p:nvPr/>
            </p:nvSpPr>
            <p:spPr>
              <a:xfrm>
                <a:off x="4680576" y="4899185"/>
                <a:ext cx="1403498" cy="584775"/>
              </a:xfrm>
              <a:prstGeom prst="rect">
                <a:avLst/>
              </a:prstGeom>
              <a:noFill/>
            </p:spPr>
            <p:txBody>
              <a:bodyPr wrap="square" rtlCol="0">
                <a:spAutoFit/>
              </a:bodyPr>
              <a:lstStyle/>
              <a:p>
                <a:pPr algn="ctr"/>
                <a:r>
                  <a:rPr lang="en-US" sz="3200" dirty="0">
                    <a:ln>
                      <a:solidFill>
                        <a:schemeClr val="accent1"/>
                      </a:solidFill>
                    </a:ln>
                    <a:solidFill>
                      <a:schemeClr val="accent1"/>
                    </a:solidFill>
                    <a:latin typeface="+mn-ea"/>
                    <a:ea typeface="+mn-ea"/>
                  </a:rPr>
                  <a:t>03</a:t>
                </a:r>
              </a:p>
            </p:txBody>
          </p:sp>
        </p:grpSp>
        <p:grpSp>
          <p:nvGrpSpPr>
            <p:cNvPr id="9" name="组合 8">
              <a:extLst>
                <a:ext uri="{FF2B5EF4-FFF2-40B4-BE49-F238E27FC236}">
                  <a16:creationId xmlns:a16="http://schemas.microsoft.com/office/drawing/2014/main" id="{59853BEB-88AC-4D33-B7A1-402D3473D06E}"/>
                </a:ext>
              </a:extLst>
            </p:cNvPr>
            <p:cNvGrpSpPr/>
            <p:nvPr/>
          </p:nvGrpSpPr>
          <p:grpSpPr>
            <a:xfrm>
              <a:off x="5070216" y="1846503"/>
              <a:ext cx="2878358" cy="3863083"/>
              <a:chOff x="7783810" y="1834563"/>
              <a:chExt cx="2878358" cy="3863083"/>
            </a:xfrm>
          </p:grpSpPr>
          <p:sp>
            <p:nvSpPr>
              <p:cNvPr id="10" name="文本框 9">
                <a:extLst>
                  <a:ext uri="{FF2B5EF4-FFF2-40B4-BE49-F238E27FC236}">
                    <a16:creationId xmlns:a16="http://schemas.microsoft.com/office/drawing/2014/main" id="{BA203ABC-D5B5-4096-9B53-BE87B27CB2BE}"/>
                  </a:ext>
                </a:extLst>
              </p:cNvPr>
              <p:cNvSpPr txBox="1"/>
              <p:nvPr/>
            </p:nvSpPr>
            <p:spPr>
              <a:xfrm>
                <a:off x="7783810" y="4899184"/>
                <a:ext cx="1403498" cy="584775"/>
              </a:xfrm>
              <a:prstGeom prst="rect">
                <a:avLst/>
              </a:prstGeom>
              <a:noFill/>
            </p:spPr>
            <p:txBody>
              <a:bodyPr wrap="square" rtlCol="0">
                <a:spAutoFit/>
              </a:bodyPr>
              <a:lstStyle/>
              <a:p>
                <a:pPr algn="ctr"/>
                <a:r>
                  <a:rPr lang="en-US" sz="3200" dirty="0">
                    <a:ln>
                      <a:solidFill>
                        <a:schemeClr val="accent1"/>
                      </a:solidFill>
                    </a:ln>
                    <a:solidFill>
                      <a:schemeClr val="accent1"/>
                    </a:solidFill>
                    <a:latin typeface="+mn-ea"/>
                    <a:ea typeface="+mn-ea"/>
                  </a:rPr>
                  <a:t>02</a:t>
                </a:r>
              </a:p>
            </p:txBody>
          </p:sp>
          <p:grpSp>
            <p:nvGrpSpPr>
              <p:cNvPr id="11" name="组合 10">
                <a:extLst>
                  <a:ext uri="{FF2B5EF4-FFF2-40B4-BE49-F238E27FC236}">
                    <a16:creationId xmlns:a16="http://schemas.microsoft.com/office/drawing/2014/main" id="{09B3DEFB-E4E0-4865-AF57-CABE6AACABE0}"/>
                  </a:ext>
                </a:extLst>
              </p:cNvPr>
              <p:cNvGrpSpPr/>
              <p:nvPr/>
            </p:nvGrpSpPr>
            <p:grpSpPr>
              <a:xfrm>
                <a:off x="7980612" y="1834563"/>
                <a:ext cx="2681556" cy="3863083"/>
                <a:chOff x="7980612" y="1834563"/>
                <a:chExt cx="2681556" cy="3863083"/>
              </a:xfrm>
            </p:grpSpPr>
            <p:pic>
              <p:nvPicPr>
                <p:cNvPr id="12" name="Picture 2" descr="咖啡师用倒咖啡的方法制作滴咖啡。把水壶里的水倒进过滤咖啡机图片素材">
                  <a:extLst>
                    <a:ext uri="{FF2B5EF4-FFF2-40B4-BE49-F238E27FC236}">
                      <a16:creationId xmlns:a16="http://schemas.microsoft.com/office/drawing/2014/main" id="{CA9EA83A-347E-4D05-BD91-F6AE2781CD8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37640"/>
                <a:stretch/>
              </p:blipFill>
              <p:spPr bwMode="auto">
                <a:xfrm>
                  <a:off x="7980612" y="1846502"/>
                  <a:ext cx="2681555" cy="2864976"/>
                </a:xfrm>
                <a:prstGeom prst="rect">
                  <a:avLst/>
                </a:prstGeom>
                <a:noFill/>
                <a:extLst>
                  <a:ext uri="{909E8E84-426E-40DD-AFC4-6F175D3DCCD1}">
                    <a14:hiddenFill xmlns:a14="http://schemas.microsoft.com/office/drawing/2010/main">
                      <a:solidFill>
                        <a:srgbClr val="FFFFFF"/>
                      </a:solidFill>
                    </a14:hiddenFill>
                  </a:ext>
                </a:extLst>
              </p:spPr>
            </p:pic>
            <p:sp>
              <p:nvSpPr>
                <p:cNvPr id="13" name="矩形 12">
                  <a:extLst>
                    <a:ext uri="{FF2B5EF4-FFF2-40B4-BE49-F238E27FC236}">
                      <a16:creationId xmlns:a16="http://schemas.microsoft.com/office/drawing/2014/main" id="{EE513A13-B676-4FE8-9127-6920A2119504}"/>
                    </a:ext>
                  </a:extLst>
                </p:cNvPr>
                <p:cNvSpPr/>
                <p:nvPr/>
              </p:nvSpPr>
              <p:spPr>
                <a:xfrm>
                  <a:off x="7980613" y="1834563"/>
                  <a:ext cx="2681555" cy="3863083"/>
                </a:xfrm>
                <a:prstGeom prst="rect">
                  <a:avLst/>
                </a:prstGeom>
                <a:noFill/>
                <a:ln>
                  <a:solidFill>
                    <a:schemeClr val="accent2">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en-US" sz="1400" dirty="0">
                    <a:solidFill>
                      <a:schemeClr val="tx1"/>
                    </a:solidFill>
                  </a:endParaRPr>
                </a:p>
              </p:txBody>
            </p:sp>
          </p:grpSp>
        </p:grpSp>
      </p:grpSp>
      <p:sp>
        <p:nvSpPr>
          <p:cNvPr id="23" name="标题 1">
            <a:extLst>
              <a:ext uri="{FF2B5EF4-FFF2-40B4-BE49-F238E27FC236}">
                <a16:creationId xmlns:a16="http://schemas.microsoft.com/office/drawing/2014/main" id="{F9894D49-08E4-4C20-A718-D4F2C0A5642F}"/>
              </a:ext>
            </a:extLst>
          </p:cNvPr>
          <p:cNvSpPr>
            <a:spLocks noGrp="1"/>
          </p:cNvSpPr>
          <p:nvPr>
            <p:ph type="title"/>
          </p:nvPr>
        </p:nvSpPr>
        <p:spPr>
          <a:xfrm>
            <a:off x="2127861" y="5033209"/>
            <a:ext cx="1772807" cy="344756"/>
          </a:xfrm>
          <a:prstGeom prst="rect">
            <a:avLst/>
          </a:prstGeom>
        </p:spPr>
        <p:txBody>
          <a:bodyPr anchor="ctr"/>
          <a:lstStyle>
            <a:lvl1pPr algn="ctr">
              <a:defRPr sz="2000"/>
            </a:lvl1pPr>
          </a:lstStyle>
          <a:p>
            <a:r>
              <a:rPr lang="zh-CN" altLang="en-US" dirty="0"/>
              <a:t>单击此处编辑母版标题样式</a:t>
            </a:r>
          </a:p>
        </p:txBody>
      </p:sp>
      <p:sp>
        <p:nvSpPr>
          <p:cNvPr id="30" name="文本占位符 29">
            <a:extLst>
              <a:ext uri="{FF2B5EF4-FFF2-40B4-BE49-F238E27FC236}">
                <a16:creationId xmlns:a16="http://schemas.microsoft.com/office/drawing/2014/main" id="{CA620718-AB7C-46FB-BAF8-0E640FF7709E}"/>
              </a:ext>
            </a:extLst>
          </p:cNvPr>
          <p:cNvSpPr>
            <a:spLocks noGrp="1"/>
          </p:cNvSpPr>
          <p:nvPr>
            <p:ph type="body" sz="quarter" idx="10"/>
          </p:nvPr>
        </p:nvSpPr>
        <p:spPr>
          <a:xfrm>
            <a:off x="5769072" y="5045579"/>
            <a:ext cx="1638725" cy="320016"/>
          </a:xfrm>
          <a:prstGeom prst="rect">
            <a:avLst/>
          </a:prstGeom>
        </p:spPr>
        <p:txBody>
          <a:bodyPr anchor="ctr"/>
          <a:lstStyle>
            <a:lvl1pPr marL="0" indent="0">
              <a:buNone/>
              <a:defRPr sz="2000"/>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编辑母版文本样式</a:t>
            </a:r>
          </a:p>
        </p:txBody>
      </p:sp>
      <p:sp>
        <p:nvSpPr>
          <p:cNvPr id="31" name="文本占位符 29">
            <a:extLst>
              <a:ext uri="{FF2B5EF4-FFF2-40B4-BE49-F238E27FC236}">
                <a16:creationId xmlns:a16="http://schemas.microsoft.com/office/drawing/2014/main" id="{5594D6A7-4A15-4B17-90F4-FF99F1CF0468}"/>
              </a:ext>
            </a:extLst>
          </p:cNvPr>
          <p:cNvSpPr>
            <a:spLocks noGrp="1"/>
          </p:cNvSpPr>
          <p:nvPr>
            <p:ph type="body" sz="quarter" idx="11"/>
          </p:nvPr>
        </p:nvSpPr>
        <p:spPr>
          <a:xfrm>
            <a:off x="9306046" y="5054166"/>
            <a:ext cx="1678329" cy="302842"/>
          </a:xfrm>
          <a:prstGeom prst="rect">
            <a:avLst/>
          </a:prstGeom>
        </p:spPr>
        <p:txBody>
          <a:bodyPr anchor="ctr"/>
          <a:lstStyle>
            <a:lvl1pPr marL="0" indent="0">
              <a:buNone/>
              <a:defRPr sz="2000"/>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编辑母版文本样式</a:t>
            </a:r>
          </a:p>
        </p:txBody>
      </p:sp>
      <p:grpSp>
        <p:nvGrpSpPr>
          <p:cNvPr id="32" name="组合 31">
            <a:extLst>
              <a:ext uri="{FF2B5EF4-FFF2-40B4-BE49-F238E27FC236}">
                <a16:creationId xmlns:a16="http://schemas.microsoft.com/office/drawing/2014/main" id="{C49AA2E8-9BC1-4B1D-B270-FF5EDA9FB52D}"/>
              </a:ext>
            </a:extLst>
          </p:cNvPr>
          <p:cNvGrpSpPr/>
          <p:nvPr userDrawn="1"/>
        </p:nvGrpSpPr>
        <p:grpSpPr>
          <a:xfrm>
            <a:off x="9112151" y="149813"/>
            <a:ext cx="3079850" cy="336324"/>
            <a:chOff x="8461793" y="155601"/>
            <a:chExt cx="3687147" cy="402641"/>
          </a:xfrm>
        </p:grpSpPr>
        <p:grpSp>
          <p:nvGrpSpPr>
            <p:cNvPr id="33" name="组合 32">
              <a:extLst>
                <a:ext uri="{FF2B5EF4-FFF2-40B4-BE49-F238E27FC236}">
                  <a16:creationId xmlns:a16="http://schemas.microsoft.com/office/drawing/2014/main" id="{34225884-9250-4BE1-BC2C-0606879FEF26}"/>
                </a:ext>
              </a:extLst>
            </p:cNvPr>
            <p:cNvGrpSpPr/>
            <p:nvPr userDrawn="1"/>
          </p:nvGrpSpPr>
          <p:grpSpPr>
            <a:xfrm>
              <a:off x="10416175" y="155601"/>
              <a:ext cx="1732765" cy="380364"/>
              <a:chOff x="10416175" y="155601"/>
              <a:chExt cx="1732765" cy="380364"/>
            </a:xfrm>
          </p:grpSpPr>
          <p:grpSp>
            <p:nvGrpSpPr>
              <p:cNvPr id="35" name="组合 34">
                <a:extLst>
                  <a:ext uri="{FF2B5EF4-FFF2-40B4-BE49-F238E27FC236}">
                    <a16:creationId xmlns:a16="http://schemas.microsoft.com/office/drawing/2014/main" id="{378320F7-DBAF-4915-9008-78F1661C8BF3}"/>
                  </a:ext>
                </a:extLst>
              </p:cNvPr>
              <p:cNvGrpSpPr/>
              <p:nvPr userDrawn="1"/>
            </p:nvGrpSpPr>
            <p:grpSpPr>
              <a:xfrm>
                <a:off x="10501419" y="313894"/>
                <a:ext cx="95342" cy="95342"/>
                <a:chOff x="10825120" y="313894"/>
                <a:chExt cx="95342" cy="95342"/>
              </a:xfrm>
            </p:grpSpPr>
            <p:cxnSp>
              <p:nvCxnSpPr>
                <p:cNvPr id="37" name="直线连接符 38">
                  <a:extLst>
                    <a:ext uri="{FF2B5EF4-FFF2-40B4-BE49-F238E27FC236}">
                      <a16:creationId xmlns:a16="http://schemas.microsoft.com/office/drawing/2014/main" id="{D4D4D174-0876-41B7-995B-CC8343BD31F7}"/>
                    </a:ext>
                  </a:extLst>
                </p:cNvPr>
                <p:cNvCxnSpPr/>
                <p:nvPr/>
              </p:nvCxnSpPr>
              <p:spPr>
                <a:xfrm>
                  <a:off x="10825120" y="313894"/>
                  <a:ext cx="95342" cy="95342"/>
                </a:xfrm>
                <a:prstGeom prst="line">
                  <a:avLst/>
                </a:prstGeom>
                <a:ln>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cxnSp>
              <p:nvCxnSpPr>
                <p:cNvPr id="38" name="直线连接符 39">
                  <a:extLst>
                    <a:ext uri="{FF2B5EF4-FFF2-40B4-BE49-F238E27FC236}">
                      <a16:creationId xmlns:a16="http://schemas.microsoft.com/office/drawing/2014/main" id="{A16A6A79-1AC6-4754-B9F3-8BD017054519}"/>
                    </a:ext>
                  </a:extLst>
                </p:cNvPr>
                <p:cNvCxnSpPr/>
                <p:nvPr/>
              </p:nvCxnSpPr>
              <p:spPr>
                <a:xfrm flipH="1">
                  <a:off x="10825120" y="313894"/>
                  <a:ext cx="95342" cy="95342"/>
                </a:xfrm>
                <a:prstGeom prst="line">
                  <a:avLst/>
                </a:prstGeom>
                <a:ln>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grpSp>
          <p:pic>
            <p:nvPicPr>
              <p:cNvPr id="36" name="图片 35">
                <a:extLst>
                  <a:ext uri="{FF2B5EF4-FFF2-40B4-BE49-F238E27FC236}">
                    <a16:creationId xmlns:a16="http://schemas.microsoft.com/office/drawing/2014/main" id="{BDA9142E-27B3-43CD-9058-98F5AD53639A}"/>
                  </a:ext>
                </a:extLst>
              </p:cNvPr>
              <p:cNvPicPr>
                <a:picLocks noChangeAspect="1"/>
              </p:cNvPicPr>
              <p:nvPr userDrawn="1"/>
            </p:nvPicPr>
            <p:blipFill>
              <a:blip r:embed="rId5">
                <a:extLst>
                  <a:ext uri="{BEBA8EAE-BF5A-486C-A8C5-ECC9F3942E4B}">
                    <a14:imgProps xmlns:a14="http://schemas.microsoft.com/office/drawing/2010/main">
                      <a14:imgLayer r:embed="rId6">
                        <a14:imgEffect>
                          <a14:backgroundRemoval t="10000" b="90000" l="10000" r="90000">
                            <a14:foregroundMark x1="20000" y1="57037" x2="20000" y2="57037"/>
                            <a14:foregroundMark x1="13496" y1="15556" x2="13496" y2="15556"/>
                            <a14:foregroundMark x1="26992" y1="43704" x2="26992" y2="43704"/>
                            <a14:foregroundMark x1="36423" y1="49630" x2="36423" y2="49630"/>
                            <a14:foregroundMark x1="41301" y1="42963" x2="41301" y2="42963"/>
                            <a14:foregroundMark x1="49106" y1="40741" x2="49106" y2="40741"/>
                            <a14:foregroundMark x1="56911" y1="48889" x2="56911" y2="48889"/>
                            <a14:foregroundMark x1="64065" y1="45926" x2="64065" y2="45926"/>
                            <a14:foregroundMark x1="71057" y1="43704" x2="71057" y2="43704"/>
                            <a14:foregroundMark x1="78211" y1="46667" x2="78211" y2="46667"/>
                            <a14:foregroundMark x1="12358" y1="16296" x2="12358" y2="16296"/>
                            <a14:foregroundMark x1="11545" y1="16296" x2="11545" y2="16296"/>
                            <a14:foregroundMark x1="11057" y1="16296" x2="11057" y2="16296"/>
                            <a14:backgroundMark x1="39837" y1="14074" x2="39837" y2="14074"/>
                            <a14:backgroundMark x1="32846" y1="51852" x2="32846" y2="51852"/>
                            <a14:backgroundMark x1="80325" y1="45926" x2="80325" y2="45926"/>
                          </a14:backgroundRemoval>
                        </a14:imgEffect>
                      </a14:imgLayer>
                    </a14:imgProps>
                  </a:ext>
                </a:extLst>
              </a:blip>
              <a:stretch>
                <a:fillRect/>
              </a:stretch>
            </p:blipFill>
            <p:spPr>
              <a:xfrm>
                <a:off x="10416175" y="155601"/>
                <a:ext cx="1732765" cy="380364"/>
              </a:xfrm>
              <a:prstGeom prst="rect">
                <a:avLst/>
              </a:prstGeom>
            </p:spPr>
          </p:pic>
        </p:grpSp>
        <p:pic>
          <p:nvPicPr>
            <p:cNvPr id="34" name="图片 33" descr="文本&#10;&#10;中度可信度描述已自动生成">
              <a:extLst>
                <a:ext uri="{FF2B5EF4-FFF2-40B4-BE49-F238E27FC236}">
                  <a16:creationId xmlns:a16="http://schemas.microsoft.com/office/drawing/2014/main" id="{352445D7-34BE-4C70-A767-0B4295069F8A}"/>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461793" y="193117"/>
              <a:ext cx="2062130" cy="365125"/>
            </a:xfrm>
            <a:prstGeom prst="rect">
              <a:avLst/>
            </a:prstGeom>
          </p:spPr>
        </p:pic>
      </p:grpSp>
    </p:spTree>
    <p:extLst>
      <p:ext uri="{BB962C8B-B14F-4D97-AF65-F5344CB8AC3E}">
        <p14:creationId xmlns:p14="http://schemas.microsoft.com/office/powerpoint/2010/main" val="278734354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首页">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6" name="矩形 15">
            <a:extLst>
              <a:ext uri="{FF2B5EF4-FFF2-40B4-BE49-F238E27FC236}">
                <a16:creationId xmlns:a16="http://schemas.microsoft.com/office/drawing/2014/main" id="{E401D091-8BCE-430B-AB1D-1A5C830356CB}"/>
              </a:ext>
            </a:extLst>
          </p:cNvPr>
          <p:cNvSpPr/>
          <p:nvPr userDrawn="1"/>
        </p:nvSpPr>
        <p:spPr>
          <a:xfrm>
            <a:off x="0" y="0"/>
            <a:ext cx="12192000" cy="6858000"/>
          </a:xfrm>
          <a:prstGeom prst="rect">
            <a:avLst/>
          </a:prstGeom>
          <a:solidFill>
            <a:srgbClr val="7F7F7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en-US" sz="1400" dirty="0">
              <a:solidFill>
                <a:schemeClr val="bg1"/>
              </a:solidFill>
            </a:endParaRPr>
          </a:p>
        </p:txBody>
      </p:sp>
      <p:grpSp>
        <p:nvGrpSpPr>
          <p:cNvPr id="4" name="组合 3">
            <a:extLst>
              <a:ext uri="{FF2B5EF4-FFF2-40B4-BE49-F238E27FC236}">
                <a16:creationId xmlns:a16="http://schemas.microsoft.com/office/drawing/2014/main" id="{749E853D-4C24-455A-952E-99ED8ADF13A5}"/>
              </a:ext>
            </a:extLst>
          </p:cNvPr>
          <p:cNvGrpSpPr>
            <a:grpSpLocks noChangeAspect="1"/>
          </p:cNvGrpSpPr>
          <p:nvPr userDrawn="1"/>
        </p:nvGrpSpPr>
        <p:grpSpPr>
          <a:xfrm>
            <a:off x="3216358" y="4583454"/>
            <a:ext cx="1688015" cy="396000"/>
            <a:chOff x="2479758" y="4621554"/>
            <a:chExt cx="1841471" cy="432000"/>
          </a:xfrm>
        </p:grpSpPr>
        <p:grpSp>
          <p:nvGrpSpPr>
            <p:cNvPr id="5" name="组合 4">
              <a:extLst>
                <a:ext uri="{FF2B5EF4-FFF2-40B4-BE49-F238E27FC236}">
                  <a16:creationId xmlns:a16="http://schemas.microsoft.com/office/drawing/2014/main" id="{3F9432F3-0761-4E51-9F88-E89E2477C588}"/>
                </a:ext>
              </a:extLst>
            </p:cNvPr>
            <p:cNvGrpSpPr/>
            <p:nvPr/>
          </p:nvGrpSpPr>
          <p:grpSpPr>
            <a:xfrm>
              <a:off x="2479758" y="4765554"/>
              <a:ext cx="144000" cy="144000"/>
              <a:chOff x="2009812" y="5454318"/>
              <a:chExt cx="144000" cy="144000"/>
            </a:xfrm>
          </p:grpSpPr>
          <p:cxnSp>
            <p:nvCxnSpPr>
              <p:cNvPr id="7" name="直线连接符 38">
                <a:extLst>
                  <a:ext uri="{FF2B5EF4-FFF2-40B4-BE49-F238E27FC236}">
                    <a16:creationId xmlns:a16="http://schemas.microsoft.com/office/drawing/2014/main" id="{9A278C4F-DBFD-40C0-8320-2BD8DEAB057B}"/>
                  </a:ext>
                </a:extLst>
              </p:cNvPr>
              <p:cNvCxnSpPr/>
              <p:nvPr/>
            </p:nvCxnSpPr>
            <p:spPr>
              <a:xfrm>
                <a:off x="2009812" y="5454318"/>
                <a:ext cx="144000" cy="1440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 name="直线连接符 39">
                <a:extLst>
                  <a:ext uri="{FF2B5EF4-FFF2-40B4-BE49-F238E27FC236}">
                    <a16:creationId xmlns:a16="http://schemas.microsoft.com/office/drawing/2014/main" id="{EE66D65C-9485-4220-B6B0-58B346B94E2D}"/>
                  </a:ext>
                </a:extLst>
              </p:cNvPr>
              <p:cNvCxnSpPr/>
              <p:nvPr/>
            </p:nvCxnSpPr>
            <p:spPr>
              <a:xfrm flipH="1">
                <a:off x="2009812" y="5454318"/>
                <a:ext cx="144000" cy="1440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6" name="Picture 4" descr="https://img1.baidu.com/it/u=545087153,1257995337&amp;fm=253&amp;fmt=auto&amp;app=138&amp;f=JPEG?w=2048&amp;h=500">
              <a:extLst>
                <a:ext uri="{FF2B5EF4-FFF2-40B4-BE49-F238E27FC236}">
                  <a16:creationId xmlns:a16="http://schemas.microsoft.com/office/drawing/2014/main" id="{859FEB37-965C-4C20-9E86-F58173FC4B21}"/>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10000" b="90000" l="10000" r="90000">
                          <a14:foregroundMark x1="18799" y1="31200" x2="19189" y2="44400"/>
                          <a14:foregroundMark x1="17578" y1="64000" x2="18408" y2="69000"/>
                          <a14:foregroundMark x1="25977" y1="57400" x2="29590" y2="67200"/>
                          <a14:foregroundMark x1="35205" y1="54200" x2="38037" y2="59000"/>
                          <a14:foregroundMark x1="43213" y1="60800" x2="45215" y2="62400"/>
                          <a14:foregroundMark x1="57666" y1="52600" x2="59229" y2="55800"/>
                          <a14:foregroundMark x1="68848" y1="50800" x2="70459" y2="52600"/>
                          <a14:foregroundMark x1="76855" y1="55800" x2="78857" y2="57400"/>
                          <a14:foregroundMark x1="85303" y1="54200" x2="86084" y2="54200"/>
                        </a14:backgroundRemoval>
                      </a14:imgEffect>
                    </a14:imgLayer>
                  </a14:imgProps>
                </a:ext>
                <a:ext uri="{28A0092B-C50C-407E-A947-70E740481C1C}">
                  <a14:useLocalDpi xmlns:a14="http://schemas.microsoft.com/office/drawing/2010/main" val="0"/>
                </a:ext>
              </a:extLst>
            </a:blip>
            <a:srcRect/>
            <a:stretch>
              <a:fillRect/>
            </a:stretch>
          </p:blipFill>
          <p:spPr bwMode="auto">
            <a:xfrm>
              <a:off x="2551758" y="4621554"/>
              <a:ext cx="1769471" cy="432000"/>
            </a:xfrm>
            <a:prstGeom prst="rect">
              <a:avLst/>
            </a:prstGeom>
            <a:noFill/>
            <a:extLst>
              <a:ext uri="{909E8E84-426E-40DD-AFC4-6F175D3DCCD1}">
                <a14:hiddenFill xmlns:a14="http://schemas.microsoft.com/office/drawing/2010/main">
                  <a:solidFill>
                    <a:srgbClr val="FFFFFF"/>
                  </a:solidFill>
                </a14:hiddenFill>
              </a:ext>
            </a:extLst>
          </p:spPr>
        </p:pic>
      </p:grpSp>
      <p:pic>
        <p:nvPicPr>
          <p:cNvPr id="9" name="图片 8">
            <a:extLst>
              <a:ext uri="{FF2B5EF4-FFF2-40B4-BE49-F238E27FC236}">
                <a16:creationId xmlns:a16="http://schemas.microsoft.com/office/drawing/2014/main" id="{51A742E5-9DA6-49B2-8141-A389264F0E7E}"/>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937364" y="4688953"/>
            <a:ext cx="2208316" cy="360000"/>
          </a:xfrm>
          <a:prstGeom prst="rect">
            <a:avLst/>
          </a:prstGeom>
        </p:spPr>
      </p:pic>
      <p:sp>
        <p:nvSpPr>
          <p:cNvPr id="10" name="标题 1">
            <a:extLst>
              <a:ext uri="{FF2B5EF4-FFF2-40B4-BE49-F238E27FC236}">
                <a16:creationId xmlns:a16="http://schemas.microsoft.com/office/drawing/2014/main" id="{1C0B7FE4-A3DC-4213-A5D5-E0E4A0D00352}"/>
              </a:ext>
            </a:extLst>
          </p:cNvPr>
          <p:cNvSpPr>
            <a:spLocks noGrp="1"/>
          </p:cNvSpPr>
          <p:nvPr>
            <p:ph type="title"/>
          </p:nvPr>
        </p:nvSpPr>
        <p:spPr>
          <a:xfrm>
            <a:off x="937364" y="2964330"/>
            <a:ext cx="6979719" cy="713226"/>
          </a:xfrm>
          <a:prstGeom prst="rect">
            <a:avLst/>
          </a:prstGeom>
        </p:spPr>
        <p:txBody>
          <a:bodyPr anchor="t">
            <a:noAutofit/>
          </a:bodyPr>
          <a:lstStyle>
            <a:lvl1pPr>
              <a:defRPr lang="zh-CN" altLang="en-US" sz="4400" b="1" kern="1200" dirty="0">
                <a:solidFill>
                  <a:schemeClr val="bg1"/>
                </a:solidFill>
                <a:latin typeface="+mn-lt"/>
                <a:ea typeface="微软雅黑" panose="020B0503020204020204" pitchFamily="34" charset="-122"/>
                <a:cs typeface="+mn-cs"/>
              </a:defRPr>
            </a:lvl1pPr>
          </a:lstStyle>
          <a:p>
            <a:r>
              <a:rPr kumimoji="1" lang="zh-CN" altLang="en-US" dirty="0"/>
              <a:t>单击此处编辑母版标题样式</a:t>
            </a:r>
          </a:p>
        </p:txBody>
      </p:sp>
      <p:sp>
        <p:nvSpPr>
          <p:cNvPr id="11" name="文本框 10">
            <a:extLst>
              <a:ext uri="{FF2B5EF4-FFF2-40B4-BE49-F238E27FC236}">
                <a16:creationId xmlns:a16="http://schemas.microsoft.com/office/drawing/2014/main" id="{0EF8D2D0-7158-47CF-AEE9-5BBAB4B318A4}"/>
              </a:ext>
            </a:extLst>
          </p:cNvPr>
          <p:cNvSpPr txBox="1"/>
          <p:nvPr userDrawn="1"/>
        </p:nvSpPr>
        <p:spPr>
          <a:xfrm>
            <a:off x="839789" y="5877273"/>
            <a:ext cx="3095971" cy="276999"/>
          </a:xfrm>
          <a:prstGeom prst="rect">
            <a:avLst/>
          </a:prstGeom>
          <a:noFill/>
        </p:spPr>
        <p:txBody>
          <a:bodyPr wrap="square" rtlCol="0">
            <a:spAutoFit/>
          </a:bodyPr>
          <a:lstStyle/>
          <a:p>
            <a:r>
              <a:rPr lang="en-US" altLang="zh-CN" sz="1200" dirty="0">
                <a:solidFill>
                  <a:schemeClr val="bg1"/>
                </a:solidFill>
                <a:ea typeface="FZLanTingHeiS-R-GB" panose="02000000000000000000" pitchFamily="2" charset="-122"/>
                <a:cs typeface="Arial" panose="020B0604020202020204" pitchFamily="34" charset="0"/>
              </a:rPr>
              <a:t>© 2022 </a:t>
            </a:r>
            <a:r>
              <a:rPr lang="en-US" altLang="zh-CN" sz="1200" dirty="0" err="1">
                <a:solidFill>
                  <a:schemeClr val="bg1"/>
                </a:solidFill>
                <a:ea typeface="FZLanTingHeiS-R-GB" panose="02000000000000000000" pitchFamily="2" charset="-122"/>
                <a:cs typeface="Arial" panose="020B0604020202020204" pitchFamily="34" charset="0"/>
              </a:rPr>
              <a:t>Yinfinity</a:t>
            </a:r>
            <a:r>
              <a:rPr lang="en-US" altLang="zh-CN" sz="1200" dirty="0">
                <a:solidFill>
                  <a:schemeClr val="bg1"/>
                </a:solidFill>
                <a:ea typeface="FZLanTingHeiS-R-GB" panose="02000000000000000000" pitchFamily="2" charset="-122"/>
                <a:cs typeface="Arial" panose="020B0604020202020204" pitchFamily="34" charset="0"/>
              </a:rPr>
              <a:t>. All rights reserved. </a:t>
            </a:r>
          </a:p>
        </p:txBody>
      </p:sp>
      <p:sp>
        <p:nvSpPr>
          <p:cNvPr id="13" name="圆角矩形 15">
            <a:extLst>
              <a:ext uri="{FF2B5EF4-FFF2-40B4-BE49-F238E27FC236}">
                <a16:creationId xmlns:a16="http://schemas.microsoft.com/office/drawing/2014/main" id="{A7736C57-F89F-4C58-BF9A-64D33E3B91BA}"/>
              </a:ext>
            </a:extLst>
          </p:cNvPr>
          <p:cNvSpPr/>
          <p:nvPr userDrawn="1"/>
        </p:nvSpPr>
        <p:spPr>
          <a:xfrm>
            <a:off x="937364" y="2341171"/>
            <a:ext cx="864096" cy="236515"/>
          </a:xfrm>
          <a:prstGeom prst="roundRect">
            <a:avLst>
              <a:gd name="adj" fmla="val 37243"/>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bg1"/>
                </a:solidFill>
                <a:latin typeface="+mn-ea"/>
              </a:rPr>
              <a:t>咖啡</a:t>
            </a:r>
          </a:p>
        </p:txBody>
      </p:sp>
      <p:sp>
        <p:nvSpPr>
          <p:cNvPr id="14" name="圆角矩形 16">
            <a:extLst>
              <a:ext uri="{FF2B5EF4-FFF2-40B4-BE49-F238E27FC236}">
                <a16:creationId xmlns:a16="http://schemas.microsoft.com/office/drawing/2014/main" id="{D89F05C9-9A2F-422F-918D-4A796F60E411}"/>
              </a:ext>
            </a:extLst>
          </p:cNvPr>
          <p:cNvSpPr/>
          <p:nvPr userDrawn="1"/>
        </p:nvSpPr>
        <p:spPr>
          <a:xfrm>
            <a:off x="1877179" y="2341171"/>
            <a:ext cx="864096" cy="236515"/>
          </a:xfrm>
          <a:prstGeom prst="roundRect">
            <a:avLst>
              <a:gd name="adj" fmla="val 37243"/>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bg1"/>
                </a:solidFill>
                <a:latin typeface="+mn-ea"/>
              </a:rPr>
              <a:t>咖啡机</a:t>
            </a:r>
          </a:p>
        </p:txBody>
      </p:sp>
      <p:sp>
        <p:nvSpPr>
          <p:cNvPr id="15" name="圆角矩形 17">
            <a:extLst>
              <a:ext uri="{FF2B5EF4-FFF2-40B4-BE49-F238E27FC236}">
                <a16:creationId xmlns:a16="http://schemas.microsoft.com/office/drawing/2014/main" id="{7E50CE22-442B-4D5A-ACEE-5EA43190D334}"/>
              </a:ext>
            </a:extLst>
          </p:cNvPr>
          <p:cNvSpPr/>
          <p:nvPr userDrawn="1"/>
        </p:nvSpPr>
        <p:spPr>
          <a:xfrm>
            <a:off x="2816993" y="2341171"/>
            <a:ext cx="864096" cy="236515"/>
          </a:xfrm>
          <a:prstGeom prst="roundRect">
            <a:avLst>
              <a:gd name="adj" fmla="val 37243"/>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bg1"/>
                </a:solidFill>
              </a:rPr>
              <a:t>营销</a:t>
            </a:r>
          </a:p>
        </p:txBody>
      </p:sp>
    </p:spTree>
    <p:extLst>
      <p:ext uri="{BB962C8B-B14F-4D97-AF65-F5344CB8AC3E}">
        <p14:creationId xmlns:p14="http://schemas.microsoft.com/office/powerpoint/2010/main" val="56474805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目录页">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14E528F0-CA60-48AF-8D3A-99F3A598D45E}"/>
              </a:ext>
            </a:extLst>
          </p:cNvPr>
          <p:cNvGrpSpPr/>
          <p:nvPr userDrawn="1"/>
        </p:nvGrpSpPr>
        <p:grpSpPr>
          <a:xfrm>
            <a:off x="733651" y="466249"/>
            <a:ext cx="4250344" cy="769441"/>
            <a:chOff x="733651" y="466249"/>
            <a:chExt cx="4250344" cy="769441"/>
          </a:xfrm>
        </p:grpSpPr>
        <p:sp>
          <p:nvSpPr>
            <p:cNvPr id="4" name="文本框 3">
              <a:extLst>
                <a:ext uri="{FF2B5EF4-FFF2-40B4-BE49-F238E27FC236}">
                  <a16:creationId xmlns:a16="http://schemas.microsoft.com/office/drawing/2014/main" id="{54ABF949-3DB5-402D-97C3-8E3A657A77B5}"/>
                </a:ext>
              </a:extLst>
            </p:cNvPr>
            <p:cNvSpPr txBox="1"/>
            <p:nvPr/>
          </p:nvSpPr>
          <p:spPr>
            <a:xfrm>
              <a:off x="733651" y="466249"/>
              <a:ext cx="2957513" cy="769441"/>
            </a:xfrm>
            <a:prstGeom prst="rect">
              <a:avLst/>
            </a:prstGeom>
            <a:noFill/>
          </p:spPr>
          <p:txBody>
            <a:bodyPr wrap="square" rtlCol="0">
              <a:spAutoFit/>
            </a:bodyPr>
            <a:lstStyle/>
            <a:p>
              <a:r>
                <a:rPr lang="zh-CN" altLang="en-US" sz="4400" b="1" dirty="0"/>
                <a:t>目录</a:t>
              </a:r>
              <a:endParaRPr lang="en-US" altLang="zh-CN" sz="4400" b="1" dirty="0"/>
            </a:p>
          </p:txBody>
        </p:sp>
        <p:sp>
          <p:nvSpPr>
            <p:cNvPr id="5" name="文本框 4">
              <a:extLst>
                <a:ext uri="{FF2B5EF4-FFF2-40B4-BE49-F238E27FC236}">
                  <a16:creationId xmlns:a16="http://schemas.microsoft.com/office/drawing/2014/main" id="{46BAC763-DA06-4D04-9694-1F2A088D6F0D}"/>
                </a:ext>
              </a:extLst>
            </p:cNvPr>
            <p:cNvSpPr txBox="1"/>
            <p:nvPr/>
          </p:nvSpPr>
          <p:spPr>
            <a:xfrm>
              <a:off x="2026482" y="527803"/>
              <a:ext cx="2957513" cy="646331"/>
            </a:xfrm>
            <a:prstGeom prst="rect">
              <a:avLst/>
            </a:prstGeom>
            <a:noFill/>
          </p:spPr>
          <p:txBody>
            <a:bodyPr wrap="square" rtlCol="0">
              <a:spAutoFit/>
            </a:bodyPr>
            <a:lstStyle/>
            <a:p>
              <a:r>
                <a:rPr lang="en-US" dirty="0">
                  <a:latin typeface="+mn-ea"/>
                  <a:ea typeface="+mn-ea"/>
                </a:rPr>
                <a:t>TABLE OF </a:t>
              </a:r>
            </a:p>
            <a:p>
              <a:r>
                <a:rPr lang="en-US" dirty="0">
                  <a:latin typeface="+mn-ea"/>
                  <a:ea typeface="+mn-ea"/>
                </a:rPr>
                <a:t>CONTENTS</a:t>
              </a:r>
            </a:p>
          </p:txBody>
        </p:sp>
      </p:grpSp>
      <p:grpSp>
        <p:nvGrpSpPr>
          <p:cNvPr id="6" name="组合 5">
            <a:extLst>
              <a:ext uri="{FF2B5EF4-FFF2-40B4-BE49-F238E27FC236}">
                <a16:creationId xmlns:a16="http://schemas.microsoft.com/office/drawing/2014/main" id="{5EF37AB7-6D74-4A72-AD52-5208261669A9}"/>
              </a:ext>
            </a:extLst>
          </p:cNvPr>
          <p:cNvGrpSpPr/>
          <p:nvPr userDrawn="1"/>
        </p:nvGrpSpPr>
        <p:grpSpPr>
          <a:xfrm>
            <a:off x="1116437" y="1853816"/>
            <a:ext cx="9959126" cy="3875020"/>
            <a:chOff x="1529832" y="1834566"/>
            <a:chExt cx="9959126" cy="3875020"/>
          </a:xfrm>
        </p:grpSpPr>
        <p:grpSp>
          <p:nvGrpSpPr>
            <p:cNvPr id="7" name="组合 6">
              <a:extLst>
                <a:ext uri="{FF2B5EF4-FFF2-40B4-BE49-F238E27FC236}">
                  <a16:creationId xmlns:a16="http://schemas.microsoft.com/office/drawing/2014/main" id="{BEE28223-4246-448D-96AC-98C98C4DFED9}"/>
                </a:ext>
              </a:extLst>
            </p:cNvPr>
            <p:cNvGrpSpPr/>
            <p:nvPr/>
          </p:nvGrpSpPr>
          <p:grpSpPr>
            <a:xfrm>
              <a:off x="1529832" y="1834567"/>
              <a:ext cx="2878358" cy="3863083"/>
              <a:chOff x="1529832" y="1834567"/>
              <a:chExt cx="2878358" cy="3863083"/>
            </a:xfrm>
          </p:grpSpPr>
          <p:pic>
            <p:nvPicPr>
              <p:cNvPr id="19" name="图片 18">
                <a:extLst>
                  <a:ext uri="{FF2B5EF4-FFF2-40B4-BE49-F238E27FC236}">
                    <a16:creationId xmlns:a16="http://schemas.microsoft.com/office/drawing/2014/main" id="{9E6BA8AE-88E2-430D-BC2F-257AC0E72B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26634" y="1846503"/>
                <a:ext cx="2680574" cy="2864976"/>
              </a:xfrm>
              <a:prstGeom prst="rect">
                <a:avLst/>
              </a:prstGeom>
            </p:spPr>
          </p:pic>
          <p:sp>
            <p:nvSpPr>
              <p:cNvPr id="20" name="矩形 19">
                <a:extLst>
                  <a:ext uri="{FF2B5EF4-FFF2-40B4-BE49-F238E27FC236}">
                    <a16:creationId xmlns:a16="http://schemas.microsoft.com/office/drawing/2014/main" id="{6AEC172B-B033-46B9-BA5A-95338F0D1E3E}"/>
                  </a:ext>
                </a:extLst>
              </p:cNvPr>
              <p:cNvSpPr/>
              <p:nvPr/>
            </p:nvSpPr>
            <p:spPr>
              <a:xfrm>
                <a:off x="1726635" y="1834567"/>
                <a:ext cx="2681555" cy="3863083"/>
              </a:xfrm>
              <a:prstGeom prst="rect">
                <a:avLst/>
              </a:prstGeom>
              <a:noFill/>
              <a:ln>
                <a:solidFill>
                  <a:schemeClr val="accent2">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en-US" sz="1400" dirty="0">
                  <a:solidFill>
                    <a:schemeClr val="tx1"/>
                  </a:solidFill>
                </a:endParaRPr>
              </a:p>
            </p:txBody>
          </p:sp>
          <p:sp>
            <p:nvSpPr>
              <p:cNvPr id="22" name="文本框 21">
                <a:extLst>
                  <a:ext uri="{FF2B5EF4-FFF2-40B4-BE49-F238E27FC236}">
                    <a16:creationId xmlns:a16="http://schemas.microsoft.com/office/drawing/2014/main" id="{51294A94-3F3C-424A-A38D-9DA84DBC52C9}"/>
                  </a:ext>
                </a:extLst>
              </p:cNvPr>
              <p:cNvSpPr txBox="1"/>
              <p:nvPr/>
            </p:nvSpPr>
            <p:spPr>
              <a:xfrm>
                <a:off x="1529832" y="4899188"/>
                <a:ext cx="1403498" cy="584775"/>
              </a:xfrm>
              <a:prstGeom prst="rect">
                <a:avLst/>
              </a:prstGeom>
              <a:noFill/>
            </p:spPr>
            <p:txBody>
              <a:bodyPr wrap="square" rtlCol="0">
                <a:spAutoFit/>
              </a:bodyPr>
              <a:lstStyle/>
              <a:p>
                <a:pPr algn="ctr"/>
                <a:r>
                  <a:rPr lang="en-US" sz="3200" dirty="0">
                    <a:ln>
                      <a:solidFill>
                        <a:schemeClr val="accent1"/>
                      </a:solidFill>
                    </a:ln>
                    <a:solidFill>
                      <a:schemeClr val="accent1"/>
                    </a:solidFill>
                    <a:latin typeface="+mn-ea"/>
                    <a:ea typeface="+mn-ea"/>
                  </a:rPr>
                  <a:t>01</a:t>
                </a:r>
              </a:p>
            </p:txBody>
          </p:sp>
        </p:grpSp>
        <p:grpSp>
          <p:nvGrpSpPr>
            <p:cNvPr id="8" name="组合 7">
              <a:extLst>
                <a:ext uri="{FF2B5EF4-FFF2-40B4-BE49-F238E27FC236}">
                  <a16:creationId xmlns:a16="http://schemas.microsoft.com/office/drawing/2014/main" id="{64375F0B-86C3-4952-AFE0-0EA6A1FEF7E2}"/>
                </a:ext>
              </a:extLst>
            </p:cNvPr>
            <p:cNvGrpSpPr/>
            <p:nvPr/>
          </p:nvGrpSpPr>
          <p:grpSpPr>
            <a:xfrm>
              <a:off x="8610600" y="1834566"/>
              <a:ext cx="2878358" cy="3863083"/>
              <a:chOff x="4680576" y="1834564"/>
              <a:chExt cx="2878358" cy="3863083"/>
            </a:xfrm>
          </p:grpSpPr>
          <p:pic>
            <p:nvPicPr>
              <p:cNvPr id="15" name="图片 14">
                <a:extLst>
                  <a:ext uri="{FF2B5EF4-FFF2-40B4-BE49-F238E27FC236}">
                    <a16:creationId xmlns:a16="http://schemas.microsoft.com/office/drawing/2014/main" id="{F8BC4B49-39DD-4AC5-B08E-E8810B0764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8028" y="1846502"/>
                <a:ext cx="2676373" cy="2864976"/>
              </a:xfrm>
              <a:prstGeom prst="rect">
                <a:avLst/>
              </a:prstGeom>
            </p:spPr>
          </p:pic>
          <p:sp>
            <p:nvSpPr>
              <p:cNvPr id="16" name="矩形 15">
                <a:extLst>
                  <a:ext uri="{FF2B5EF4-FFF2-40B4-BE49-F238E27FC236}">
                    <a16:creationId xmlns:a16="http://schemas.microsoft.com/office/drawing/2014/main" id="{4E0FEF20-CFC9-4D9B-A221-BC3D45E469F4}"/>
                  </a:ext>
                </a:extLst>
              </p:cNvPr>
              <p:cNvSpPr/>
              <p:nvPr/>
            </p:nvSpPr>
            <p:spPr>
              <a:xfrm>
                <a:off x="4877379" y="1834564"/>
                <a:ext cx="2681555" cy="3863083"/>
              </a:xfrm>
              <a:prstGeom prst="rect">
                <a:avLst/>
              </a:prstGeom>
              <a:noFill/>
              <a:ln>
                <a:solidFill>
                  <a:schemeClr val="accent2">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en-US" sz="1400" dirty="0">
                  <a:solidFill>
                    <a:schemeClr val="tx1"/>
                  </a:solidFill>
                </a:endParaRPr>
              </a:p>
            </p:txBody>
          </p:sp>
          <p:sp>
            <p:nvSpPr>
              <p:cNvPr id="18" name="文本框 17">
                <a:extLst>
                  <a:ext uri="{FF2B5EF4-FFF2-40B4-BE49-F238E27FC236}">
                    <a16:creationId xmlns:a16="http://schemas.microsoft.com/office/drawing/2014/main" id="{DD312A76-2AE6-4D5A-8327-1E7963088BBC}"/>
                  </a:ext>
                </a:extLst>
              </p:cNvPr>
              <p:cNvSpPr txBox="1"/>
              <p:nvPr/>
            </p:nvSpPr>
            <p:spPr>
              <a:xfrm>
                <a:off x="4680576" y="4899185"/>
                <a:ext cx="1403498" cy="584775"/>
              </a:xfrm>
              <a:prstGeom prst="rect">
                <a:avLst/>
              </a:prstGeom>
              <a:noFill/>
            </p:spPr>
            <p:txBody>
              <a:bodyPr wrap="square" rtlCol="0">
                <a:spAutoFit/>
              </a:bodyPr>
              <a:lstStyle/>
              <a:p>
                <a:pPr algn="ctr"/>
                <a:r>
                  <a:rPr lang="en-US" sz="3200" dirty="0">
                    <a:ln>
                      <a:solidFill>
                        <a:schemeClr val="accent1"/>
                      </a:solidFill>
                    </a:ln>
                    <a:solidFill>
                      <a:schemeClr val="accent1"/>
                    </a:solidFill>
                    <a:latin typeface="+mn-ea"/>
                    <a:ea typeface="+mn-ea"/>
                  </a:rPr>
                  <a:t>03</a:t>
                </a:r>
              </a:p>
            </p:txBody>
          </p:sp>
        </p:grpSp>
        <p:grpSp>
          <p:nvGrpSpPr>
            <p:cNvPr id="9" name="组合 8">
              <a:extLst>
                <a:ext uri="{FF2B5EF4-FFF2-40B4-BE49-F238E27FC236}">
                  <a16:creationId xmlns:a16="http://schemas.microsoft.com/office/drawing/2014/main" id="{59853BEB-88AC-4D33-B7A1-402D3473D06E}"/>
                </a:ext>
              </a:extLst>
            </p:cNvPr>
            <p:cNvGrpSpPr/>
            <p:nvPr/>
          </p:nvGrpSpPr>
          <p:grpSpPr>
            <a:xfrm>
              <a:off x="5070216" y="1846503"/>
              <a:ext cx="2878358" cy="3863083"/>
              <a:chOff x="7783810" y="1834563"/>
              <a:chExt cx="2878358" cy="3863083"/>
            </a:xfrm>
          </p:grpSpPr>
          <p:sp>
            <p:nvSpPr>
              <p:cNvPr id="10" name="文本框 9">
                <a:extLst>
                  <a:ext uri="{FF2B5EF4-FFF2-40B4-BE49-F238E27FC236}">
                    <a16:creationId xmlns:a16="http://schemas.microsoft.com/office/drawing/2014/main" id="{BA203ABC-D5B5-4096-9B53-BE87B27CB2BE}"/>
                  </a:ext>
                </a:extLst>
              </p:cNvPr>
              <p:cNvSpPr txBox="1"/>
              <p:nvPr/>
            </p:nvSpPr>
            <p:spPr>
              <a:xfrm>
                <a:off x="7783810" y="4899184"/>
                <a:ext cx="1403498" cy="584775"/>
              </a:xfrm>
              <a:prstGeom prst="rect">
                <a:avLst/>
              </a:prstGeom>
              <a:noFill/>
            </p:spPr>
            <p:txBody>
              <a:bodyPr wrap="square" rtlCol="0">
                <a:spAutoFit/>
              </a:bodyPr>
              <a:lstStyle/>
              <a:p>
                <a:pPr algn="ctr"/>
                <a:r>
                  <a:rPr lang="en-US" sz="3200" dirty="0">
                    <a:ln>
                      <a:solidFill>
                        <a:schemeClr val="accent1"/>
                      </a:solidFill>
                    </a:ln>
                    <a:solidFill>
                      <a:schemeClr val="accent1"/>
                    </a:solidFill>
                    <a:latin typeface="+mn-ea"/>
                    <a:ea typeface="+mn-ea"/>
                  </a:rPr>
                  <a:t>02</a:t>
                </a:r>
              </a:p>
            </p:txBody>
          </p:sp>
          <p:grpSp>
            <p:nvGrpSpPr>
              <p:cNvPr id="11" name="组合 10">
                <a:extLst>
                  <a:ext uri="{FF2B5EF4-FFF2-40B4-BE49-F238E27FC236}">
                    <a16:creationId xmlns:a16="http://schemas.microsoft.com/office/drawing/2014/main" id="{09B3DEFB-E4E0-4865-AF57-CABE6AACABE0}"/>
                  </a:ext>
                </a:extLst>
              </p:cNvPr>
              <p:cNvGrpSpPr/>
              <p:nvPr/>
            </p:nvGrpSpPr>
            <p:grpSpPr>
              <a:xfrm>
                <a:off x="7980612" y="1834563"/>
                <a:ext cx="2681556" cy="3863083"/>
                <a:chOff x="7980612" y="1834563"/>
                <a:chExt cx="2681556" cy="3863083"/>
              </a:xfrm>
            </p:grpSpPr>
            <p:pic>
              <p:nvPicPr>
                <p:cNvPr id="12" name="Picture 2" descr="咖啡师用倒咖啡的方法制作滴咖啡。把水壶里的水倒进过滤咖啡机图片素材">
                  <a:extLst>
                    <a:ext uri="{FF2B5EF4-FFF2-40B4-BE49-F238E27FC236}">
                      <a16:creationId xmlns:a16="http://schemas.microsoft.com/office/drawing/2014/main" id="{CA9EA83A-347E-4D05-BD91-F6AE2781CD8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37640"/>
                <a:stretch/>
              </p:blipFill>
              <p:spPr bwMode="auto">
                <a:xfrm>
                  <a:off x="7980612" y="1846502"/>
                  <a:ext cx="2681555" cy="2864976"/>
                </a:xfrm>
                <a:prstGeom prst="rect">
                  <a:avLst/>
                </a:prstGeom>
                <a:noFill/>
                <a:extLst>
                  <a:ext uri="{909E8E84-426E-40DD-AFC4-6F175D3DCCD1}">
                    <a14:hiddenFill xmlns:a14="http://schemas.microsoft.com/office/drawing/2010/main">
                      <a:solidFill>
                        <a:srgbClr val="FFFFFF"/>
                      </a:solidFill>
                    </a14:hiddenFill>
                  </a:ext>
                </a:extLst>
              </p:spPr>
            </p:pic>
            <p:sp>
              <p:nvSpPr>
                <p:cNvPr id="13" name="矩形 12">
                  <a:extLst>
                    <a:ext uri="{FF2B5EF4-FFF2-40B4-BE49-F238E27FC236}">
                      <a16:creationId xmlns:a16="http://schemas.microsoft.com/office/drawing/2014/main" id="{EE513A13-B676-4FE8-9127-6920A2119504}"/>
                    </a:ext>
                  </a:extLst>
                </p:cNvPr>
                <p:cNvSpPr/>
                <p:nvPr/>
              </p:nvSpPr>
              <p:spPr>
                <a:xfrm>
                  <a:off x="7980613" y="1834563"/>
                  <a:ext cx="2681555" cy="3863083"/>
                </a:xfrm>
                <a:prstGeom prst="rect">
                  <a:avLst/>
                </a:prstGeom>
                <a:noFill/>
                <a:ln>
                  <a:solidFill>
                    <a:schemeClr val="accent2">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en-US" sz="1400" dirty="0">
                    <a:solidFill>
                      <a:schemeClr val="tx1"/>
                    </a:solidFill>
                  </a:endParaRPr>
                </a:p>
              </p:txBody>
            </p:sp>
          </p:grpSp>
        </p:grpSp>
      </p:grpSp>
      <p:sp>
        <p:nvSpPr>
          <p:cNvPr id="23" name="标题 1">
            <a:extLst>
              <a:ext uri="{FF2B5EF4-FFF2-40B4-BE49-F238E27FC236}">
                <a16:creationId xmlns:a16="http://schemas.microsoft.com/office/drawing/2014/main" id="{F9894D49-08E4-4C20-A718-D4F2C0A5642F}"/>
              </a:ext>
            </a:extLst>
          </p:cNvPr>
          <p:cNvSpPr>
            <a:spLocks noGrp="1"/>
          </p:cNvSpPr>
          <p:nvPr>
            <p:ph type="title"/>
          </p:nvPr>
        </p:nvSpPr>
        <p:spPr>
          <a:xfrm>
            <a:off x="2127861" y="5033209"/>
            <a:ext cx="1772807" cy="344756"/>
          </a:xfrm>
          <a:prstGeom prst="rect">
            <a:avLst/>
          </a:prstGeom>
        </p:spPr>
        <p:txBody>
          <a:bodyPr anchor="ctr"/>
          <a:lstStyle>
            <a:lvl1pPr algn="ctr">
              <a:defRPr sz="2000"/>
            </a:lvl1pPr>
          </a:lstStyle>
          <a:p>
            <a:r>
              <a:rPr lang="zh-CN" altLang="en-US" dirty="0"/>
              <a:t>单击此处编辑母版标题样式</a:t>
            </a:r>
          </a:p>
        </p:txBody>
      </p:sp>
      <p:sp>
        <p:nvSpPr>
          <p:cNvPr id="30" name="文本占位符 29">
            <a:extLst>
              <a:ext uri="{FF2B5EF4-FFF2-40B4-BE49-F238E27FC236}">
                <a16:creationId xmlns:a16="http://schemas.microsoft.com/office/drawing/2014/main" id="{CA620718-AB7C-46FB-BAF8-0E640FF7709E}"/>
              </a:ext>
            </a:extLst>
          </p:cNvPr>
          <p:cNvSpPr>
            <a:spLocks noGrp="1"/>
          </p:cNvSpPr>
          <p:nvPr>
            <p:ph type="body" sz="quarter" idx="10"/>
          </p:nvPr>
        </p:nvSpPr>
        <p:spPr>
          <a:xfrm>
            <a:off x="5769072" y="5045579"/>
            <a:ext cx="1638725" cy="320016"/>
          </a:xfrm>
          <a:prstGeom prst="rect">
            <a:avLst/>
          </a:prstGeom>
        </p:spPr>
        <p:txBody>
          <a:bodyPr anchor="ctr"/>
          <a:lstStyle>
            <a:lvl1pPr marL="0" indent="0">
              <a:buNone/>
              <a:defRPr sz="2000"/>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编辑母版文本样式</a:t>
            </a:r>
          </a:p>
        </p:txBody>
      </p:sp>
      <p:sp>
        <p:nvSpPr>
          <p:cNvPr id="31" name="文本占位符 29">
            <a:extLst>
              <a:ext uri="{FF2B5EF4-FFF2-40B4-BE49-F238E27FC236}">
                <a16:creationId xmlns:a16="http://schemas.microsoft.com/office/drawing/2014/main" id="{5594D6A7-4A15-4B17-90F4-FF99F1CF0468}"/>
              </a:ext>
            </a:extLst>
          </p:cNvPr>
          <p:cNvSpPr>
            <a:spLocks noGrp="1"/>
          </p:cNvSpPr>
          <p:nvPr>
            <p:ph type="body" sz="quarter" idx="11"/>
          </p:nvPr>
        </p:nvSpPr>
        <p:spPr>
          <a:xfrm>
            <a:off x="9306046" y="5054166"/>
            <a:ext cx="1678329" cy="302842"/>
          </a:xfrm>
          <a:prstGeom prst="rect">
            <a:avLst/>
          </a:prstGeom>
        </p:spPr>
        <p:txBody>
          <a:bodyPr anchor="ctr"/>
          <a:lstStyle>
            <a:lvl1pPr marL="0" indent="0">
              <a:buNone/>
              <a:defRPr sz="2000"/>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编辑母版文本样式</a:t>
            </a:r>
          </a:p>
        </p:txBody>
      </p:sp>
      <p:grpSp>
        <p:nvGrpSpPr>
          <p:cNvPr id="32" name="组合 31">
            <a:extLst>
              <a:ext uri="{FF2B5EF4-FFF2-40B4-BE49-F238E27FC236}">
                <a16:creationId xmlns:a16="http://schemas.microsoft.com/office/drawing/2014/main" id="{C49AA2E8-9BC1-4B1D-B270-FF5EDA9FB52D}"/>
              </a:ext>
            </a:extLst>
          </p:cNvPr>
          <p:cNvGrpSpPr/>
          <p:nvPr userDrawn="1"/>
        </p:nvGrpSpPr>
        <p:grpSpPr>
          <a:xfrm>
            <a:off x="9112151" y="149813"/>
            <a:ext cx="3079850" cy="336324"/>
            <a:chOff x="8461793" y="155601"/>
            <a:chExt cx="3687147" cy="402641"/>
          </a:xfrm>
        </p:grpSpPr>
        <p:grpSp>
          <p:nvGrpSpPr>
            <p:cNvPr id="33" name="组合 32">
              <a:extLst>
                <a:ext uri="{FF2B5EF4-FFF2-40B4-BE49-F238E27FC236}">
                  <a16:creationId xmlns:a16="http://schemas.microsoft.com/office/drawing/2014/main" id="{34225884-9250-4BE1-BC2C-0606879FEF26}"/>
                </a:ext>
              </a:extLst>
            </p:cNvPr>
            <p:cNvGrpSpPr/>
            <p:nvPr userDrawn="1"/>
          </p:nvGrpSpPr>
          <p:grpSpPr>
            <a:xfrm>
              <a:off x="10416175" y="155601"/>
              <a:ext cx="1732765" cy="380364"/>
              <a:chOff x="10416175" y="155601"/>
              <a:chExt cx="1732765" cy="380364"/>
            </a:xfrm>
          </p:grpSpPr>
          <p:grpSp>
            <p:nvGrpSpPr>
              <p:cNvPr id="35" name="组合 34">
                <a:extLst>
                  <a:ext uri="{FF2B5EF4-FFF2-40B4-BE49-F238E27FC236}">
                    <a16:creationId xmlns:a16="http://schemas.microsoft.com/office/drawing/2014/main" id="{378320F7-DBAF-4915-9008-78F1661C8BF3}"/>
                  </a:ext>
                </a:extLst>
              </p:cNvPr>
              <p:cNvGrpSpPr/>
              <p:nvPr userDrawn="1"/>
            </p:nvGrpSpPr>
            <p:grpSpPr>
              <a:xfrm>
                <a:off x="10501419" y="313894"/>
                <a:ext cx="95342" cy="95342"/>
                <a:chOff x="10825120" y="313894"/>
                <a:chExt cx="95342" cy="95342"/>
              </a:xfrm>
            </p:grpSpPr>
            <p:cxnSp>
              <p:nvCxnSpPr>
                <p:cNvPr id="37" name="直线连接符 38">
                  <a:extLst>
                    <a:ext uri="{FF2B5EF4-FFF2-40B4-BE49-F238E27FC236}">
                      <a16:creationId xmlns:a16="http://schemas.microsoft.com/office/drawing/2014/main" id="{D4D4D174-0876-41B7-995B-CC8343BD31F7}"/>
                    </a:ext>
                  </a:extLst>
                </p:cNvPr>
                <p:cNvCxnSpPr/>
                <p:nvPr/>
              </p:nvCxnSpPr>
              <p:spPr>
                <a:xfrm>
                  <a:off x="10825120" y="313894"/>
                  <a:ext cx="95342" cy="95342"/>
                </a:xfrm>
                <a:prstGeom prst="line">
                  <a:avLst/>
                </a:prstGeom>
                <a:ln>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cxnSp>
              <p:nvCxnSpPr>
                <p:cNvPr id="38" name="直线连接符 39">
                  <a:extLst>
                    <a:ext uri="{FF2B5EF4-FFF2-40B4-BE49-F238E27FC236}">
                      <a16:creationId xmlns:a16="http://schemas.microsoft.com/office/drawing/2014/main" id="{A16A6A79-1AC6-4754-B9F3-8BD017054519}"/>
                    </a:ext>
                  </a:extLst>
                </p:cNvPr>
                <p:cNvCxnSpPr/>
                <p:nvPr/>
              </p:nvCxnSpPr>
              <p:spPr>
                <a:xfrm flipH="1">
                  <a:off x="10825120" y="313894"/>
                  <a:ext cx="95342" cy="95342"/>
                </a:xfrm>
                <a:prstGeom prst="line">
                  <a:avLst/>
                </a:prstGeom>
                <a:ln>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grpSp>
          <p:pic>
            <p:nvPicPr>
              <p:cNvPr id="36" name="图片 35">
                <a:extLst>
                  <a:ext uri="{FF2B5EF4-FFF2-40B4-BE49-F238E27FC236}">
                    <a16:creationId xmlns:a16="http://schemas.microsoft.com/office/drawing/2014/main" id="{BDA9142E-27B3-43CD-9058-98F5AD53639A}"/>
                  </a:ext>
                </a:extLst>
              </p:cNvPr>
              <p:cNvPicPr>
                <a:picLocks noChangeAspect="1"/>
              </p:cNvPicPr>
              <p:nvPr userDrawn="1"/>
            </p:nvPicPr>
            <p:blipFill>
              <a:blip r:embed="rId5">
                <a:extLst>
                  <a:ext uri="{BEBA8EAE-BF5A-486C-A8C5-ECC9F3942E4B}">
                    <a14:imgProps xmlns:a14="http://schemas.microsoft.com/office/drawing/2010/main">
                      <a14:imgLayer r:embed="rId6">
                        <a14:imgEffect>
                          <a14:backgroundRemoval t="10000" b="90000" l="10000" r="90000">
                            <a14:foregroundMark x1="20000" y1="57037" x2="20000" y2="57037"/>
                            <a14:foregroundMark x1="13496" y1="15556" x2="13496" y2="15556"/>
                            <a14:foregroundMark x1="26992" y1="43704" x2="26992" y2="43704"/>
                            <a14:foregroundMark x1="36423" y1="49630" x2="36423" y2="49630"/>
                            <a14:foregroundMark x1="41301" y1="42963" x2="41301" y2="42963"/>
                            <a14:foregroundMark x1="49106" y1="40741" x2="49106" y2="40741"/>
                            <a14:foregroundMark x1="56911" y1="48889" x2="56911" y2="48889"/>
                            <a14:foregroundMark x1="64065" y1="45926" x2="64065" y2="45926"/>
                            <a14:foregroundMark x1="71057" y1="43704" x2="71057" y2="43704"/>
                            <a14:foregroundMark x1="78211" y1="46667" x2="78211" y2="46667"/>
                            <a14:foregroundMark x1="12358" y1="16296" x2="12358" y2="16296"/>
                            <a14:foregroundMark x1="11545" y1="16296" x2="11545" y2="16296"/>
                            <a14:foregroundMark x1="11057" y1="16296" x2="11057" y2="16296"/>
                            <a14:backgroundMark x1="39837" y1="14074" x2="39837" y2="14074"/>
                            <a14:backgroundMark x1="32846" y1="51852" x2="32846" y2="51852"/>
                            <a14:backgroundMark x1="80325" y1="45926" x2="80325" y2="45926"/>
                          </a14:backgroundRemoval>
                        </a14:imgEffect>
                      </a14:imgLayer>
                    </a14:imgProps>
                  </a:ext>
                </a:extLst>
              </a:blip>
              <a:stretch>
                <a:fillRect/>
              </a:stretch>
            </p:blipFill>
            <p:spPr>
              <a:xfrm>
                <a:off x="10416175" y="155601"/>
                <a:ext cx="1732765" cy="380364"/>
              </a:xfrm>
              <a:prstGeom prst="rect">
                <a:avLst/>
              </a:prstGeom>
            </p:spPr>
          </p:pic>
        </p:grpSp>
        <p:pic>
          <p:nvPicPr>
            <p:cNvPr id="34" name="图片 33" descr="文本&#10;&#10;中度可信度描述已自动生成">
              <a:extLst>
                <a:ext uri="{FF2B5EF4-FFF2-40B4-BE49-F238E27FC236}">
                  <a16:creationId xmlns:a16="http://schemas.microsoft.com/office/drawing/2014/main" id="{352445D7-34BE-4C70-A767-0B4295069F8A}"/>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461793" y="193117"/>
              <a:ext cx="2062130" cy="365125"/>
            </a:xfrm>
            <a:prstGeom prst="rect">
              <a:avLst/>
            </a:prstGeom>
          </p:spPr>
        </p:pic>
      </p:grpSp>
    </p:spTree>
    <p:extLst>
      <p:ext uri="{BB962C8B-B14F-4D97-AF65-F5344CB8AC3E}">
        <p14:creationId xmlns:p14="http://schemas.microsoft.com/office/powerpoint/2010/main" val="232693972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Key points">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0215DC5C-AEFF-472F-98B2-4D8366B5EBC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4457154" cy="6858000"/>
          </a:xfrm>
          <a:prstGeom prst="rect">
            <a:avLst/>
          </a:prstGeom>
        </p:spPr>
      </p:pic>
      <p:sp>
        <p:nvSpPr>
          <p:cNvPr id="5" name="矩形 4">
            <a:extLst>
              <a:ext uri="{FF2B5EF4-FFF2-40B4-BE49-F238E27FC236}">
                <a16:creationId xmlns:a16="http://schemas.microsoft.com/office/drawing/2014/main" id="{A281AC29-C418-4663-9A22-0C562359A883}"/>
              </a:ext>
            </a:extLst>
          </p:cNvPr>
          <p:cNvSpPr/>
          <p:nvPr userDrawn="1"/>
        </p:nvSpPr>
        <p:spPr>
          <a:xfrm>
            <a:off x="0" y="0"/>
            <a:ext cx="4457154" cy="6858000"/>
          </a:xfrm>
          <a:prstGeom prst="rect">
            <a:avLst/>
          </a:prstGeom>
          <a:gradFill flip="none" rotWithShape="1">
            <a:gsLst>
              <a:gs pos="0">
                <a:schemeClr val="bg1">
                  <a:alpha val="40000"/>
                </a:schemeClr>
              </a:gs>
              <a:gs pos="100000">
                <a:schemeClr val="bg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 name="组合 6">
            <a:extLst>
              <a:ext uri="{FF2B5EF4-FFF2-40B4-BE49-F238E27FC236}">
                <a16:creationId xmlns:a16="http://schemas.microsoft.com/office/drawing/2014/main" id="{74AB4C4D-F1D5-4B99-BACE-28042C005AE5}"/>
              </a:ext>
            </a:extLst>
          </p:cNvPr>
          <p:cNvGrpSpPr/>
          <p:nvPr userDrawn="1"/>
        </p:nvGrpSpPr>
        <p:grpSpPr>
          <a:xfrm>
            <a:off x="9112151" y="149813"/>
            <a:ext cx="3079850" cy="336324"/>
            <a:chOff x="8461793" y="155601"/>
            <a:chExt cx="3687147" cy="402641"/>
          </a:xfrm>
        </p:grpSpPr>
        <p:grpSp>
          <p:nvGrpSpPr>
            <p:cNvPr id="8" name="组合 7">
              <a:extLst>
                <a:ext uri="{FF2B5EF4-FFF2-40B4-BE49-F238E27FC236}">
                  <a16:creationId xmlns:a16="http://schemas.microsoft.com/office/drawing/2014/main" id="{D36493B5-1754-4998-B111-F69E12711F29}"/>
                </a:ext>
              </a:extLst>
            </p:cNvPr>
            <p:cNvGrpSpPr/>
            <p:nvPr userDrawn="1"/>
          </p:nvGrpSpPr>
          <p:grpSpPr>
            <a:xfrm>
              <a:off x="10416175" y="155601"/>
              <a:ext cx="1732765" cy="380364"/>
              <a:chOff x="10416175" y="155601"/>
              <a:chExt cx="1732765" cy="380364"/>
            </a:xfrm>
          </p:grpSpPr>
          <p:grpSp>
            <p:nvGrpSpPr>
              <p:cNvPr id="10" name="组合 9">
                <a:extLst>
                  <a:ext uri="{FF2B5EF4-FFF2-40B4-BE49-F238E27FC236}">
                    <a16:creationId xmlns:a16="http://schemas.microsoft.com/office/drawing/2014/main" id="{66E15F9D-1103-4ECD-9C38-06C493F0D86F}"/>
                  </a:ext>
                </a:extLst>
              </p:cNvPr>
              <p:cNvGrpSpPr/>
              <p:nvPr userDrawn="1"/>
            </p:nvGrpSpPr>
            <p:grpSpPr>
              <a:xfrm>
                <a:off x="10501419" y="313894"/>
                <a:ext cx="95342" cy="95342"/>
                <a:chOff x="10825120" y="313894"/>
                <a:chExt cx="95342" cy="95342"/>
              </a:xfrm>
            </p:grpSpPr>
            <p:cxnSp>
              <p:nvCxnSpPr>
                <p:cNvPr id="12" name="直线连接符 38">
                  <a:extLst>
                    <a:ext uri="{FF2B5EF4-FFF2-40B4-BE49-F238E27FC236}">
                      <a16:creationId xmlns:a16="http://schemas.microsoft.com/office/drawing/2014/main" id="{A7AA7D7F-5685-426C-AF8C-BB6B7B182D89}"/>
                    </a:ext>
                  </a:extLst>
                </p:cNvPr>
                <p:cNvCxnSpPr/>
                <p:nvPr/>
              </p:nvCxnSpPr>
              <p:spPr>
                <a:xfrm>
                  <a:off x="10825120" y="313894"/>
                  <a:ext cx="95342" cy="95342"/>
                </a:xfrm>
                <a:prstGeom prst="line">
                  <a:avLst/>
                </a:prstGeom>
                <a:ln>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cxnSp>
              <p:nvCxnSpPr>
                <p:cNvPr id="13" name="直线连接符 39">
                  <a:extLst>
                    <a:ext uri="{FF2B5EF4-FFF2-40B4-BE49-F238E27FC236}">
                      <a16:creationId xmlns:a16="http://schemas.microsoft.com/office/drawing/2014/main" id="{2E37FE4C-E3FD-4313-9F92-70AFA57B871B}"/>
                    </a:ext>
                  </a:extLst>
                </p:cNvPr>
                <p:cNvCxnSpPr/>
                <p:nvPr/>
              </p:nvCxnSpPr>
              <p:spPr>
                <a:xfrm flipH="1">
                  <a:off x="10825120" y="313894"/>
                  <a:ext cx="95342" cy="95342"/>
                </a:xfrm>
                <a:prstGeom prst="line">
                  <a:avLst/>
                </a:prstGeom>
                <a:ln>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grpSp>
          <p:pic>
            <p:nvPicPr>
              <p:cNvPr id="11" name="图片 10">
                <a:extLst>
                  <a:ext uri="{FF2B5EF4-FFF2-40B4-BE49-F238E27FC236}">
                    <a16:creationId xmlns:a16="http://schemas.microsoft.com/office/drawing/2014/main" id="{DF7FF8BB-2344-42B5-A753-08F6ADAABF8E}"/>
                  </a:ext>
                </a:extLst>
              </p:cNvPr>
              <p:cNvPicPr>
                <a:picLocks noChangeAspect="1"/>
              </p:cNvPicPr>
              <p:nvPr userDrawn="1"/>
            </p:nvPicPr>
            <p:blipFill>
              <a:blip r:embed="rId3">
                <a:extLst>
                  <a:ext uri="{BEBA8EAE-BF5A-486C-A8C5-ECC9F3942E4B}">
                    <a14:imgProps xmlns:a14="http://schemas.microsoft.com/office/drawing/2010/main">
                      <a14:imgLayer r:embed="rId4">
                        <a14:imgEffect>
                          <a14:backgroundRemoval t="10000" b="90000" l="10000" r="90000">
                            <a14:foregroundMark x1="20000" y1="57037" x2="20000" y2="57037"/>
                            <a14:foregroundMark x1="13496" y1="15556" x2="13496" y2="15556"/>
                            <a14:foregroundMark x1="26992" y1="43704" x2="26992" y2="43704"/>
                            <a14:foregroundMark x1="36423" y1="49630" x2="36423" y2="49630"/>
                            <a14:foregroundMark x1="41301" y1="42963" x2="41301" y2="42963"/>
                            <a14:foregroundMark x1="49106" y1="40741" x2="49106" y2="40741"/>
                            <a14:foregroundMark x1="56911" y1="48889" x2="56911" y2="48889"/>
                            <a14:foregroundMark x1="64065" y1="45926" x2="64065" y2="45926"/>
                            <a14:foregroundMark x1="71057" y1="43704" x2="71057" y2="43704"/>
                            <a14:foregroundMark x1="78211" y1="46667" x2="78211" y2="46667"/>
                            <a14:foregroundMark x1="12358" y1="16296" x2="12358" y2="16296"/>
                            <a14:foregroundMark x1="11545" y1="16296" x2="11545" y2="16296"/>
                            <a14:foregroundMark x1="11057" y1="16296" x2="11057" y2="16296"/>
                            <a14:backgroundMark x1="39837" y1="14074" x2="39837" y2="14074"/>
                            <a14:backgroundMark x1="32846" y1="51852" x2="32846" y2="51852"/>
                            <a14:backgroundMark x1="80325" y1="45926" x2="80325" y2="45926"/>
                          </a14:backgroundRemoval>
                        </a14:imgEffect>
                      </a14:imgLayer>
                    </a14:imgProps>
                  </a:ext>
                </a:extLst>
              </a:blip>
              <a:stretch>
                <a:fillRect/>
              </a:stretch>
            </p:blipFill>
            <p:spPr>
              <a:xfrm>
                <a:off x="10416175" y="155601"/>
                <a:ext cx="1732765" cy="380364"/>
              </a:xfrm>
              <a:prstGeom prst="rect">
                <a:avLst/>
              </a:prstGeom>
            </p:spPr>
          </p:pic>
        </p:grpSp>
        <p:pic>
          <p:nvPicPr>
            <p:cNvPr id="9" name="图片 8" descr="文本&#10;&#10;中度可信度描述已自动生成">
              <a:extLst>
                <a:ext uri="{FF2B5EF4-FFF2-40B4-BE49-F238E27FC236}">
                  <a16:creationId xmlns:a16="http://schemas.microsoft.com/office/drawing/2014/main" id="{8AFE3D65-3E2B-49AD-AE88-D6BB38312AF6}"/>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8461793" y="193117"/>
              <a:ext cx="2062130" cy="365125"/>
            </a:xfrm>
            <a:prstGeom prst="rect">
              <a:avLst/>
            </a:prstGeom>
          </p:spPr>
        </p:pic>
      </p:grpSp>
    </p:spTree>
    <p:extLst>
      <p:ext uri="{BB962C8B-B14F-4D97-AF65-F5344CB8AC3E}">
        <p14:creationId xmlns:p14="http://schemas.microsoft.com/office/powerpoint/2010/main" val="249973085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Part 1">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C6D33B49-8D69-4269-9D12-92A12A1B6472}"/>
              </a:ext>
            </a:extLst>
          </p:cNvPr>
          <p:cNvSpPr/>
          <p:nvPr userDrawn="1"/>
        </p:nvSpPr>
        <p:spPr>
          <a:xfrm>
            <a:off x="0" y="0"/>
            <a:ext cx="12192000" cy="6858000"/>
          </a:xfrm>
          <a:prstGeom prst="rect">
            <a:avLst/>
          </a:prstGeom>
          <a:solidFill>
            <a:srgbClr val="DED5C9"/>
          </a:solidFill>
          <a:ln w="12700" cap="flat" cmpd="sng" algn="ctr">
            <a:no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Verdana"/>
              <a:ea typeface="微软雅黑"/>
              <a:cs typeface="+mn-cs"/>
            </a:endParaRPr>
          </a:p>
        </p:txBody>
      </p:sp>
      <p:sp>
        <p:nvSpPr>
          <p:cNvPr id="4" name="矩形 3">
            <a:extLst>
              <a:ext uri="{FF2B5EF4-FFF2-40B4-BE49-F238E27FC236}">
                <a16:creationId xmlns:a16="http://schemas.microsoft.com/office/drawing/2014/main" id="{D9CA8363-A2FE-4CE1-A232-B254E3986C77}"/>
              </a:ext>
            </a:extLst>
          </p:cNvPr>
          <p:cNvSpPr/>
          <p:nvPr userDrawn="1"/>
        </p:nvSpPr>
        <p:spPr>
          <a:xfrm>
            <a:off x="2" y="0"/>
            <a:ext cx="1003300" cy="6858000"/>
          </a:xfrm>
          <a:prstGeom prst="rect">
            <a:avLst/>
          </a:prstGeom>
          <a:solidFill>
            <a:srgbClr val="726250">
              <a:lumMod val="60000"/>
              <a:lumOff val="40000"/>
            </a:srgbClr>
          </a:solidFill>
          <a:ln w="12700" cap="flat" cmpd="sng" algn="ctr">
            <a:no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Verdana"/>
              <a:ea typeface="微软雅黑"/>
              <a:cs typeface="+mn-cs"/>
            </a:endParaRPr>
          </a:p>
        </p:txBody>
      </p:sp>
      <p:sp>
        <p:nvSpPr>
          <p:cNvPr id="5" name="文本框 4">
            <a:extLst>
              <a:ext uri="{FF2B5EF4-FFF2-40B4-BE49-F238E27FC236}">
                <a16:creationId xmlns:a16="http://schemas.microsoft.com/office/drawing/2014/main" id="{29D1A950-BEEE-460A-B35A-EA7438BB0B72}"/>
              </a:ext>
            </a:extLst>
          </p:cNvPr>
          <p:cNvSpPr txBox="1"/>
          <p:nvPr userDrawn="1"/>
        </p:nvSpPr>
        <p:spPr>
          <a:xfrm>
            <a:off x="222904" y="316072"/>
            <a:ext cx="615553" cy="4725827"/>
          </a:xfrm>
          <a:prstGeom prst="rect">
            <a:avLst/>
          </a:prstGeom>
          <a:noFill/>
        </p:spPr>
        <p:txBody>
          <a:bodyPr vert="eaVert" wrap="square" rtlCol="0">
            <a:spAutoFit/>
          </a:bodyPr>
          <a:lstStyle/>
          <a:p>
            <a:r>
              <a:rPr lang="en-US" sz="2800" dirty="0">
                <a:solidFill>
                  <a:srgbClr val="000000"/>
                </a:solidFill>
                <a:latin typeface="+mn-ea"/>
                <a:ea typeface="+mn-ea"/>
              </a:rPr>
              <a:t>CHAPTER		</a:t>
            </a:r>
          </a:p>
        </p:txBody>
      </p:sp>
      <p:grpSp>
        <p:nvGrpSpPr>
          <p:cNvPr id="6" name="组合 5">
            <a:extLst>
              <a:ext uri="{FF2B5EF4-FFF2-40B4-BE49-F238E27FC236}">
                <a16:creationId xmlns:a16="http://schemas.microsoft.com/office/drawing/2014/main" id="{D431516A-0EEE-4820-BD57-1243A8014BA9}"/>
              </a:ext>
            </a:extLst>
          </p:cNvPr>
          <p:cNvGrpSpPr/>
          <p:nvPr userDrawn="1"/>
        </p:nvGrpSpPr>
        <p:grpSpPr>
          <a:xfrm>
            <a:off x="1221977" y="316072"/>
            <a:ext cx="2023048" cy="1800000"/>
            <a:chOff x="1133076" y="316072"/>
            <a:chExt cx="2023048" cy="1800000"/>
          </a:xfrm>
        </p:grpSpPr>
        <p:sp>
          <p:nvSpPr>
            <p:cNvPr id="7" name="文本框 6">
              <a:extLst>
                <a:ext uri="{FF2B5EF4-FFF2-40B4-BE49-F238E27FC236}">
                  <a16:creationId xmlns:a16="http://schemas.microsoft.com/office/drawing/2014/main" id="{D55BB6AE-8DA0-4FC6-9534-A0F332535C1E}"/>
                </a:ext>
              </a:extLst>
            </p:cNvPr>
            <p:cNvSpPr txBox="1"/>
            <p:nvPr/>
          </p:nvSpPr>
          <p:spPr>
            <a:xfrm>
              <a:off x="1133076" y="615907"/>
              <a:ext cx="2023048" cy="120032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200" b="0" i="0" u="none" strike="noStrike" kern="0" cap="none" spc="0" normalizeH="0" baseline="0" noProof="0" dirty="0">
                  <a:ln>
                    <a:solidFill>
                      <a:srgbClr val="000000"/>
                    </a:solidFill>
                  </a:ln>
                  <a:solidFill>
                    <a:srgbClr val="000000"/>
                  </a:solidFill>
                  <a:effectLst/>
                  <a:uLnTx/>
                  <a:uFillTx/>
                  <a:latin typeface="+mn-ea"/>
                  <a:ea typeface="+mn-ea"/>
                </a:rPr>
                <a:t>01</a:t>
              </a:r>
            </a:p>
          </p:txBody>
        </p:sp>
        <p:sp>
          <p:nvSpPr>
            <p:cNvPr id="8" name="椭圆 7">
              <a:extLst>
                <a:ext uri="{FF2B5EF4-FFF2-40B4-BE49-F238E27FC236}">
                  <a16:creationId xmlns:a16="http://schemas.microsoft.com/office/drawing/2014/main" id="{46038BEC-5502-452F-8681-9670427BCF28}"/>
                </a:ext>
              </a:extLst>
            </p:cNvPr>
            <p:cNvSpPr/>
            <p:nvPr/>
          </p:nvSpPr>
          <p:spPr>
            <a:xfrm>
              <a:off x="1244600" y="316072"/>
              <a:ext cx="1800000" cy="1800000"/>
            </a:xfrm>
            <a:prstGeom prst="ellipse">
              <a:avLst/>
            </a:prstGeom>
            <a:noFill/>
            <a:ln w="12700" cap="flat" cmpd="sng" algn="ctr">
              <a:solidFill>
                <a:srgbClr val="000000"/>
              </a:solid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Verdana"/>
                <a:ea typeface="微软雅黑"/>
                <a:cs typeface="+mn-cs"/>
              </a:endParaRPr>
            </a:p>
          </p:txBody>
        </p:sp>
      </p:grpSp>
      <p:grpSp>
        <p:nvGrpSpPr>
          <p:cNvPr id="9" name="组合 8">
            <a:extLst>
              <a:ext uri="{FF2B5EF4-FFF2-40B4-BE49-F238E27FC236}">
                <a16:creationId xmlns:a16="http://schemas.microsoft.com/office/drawing/2014/main" id="{47AD5CB4-88AA-4E24-AA32-21BB26BE6E72}"/>
              </a:ext>
            </a:extLst>
          </p:cNvPr>
          <p:cNvGrpSpPr/>
          <p:nvPr userDrawn="1"/>
        </p:nvGrpSpPr>
        <p:grpSpPr>
          <a:xfrm>
            <a:off x="5729475" y="1051172"/>
            <a:ext cx="5762251" cy="5019587"/>
            <a:chOff x="2848349" y="919800"/>
            <a:chExt cx="5762251" cy="5019587"/>
          </a:xfrm>
        </p:grpSpPr>
        <p:sp>
          <p:nvSpPr>
            <p:cNvPr id="10" name="椭圆 9">
              <a:extLst>
                <a:ext uri="{FF2B5EF4-FFF2-40B4-BE49-F238E27FC236}">
                  <a16:creationId xmlns:a16="http://schemas.microsoft.com/office/drawing/2014/main" id="{F8580FA4-9140-4F46-BDFA-38D10F68541C}"/>
                </a:ext>
              </a:extLst>
            </p:cNvPr>
            <p:cNvSpPr/>
            <p:nvPr/>
          </p:nvSpPr>
          <p:spPr>
            <a:xfrm>
              <a:off x="3592200" y="919800"/>
              <a:ext cx="5018400" cy="5018400"/>
            </a:xfrm>
            <a:prstGeom prst="ellipse">
              <a:avLst/>
            </a:prstGeom>
            <a:solidFill>
              <a:srgbClr val="F0ECE2"/>
            </a:solidFill>
            <a:ln w="12700" cap="flat" cmpd="sng" algn="ctr">
              <a:no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Verdana"/>
                <a:ea typeface="微软雅黑"/>
                <a:cs typeface="+mn-cs"/>
              </a:endParaRPr>
            </a:p>
          </p:txBody>
        </p:sp>
        <p:pic>
          <p:nvPicPr>
            <p:cNvPr id="11" name="图片 10">
              <a:extLst>
                <a:ext uri="{FF2B5EF4-FFF2-40B4-BE49-F238E27FC236}">
                  <a16:creationId xmlns:a16="http://schemas.microsoft.com/office/drawing/2014/main" id="{8C6878BA-F6B7-4385-BEB5-E4D8004EF67D}"/>
                </a:ext>
              </a:extLst>
            </p:cNvPr>
            <p:cNvPicPr>
              <a:picLocks/>
            </p:cNvPicPr>
            <p:nvPr/>
          </p:nvPicPr>
          <p:blipFill rotWithShape="1">
            <a:blip r:embed="rId2">
              <a:extLst>
                <a:ext uri="{28A0092B-C50C-407E-A947-70E740481C1C}">
                  <a14:useLocalDpi xmlns:a14="http://schemas.microsoft.com/office/drawing/2010/main" val="0"/>
                </a:ext>
              </a:extLst>
            </a:blip>
            <a:srcRect l="15432" t="17355" r="256" b="6989"/>
            <a:stretch/>
          </p:blipFill>
          <p:spPr>
            <a:xfrm>
              <a:off x="2848349" y="919800"/>
              <a:ext cx="5019587" cy="5019587"/>
            </a:xfrm>
            <a:prstGeom prst="ellipse">
              <a:avLst/>
            </a:prstGeom>
            <a:ln>
              <a:noFill/>
            </a:ln>
          </p:spPr>
        </p:pic>
      </p:grpSp>
      <p:sp>
        <p:nvSpPr>
          <p:cNvPr id="15" name="文本占位符 14">
            <a:extLst>
              <a:ext uri="{FF2B5EF4-FFF2-40B4-BE49-F238E27FC236}">
                <a16:creationId xmlns:a16="http://schemas.microsoft.com/office/drawing/2014/main" id="{AECB91CB-CC0C-4049-A18E-A256A1F2108D}"/>
              </a:ext>
            </a:extLst>
          </p:cNvPr>
          <p:cNvSpPr>
            <a:spLocks noGrp="1"/>
          </p:cNvSpPr>
          <p:nvPr>
            <p:ph type="body" sz="quarter" idx="10"/>
          </p:nvPr>
        </p:nvSpPr>
        <p:spPr>
          <a:xfrm>
            <a:off x="1221977" y="3052763"/>
            <a:ext cx="3653310" cy="752475"/>
          </a:xfrm>
          <a:prstGeom prst="rect">
            <a:avLst/>
          </a:prstGeom>
        </p:spPr>
        <p:txBody>
          <a:bodyPr anchor="ctr"/>
          <a:lstStyle>
            <a:lvl1pPr marL="0" indent="0">
              <a:buNone/>
              <a:defRPr sz="4800"/>
            </a:lvl1pPr>
          </a:lstStyle>
          <a:p>
            <a:pPr lvl="0"/>
            <a:endParaRPr lang="zh-CN" altLang="en-US" dirty="0"/>
          </a:p>
        </p:txBody>
      </p:sp>
      <p:grpSp>
        <p:nvGrpSpPr>
          <p:cNvPr id="27" name="组合 26">
            <a:extLst>
              <a:ext uri="{FF2B5EF4-FFF2-40B4-BE49-F238E27FC236}">
                <a16:creationId xmlns:a16="http://schemas.microsoft.com/office/drawing/2014/main" id="{EC5A3927-AD8F-4F1D-BC9F-486B69055BA0}"/>
              </a:ext>
            </a:extLst>
          </p:cNvPr>
          <p:cNvGrpSpPr/>
          <p:nvPr userDrawn="1"/>
        </p:nvGrpSpPr>
        <p:grpSpPr>
          <a:xfrm>
            <a:off x="9112151" y="149813"/>
            <a:ext cx="3079850" cy="336324"/>
            <a:chOff x="8461793" y="155601"/>
            <a:chExt cx="3687147" cy="402641"/>
          </a:xfrm>
        </p:grpSpPr>
        <p:grpSp>
          <p:nvGrpSpPr>
            <p:cNvPr id="28" name="组合 27">
              <a:extLst>
                <a:ext uri="{FF2B5EF4-FFF2-40B4-BE49-F238E27FC236}">
                  <a16:creationId xmlns:a16="http://schemas.microsoft.com/office/drawing/2014/main" id="{E2EF9387-F86F-41DC-89BE-F424D2326FB6}"/>
                </a:ext>
              </a:extLst>
            </p:cNvPr>
            <p:cNvGrpSpPr/>
            <p:nvPr userDrawn="1"/>
          </p:nvGrpSpPr>
          <p:grpSpPr>
            <a:xfrm>
              <a:off x="10416175" y="155601"/>
              <a:ext cx="1732765" cy="380364"/>
              <a:chOff x="10416175" y="155601"/>
              <a:chExt cx="1732765" cy="380364"/>
            </a:xfrm>
          </p:grpSpPr>
          <p:grpSp>
            <p:nvGrpSpPr>
              <p:cNvPr id="30" name="组合 29">
                <a:extLst>
                  <a:ext uri="{FF2B5EF4-FFF2-40B4-BE49-F238E27FC236}">
                    <a16:creationId xmlns:a16="http://schemas.microsoft.com/office/drawing/2014/main" id="{94CF40D8-891C-465A-BBF9-4D10F26E13FF}"/>
                  </a:ext>
                </a:extLst>
              </p:cNvPr>
              <p:cNvGrpSpPr/>
              <p:nvPr userDrawn="1"/>
            </p:nvGrpSpPr>
            <p:grpSpPr>
              <a:xfrm>
                <a:off x="10501419" y="313894"/>
                <a:ext cx="95342" cy="95342"/>
                <a:chOff x="10825120" y="313894"/>
                <a:chExt cx="95342" cy="95342"/>
              </a:xfrm>
            </p:grpSpPr>
            <p:cxnSp>
              <p:nvCxnSpPr>
                <p:cNvPr id="32" name="直线连接符 38">
                  <a:extLst>
                    <a:ext uri="{FF2B5EF4-FFF2-40B4-BE49-F238E27FC236}">
                      <a16:creationId xmlns:a16="http://schemas.microsoft.com/office/drawing/2014/main" id="{E5CF9861-72F6-469F-8F31-208B90CC3320}"/>
                    </a:ext>
                  </a:extLst>
                </p:cNvPr>
                <p:cNvCxnSpPr/>
                <p:nvPr/>
              </p:nvCxnSpPr>
              <p:spPr>
                <a:xfrm>
                  <a:off x="10825120" y="313894"/>
                  <a:ext cx="95342" cy="95342"/>
                </a:xfrm>
                <a:prstGeom prst="line">
                  <a:avLst/>
                </a:prstGeom>
                <a:ln>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cxnSp>
              <p:nvCxnSpPr>
                <p:cNvPr id="33" name="直线连接符 39">
                  <a:extLst>
                    <a:ext uri="{FF2B5EF4-FFF2-40B4-BE49-F238E27FC236}">
                      <a16:creationId xmlns:a16="http://schemas.microsoft.com/office/drawing/2014/main" id="{1BA461EA-C023-4900-BCBC-3DA040F08E91}"/>
                    </a:ext>
                  </a:extLst>
                </p:cNvPr>
                <p:cNvCxnSpPr/>
                <p:nvPr/>
              </p:nvCxnSpPr>
              <p:spPr>
                <a:xfrm flipH="1">
                  <a:off x="10825120" y="313894"/>
                  <a:ext cx="95342" cy="95342"/>
                </a:xfrm>
                <a:prstGeom prst="line">
                  <a:avLst/>
                </a:prstGeom>
                <a:ln>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grpSp>
          <p:pic>
            <p:nvPicPr>
              <p:cNvPr id="31" name="图片 30">
                <a:extLst>
                  <a:ext uri="{FF2B5EF4-FFF2-40B4-BE49-F238E27FC236}">
                    <a16:creationId xmlns:a16="http://schemas.microsoft.com/office/drawing/2014/main" id="{37384257-EDE4-4C7B-BF9C-9853740EE371}"/>
                  </a:ext>
                </a:extLst>
              </p:cNvPr>
              <p:cNvPicPr>
                <a:picLocks noChangeAspect="1"/>
              </p:cNvPicPr>
              <p:nvPr userDrawn="1"/>
            </p:nvPicPr>
            <p:blipFill>
              <a:blip r:embed="rId3">
                <a:extLst>
                  <a:ext uri="{BEBA8EAE-BF5A-486C-A8C5-ECC9F3942E4B}">
                    <a14:imgProps xmlns:a14="http://schemas.microsoft.com/office/drawing/2010/main">
                      <a14:imgLayer r:embed="rId4">
                        <a14:imgEffect>
                          <a14:backgroundRemoval t="10000" b="90000" l="10000" r="90000">
                            <a14:foregroundMark x1="20000" y1="57037" x2="20000" y2="57037"/>
                            <a14:foregroundMark x1="13496" y1="15556" x2="13496" y2="15556"/>
                            <a14:foregroundMark x1="26992" y1="43704" x2="26992" y2="43704"/>
                            <a14:foregroundMark x1="36423" y1="49630" x2="36423" y2="49630"/>
                            <a14:foregroundMark x1="41301" y1="42963" x2="41301" y2="42963"/>
                            <a14:foregroundMark x1="49106" y1="40741" x2="49106" y2="40741"/>
                            <a14:foregroundMark x1="56911" y1="48889" x2="56911" y2="48889"/>
                            <a14:foregroundMark x1="64065" y1="45926" x2="64065" y2="45926"/>
                            <a14:foregroundMark x1="71057" y1="43704" x2="71057" y2="43704"/>
                            <a14:foregroundMark x1="78211" y1="46667" x2="78211" y2="46667"/>
                            <a14:foregroundMark x1="12358" y1="16296" x2="12358" y2="16296"/>
                            <a14:foregroundMark x1="11545" y1="16296" x2="11545" y2="16296"/>
                            <a14:foregroundMark x1="11057" y1="16296" x2="11057" y2="16296"/>
                            <a14:backgroundMark x1="39837" y1="14074" x2="39837" y2="14074"/>
                            <a14:backgroundMark x1="32846" y1="51852" x2="32846" y2="51852"/>
                            <a14:backgroundMark x1="80325" y1="45926" x2="80325" y2="45926"/>
                          </a14:backgroundRemoval>
                        </a14:imgEffect>
                      </a14:imgLayer>
                    </a14:imgProps>
                  </a:ext>
                </a:extLst>
              </a:blip>
              <a:stretch>
                <a:fillRect/>
              </a:stretch>
            </p:blipFill>
            <p:spPr>
              <a:xfrm>
                <a:off x="10416175" y="155601"/>
                <a:ext cx="1732765" cy="380364"/>
              </a:xfrm>
              <a:prstGeom prst="rect">
                <a:avLst/>
              </a:prstGeom>
            </p:spPr>
          </p:pic>
        </p:grpSp>
        <p:pic>
          <p:nvPicPr>
            <p:cNvPr id="29" name="图片 28" descr="文本&#10;&#10;中度可信度描述已自动生成">
              <a:extLst>
                <a:ext uri="{FF2B5EF4-FFF2-40B4-BE49-F238E27FC236}">
                  <a16:creationId xmlns:a16="http://schemas.microsoft.com/office/drawing/2014/main" id="{475AEB3E-7EF3-4C35-B2AC-B0F75714AECB}"/>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8461793" y="193117"/>
              <a:ext cx="2062130" cy="365125"/>
            </a:xfrm>
            <a:prstGeom prst="rect">
              <a:avLst/>
            </a:prstGeom>
          </p:spPr>
        </p:pic>
      </p:grpSp>
    </p:spTree>
    <p:extLst>
      <p:ext uri="{BB962C8B-B14F-4D97-AF65-F5344CB8AC3E}">
        <p14:creationId xmlns:p14="http://schemas.microsoft.com/office/powerpoint/2010/main" val="322560722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Part 2">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C6D33B49-8D69-4269-9D12-92A12A1B6472}"/>
              </a:ext>
            </a:extLst>
          </p:cNvPr>
          <p:cNvSpPr/>
          <p:nvPr userDrawn="1"/>
        </p:nvSpPr>
        <p:spPr>
          <a:xfrm>
            <a:off x="0" y="0"/>
            <a:ext cx="12192000" cy="6858000"/>
          </a:xfrm>
          <a:prstGeom prst="rect">
            <a:avLst/>
          </a:prstGeom>
          <a:solidFill>
            <a:srgbClr val="DED5C9"/>
          </a:solidFill>
          <a:ln w="12700" cap="flat" cmpd="sng" algn="ctr">
            <a:no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Verdana"/>
              <a:ea typeface="微软雅黑"/>
              <a:cs typeface="+mn-cs"/>
            </a:endParaRPr>
          </a:p>
        </p:txBody>
      </p:sp>
      <p:sp>
        <p:nvSpPr>
          <p:cNvPr id="4" name="矩形 3">
            <a:extLst>
              <a:ext uri="{FF2B5EF4-FFF2-40B4-BE49-F238E27FC236}">
                <a16:creationId xmlns:a16="http://schemas.microsoft.com/office/drawing/2014/main" id="{D9CA8363-A2FE-4CE1-A232-B254E3986C77}"/>
              </a:ext>
            </a:extLst>
          </p:cNvPr>
          <p:cNvSpPr/>
          <p:nvPr userDrawn="1"/>
        </p:nvSpPr>
        <p:spPr>
          <a:xfrm>
            <a:off x="2" y="0"/>
            <a:ext cx="1003300" cy="6858000"/>
          </a:xfrm>
          <a:prstGeom prst="rect">
            <a:avLst/>
          </a:prstGeom>
          <a:solidFill>
            <a:srgbClr val="726250">
              <a:lumMod val="60000"/>
              <a:lumOff val="40000"/>
            </a:srgbClr>
          </a:solidFill>
          <a:ln w="12700" cap="flat" cmpd="sng" algn="ctr">
            <a:no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Verdana"/>
              <a:ea typeface="微软雅黑"/>
              <a:cs typeface="+mn-cs"/>
            </a:endParaRPr>
          </a:p>
        </p:txBody>
      </p:sp>
      <p:sp>
        <p:nvSpPr>
          <p:cNvPr id="5" name="文本框 4">
            <a:extLst>
              <a:ext uri="{FF2B5EF4-FFF2-40B4-BE49-F238E27FC236}">
                <a16:creationId xmlns:a16="http://schemas.microsoft.com/office/drawing/2014/main" id="{29D1A950-BEEE-460A-B35A-EA7438BB0B72}"/>
              </a:ext>
            </a:extLst>
          </p:cNvPr>
          <p:cNvSpPr txBox="1"/>
          <p:nvPr userDrawn="1"/>
        </p:nvSpPr>
        <p:spPr>
          <a:xfrm>
            <a:off x="222904" y="316072"/>
            <a:ext cx="615553" cy="4725827"/>
          </a:xfrm>
          <a:prstGeom prst="rect">
            <a:avLst/>
          </a:prstGeom>
          <a:noFill/>
        </p:spPr>
        <p:txBody>
          <a:bodyPr vert="eaVert" wrap="square" rtlCol="0">
            <a:spAutoFit/>
          </a:bodyPr>
          <a:lstStyle/>
          <a:p>
            <a:r>
              <a:rPr lang="en-US" sz="2800" dirty="0">
                <a:solidFill>
                  <a:srgbClr val="000000"/>
                </a:solidFill>
                <a:latin typeface="+mn-ea"/>
                <a:ea typeface="+mn-ea"/>
              </a:rPr>
              <a:t>CHAPTER		</a:t>
            </a:r>
          </a:p>
        </p:txBody>
      </p:sp>
      <p:grpSp>
        <p:nvGrpSpPr>
          <p:cNvPr id="6" name="组合 5">
            <a:extLst>
              <a:ext uri="{FF2B5EF4-FFF2-40B4-BE49-F238E27FC236}">
                <a16:creationId xmlns:a16="http://schemas.microsoft.com/office/drawing/2014/main" id="{D431516A-0EEE-4820-BD57-1243A8014BA9}"/>
              </a:ext>
            </a:extLst>
          </p:cNvPr>
          <p:cNvGrpSpPr/>
          <p:nvPr userDrawn="1"/>
        </p:nvGrpSpPr>
        <p:grpSpPr>
          <a:xfrm>
            <a:off x="1221977" y="316072"/>
            <a:ext cx="2023048" cy="1800000"/>
            <a:chOff x="1133076" y="316072"/>
            <a:chExt cx="2023048" cy="1800000"/>
          </a:xfrm>
        </p:grpSpPr>
        <p:sp>
          <p:nvSpPr>
            <p:cNvPr id="7" name="文本框 6">
              <a:extLst>
                <a:ext uri="{FF2B5EF4-FFF2-40B4-BE49-F238E27FC236}">
                  <a16:creationId xmlns:a16="http://schemas.microsoft.com/office/drawing/2014/main" id="{D55BB6AE-8DA0-4FC6-9534-A0F332535C1E}"/>
                </a:ext>
              </a:extLst>
            </p:cNvPr>
            <p:cNvSpPr txBox="1"/>
            <p:nvPr/>
          </p:nvSpPr>
          <p:spPr>
            <a:xfrm>
              <a:off x="1133076" y="615907"/>
              <a:ext cx="2023048" cy="120032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200" b="0" i="0" u="none" strike="noStrike" kern="0" cap="none" spc="0" normalizeH="0" baseline="0" noProof="0" dirty="0">
                  <a:ln>
                    <a:solidFill>
                      <a:srgbClr val="000000"/>
                    </a:solidFill>
                  </a:ln>
                  <a:solidFill>
                    <a:srgbClr val="000000"/>
                  </a:solidFill>
                  <a:effectLst/>
                  <a:uLnTx/>
                  <a:uFillTx/>
                  <a:latin typeface="+mn-ea"/>
                  <a:ea typeface="+mn-ea"/>
                </a:rPr>
                <a:t>02</a:t>
              </a:r>
            </a:p>
          </p:txBody>
        </p:sp>
        <p:sp>
          <p:nvSpPr>
            <p:cNvPr id="8" name="椭圆 7">
              <a:extLst>
                <a:ext uri="{FF2B5EF4-FFF2-40B4-BE49-F238E27FC236}">
                  <a16:creationId xmlns:a16="http://schemas.microsoft.com/office/drawing/2014/main" id="{46038BEC-5502-452F-8681-9670427BCF28}"/>
                </a:ext>
              </a:extLst>
            </p:cNvPr>
            <p:cNvSpPr/>
            <p:nvPr/>
          </p:nvSpPr>
          <p:spPr>
            <a:xfrm>
              <a:off x="1244600" y="316072"/>
              <a:ext cx="1800000" cy="1800000"/>
            </a:xfrm>
            <a:prstGeom prst="ellipse">
              <a:avLst/>
            </a:prstGeom>
            <a:noFill/>
            <a:ln w="12700" cap="flat" cmpd="sng" algn="ctr">
              <a:solidFill>
                <a:srgbClr val="000000"/>
              </a:solid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mn-ea"/>
                <a:ea typeface="+mn-ea"/>
                <a:cs typeface="+mn-cs"/>
              </a:endParaRPr>
            </a:p>
          </p:txBody>
        </p:sp>
      </p:grpSp>
      <p:grpSp>
        <p:nvGrpSpPr>
          <p:cNvPr id="9" name="组合 8">
            <a:extLst>
              <a:ext uri="{FF2B5EF4-FFF2-40B4-BE49-F238E27FC236}">
                <a16:creationId xmlns:a16="http://schemas.microsoft.com/office/drawing/2014/main" id="{47AD5CB4-88AA-4E24-AA32-21BB26BE6E72}"/>
              </a:ext>
            </a:extLst>
          </p:cNvPr>
          <p:cNvGrpSpPr/>
          <p:nvPr userDrawn="1"/>
        </p:nvGrpSpPr>
        <p:grpSpPr>
          <a:xfrm>
            <a:off x="5732521" y="1051172"/>
            <a:ext cx="5759205" cy="5019587"/>
            <a:chOff x="2851395" y="919800"/>
            <a:chExt cx="5759205" cy="5019587"/>
          </a:xfrm>
        </p:grpSpPr>
        <p:sp>
          <p:nvSpPr>
            <p:cNvPr id="10" name="椭圆 9">
              <a:extLst>
                <a:ext uri="{FF2B5EF4-FFF2-40B4-BE49-F238E27FC236}">
                  <a16:creationId xmlns:a16="http://schemas.microsoft.com/office/drawing/2014/main" id="{F8580FA4-9140-4F46-BDFA-38D10F68541C}"/>
                </a:ext>
              </a:extLst>
            </p:cNvPr>
            <p:cNvSpPr/>
            <p:nvPr/>
          </p:nvSpPr>
          <p:spPr>
            <a:xfrm>
              <a:off x="3592200" y="919800"/>
              <a:ext cx="5018400" cy="5018400"/>
            </a:xfrm>
            <a:prstGeom prst="ellipse">
              <a:avLst/>
            </a:prstGeom>
            <a:solidFill>
              <a:srgbClr val="F0ECE2"/>
            </a:solidFill>
            <a:ln w="12700" cap="flat" cmpd="sng" algn="ctr">
              <a:no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Verdana"/>
                <a:ea typeface="微软雅黑"/>
                <a:cs typeface="+mn-cs"/>
              </a:endParaRPr>
            </a:p>
          </p:txBody>
        </p:sp>
        <p:pic>
          <p:nvPicPr>
            <p:cNvPr id="11" name="图片 10">
              <a:extLst>
                <a:ext uri="{FF2B5EF4-FFF2-40B4-BE49-F238E27FC236}">
                  <a16:creationId xmlns:a16="http://schemas.microsoft.com/office/drawing/2014/main" id="{8C6878BA-F6B7-4385-BEB5-E4D8004EF67D}"/>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2851395" y="919800"/>
              <a:ext cx="5013495" cy="5019587"/>
            </a:xfrm>
            <a:prstGeom prst="ellipse">
              <a:avLst/>
            </a:prstGeom>
            <a:ln>
              <a:noFill/>
            </a:ln>
          </p:spPr>
        </p:pic>
      </p:grpSp>
      <p:sp>
        <p:nvSpPr>
          <p:cNvPr id="15" name="文本占位符 14">
            <a:extLst>
              <a:ext uri="{FF2B5EF4-FFF2-40B4-BE49-F238E27FC236}">
                <a16:creationId xmlns:a16="http://schemas.microsoft.com/office/drawing/2014/main" id="{AECB91CB-CC0C-4049-A18E-A256A1F2108D}"/>
              </a:ext>
            </a:extLst>
          </p:cNvPr>
          <p:cNvSpPr>
            <a:spLocks noGrp="1"/>
          </p:cNvSpPr>
          <p:nvPr>
            <p:ph type="body" sz="quarter" idx="10"/>
          </p:nvPr>
        </p:nvSpPr>
        <p:spPr>
          <a:xfrm>
            <a:off x="1221977" y="3052763"/>
            <a:ext cx="3653310" cy="752475"/>
          </a:xfrm>
          <a:prstGeom prst="rect">
            <a:avLst/>
          </a:prstGeom>
        </p:spPr>
        <p:txBody>
          <a:bodyPr anchor="ctr"/>
          <a:lstStyle>
            <a:lvl1pPr marL="0" indent="0">
              <a:buNone/>
              <a:defRPr sz="4800">
                <a:latin typeface="+mn-ea"/>
                <a:ea typeface="+mn-ea"/>
              </a:defRPr>
            </a:lvl1pPr>
          </a:lstStyle>
          <a:p>
            <a:pPr lvl="0"/>
            <a:endParaRPr lang="zh-CN" altLang="en-US" dirty="0"/>
          </a:p>
        </p:txBody>
      </p:sp>
      <p:grpSp>
        <p:nvGrpSpPr>
          <p:cNvPr id="12" name="组合 11">
            <a:extLst>
              <a:ext uri="{FF2B5EF4-FFF2-40B4-BE49-F238E27FC236}">
                <a16:creationId xmlns:a16="http://schemas.microsoft.com/office/drawing/2014/main" id="{E075CA5F-1A38-4AE9-AD6C-BD8F3EAC51B8}"/>
              </a:ext>
            </a:extLst>
          </p:cNvPr>
          <p:cNvGrpSpPr/>
          <p:nvPr userDrawn="1"/>
        </p:nvGrpSpPr>
        <p:grpSpPr>
          <a:xfrm>
            <a:off x="9112151" y="149813"/>
            <a:ext cx="3079850" cy="336324"/>
            <a:chOff x="8461793" y="155601"/>
            <a:chExt cx="3687147" cy="402641"/>
          </a:xfrm>
        </p:grpSpPr>
        <p:grpSp>
          <p:nvGrpSpPr>
            <p:cNvPr id="13" name="组合 12">
              <a:extLst>
                <a:ext uri="{FF2B5EF4-FFF2-40B4-BE49-F238E27FC236}">
                  <a16:creationId xmlns:a16="http://schemas.microsoft.com/office/drawing/2014/main" id="{F2C5193E-63D0-4591-BC93-646B1B01AE2B}"/>
                </a:ext>
              </a:extLst>
            </p:cNvPr>
            <p:cNvGrpSpPr/>
            <p:nvPr userDrawn="1"/>
          </p:nvGrpSpPr>
          <p:grpSpPr>
            <a:xfrm>
              <a:off x="10416175" y="155601"/>
              <a:ext cx="1732765" cy="380364"/>
              <a:chOff x="10416175" y="155601"/>
              <a:chExt cx="1732765" cy="380364"/>
            </a:xfrm>
          </p:grpSpPr>
          <p:grpSp>
            <p:nvGrpSpPr>
              <p:cNvPr id="16" name="组合 15">
                <a:extLst>
                  <a:ext uri="{FF2B5EF4-FFF2-40B4-BE49-F238E27FC236}">
                    <a16:creationId xmlns:a16="http://schemas.microsoft.com/office/drawing/2014/main" id="{3BDCE682-CCCE-47A8-B4DF-D7ECCBEA96A3}"/>
                  </a:ext>
                </a:extLst>
              </p:cNvPr>
              <p:cNvGrpSpPr/>
              <p:nvPr userDrawn="1"/>
            </p:nvGrpSpPr>
            <p:grpSpPr>
              <a:xfrm>
                <a:off x="10501419" y="313894"/>
                <a:ext cx="95342" cy="95342"/>
                <a:chOff x="10825120" y="313894"/>
                <a:chExt cx="95342" cy="95342"/>
              </a:xfrm>
            </p:grpSpPr>
            <p:cxnSp>
              <p:nvCxnSpPr>
                <p:cNvPr id="18" name="直线连接符 38">
                  <a:extLst>
                    <a:ext uri="{FF2B5EF4-FFF2-40B4-BE49-F238E27FC236}">
                      <a16:creationId xmlns:a16="http://schemas.microsoft.com/office/drawing/2014/main" id="{A6D45A41-5455-40CE-9278-5BB53C5439BA}"/>
                    </a:ext>
                  </a:extLst>
                </p:cNvPr>
                <p:cNvCxnSpPr/>
                <p:nvPr/>
              </p:nvCxnSpPr>
              <p:spPr>
                <a:xfrm>
                  <a:off x="10825120" y="313894"/>
                  <a:ext cx="95342" cy="95342"/>
                </a:xfrm>
                <a:prstGeom prst="line">
                  <a:avLst/>
                </a:prstGeom>
                <a:ln>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cxnSp>
              <p:nvCxnSpPr>
                <p:cNvPr id="19" name="直线连接符 39">
                  <a:extLst>
                    <a:ext uri="{FF2B5EF4-FFF2-40B4-BE49-F238E27FC236}">
                      <a16:creationId xmlns:a16="http://schemas.microsoft.com/office/drawing/2014/main" id="{A4B46413-6BDE-40F6-AD52-6C0B1AE74F0C}"/>
                    </a:ext>
                  </a:extLst>
                </p:cNvPr>
                <p:cNvCxnSpPr/>
                <p:nvPr/>
              </p:nvCxnSpPr>
              <p:spPr>
                <a:xfrm flipH="1">
                  <a:off x="10825120" y="313894"/>
                  <a:ext cx="95342" cy="95342"/>
                </a:xfrm>
                <a:prstGeom prst="line">
                  <a:avLst/>
                </a:prstGeom>
                <a:ln>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grpSp>
          <p:pic>
            <p:nvPicPr>
              <p:cNvPr id="17" name="图片 16">
                <a:extLst>
                  <a:ext uri="{FF2B5EF4-FFF2-40B4-BE49-F238E27FC236}">
                    <a16:creationId xmlns:a16="http://schemas.microsoft.com/office/drawing/2014/main" id="{E671D98E-0F3F-41CB-B5C2-58ABBB9B653C}"/>
                  </a:ext>
                </a:extLst>
              </p:cNvPr>
              <p:cNvPicPr>
                <a:picLocks noChangeAspect="1"/>
              </p:cNvPicPr>
              <p:nvPr userDrawn="1"/>
            </p:nvPicPr>
            <p:blipFill>
              <a:blip r:embed="rId3">
                <a:extLst>
                  <a:ext uri="{BEBA8EAE-BF5A-486C-A8C5-ECC9F3942E4B}">
                    <a14:imgProps xmlns:a14="http://schemas.microsoft.com/office/drawing/2010/main">
                      <a14:imgLayer r:embed="rId4">
                        <a14:imgEffect>
                          <a14:backgroundRemoval t="10000" b="90000" l="10000" r="90000">
                            <a14:foregroundMark x1="20000" y1="57037" x2="20000" y2="57037"/>
                            <a14:foregroundMark x1="13496" y1="15556" x2="13496" y2="15556"/>
                            <a14:foregroundMark x1="26992" y1="43704" x2="26992" y2="43704"/>
                            <a14:foregroundMark x1="36423" y1="49630" x2="36423" y2="49630"/>
                            <a14:foregroundMark x1="41301" y1="42963" x2="41301" y2="42963"/>
                            <a14:foregroundMark x1="49106" y1="40741" x2="49106" y2="40741"/>
                            <a14:foregroundMark x1="56911" y1="48889" x2="56911" y2="48889"/>
                            <a14:foregroundMark x1="64065" y1="45926" x2="64065" y2="45926"/>
                            <a14:foregroundMark x1="71057" y1="43704" x2="71057" y2="43704"/>
                            <a14:foregroundMark x1="78211" y1="46667" x2="78211" y2="46667"/>
                            <a14:foregroundMark x1="12358" y1="16296" x2="12358" y2="16296"/>
                            <a14:foregroundMark x1="11545" y1="16296" x2="11545" y2="16296"/>
                            <a14:foregroundMark x1="11057" y1="16296" x2="11057" y2="16296"/>
                            <a14:backgroundMark x1="39837" y1="14074" x2="39837" y2="14074"/>
                            <a14:backgroundMark x1="32846" y1="51852" x2="32846" y2="51852"/>
                            <a14:backgroundMark x1="80325" y1="45926" x2="80325" y2="45926"/>
                          </a14:backgroundRemoval>
                        </a14:imgEffect>
                      </a14:imgLayer>
                    </a14:imgProps>
                  </a:ext>
                </a:extLst>
              </a:blip>
              <a:stretch>
                <a:fillRect/>
              </a:stretch>
            </p:blipFill>
            <p:spPr>
              <a:xfrm>
                <a:off x="10416175" y="155601"/>
                <a:ext cx="1732765" cy="380364"/>
              </a:xfrm>
              <a:prstGeom prst="rect">
                <a:avLst/>
              </a:prstGeom>
            </p:spPr>
          </p:pic>
        </p:grpSp>
        <p:pic>
          <p:nvPicPr>
            <p:cNvPr id="14" name="图片 13" descr="文本&#10;&#10;中度可信度描述已自动生成">
              <a:extLst>
                <a:ext uri="{FF2B5EF4-FFF2-40B4-BE49-F238E27FC236}">
                  <a16:creationId xmlns:a16="http://schemas.microsoft.com/office/drawing/2014/main" id="{FB4FAA60-9A37-496F-A968-2357FA4AC7F5}"/>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8461793" y="193117"/>
              <a:ext cx="2062130" cy="365125"/>
            </a:xfrm>
            <a:prstGeom prst="rect">
              <a:avLst/>
            </a:prstGeom>
          </p:spPr>
        </p:pic>
      </p:grpSp>
    </p:spTree>
    <p:extLst>
      <p:ext uri="{BB962C8B-B14F-4D97-AF65-F5344CB8AC3E}">
        <p14:creationId xmlns:p14="http://schemas.microsoft.com/office/powerpoint/2010/main" val="173371544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art 3">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C6D33B49-8D69-4269-9D12-92A12A1B6472}"/>
              </a:ext>
            </a:extLst>
          </p:cNvPr>
          <p:cNvSpPr/>
          <p:nvPr userDrawn="1"/>
        </p:nvSpPr>
        <p:spPr>
          <a:xfrm>
            <a:off x="0" y="0"/>
            <a:ext cx="12192000" cy="6858000"/>
          </a:xfrm>
          <a:prstGeom prst="rect">
            <a:avLst/>
          </a:prstGeom>
          <a:solidFill>
            <a:srgbClr val="DED5C9"/>
          </a:solidFill>
          <a:ln w="12700" cap="flat" cmpd="sng" algn="ctr">
            <a:no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Verdana"/>
              <a:ea typeface="微软雅黑"/>
              <a:cs typeface="+mn-cs"/>
            </a:endParaRPr>
          </a:p>
        </p:txBody>
      </p:sp>
      <p:sp>
        <p:nvSpPr>
          <p:cNvPr id="4" name="矩形 3">
            <a:extLst>
              <a:ext uri="{FF2B5EF4-FFF2-40B4-BE49-F238E27FC236}">
                <a16:creationId xmlns:a16="http://schemas.microsoft.com/office/drawing/2014/main" id="{D9CA8363-A2FE-4CE1-A232-B254E3986C77}"/>
              </a:ext>
            </a:extLst>
          </p:cNvPr>
          <p:cNvSpPr/>
          <p:nvPr userDrawn="1"/>
        </p:nvSpPr>
        <p:spPr>
          <a:xfrm>
            <a:off x="2" y="0"/>
            <a:ext cx="1003300" cy="6858000"/>
          </a:xfrm>
          <a:prstGeom prst="rect">
            <a:avLst/>
          </a:prstGeom>
          <a:solidFill>
            <a:srgbClr val="726250">
              <a:lumMod val="60000"/>
              <a:lumOff val="40000"/>
            </a:srgbClr>
          </a:solidFill>
          <a:ln w="12700" cap="flat" cmpd="sng" algn="ctr">
            <a:no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Verdana"/>
              <a:ea typeface="微软雅黑"/>
              <a:cs typeface="+mn-cs"/>
            </a:endParaRPr>
          </a:p>
        </p:txBody>
      </p:sp>
      <p:sp>
        <p:nvSpPr>
          <p:cNvPr id="5" name="文本框 4">
            <a:extLst>
              <a:ext uri="{FF2B5EF4-FFF2-40B4-BE49-F238E27FC236}">
                <a16:creationId xmlns:a16="http://schemas.microsoft.com/office/drawing/2014/main" id="{29D1A950-BEEE-460A-B35A-EA7438BB0B72}"/>
              </a:ext>
            </a:extLst>
          </p:cNvPr>
          <p:cNvSpPr txBox="1"/>
          <p:nvPr userDrawn="1"/>
        </p:nvSpPr>
        <p:spPr>
          <a:xfrm>
            <a:off x="222904" y="316072"/>
            <a:ext cx="615553" cy="4725827"/>
          </a:xfrm>
          <a:prstGeom prst="rect">
            <a:avLst/>
          </a:prstGeom>
          <a:noFill/>
        </p:spPr>
        <p:txBody>
          <a:bodyPr vert="eaVert" wrap="square" rtlCol="0">
            <a:spAutoFit/>
          </a:bodyPr>
          <a:lstStyle/>
          <a:p>
            <a:r>
              <a:rPr lang="en-US" sz="2800" dirty="0">
                <a:solidFill>
                  <a:srgbClr val="000000"/>
                </a:solidFill>
                <a:latin typeface="+mn-ea"/>
                <a:ea typeface="+mn-ea"/>
              </a:rPr>
              <a:t>CHAPTER		</a:t>
            </a:r>
          </a:p>
        </p:txBody>
      </p:sp>
      <p:grpSp>
        <p:nvGrpSpPr>
          <p:cNvPr id="6" name="组合 5">
            <a:extLst>
              <a:ext uri="{FF2B5EF4-FFF2-40B4-BE49-F238E27FC236}">
                <a16:creationId xmlns:a16="http://schemas.microsoft.com/office/drawing/2014/main" id="{D431516A-0EEE-4820-BD57-1243A8014BA9}"/>
              </a:ext>
            </a:extLst>
          </p:cNvPr>
          <p:cNvGrpSpPr/>
          <p:nvPr userDrawn="1"/>
        </p:nvGrpSpPr>
        <p:grpSpPr>
          <a:xfrm>
            <a:off x="1221977" y="316072"/>
            <a:ext cx="2023048" cy="1800000"/>
            <a:chOff x="1133076" y="316072"/>
            <a:chExt cx="2023048" cy="1800000"/>
          </a:xfrm>
        </p:grpSpPr>
        <p:sp>
          <p:nvSpPr>
            <p:cNvPr id="7" name="文本框 6">
              <a:extLst>
                <a:ext uri="{FF2B5EF4-FFF2-40B4-BE49-F238E27FC236}">
                  <a16:creationId xmlns:a16="http://schemas.microsoft.com/office/drawing/2014/main" id="{D55BB6AE-8DA0-4FC6-9534-A0F332535C1E}"/>
                </a:ext>
              </a:extLst>
            </p:cNvPr>
            <p:cNvSpPr txBox="1"/>
            <p:nvPr/>
          </p:nvSpPr>
          <p:spPr>
            <a:xfrm>
              <a:off x="1133076" y="615907"/>
              <a:ext cx="2023048" cy="120032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200" b="0" i="0" u="none" strike="noStrike" kern="0" cap="none" spc="0" normalizeH="0" baseline="0" noProof="0" dirty="0">
                  <a:ln>
                    <a:solidFill>
                      <a:srgbClr val="000000"/>
                    </a:solidFill>
                  </a:ln>
                  <a:solidFill>
                    <a:srgbClr val="000000"/>
                  </a:solidFill>
                  <a:effectLst/>
                  <a:uLnTx/>
                  <a:uFillTx/>
                  <a:latin typeface="+mn-ea"/>
                  <a:ea typeface="+mn-ea"/>
                </a:rPr>
                <a:t>03</a:t>
              </a:r>
            </a:p>
          </p:txBody>
        </p:sp>
        <p:sp>
          <p:nvSpPr>
            <p:cNvPr id="8" name="椭圆 7">
              <a:extLst>
                <a:ext uri="{FF2B5EF4-FFF2-40B4-BE49-F238E27FC236}">
                  <a16:creationId xmlns:a16="http://schemas.microsoft.com/office/drawing/2014/main" id="{46038BEC-5502-452F-8681-9670427BCF28}"/>
                </a:ext>
              </a:extLst>
            </p:cNvPr>
            <p:cNvSpPr/>
            <p:nvPr/>
          </p:nvSpPr>
          <p:spPr>
            <a:xfrm>
              <a:off x="1244600" y="316072"/>
              <a:ext cx="1800000" cy="1800000"/>
            </a:xfrm>
            <a:prstGeom prst="ellipse">
              <a:avLst/>
            </a:prstGeom>
            <a:noFill/>
            <a:ln w="12700" cap="flat" cmpd="sng" algn="ctr">
              <a:solidFill>
                <a:srgbClr val="000000"/>
              </a:solid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mn-ea"/>
                <a:ea typeface="+mn-ea"/>
                <a:cs typeface="+mn-cs"/>
              </a:endParaRPr>
            </a:p>
          </p:txBody>
        </p:sp>
      </p:grpSp>
      <p:grpSp>
        <p:nvGrpSpPr>
          <p:cNvPr id="9" name="组合 8">
            <a:extLst>
              <a:ext uri="{FF2B5EF4-FFF2-40B4-BE49-F238E27FC236}">
                <a16:creationId xmlns:a16="http://schemas.microsoft.com/office/drawing/2014/main" id="{47AD5CB4-88AA-4E24-AA32-21BB26BE6E72}"/>
              </a:ext>
            </a:extLst>
          </p:cNvPr>
          <p:cNvGrpSpPr/>
          <p:nvPr userDrawn="1"/>
        </p:nvGrpSpPr>
        <p:grpSpPr>
          <a:xfrm>
            <a:off x="5732521" y="1051172"/>
            <a:ext cx="5759205" cy="5019586"/>
            <a:chOff x="2851395" y="919800"/>
            <a:chExt cx="5759205" cy="5019586"/>
          </a:xfrm>
        </p:grpSpPr>
        <p:sp>
          <p:nvSpPr>
            <p:cNvPr id="10" name="椭圆 9">
              <a:extLst>
                <a:ext uri="{FF2B5EF4-FFF2-40B4-BE49-F238E27FC236}">
                  <a16:creationId xmlns:a16="http://schemas.microsoft.com/office/drawing/2014/main" id="{F8580FA4-9140-4F46-BDFA-38D10F68541C}"/>
                </a:ext>
              </a:extLst>
            </p:cNvPr>
            <p:cNvSpPr/>
            <p:nvPr/>
          </p:nvSpPr>
          <p:spPr>
            <a:xfrm>
              <a:off x="3592200" y="919800"/>
              <a:ext cx="5018400" cy="5018400"/>
            </a:xfrm>
            <a:prstGeom prst="ellipse">
              <a:avLst/>
            </a:prstGeom>
            <a:solidFill>
              <a:srgbClr val="F0ECE2"/>
            </a:solidFill>
            <a:ln w="12700" cap="flat" cmpd="sng" algn="ctr">
              <a:no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Verdana"/>
                <a:ea typeface="微软雅黑"/>
                <a:cs typeface="+mn-cs"/>
              </a:endParaRPr>
            </a:p>
          </p:txBody>
        </p:sp>
        <p:pic>
          <p:nvPicPr>
            <p:cNvPr id="11" name="图片 10">
              <a:extLst>
                <a:ext uri="{FF2B5EF4-FFF2-40B4-BE49-F238E27FC236}">
                  <a16:creationId xmlns:a16="http://schemas.microsoft.com/office/drawing/2014/main" id="{8C6878BA-F6B7-4385-BEB5-E4D8004EF67D}"/>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2851395" y="919800"/>
              <a:ext cx="5013495" cy="5019586"/>
            </a:xfrm>
            <a:prstGeom prst="ellipse">
              <a:avLst/>
            </a:prstGeom>
            <a:ln>
              <a:noFill/>
            </a:ln>
          </p:spPr>
        </p:pic>
      </p:grpSp>
      <p:sp>
        <p:nvSpPr>
          <p:cNvPr id="15" name="文本占位符 14">
            <a:extLst>
              <a:ext uri="{FF2B5EF4-FFF2-40B4-BE49-F238E27FC236}">
                <a16:creationId xmlns:a16="http://schemas.microsoft.com/office/drawing/2014/main" id="{AECB91CB-CC0C-4049-A18E-A256A1F2108D}"/>
              </a:ext>
            </a:extLst>
          </p:cNvPr>
          <p:cNvSpPr>
            <a:spLocks noGrp="1"/>
          </p:cNvSpPr>
          <p:nvPr>
            <p:ph type="body" sz="quarter" idx="10"/>
          </p:nvPr>
        </p:nvSpPr>
        <p:spPr>
          <a:xfrm>
            <a:off x="1221977" y="3052763"/>
            <a:ext cx="3653310" cy="752475"/>
          </a:xfrm>
          <a:prstGeom prst="rect">
            <a:avLst/>
          </a:prstGeom>
        </p:spPr>
        <p:txBody>
          <a:bodyPr anchor="ctr"/>
          <a:lstStyle>
            <a:lvl1pPr marL="0" indent="0">
              <a:buNone/>
              <a:defRPr sz="4800">
                <a:latin typeface="+mn-ea"/>
                <a:ea typeface="+mn-ea"/>
              </a:defRPr>
            </a:lvl1pPr>
          </a:lstStyle>
          <a:p>
            <a:pPr lvl="0"/>
            <a:endParaRPr lang="zh-CN" altLang="en-US" dirty="0"/>
          </a:p>
        </p:txBody>
      </p:sp>
      <p:grpSp>
        <p:nvGrpSpPr>
          <p:cNvPr id="20" name="组合 19">
            <a:extLst>
              <a:ext uri="{FF2B5EF4-FFF2-40B4-BE49-F238E27FC236}">
                <a16:creationId xmlns:a16="http://schemas.microsoft.com/office/drawing/2014/main" id="{555CB42C-6EAD-4EA6-A22D-CDBABC9B6F27}"/>
              </a:ext>
            </a:extLst>
          </p:cNvPr>
          <p:cNvGrpSpPr/>
          <p:nvPr userDrawn="1"/>
        </p:nvGrpSpPr>
        <p:grpSpPr>
          <a:xfrm>
            <a:off x="9112151" y="149813"/>
            <a:ext cx="3079850" cy="336324"/>
            <a:chOff x="8461793" y="155601"/>
            <a:chExt cx="3687147" cy="402641"/>
          </a:xfrm>
        </p:grpSpPr>
        <p:grpSp>
          <p:nvGrpSpPr>
            <p:cNvPr id="21" name="组合 20">
              <a:extLst>
                <a:ext uri="{FF2B5EF4-FFF2-40B4-BE49-F238E27FC236}">
                  <a16:creationId xmlns:a16="http://schemas.microsoft.com/office/drawing/2014/main" id="{62167DE9-5CE0-4CC0-9681-F90DDC232E69}"/>
                </a:ext>
              </a:extLst>
            </p:cNvPr>
            <p:cNvGrpSpPr/>
            <p:nvPr userDrawn="1"/>
          </p:nvGrpSpPr>
          <p:grpSpPr>
            <a:xfrm>
              <a:off x="10416175" y="155601"/>
              <a:ext cx="1732765" cy="380364"/>
              <a:chOff x="10416175" y="155601"/>
              <a:chExt cx="1732765" cy="380364"/>
            </a:xfrm>
          </p:grpSpPr>
          <p:grpSp>
            <p:nvGrpSpPr>
              <p:cNvPr id="23" name="组合 22">
                <a:extLst>
                  <a:ext uri="{FF2B5EF4-FFF2-40B4-BE49-F238E27FC236}">
                    <a16:creationId xmlns:a16="http://schemas.microsoft.com/office/drawing/2014/main" id="{A51A50C2-20CE-44C1-A73F-E33A776300D1}"/>
                  </a:ext>
                </a:extLst>
              </p:cNvPr>
              <p:cNvGrpSpPr/>
              <p:nvPr userDrawn="1"/>
            </p:nvGrpSpPr>
            <p:grpSpPr>
              <a:xfrm>
                <a:off x="10501419" y="313894"/>
                <a:ext cx="95342" cy="95342"/>
                <a:chOff x="10825120" y="313894"/>
                <a:chExt cx="95342" cy="95342"/>
              </a:xfrm>
            </p:grpSpPr>
            <p:cxnSp>
              <p:nvCxnSpPr>
                <p:cNvPr id="25" name="直线连接符 38">
                  <a:extLst>
                    <a:ext uri="{FF2B5EF4-FFF2-40B4-BE49-F238E27FC236}">
                      <a16:creationId xmlns:a16="http://schemas.microsoft.com/office/drawing/2014/main" id="{BB14D713-2C4A-4D4D-8F12-87EFFF61F37E}"/>
                    </a:ext>
                  </a:extLst>
                </p:cNvPr>
                <p:cNvCxnSpPr/>
                <p:nvPr/>
              </p:nvCxnSpPr>
              <p:spPr>
                <a:xfrm>
                  <a:off x="10825120" y="313894"/>
                  <a:ext cx="95342" cy="95342"/>
                </a:xfrm>
                <a:prstGeom prst="line">
                  <a:avLst/>
                </a:prstGeom>
                <a:ln>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cxnSp>
              <p:nvCxnSpPr>
                <p:cNvPr id="26" name="直线连接符 39">
                  <a:extLst>
                    <a:ext uri="{FF2B5EF4-FFF2-40B4-BE49-F238E27FC236}">
                      <a16:creationId xmlns:a16="http://schemas.microsoft.com/office/drawing/2014/main" id="{5DEC0864-5872-4C6A-856A-58A88946CCE2}"/>
                    </a:ext>
                  </a:extLst>
                </p:cNvPr>
                <p:cNvCxnSpPr/>
                <p:nvPr/>
              </p:nvCxnSpPr>
              <p:spPr>
                <a:xfrm flipH="1">
                  <a:off x="10825120" y="313894"/>
                  <a:ext cx="95342" cy="95342"/>
                </a:xfrm>
                <a:prstGeom prst="line">
                  <a:avLst/>
                </a:prstGeom>
                <a:ln>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grpSp>
          <p:pic>
            <p:nvPicPr>
              <p:cNvPr id="24" name="图片 23">
                <a:extLst>
                  <a:ext uri="{FF2B5EF4-FFF2-40B4-BE49-F238E27FC236}">
                    <a16:creationId xmlns:a16="http://schemas.microsoft.com/office/drawing/2014/main" id="{81C2898D-5817-4C85-8372-EB5B6F2690C3}"/>
                  </a:ext>
                </a:extLst>
              </p:cNvPr>
              <p:cNvPicPr>
                <a:picLocks noChangeAspect="1"/>
              </p:cNvPicPr>
              <p:nvPr userDrawn="1"/>
            </p:nvPicPr>
            <p:blipFill>
              <a:blip r:embed="rId3">
                <a:extLst>
                  <a:ext uri="{BEBA8EAE-BF5A-486C-A8C5-ECC9F3942E4B}">
                    <a14:imgProps xmlns:a14="http://schemas.microsoft.com/office/drawing/2010/main">
                      <a14:imgLayer r:embed="rId4">
                        <a14:imgEffect>
                          <a14:backgroundRemoval t="10000" b="90000" l="10000" r="90000">
                            <a14:foregroundMark x1="20000" y1="57037" x2="20000" y2="57037"/>
                            <a14:foregroundMark x1="13496" y1="15556" x2="13496" y2="15556"/>
                            <a14:foregroundMark x1="26992" y1="43704" x2="26992" y2="43704"/>
                            <a14:foregroundMark x1="36423" y1="49630" x2="36423" y2="49630"/>
                            <a14:foregroundMark x1="41301" y1="42963" x2="41301" y2="42963"/>
                            <a14:foregroundMark x1="49106" y1="40741" x2="49106" y2="40741"/>
                            <a14:foregroundMark x1="56911" y1="48889" x2="56911" y2="48889"/>
                            <a14:foregroundMark x1="64065" y1="45926" x2="64065" y2="45926"/>
                            <a14:foregroundMark x1="71057" y1="43704" x2="71057" y2="43704"/>
                            <a14:foregroundMark x1="78211" y1="46667" x2="78211" y2="46667"/>
                            <a14:foregroundMark x1="12358" y1="16296" x2="12358" y2="16296"/>
                            <a14:foregroundMark x1="11545" y1="16296" x2="11545" y2="16296"/>
                            <a14:foregroundMark x1="11057" y1="16296" x2="11057" y2="16296"/>
                            <a14:backgroundMark x1="39837" y1="14074" x2="39837" y2="14074"/>
                            <a14:backgroundMark x1="32846" y1="51852" x2="32846" y2="51852"/>
                            <a14:backgroundMark x1="80325" y1="45926" x2="80325" y2="45926"/>
                          </a14:backgroundRemoval>
                        </a14:imgEffect>
                      </a14:imgLayer>
                    </a14:imgProps>
                  </a:ext>
                </a:extLst>
              </a:blip>
              <a:stretch>
                <a:fillRect/>
              </a:stretch>
            </p:blipFill>
            <p:spPr>
              <a:xfrm>
                <a:off x="10416175" y="155601"/>
                <a:ext cx="1732765" cy="380364"/>
              </a:xfrm>
              <a:prstGeom prst="rect">
                <a:avLst/>
              </a:prstGeom>
            </p:spPr>
          </p:pic>
        </p:grpSp>
        <p:pic>
          <p:nvPicPr>
            <p:cNvPr id="22" name="图片 21" descr="文本&#10;&#10;中度可信度描述已自动生成">
              <a:extLst>
                <a:ext uri="{FF2B5EF4-FFF2-40B4-BE49-F238E27FC236}">
                  <a16:creationId xmlns:a16="http://schemas.microsoft.com/office/drawing/2014/main" id="{5D472BEB-916C-4D89-A535-2E2CCCB5EE8E}"/>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8461793" y="193117"/>
              <a:ext cx="2062130" cy="365125"/>
            </a:xfrm>
            <a:prstGeom prst="rect">
              <a:avLst/>
            </a:prstGeom>
          </p:spPr>
        </p:pic>
      </p:grpSp>
    </p:spTree>
    <p:extLst>
      <p:ext uri="{BB962C8B-B14F-4D97-AF65-F5344CB8AC3E}">
        <p14:creationId xmlns:p14="http://schemas.microsoft.com/office/powerpoint/2010/main" val="21619880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Part 3">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C6D33B49-8D69-4269-9D12-92A12A1B6472}"/>
              </a:ext>
            </a:extLst>
          </p:cNvPr>
          <p:cNvSpPr/>
          <p:nvPr userDrawn="1"/>
        </p:nvSpPr>
        <p:spPr>
          <a:xfrm>
            <a:off x="0" y="0"/>
            <a:ext cx="12192000" cy="6858000"/>
          </a:xfrm>
          <a:prstGeom prst="rect">
            <a:avLst/>
          </a:prstGeom>
          <a:solidFill>
            <a:srgbClr val="DED5C9"/>
          </a:solidFill>
          <a:ln w="12700" cap="flat" cmpd="sng" algn="ctr">
            <a:no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Verdana"/>
              <a:ea typeface="微软雅黑"/>
              <a:cs typeface="+mn-cs"/>
            </a:endParaRPr>
          </a:p>
        </p:txBody>
      </p:sp>
      <p:sp>
        <p:nvSpPr>
          <p:cNvPr id="4" name="矩形 3">
            <a:extLst>
              <a:ext uri="{FF2B5EF4-FFF2-40B4-BE49-F238E27FC236}">
                <a16:creationId xmlns:a16="http://schemas.microsoft.com/office/drawing/2014/main" id="{D9CA8363-A2FE-4CE1-A232-B254E3986C77}"/>
              </a:ext>
            </a:extLst>
          </p:cNvPr>
          <p:cNvSpPr/>
          <p:nvPr userDrawn="1"/>
        </p:nvSpPr>
        <p:spPr>
          <a:xfrm>
            <a:off x="2" y="0"/>
            <a:ext cx="1003300" cy="6858000"/>
          </a:xfrm>
          <a:prstGeom prst="rect">
            <a:avLst/>
          </a:prstGeom>
          <a:solidFill>
            <a:srgbClr val="726250">
              <a:lumMod val="60000"/>
              <a:lumOff val="40000"/>
            </a:srgbClr>
          </a:solidFill>
          <a:ln w="12700" cap="flat" cmpd="sng" algn="ctr">
            <a:no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Verdana"/>
              <a:ea typeface="微软雅黑"/>
              <a:cs typeface="+mn-cs"/>
            </a:endParaRPr>
          </a:p>
        </p:txBody>
      </p:sp>
      <p:sp>
        <p:nvSpPr>
          <p:cNvPr id="5" name="文本框 4">
            <a:extLst>
              <a:ext uri="{FF2B5EF4-FFF2-40B4-BE49-F238E27FC236}">
                <a16:creationId xmlns:a16="http://schemas.microsoft.com/office/drawing/2014/main" id="{29D1A950-BEEE-460A-B35A-EA7438BB0B72}"/>
              </a:ext>
            </a:extLst>
          </p:cNvPr>
          <p:cNvSpPr txBox="1"/>
          <p:nvPr userDrawn="1"/>
        </p:nvSpPr>
        <p:spPr>
          <a:xfrm>
            <a:off x="222904" y="316072"/>
            <a:ext cx="615553" cy="4725827"/>
          </a:xfrm>
          <a:prstGeom prst="rect">
            <a:avLst/>
          </a:prstGeom>
          <a:noFill/>
        </p:spPr>
        <p:txBody>
          <a:bodyPr vert="eaVert" wrap="square" rtlCol="0">
            <a:spAutoFit/>
          </a:bodyPr>
          <a:lstStyle/>
          <a:p>
            <a:r>
              <a:rPr lang="en-US" sz="2800" dirty="0">
                <a:solidFill>
                  <a:srgbClr val="000000"/>
                </a:solidFill>
                <a:latin typeface="+mn-ea"/>
                <a:ea typeface="+mn-ea"/>
              </a:rPr>
              <a:t>CHAPTER		</a:t>
            </a:r>
          </a:p>
        </p:txBody>
      </p:sp>
      <p:grpSp>
        <p:nvGrpSpPr>
          <p:cNvPr id="6" name="组合 5">
            <a:extLst>
              <a:ext uri="{FF2B5EF4-FFF2-40B4-BE49-F238E27FC236}">
                <a16:creationId xmlns:a16="http://schemas.microsoft.com/office/drawing/2014/main" id="{D431516A-0EEE-4820-BD57-1243A8014BA9}"/>
              </a:ext>
            </a:extLst>
          </p:cNvPr>
          <p:cNvGrpSpPr/>
          <p:nvPr userDrawn="1"/>
        </p:nvGrpSpPr>
        <p:grpSpPr>
          <a:xfrm>
            <a:off x="1221977" y="316072"/>
            <a:ext cx="2023048" cy="1800000"/>
            <a:chOff x="1133076" y="316072"/>
            <a:chExt cx="2023048" cy="1800000"/>
          </a:xfrm>
        </p:grpSpPr>
        <p:sp>
          <p:nvSpPr>
            <p:cNvPr id="7" name="文本框 6">
              <a:extLst>
                <a:ext uri="{FF2B5EF4-FFF2-40B4-BE49-F238E27FC236}">
                  <a16:creationId xmlns:a16="http://schemas.microsoft.com/office/drawing/2014/main" id="{D55BB6AE-8DA0-4FC6-9534-A0F332535C1E}"/>
                </a:ext>
              </a:extLst>
            </p:cNvPr>
            <p:cNvSpPr txBox="1"/>
            <p:nvPr/>
          </p:nvSpPr>
          <p:spPr>
            <a:xfrm>
              <a:off x="1133076" y="615907"/>
              <a:ext cx="2023048" cy="120032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200" b="0" i="0" u="none" strike="noStrike" kern="0" cap="none" spc="0" normalizeH="0" baseline="0" noProof="0" dirty="0">
                  <a:ln>
                    <a:solidFill>
                      <a:srgbClr val="000000"/>
                    </a:solidFill>
                  </a:ln>
                  <a:solidFill>
                    <a:srgbClr val="000000"/>
                  </a:solidFill>
                  <a:effectLst/>
                  <a:uLnTx/>
                  <a:uFillTx/>
                  <a:latin typeface="+mn-ea"/>
                  <a:ea typeface="+mn-ea"/>
                </a:rPr>
                <a:t>04</a:t>
              </a:r>
            </a:p>
          </p:txBody>
        </p:sp>
        <p:sp>
          <p:nvSpPr>
            <p:cNvPr id="8" name="椭圆 7">
              <a:extLst>
                <a:ext uri="{FF2B5EF4-FFF2-40B4-BE49-F238E27FC236}">
                  <a16:creationId xmlns:a16="http://schemas.microsoft.com/office/drawing/2014/main" id="{46038BEC-5502-452F-8681-9670427BCF28}"/>
                </a:ext>
              </a:extLst>
            </p:cNvPr>
            <p:cNvSpPr/>
            <p:nvPr/>
          </p:nvSpPr>
          <p:spPr>
            <a:xfrm>
              <a:off x="1244600" y="316072"/>
              <a:ext cx="1800000" cy="1800000"/>
            </a:xfrm>
            <a:prstGeom prst="ellipse">
              <a:avLst/>
            </a:prstGeom>
            <a:noFill/>
            <a:ln w="12700" cap="flat" cmpd="sng" algn="ctr">
              <a:solidFill>
                <a:srgbClr val="000000"/>
              </a:solid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mn-ea"/>
                <a:ea typeface="+mn-ea"/>
                <a:cs typeface="+mn-cs"/>
              </a:endParaRPr>
            </a:p>
          </p:txBody>
        </p:sp>
      </p:grpSp>
      <p:grpSp>
        <p:nvGrpSpPr>
          <p:cNvPr id="9" name="组合 8">
            <a:extLst>
              <a:ext uri="{FF2B5EF4-FFF2-40B4-BE49-F238E27FC236}">
                <a16:creationId xmlns:a16="http://schemas.microsoft.com/office/drawing/2014/main" id="{47AD5CB4-88AA-4E24-AA32-21BB26BE6E72}"/>
              </a:ext>
            </a:extLst>
          </p:cNvPr>
          <p:cNvGrpSpPr/>
          <p:nvPr userDrawn="1"/>
        </p:nvGrpSpPr>
        <p:grpSpPr>
          <a:xfrm>
            <a:off x="5736150" y="1051172"/>
            <a:ext cx="5755576" cy="5019586"/>
            <a:chOff x="2855024" y="919800"/>
            <a:chExt cx="5755576" cy="5019586"/>
          </a:xfrm>
        </p:grpSpPr>
        <p:sp>
          <p:nvSpPr>
            <p:cNvPr id="10" name="椭圆 9">
              <a:extLst>
                <a:ext uri="{FF2B5EF4-FFF2-40B4-BE49-F238E27FC236}">
                  <a16:creationId xmlns:a16="http://schemas.microsoft.com/office/drawing/2014/main" id="{F8580FA4-9140-4F46-BDFA-38D10F68541C}"/>
                </a:ext>
              </a:extLst>
            </p:cNvPr>
            <p:cNvSpPr/>
            <p:nvPr/>
          </p:nvSpPr>
          <p:spPr>
            <a:xfrm>
              <a:off x="3592200" y="919800"/>
              <a:ext cx="5018400" cy="5018400"/>
            </a:xfrm>
            <a:prstGeom prst="ellipse">
              <a:avLst/>
            </a:prstGeom>
            <a:solidFill>
              <a:srgbClr val="F0ECE2"/>
            </a:solidFill>
            <a:ln w="12700" cap="flat" cmpd="sng" algn="ctr">
              <a:no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Verdana"/>
                <a:ea typeface="微软雅黑"/>
                <a:cs typeface="+mn-cs"/>
              </a:endParaRPr>
            </a:p>
          </p:txBody>
        </p:sp>
        <p:pic>
          <p:nvPicPr>
            <p:cNvPr id="11" name="图片 10">
              <a:extLst>
                <a:ext uri="{FF2B5EF4-FFF2-40B4-BE49-F238E27FC236}">
                  <a16:creationId xmlns:a16="http://schemas.microsoft.com/office/drawing/2014/main" id="{8C6878BA-F6B7-4385-BEB5-E4D8004EF67D}"/>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2855024" y="919800"/>
              <a:ext cx="5006236" cy="5019586"/>
            </a:xfrm>
            <a:prstGeom prst="ellipse">
              <a:avLst/>
            </a:prstGeom>
            <a:ln>
              <a:noFill/>
            </a:ln>
          </p:spPr>
        </p:pic>
      </p:grpSp>
      <p:sp>
        <p:nvSpPr>
          <p:cNvPr id="15" name="文本占位符 14">
            <a:extLst>
              <a:ext uri="{FF2B5EF4-FFF2-40B4-BE49-F238E27FC236}">
                <a16:creationId xmlns:a16="http://schemas.microsoft.com/office/drawing/2014/main" id="{AECB91CB-CC0C-4049-A18E-A256A1F2108D}"/>
              </a:ext>
            </a:extLst>
          </p:cNvPr>
          <p:cNvSpPr>
            <a:spLocks noGrp="1"/>
          </p:cNvSpPr>
          <p:nvPr>
            <p:ph type="body" sz="quarter" idx="10"/>
          </p:nvPr>
        </p:nvSpPr>
        <p:spPr>
          <a:xfrm>
            <a:off x="1221977" y="3052763"/>
            <a:ext cx="3653310" cy="752475"/>
          </a:xfrm>
          <a:prstGeom prst="rect">
            <a:avLst/>
          </a:prstGeom>
        </p:spPr>
        <p:txBody>
          <a:bodyPr anchor="ctr"/>
          <a:lstStyle>
            <a:lvl1pPr marL="0" indent="0">
              <a:buNone/>
              <a:defRPr sz="4800">
                <a:latin typeface="+mn-ea"/>
                <a:ea typeface="+mn-ea"/>
              </a:defRPr>
            </a:lvl1pPr>
          </a:lstStyle>
          <a:p>
            <a:pPr lvl="0"/>
            <a:endParaRPr lang="zh-CN" altLang="en-US" dirty="0"/>
          </a:p>
        </p:txBody>
      </p:sp>
      <p:grpSp>
        <p:nvGrpSpPr>
          <p:cNvPr id="20" name="组合 19">
            <a:extLst>
              <a:ext uri="{FF2B5EF4-FFF2-40B4-BE49-F238E27FC236}">
                <a16:creationId xmlns:a16="http://schemas.microsoft.com/office/drawing/2014/main" id="{555CB42C-6EAD-4EA6-A22D-CDBABC9B6F27}"/>
              </a:ext>
            </a:extLst>
          </p:cNvPr>
          <p:cNvGrpSpPr/>
          <p:nvPr userDrawn="1"/>
        </p:nvGrpSpPr>
        <p:grpSpPr>
          <a:xfrm>
            <a:off x="9112151" y="149813"/>
            <a:ext cx="3079850" cy="336324"/>
            <a:chOff x="8461793" y="155601"/>
            <a:chExt cx="3687147" cy="402641"/>
          </a:xfrm>
        </p:grpSpPr>
        <p:grpSp>
          <p:nvGrpSpPr>
            <p:cNvPr id="21" name="组合 20">
              <a:extLst>
                <a:ext uri="{FF2B5EF4-FFF2-40B4-BE49-F238E27FC236}">
                  <a16:creationId xmlns:a16="http://schemas.microsoft.com/office/drawing/2014/main" id="{62167DE9-5CE0-4CC0-9681-F90DDC232E69}"/>
                </a:ext>
              </a:extLst>
            </p:cNvPr>
            <p:cNvGrpSpPr/>
            <p:nvPr userDrawn="1"/>
          </p:nvGrpSpPr>
          <p:grpSpPr>
            <a:xfrm>
              <a:off x="10416175" y="155601"/>
              <a:ext cx="1732765" cy="380364"/>
              <a:chOff x="10416175" y="155601"/>
              <a:chExt cx="1732765" cy="380364"/>
            </a:xfrm>
          </p:grpSpPr>
          <p:grpSp>
            <p:nvGrpSpPr>
              <p:cNvPr id="23" name="组合 22">
                <a:extLst>
                  <a:ext uri="{FF2B5EF4-FFF2-40B4-BE49-F238E27FC236}">
                    <a16:creationId xmlns:a16="http://schemas.microsoft.com/office/drawing/2014/main" id="{A51A50C2-20CE-44C1-A73F-E33A776300D1}"/>
                  </a:ext>
                </a:extLst>
              </p:cNvPr>
              <p:cNvGrpSpPr/>
              <p:nvPr userDrawn="1"/>
            </p:nvGrpSpPr>
            <p:grpSpPr>
              <a:xfrm>
                <a:off x="10501419" y="313894"/>
                <a:ext cx="95342" cy="95342"/>
                <a:chOff x="10825120" y="313894"/>
                <a:chExt cx="95342" cy="95342"/>
              </a:xfrm>
            </p:grpSpPr>
            <p:cxnSp>
              <p:nvCxnSpPr>
                <p:cNvPr id="25" name="直线连接符 38">
                  <a:extLst>
                    <a:ext uri="{FF2B5EF4-FFF2-40B4-BE49-F238E27FC236}">
                      <a16:creationId xmlns:a16="http://schemas.microsoft.com/office/drawing/2014/main" id="{BB14D713-2C4A-4D4D-8F12-87EFFF61F37E}"/>
                    </a:ext>
                  </a:extLst>
                </p:cNvPr>
                <p:cNvCxnSpPr/>
                <p:nvPr/>
              </p:nvCxnSpPr>
              <p:spPr>
                <a:xfrm>
                  <a:off x="10825120" y="313894"/>
                  <a:ext cx="95342" cy="95342"/>
                </a:xfrm>
                <a:prstGeom prst="line">
                  <a:avLst/>
                </a:prstGeom>
                <a:ln>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cxnSp>
              <p:nvCxnSpPr>
                <p:cNvPr id="26" name="直线连接符 39">
                  <a:extLst>
                    <a:ext uri="{FF2B5EF4-FFF2-40B4-BE49-F238E27FC236}">
                      <a16:creationId xmlns:a16="http://schemas.microsoft.com/office/drawing/2014/main" id="{5DEC0864-5872-4C6A-856A-58A88946CCE2}"/>
                    </a:ext>
                  </a:extLst>
                </p:cNvPr>
                <p:cNvCxnSpPr/>
                <p:nvPr/>
              </p:nvCxnSpPr>
              <p:spPr>
                <a:xfrm flipH="1">
                  <a:off x="10825120" y="313894"/>
                  <a:ext cx="95342" cy="95342"/>
                </a:xfrm>
                <a:prstGeom prst="line">
                  <a:avLst/>
                </a:prstGeom>
                <a:ln>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grpSp>
          <p:pic>
            <p:nvPicPr>
              <p:cNvPr id="24" name="图片 23">
                <a:extLst>
                  <a:ext uri="{FF2B5EF4-FFF2-40B4-BE49-F238E27FC236}">
                    <a16:creationId xmlns:a16="http://schemas.microsoft.com/office/drawing/2014/main" id="{81C2898D-5817-4C85-8372-EB5B6F2690C3}"/>
                  </a:ext>
                </a:extLst>
              </p:cNvPr>
              <p:cNvPicPr>
                <a:picLocks noChangeAspect="1"/>
              </p:cNvPicPr>
              <p:nvPr userDrawn="1"/>
            </p:nvPicPr>
            <p:blipFill>
              <a:blip r:embed="rId3">
                <a:extLst>
                  <a:ext uri="{BEBA8EAE-BF5A-486C-A8C5-ECC9F3942E4B}">
                    <a14:imgProps xmlns:a14="http://schemas.microsoft.com/office/drawing/2010/main">
                      <a14:imgLayer r:embed="rId4">
                        <a14:imgEffect>
                          <a14:backgroundRemoval t="10000" b="90000" l="10000" r="90000">
                            <a14:foregroundMark x1="20000" y1="57037" x2="20000" y2="57037"/>
                            <a14:foregroundMark x1="13496" y1="15556" x2="13496" y2="15556"/>
                            <a14:foregroundMark x1="26992" y1="43704" x2="26992" y2="43704"/>
                            <a14:foregroundMark x1="36423" y1="49630" x2="36423" y2="49630"/>
                            <a14:foregroundMark x1="41301" y1="42963" x2="41301" y2="42963"/>
                            <a14:foregroundMark x1="49106" y1="40741" x2="49106" y2="40741"/>
                            <a14:foregroundMark x1="56911" y1="48889" x2="56911" y2="48889"/>
                            <a14:foregroundMark x1="64065" y1="45926" x2="64065" y2="45926"/>
                            <a14:foregroundMark x1="71057" y1="43704" x2="71057" y2="43704"/>
                            <a14:foregroundMark x1="78211" y1="46667" x2="78211" y2="46667"/>
                            <a14:foregroundMark x1="12358" y1="16296" x2="12358" y2="16296"/>
                            <a14:foregroundMark x1="11545" y1="16296" x2="11545" y2="16296"/>
                            <a14:foregroundMark x1="11057" y1="16296" x2="11057" y2="16296"/>
                            <a14:backgroundMark x1="39837" y1="14074" x2="39837" y2="14074"/>
                            <a14:backgroundMark x1="32846" y1="51852" x2="32846" y2="51852"/>
                            <a14:backgroundMark x1="80325" y1="45926" x2="80325" y2="45926"/>
                          </a14:backgroundRemoval>
                        </a14:imgEffect>
                      </a14:imgLayer>
                    </a14:imgProps>
                  </a:ext>
                </a:extLst>
              </a:blip>
              <a:stretch>
                <a:fillRect/>
              </a:stretch>
            </p:blipFill>
            <p:spPr>
              <a:xfrm>
                <a:off x="10416175" y="155601"/>
                <a:ext cx="1732765" cy="380364"/>
              </a:xfrm>
              <a:prstGeom prst="rect">
                <a:avLst/>
              </a:prstGeom>
            </p:spPr>
          </p:pic>
        </p:grpSp>
        <p:pic>
          <p:nvPicPr>
            <p:cNvPr id="22" name="图片 21" descr="文本&#10;&#10;中度可信度描述已自动生成">
              <a:extLst>
                <a:ext uri="{FF2B5EF4-FFF2-40B4-BE49-F238E27FC236}">
                  <a16:creationId xmlns:a16="http://schemas.microsoft.com/office/drawing/2014/main" id="{5D472BEB-916C-4D89-A535-2E2CCCB5EE8E}"/>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8461793" y="193117"/>
              <a:ext cx="2062130" cy="365125"/>
            </a:xfrm>
            <a:prstGeom prst="rect">
              <a:avLst/>
            </a:prstGeom>
          </p:spPr>
        </p:pic>
      </p:grpSp>
    </p:spTree>
    <p:extLst>
      <p:ext uri="{BB962C8B-B14F-4D97-AF65-F5344CB8AC3E}">
        <p14:creationId xmlns:p14="http://schemas.microsoft.com/office/powerpoint/2010/main" val="428716305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小结页">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E72EF2C7-3A2C-471D-B2A2-EB4EA5B6F2D8}"/>
              </a:ext>
            </a:extLst>
          </p:cNvPr>
          <p:cNvSpPr/>
          <p:nvPr userDrawn="1"/>
        </p:nvSpPr>
        <p:spPr>
          <a:xfrm>
            <a:off x="192912" y="1261641"/>
            <a:ext cx="11806177" cy="5396696"/>
          </a:xfrm>
          <a:prstGeom prst="rect">
            <a:avLst/>
          </a:prstGeom>
          <a:solidFill>
            <a:schemeClr val="accent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a:extLst>
              <a:ext uri="{FF2B5EF4-FFF2-40B4-BE49-F238E27FC236}">
                <a16:creationId xmlns:a16="http://schemas.microsoft.com/office/drawing/2014/main" id="{2A74A5A3-E989-4C2B-8C66-2C58720A8153}"/>
              </a:ext>
            </a:extLst>
          </p:cNvPr>
          <p:cNvSpPr txBox="1"/>
          <p:nvPr userDrawn="1"/>
        </p:nvSpPr>
        <p:spPr>
          <a:xfrm>
            <a:off x="192912" y="423787"/>
            <a:ext cx="4051139" cy="584775"/>
          </a:xfrm>
          <a:prstGeom prst="rect">
            <a:avLst/>
          </a:prstGeom>
          <a:noFill/>
        </p:spPr>
        <p:txBody>
          <a:bodyPr wrap="square" rtlCol="0">
            <a:spAutoFit/>
          </a:bodyPr>
          <a:lstStyle/>
          <a:p>
            <a:r>
              <a:rPr lang="en-US" altLang="zh-CN" sz="3200" b="1" dirty="0">
                <a:solidFill>
                  <a:schemeClr val="bg1"/>
                </a:solidFill>
                <a:effectLst>
                  <a:outerShdw blurRad="38100" dist="38100" dir="2700000" algn="tl">
                    <a:srgbClr val="000000">
                      <a:alpha val="43137"/>
                    </a:srgbClr>
                  </a:outerShdw>
                </a:effectLst>
                <a:latin typeface="+mn-ea"/>
                <a:ea typeface="+mn-ea"/>
              </a:rPr>
              <a:t>Summary</a:t>
            </a:r>
            <a:endParaRPr lang="zh-CN" altLang="en-US" sz="3200" b="1" dirty="0">
              <a:solidFill>
                <a:schemeClr val="bg1"/>
              </a:solidFill>
              <a:effectLst>
                <a:outerShdw blurRad="38100" dist="38100" dir="2700000" algn="tl">
                  <a:srgbClr val="000000">
                    <a:alpha val="43137"/>
                  </a:srgbClr>
                </a:outerShdw>
              </a:effectLst>
              <a:latin typeface="+mn-ea"/>
              <a:ea typeface="+mn-ea"/>
            </a:endParaRPr>
          </a:p>
        </p:txBody>
      </p:sp>
      <p:grpSp>
        <p:nvGrpSpPr>
          <p:cNvPr id="11" name="组合 10">
            <a:extLst>
              <a:ext uri="{FF2B5EF4-FFF2-40B4-BE49-F238E27FC236}">
                <a16:creationId xmlns:a16="http://schemas.microsoft.com/office/drawing/2014/main" id="{9936DB56-CA09-4C72-8473-009359B1F3D4}"/>
              </a:ext>
            </a:extLst>
          </p:cNvPr>
          <p:cNvGrpSpPr/>
          <p:nvPr userDrawn="1"/>
        </p:nvGrpSpPr>
        <p:grpSpPr>
          <a:xfrm>
            <a:off x="8032079" y="261318"/>
            <a:ext cx="3967009" cy="465499"/>
            <a:chOff x="8032079" y="215018"/>
            <a:chExt cx="3967009" cy="465499"/>
          </a:xfrm>
        </p:grpSpPr>
        <p:grpSp>
          <p:nvGrpSpPr>
            <p:cNvPr id="5" name="组合 4">
              <a:extLst>
                <a:ext uri="{FF2B5EF4-FFF2-40B4-BE49-F238E27FC236}">
                  <a16:creationId xmlns:a16="http://schemas.microsoft.com/office/drawing/2014/main" id="{7CAEE226-7176-4E20-82BD-F93B65256201}"/>
                </a:ext>
              </a:extLst>
            </p:cNvPr>
            <p:cNvGrpSpPr>
              <a:grpSpLocks noChangeAspect="1"/>
            </p:cNvGrpSpPr>
            <p:nvPr userDrawn="1"/>
          </p:nvGrpSpPr>
          <p:grpSpPr>
            <a:xfrm>
              <a:off x="10311073" y="215018"/>
              <a:ext cx="1688015" cy="396000"/>
              <a:chOff x="2479758" y="4621554"/>
              <a:chExt cx="1841471" cy="432000"/>
            </a:xfrm>
          </p:grpSpPr>
          <p:grpSp>
            <p:nvGrpSpPr>
              <p:cNvPr id="6" name="组合 5">
                <a:extLst>
                  <a:ext uri="{FF2B5EF4-FFF2-40B4-BE49-F238E27FC236}">
                    <a16:creationId xmlns:a16="http://schemas.microsoft.com/office/drawing/2014/main" id="{C452A4FD-A537-401F-871A-60DAEE9ED87F}"/>
                  </a:ext>
                </a:extLst>
              </p:cNvPr>
              <p:cNvGrpSpPr/>
              <p:nvPr/>
            </p:nvGrpSpPr>
            <p:grpSpPr>
              <a:xfrm>
                <a:off x="2479758" y="4765554"/>
                <a:ext cx="144000" cy="144000"/>
                <a:chOff x="2009812" y="5454318"/>
                <a:chExt cx="144000" cy="144000"/>
              </a:xfrm>
            </p:grpSpPr>
            <p:cxnSp>
              <p:nvCxnSpPr>
                <p:cNvPr id="8" name="直线连接符 38">
                  <a:extLst>
                    <a:ext uri="{FF2B5EF4-FFF2-40B4-BE49-F238E27FC236}">
                      <a16:creationId xmlns:a16="http://schemas.microsoft.com/office/drawing/2014/main" id="{D6E1A8C2-1108-4341-9D05-FC75273C3B5E}"/>
                    </a:ext>
                  </a:extLst>
                </p:cNvPr>
                <p:cNvCxnSpPr/>
                <p:nvPr/>
              </p:nvCxnSpPr>
              <p:spPr>
                <a:xfrm>
                  <a:off x="2009812" y="5454318"/>
                  <a:ext cx="144000" cy="1440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 name="直线连接符 39">
                  <a:extLst>
                    <a:ext uri="{FF2B5EF4-FFF2-40B4-BE49-F238E27FC236}">
                      <a16:creationId xmlns:a16="http://schemas.microsoft.com/office/drawing/2014/main" id="{25DD16B0-78AF-4900-9295-4A156CEF10EC}"/>
                    </a:ext>
                  </a:extLst>
                </p:cNvPr>
                <p:cNvCxnSpPr/>
                <p:nvPr/>
              </p:nvCxnSpPr>
              <p:spPr>
                <a:xfrm flipH="1">
                  <a:off x="2009812" y="5454318"/>
                  <a:ext cx="144000" cy="1440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7" name="Picture 4" descr="https://img1.baidu.com/it/u=545087153,1257995337&amp;fm=253&amp;fmt=auto&amp;app=138&amp;f=JPEG?w=2048&amp;h=500">
                <a:extLst>
                  <a:ext uri="{FF2B5EF4-FFF2-40B4-BE49-F238E27FC236}">
                    <a16:creationId xmlns:a16="http://schemas.microsoft.com/office/drawing/2014/main" id="{D9E5AF17-4967-48B6-886C-2847F715EEE2}"/>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10000" b="90000" l="10000" r="90000">
                            <a14:foregroundMark x1="18799" y1="31200" x2="19189" y2="44400"/>
                            <a14:foregroundMark x1="17578" y1="64000" x2="18408" y2="69000"/>
                            <a14:foregroundMark x1="25977" y1="57400" x2="29590" y2="67200"/>
                            <a14:foregroundMark x1="35205" y1="54200" x2="38037" y2="59000"/>
                            <a14:foregroundMark x1="43213" y1="60800" x2="45215" y2="62400"/>
                            <a14:foregroundMark x1="57666" y1="52600" x2="59229" y2="55800"/>
                            <a14:foregroundMark x1="68848" y1="50800" x2="70459" y2="52600"/>
                            <a14:foregroundMark x1="76855" y1="55800" x2="78857" y2="57400"/>
                            <a14:foregroundMark x1="85303" y1="54200" x2="86084" y2="54200"/>
                          </a14:backgroundRemoval>
                        </a14:imgEffect>
                      </a14:imgLayer>
                    </a14:imgProps>
                  </a:ext>
                  <a:ext uri="{28A0092B-C50C-407E-A947-70E740481C1C}">
                    <a14:useLocalDpi xmlns:a14="http://schemas.microsoft.com/office/drawing/2010/main" val="0"/>
                  </a:ext>
                </a:extLst>
              </a:blip>
              <a:srcRect/>
              <a:stretch>
                <a:fillRect/>
              </a:stretch>
            </p:blipFill>
            <p:spPr bwMode="auto">
              <a:xfrm>
                <a:off x="2551758" y="4621554"/>
                <a:ext cx="1769471" cy="432000"/>
              </a:xfrm>
              <a:prstGeom prst="rect">
                <a:avLst/>
              </a:prstGeom>
              <a:noFill/>
              <a:extLst>
                <a:ext uri="{909E8E84-426E-40DD-AFC4-6F175D3DCCD1}">
                  <a14:hiddenFill xmlns:a14="http://schemas.microsoft.com/office/drawing/2010/main">
                    <a:solidFill>
                      <a:srgbClr val="FFFFFF"/>
                    </a:solidFill>
                  </a14:hiddenFill>
                </a:ext>
              </a:extLst>
            </p:spPr>
          </p:pic>
        </p:grpSp>
        <p:pic>
          <p:nvPicPr>
            <p:cNvPr id="10" name="图片 9">
              <a:extLst>
                <a:ext uri="{FF2B5EF4-FFF2-40B4-BE49-F238E27FC236}">
                  <a16:creationId xmlns:a16="http://schemas.microsoft.com/office/drawing/2014/main" id="{34CABAE4-2335-4F2B-A6C2-0C1E06C749F7}"/>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8032079" y="320517"/>
              <a:ext cx="2208316" cy="360000"/>
            </a:xfrm>
            <a:prstGeom prst="rect">
              <a:avLst/>
            </a:prstGeom>
          </p:spPr>
        </p:pic>
      </p:grpSp>
    </p:spTree>
    <p:extLst>
      <p:ext uri="{BB962C8B-B14F-4D97-AF65-F5344CB8AC3E}">
        <p14:creationId xmlns:p14="http://schemas.microsoft.com/office/powerpoint/2010/main" val="404594051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自定义版式">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F4CEFBB9-D1DA-4BB2-B5DE-D259BB3F949D}"/>
              </a:ext>
            </a:extLst>
          </p:cNvPr>
          <p:cNvSpPr/>
          <p:nvPr userDrawn="1"/>
        </p:nvSpPr>
        <p:spPr>
          <a:xfrm>
            <a:off x="0" y="0"/>
            <a:ext cx="12192000" cy="6858000"/>
          </a:xfrm>
          <a:prstGeom prst="rect">
            <a:avLst/>
          </a:prstGeom>
          <a:solidFill>
            <a:srgbClr val="7F7F7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en-US" sz="1400" dirty="0">
              <a:solidFill>
                <a:schemeClr val="bg1"/>
              </a:solidFill>
            </a:endParaRPr>
          </a:p>
        </p:txBody>
      </p:sp>
      <p:grpSp>
        <p:nvGrpSpPr>
          <p:cNvPr id="4" name="组合 3">
            <a:extLst>
              <a:ext uri="{FF2B5EF4-FFF2-40B4-BE49-F238E27FC236}">
                <a16:creationId xmlns:a16="http://schemas.microsoft.com/office/drawing/2014/main" id="{03CDB7B3-5F60-400E-86AB-AEC50AD210AD}"/>
              </a:ext>
            </a:extLst>
          </p:cNvPr>
          <p:cNvGrpSpPr/>
          <p:nvPr userDrawn="1"/>
        </p:nvGrpSpPr>
        <p:grpSpPr>
          <a:xfrm>
            <a:off x="5375920" y="2921047"/>
            <a:ext cx="5752462" cy="1015906"/>
            <a:chOff x="4810605" y="2921131"/>
            <a:chExt cx="4260044" cy="752339"/>
          </a:xfrm>
        </p:grpSpPr>
        <p:pic>
          <p:nvPicPr>
            <p:cNvPr id="5" name="图片 4" descr="图标&#10;&#10;描述已自动生成">
              <a:extLst>
                <a:ext uri="{FF2B5EF4-FFF2-40B4-BE49-F238E27FC236}">
                  <a16:creationId xmlns:a16="http://schemas.microsoft.com/office/drawing/2014/main" id="{378E2D20-998D-4F44-9FBB-D5263D5C1F6B}"/>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810605" y="2921131"/>
              <a:ext cx="2507797" cy="752339"/>
            </a:xfrm>
            <a:prstGeom prst="rect">
              <a:avLst/>
            </a:prstGeom>
          </p:spPr>
        </p:pic>
        <p:sp>
          <p:nvSpPr>
            <p:cNvPr id="6" name="矩形 5">
              <a:extLst>
                <a:ext uri="{FF2B5EF4-FFF2-40B4-BE49-F238E27FC236}">
                  <a16:creationId xmlns:a16="http://schemas.microsoft.com/office/drawing/2014/main" id="{33A51B62-5CF4-49C5-B813-D4F6AE897373}"/>
                </a:ext>
              </a:extLst>
            </p:cNvPr>
            <p:cNvSpPr/>
            <p:nvPr/>
          </p:nvSpPr>
          <p:spPr>
            <a:xfrm>
              <a:off x="7354216" y="3202836"/>
              <a:ext cx="1716433" cy="205134"/>
            </a:xfrm>
            <a:prstGeom prst="rect">
              <a:avLst/>
            </a:prstGeom>
          </p:spPr>
          <p:txBody>
            <a:bodyPr wrap="none">
              <a:spAutoFit/>
            </a:bodyPr>
            <a:lstStyle/>
            <a:p>
              <a:pPr lvl="0" algn="ctr"/>
              <a:r>
                <a:rPr lang="en" altLang="zh-CN" sz="1160" spc="0" dirty="0">
                  <a:solidFill>
                    <a:schemeClr val="bg1"/>
                  </a:solidFill>
                  <a:latin typeface="Microsoft YaHei" panose="020B0503020204020204" pitchFamily="34" charset="-122"/>
                  <a:ea typeface="Microsoft YaHei" panose="020B0503020204020204" pitchFamily="34" charset="-122"/>
                </a:rPr>
                <a:t>Lead</a:t>
              </a:r>
              <a:r>
                <a:rPr lang="zh-CN" altLang="en-US" sz="1160" spc="0" dirty="0">
                  <a:solidFill>
                    <a:schemeClr val="bg1"/>
                  </a:solidFill>
                  <a:latin typeface="Microsoft YaHei" panose="020B0503020204020204" pitchFamily="34" charset="-122"/>
                  <a:ea typeface="Microsoft YaHei" panose="020B0503020204020204" pitchFamily="34" charset="-122"/>
                </a:rPr>
                <a:t> </a:t>
              </a:r>
              <a:r>
                <a:rPr lang="en" altLang="zh-CN" sz="1160" spc="0" dirty="0">
                  <a:solidFill>
                    <a:schemeClr val="bg1"/>
                  </a:solidFill>
                  <a:latin typeface="Microsoft YaHei" panose="020B0503020204020204" pitchFamily="34" charset="-122"/>
                  <a:ea typeface="Microsoft YaHei" panose="020B0503020204020204" pitchFamily="34" charset="-122"/>
                </a:rPr>
                <a:t>to</a:t>
              </a:r>
              <a:r>
                <a:rPr lang="zh-CN" altLang="en-US" sz="1160" spc="0" dirty="0">
                  <a:solidFill>
                    <a:schemeClr val="bg1"/>
                  </a:solidFill>
                  <a:latin typeface="Microsoft YaHei" panose="020B0503020204020204" pitchFamily="34" charset="-122"/>
                  <a:ea typeface="Microsoft YaHei" panose="020B0503020204020204" pitchFamily="34" charset="-122"/>
                </a:rPr>
                <a:t> </a:t>
              </a:r>
              <a:r>
                <a:rPr lang="en" altLang="zh-CN" sz="1160" spc="0" dirty="0">
                  <a:solidFill>
                    <a:schemeClr val="bg1"/>
                  </a:solidFill>
                  <a:latin typeface="Microsoft YaHei" panose="020B0503020204020204" pitchFamily="34" charset="-122"/>
                  <a:ea typeface="Microsoft YaHei" panose="020B0503020204020204" pitchFamily="34" charset="-122"/>
                </a:rPr>
                <a:t>Infinity</a:t>
              </a:r>
              <a:r>
                <a:rPr lang="zh-CN" altLang="en-US" sz="1160" spc="0" dirty="0">
                  <a:solidFill>
                    <a:schemeClr val="bg1"/>
                  </a:solidFill>
                  <a:latin typeface="Microsoft YaHei" panose="020B0503020204020204" pitchFamily="34" charset="-122"/>
                  <a:ea typeface="Microsoft YaHei" panose="020B0503020204020204" pitchFamily="34" charset="-122"/>
                </a:rPr>
                <a:t> </a:t>
              </a:r>
              <a:r>
                <a:rPr lang="en" altLang="zh-CN" sz="1160" spc="0" dirty="0">
                  <a:solidFill>
                    <a:schemeClr val="bg1"/>
                  </a:solidFill>
                  <a:latin typeface="Microsoft YaHei" panose="020B0503020204020204" pitchFamily="34" charset="-122"/>
                  <a:ea typeface="Microsoft YaHei" panose="020B0503020204020204" pitchFamily="34" charset="-122"/>
                </a:rPr>
                <a:t>and</a:t>
              </a:r>
              <a:r>
                <a:rPr lang="zh-CN" altLang="en-US" sz="1160" spc="0" dirty="0">
                  <a:solidFill>
                    <a:schemeClr val="bg1"/>
                  </a:solidFill>
                  <a:latin typeface="Microsoft YaHei" panose="020B0503020204020204" pitchFamily="34" charset="-122"/>
                  <a:ea typeface="Microsoft YaHei" panose="020B0503020204020204" pitchFamily="34" charset="-122"/>
                </a:rPr>
                <a:t> </a:t>
              </a:r>
              <a:r>
                <a:rPr lang="en" altLang="zh-CN" sz="1160" spc="0" dirty="0">
                  <a:solidFill>
                    <a:schemeClr val="bg1"/>
                  </a:solidFill>
                  <a:latin typeface="Microsoft YaHei" panose="020B0503020204020204" pitchFamily="34" charset="-122"/>
                  <a:ea typeface="Microsoft YaHei" panose="020B0503020204020204" pitchFamily="34" charset="-122"/>
                </a:rPr>
                <a:t>Beyond</a:t>
              </a:r>
              <a:r>
                <a:rPr lang="en-US" altLang="zh-CN" sz="1160" spc="0" dirty="0">
                  <a:solidFill>
                    <a:schemeClr val="bg1"/>
                  </a:solidFill>
                  <a:latin typeface="Microsoft YaHei" panose="020B0503020204020204" pitchFamily="34" charset="-122"/>
                  <a:ea typeface="Microsoft YaHei" panose="020B0503020204020204" pitchFamily="34" charset="-122"/>
                </a:rPr>
                <a:t>...</a:t>
              </a:r>
              <a:endParaRPr lang="en-US" altLang="zh-CN" sz="1160" spc="0" dirty="0">
                <a:solidFill>
                  <a:schemeClr val="bg1"/>
                </a:solidFill>
                <a:latin typeface="Microsoft YaHei" panose="020B0503020204020204" pitchFamily="34" charset="-122"/>
                <a:ea typeface="Microsoft YaHei" panose="020B0503020204020204" pitchFamily="34" charset="-122"/>
                <a:sym typeface="+mn-ea"/>
              </a:endParaRPr>
            </a:p>
          </p:txBody>
        </p:sp>
        <p:sp>
          <p:nvSpPr>
            <p:cNvPr id="7" name="矩形 6">
              <a:extLst>
                <a:ext uri="{FF2B5EF4-FFF2-40B4-BE49-F238E27FC236}">
                  <a16:creationId xmlns:a16="http://schemas.microsoft.com/office/drawing/2014/main" id="{49D38D3E-F299-4623-8C21-2E3E004E1536}"/>
                </a:ext>
              </a:extLst>
            </p:cNvPr>
            <p:cNvSpPr/>
            <p:nvPr/>
          </p:nvSpPr>
          <p:spPr>
            <a:xfrm>
              <a:off x="7365888" y="2975551"/>
              <a:ext cx="1675264" cy="273512"/>
            </a:xfrm>
            <a:prstGeom prst="rect">
              <a:avLst/>
            </a:prstGeom>
          </p:spPr>
          <p:txBody>
            <a:bodyPr wrap="none">
              <a:spAutoFit/>
            </a:bodyPr>
            <a:lstStyle/>
            <a:p>
              <a:pPr lvl="0" algn="ctr"/>
              <a:r>
                <a:rPr lang="zh-CN" altLang="en-US" dirty="0">
                  <a:solidFill>
                    <a:schemeClr val="bg1"/>
                  </a:solidFill>
                  <a:latin typeface="Microsoft YaHei" panose="020B0503020204020204" pitchFamily="34" charset="-122"/>
                  <a:ea typeface="Microsoft YaHei" panose="020B0503020204020204" pitchFamily="34" charset="-122"/>
                </a:rPr>
                <a:t>引领无限，超越不止</a:t>
              </a:r>
              <a:endParaRPr lang="en-US" altLang="zh-CN" spc="0" dirty="0">
                <a:solidFill>
                  <a:schemeClr val="bg1"/>
                </a:solidFill>
                <a:latin typeface="Microsoft YaHei" panose="020B0503020204020204" pitchFamily="34" charset="-122"/>
                <a:ea typeface="Microsoft YaHei" panose="020B0503020204020204" pitchFamily="34" charset="-122"/>
                <a:sym typeface="+mn-ea"/>
              </a:endParaRPr>
            </a:p>
          </p:txBody>
        </p:sp>
      </p:grpSp>
      <p:sp>
        <p:nvSpPr>
          <p:cNvPr id="8" name="文本框 7">
            <a:extLst>
              <a:ext uri="{FF2B5EF4-FFF2-40B4-BE49-F238E27FC236}">
                <a16:creationId xmlns:a16="http://schemas.microsoft.com/office/drawing/2014/main" id="{1CEF7DAD-C95F-4175-98B7-39F51D417070}"/>
              </a:ext>
            </a:extLst>
          </p:cNvPr>
          <p:cNvSpPr txBox="1"/>
          <p:nvPr userDrawn="1"/>
        </p:nvSpPr>
        <p:spPr>
          <a:xfrm>
            <a:off x="293813" y="2644170"/>
            <a:ext cx="4266612" cy="1569660"/>
          </a:xfrm>
          <a:prstGeom prst="rect">
            <a:avLst/>
          </a:prstGeom>
          <a:noFill/>
        </p:spPr>
        <p:txBody>
          <a:bodyPr wrap="square" rtlCol="0" anchor="ctr">
            <a:spAutoFit/>
          </a:bodyPr>
          <a:lstStyle/>
          <a:p>
            <a:pPr algn="ctr"/>
            <a:r>
              <a:rPr lang="en-US" altLang="zh-CN" sz="4800" b="1" dirty="0">
                <a:solidFill>
                  <a:schemeClr val="bg1"/>
                </a:solidFill>
                <a:latin typeface="+mn-ea"/>
                <a:ea typeface="+mn-ea"/>
              </a:rPr>
              <a:t>Thanks for watching!</a:t>
            </a:r>
          </a:p>
        </p:txBody>
      </p:sp>
    </p:spTree>
    <p:extLst>
      <p:ext uri="{BB962C8B-B14F-4D97-AF65-F5344CB8AC3E}">
        <p14:creationId xmlns:p14="http://schemas.microsoft.com/office/powerpoint/2010/main" val="320936354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DEEP DIVE">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B626A1-938A-492A-AA6A-23736C441ED7}"/>
              </a:ext>
            </a:extLst>
          </p:cNvPr>
          <p:cNvSpPr>
            <a:spLocks noGrp="1"/>
          </p:cNvSpPr>
          <p:nvPr>
            <p:ph type="title"/>
          </p:nvPr>
        </p:nvSpPr>
        <p:spPr>
          <a:xfrm>
            <a:off x="282372" y="219660"/>
            <a:ext cx="9433127" cy="711321"/>
          </a:xfrm>
          <a:prstGeom prst="rect">
            <a:avLst/>
          </a:prstGeom>
        </p:spPr>
        <p:txBody>
          <a:bodyPr anchor="ctr"/>
          <a:lstStyle>
            <a:lvl1pPr>
              <a:defRPr sz="2800">
                <a:latin typeface="+mn-ea"/>
                <a:ea typeface="+mn-ea"/>
              </a:defRPr>
            </a:lvl1pPr>
          </a:lstStyle>
          <a:p>
            <a:endParaRPr lang="zh-CN" altLang="en-US" dirty="0"/>
          </a:p>
        </p:txBody>
      </p:sp>
      <p:sp>
        <p:nvSpPr>
          <p:cNvPr id="5" name="文本占位符 4">
            <a:extLst>
              <a:ext uri="{FF2B5EF4-FFF2-40B4-BE49-F238E27FC236}">
                <a16:creationId xmlns:a16="http://schemas.microsoft.com/office/drawing/2014/main" id="{1DCE48FA-AA7F-4E36-A348-1B61836BE1F2}"/>
              </a:ext>
            </a:extLst>
          </p:cNvPr>
          <p:cNvSpPr>
            <a:spLocks noGrp="1"/>
          </p:cNvSpPr>
          <p:nvPr>
            <p:ph type="body" sz="quarter" idx="10"/>
          </p:nvPr>
        </p:nvSpPr>
        <p:spPr>
          <a:xfrm>
            <a:off x="282373" y="1084267"/>
            <a:ext cx="11627255" cy="712788"/>
          </a:xfrm>
          <a:prstGeom prst="rect">
            <a:avLst/>
          </a:prstGeom>
        </p:spPr>
        <p:txBody>
          <a:bodyPr/>
          <a:lstStyle>
            <a:lvl1pPr marL="285750" marR="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sz="1200">
                <a:latin typeface="+mn-ea"/>
                <a:ea typeface="+mn-ea"/>
              </a:defRPr>
            </a:lvl1p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zh-CN" altLang="en-US" sz="1400" b="0" i="0" u="none" strike="noStrike" kern="1200" cap="none" spc="0" normalizeH="0" baseline="0" noProof="0" dirty="0">
              <a:ln>
                <a:noFill/>
              </a:ln>
              <a:solidFill>
                <a:srgbClr val="000000"/>
              </a:solidFill>
              <a:effectLst/>
              <a:uLnTx/>
              <a:uFillTx/>
              <a:latin typeface="Verdana"/>
              <a:ea typeface="微软雅黑"/>
              <a:cs typeface="+mn-cs"/>
            </a:endParaRPr>
          </a:p>
        </p:txBody>
      </p:sp>
      <p:sp>
        <p:nvSpPr>
          <p:cNvPr id="6" name="矩形 5">
            <a:extLst>
              <a:ext uri="{FF2B5EF4-FFF2-40B4-BE49-F238E27FC236}">
                <a16:creationId xmlns:a16="http://schemas.microsoft.com/office/drawing/2014/main" id="{4B60EB82-9ACA-4FD0-AA1A-7C7CC511A665}"/>
              </a:ext>
            </a:extLst>
          </p:cNvPr>
          <p:cNvSpPr/>
          <p:nvPr userDrawn="1"/>
        </p:nvSpPr>
        <p:spPr>
          <a:xfrm>
            <a:off x="282373" y="966172"/>
            <a:ext cx="4127822" cy="73673"/>
          </a:xfrm>
          <a:prstGeom prst="rect">
            <a:avLst/>
          </a:prstGeom>
          <a:gradFill flip="none" rotWithShape="1">
            <a:gsLst>
              <a:gs pos="0">
                <a:schemeClr val="accent1"/>
              </a:gs>
              <a:gs pos="28000">
                <a:schemeClr val="accent1">
                  <a:lumMod val="40000"/>
                  <a:lumOff val="60000"/>
                </a:schemeClr>
              </a:gs>
              <a:gs pos="100000">
                <a:schemeClr val="bg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400" dirty="0">
              <a:solidFill>
                <a:schemeClr val="tx1"/>
              </a:solidFill>
              <a:latin typeface="+mn-ea"/>
              <a:ea typeface="+mn-ea"/>
            </a:endParaRPr>
          </a:p>
        </p:txBody>
      </p:sp>
      <p:sp>
        <p:nvSpPr>
          <p:cNvPr id="8" name="文本占位符 7">
            <a:extLst>
              <a:ext uri="{FF2B5EF4-FFF2-40B4-BE49-F238E27FC236}">
                <a16:creationId xmlns:a16="http://schemas.microsoft.com/office/drawing/2014/main" id="{DD3B625D-BE45-49EA-A355-F4BEAC08860B}"/>
              </a:ext>
            </a:extLst>
          </p:cNvPr>
          <p:cNvSpPr>
            <a:spLocks noGrp="1"/>
          </p:cNvSpPr>
          <p:nvPr>
            <p:ph type="body" sz="quarter" idx="11"/>
          </p:nvPr>
        </p:nvSpPr>
        <p:spPr>
          <a:xfrm>
            <a:off x="282372" y="6447099"/>
            <a:ext cx="11627255" cy="300942"/>
          </a:xfrm>
          <a:prstGeom prst="rect">
            <a:avLst/>
          </a:prstGeom>
        </p:spPr>
        <p:txBody>
          <a:bodyPr anchor="ctr"/>
          <a:lstStyle>
            <a:lvl1pPr marL="0" indent="0">
              <a:spcBef>
                <a:spcPts val="0"/>
              </a:spcBef>
              <a:buNone/>
              <a:defRPr sz="800">
                <a:solidFill>
                  <a:schemeClr val="tx1">
                    <a:lumMod val="65000"/>
                    <a:lumOff val="35000"/>
                  </a:schemeClr>
                </a:solidFill>
                <a:latin typeface="+mn-ea"/>
                <a:ea typeface="+mn-ea"/>
              </a:defRPr>
            </a:lvl1pPr>
            <a:lvl2pPr marL="457200" indent="0">
              <a:buNone/>
              <a:defRPr/>
            </a:lvl2pPr>
            <a:lvl3pPr marL="914400" indent="0">
              <a:buNone/>
              <a:defRPr/>
            </a:lvl3pPr>
            <a:lvl4pPr marL="1371600" indent="0">
              <a:buNone/>
              <a:defRPr/>
            </a:lvl4pPr>
            <a:lvl5pPr marL="1828800" indent="0">
              <a:buNone/>
              <a:defRPr/>
            </a:lvl5pPr>
          </a:lstStyle>
          <a:p>
            <a:pPr lvl="0"/>
            <a:endParaRPr lang="zh-CN" altLang="en-US" dirty="0"/>
          </a:p>
        </p:txBody>
      </p:sp>
      <p:grpSp>
        <p:nvGrpSpPr>
          <p:cNvPr id="10" name="组合 9">
            <a:extLst>
              <a:ext uri="{FF2B5EF4-FFF2-40B4-BE49-F238E27FC236}">
                <a16:creationId xmlns:a16="http://schemas.microsoft.com/office/drawing/2014/main" id="{DEC7E3CF-D7E3-44E1-9208-66425159201E}"/>
              </a:ext>
            </a:extLst>
          </p:cNvPr>
          <p:cNvGrpSpPr/>
          <p:nvPr userDrawn="1"/>
        </p:nvGrpSpPr>
        <p:grpSpPr>
          <a:xfrm rot="-2700000">
            <a:off x="-26135" y="-62075"/>
            <a:ext cx="576000" cy="642731"/>
            <a:chOff x="2936880" y="3630385"/>
            <a:chExt cx="576000" cy="642731"/>
          </a:xfrm>
        </p:grpSpPr>
        <p:sp>
          <p:nvSpPr>
            <p:cNvPr id="11" name="直角三角形 10">
              <a:extLst>
                <a:ext uri="{FF2B5EF4-FFF2-40B4-BE49-F238E27FC236}">
                  <a16:creationId xmlns:a16="http://schemas.microsoft.com/office/drawing/2014/main" id="{52E4FA91-7210-4886-ADCD-16C79D1D757C}"/>
                </a:ext>
              </a:extLst>
            </p:cNvPr>
            <p:cNvSpPr>
              <a:spLocks noChangeAspect="1"/>
            </p:cNvSpPr>
            <p:nvPr userDrawn="1"/>
          </p:nvSpPr>
          <p:spPr>
            <a:xfrm rot="2700000" flipV="1">
              <a:off x="2936880" y="3697116"/>
              <a:ext cx="576000" cy="57600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wrap="square" rtlCol="0" anchor="ctr">
              <a:noAutofit/>
            </a:bodyPr>
            <a:lstStyle/>
            <a:p>
              <a:pPr algn="ctr"/>
              <a:endParaRPr lang="zh-CN" altLang="en-US" sz="1400" dirty="0">
                <a:solidFill>
                  <a:schemeClr val="tx1"/>
                </a:solidFill>
                <a:latin typeface="+mn-ea"/>
                <a:ea typeface="+mn-ea"/>
              </a:endParaRPr>
            </a:p>
          </p:txBody>
        </p:sp>
        <p:sp>
          <p:nvSpPr>
            <p:cNvPr id="12" name="文本框 11">
              <a:extLst>
                <a:ext uri="{FF2B5EF4-FFF2-40B4-BE49-F238E27FC236}">
                  <a16:creationId xmlns:a16="http://schemas.microsoft.com/office/drawing/2014/main" id="{B98E42DE-F5E5-413B-9312-7A4674380DDF}"/>
                </a:ext>
              </a:extLst>
            </p:cNvPr>
            <p:cNvSpPr txBox="1"/>
            <p:nvPr userDrawn="1"/>
          </p:nvSpPr>
          <p:spPr>
            <a:xfrm>
              <a:off x="2973851" y="3630385"/>
              <a:ext cx="502061" cy="400110"/>
            </a:xfrm>
            <a:prstGeom prst="rect">
              <a:avLst/>
            </a:prstGeom>
            <a:noFill/>
          </p:spPr>
          <p:txBody>
            <a:bodyPr wrap="none" rtlCol="0">
              <a:spAutoFit/>
            </a:bodyPr>
            <a:lstStyle/>
            <a:p>
              <a:pPr algn="ctr"/>
              <a:r>
                <a:rPr lang="en-US" altLang="zh-CN" sz="1000" dirty="0">
                  <a:solidFill>
                    <a:schemeClr val="bg1"/>
                  </a:solidFill>
                  <a:latin typeface="+mn-ea"/>
                  <a:ea typeface="+mn-ea"/>
                </a:rPr>
                <a:t>DEEP</a:t>
              </a:r>
            </a:p>
            <a:p>
              <a:pPr algn="ctr"/>
              <a:r>
                <a:rPr lang="en-US" altLang="zh-CN" sz="1000" dirty="0">
                  <a:solidFill>
                    <a:schemeClr val="bg1"/>
                  </a:solidFill>
                  <a:latin typeface="+mn-ea"/>
                  <a:ea typeface="+mn-ea"/>
                </a:rPr>
                <a:t>DIVE</a:t>
              </a:r>
              <a:endParaRPr lang="zh-CN" altLang="en-US" sz="1000" dirty="0">
                <a:solidFill>
                  <a:schemeClr val="bg1"/>
                </a:solidFill>
                <a:latin typeface="+mn-ea"/>
                <a:ea typeface="+mn-ea"/>
              </a:endParaRPr>
            </a:p>
          </p:txBody>
        </p:sp>
      </p:grpSp>
    </p:spTree>
    <p:extLst>
      <p:ext uri="{BB962C8B-B14F-4D97-AF65-F5344CB8AC3E}">
        <p14:creationId xmlns:p14="http://schemas.microsoft.com/office/powerpoint/2010/main" val="105246679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Key points">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0215DC5C-AEFF-472F-98B2-4D8366B5EBC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4457154" cy="6858000"/>
          </a:xfrm>
          <a:prstGeom prst="rect">
            <a:avLst/>
          </a:prstGeom>
        </p:spPr>
      </p:pic>
      <p:sp>
        <p:nvSpPr>
          <p:cNvPr id="5" name="矩形 4">
            <a:extLst>
              <a:ext uri="{FF2B5EF4-FFF2-40B4-BE49-F238E27FC236}">
                <a16:creationId xmlns:a16="http://schemas.microsoft.com/office/drawing/2014/main" id="{A281AC29-C418-4663-9A22-0C562359A883}"/>
              </a:ext>
            </a:extLst>
          </p:cNvPr>
          <p:cNvSpPr/>
          <p:nvPr userDrawn="1"/>
        </p:nvSpPr>
        <p:spPr>
          <a:xfrm>
            <a:off x="0" y="0"/>
            <a:ext cx="4457154" cy="6858000"/>
          </a:xfrm>
          <a:prstGeom prst="rect">
            <a:avLst/>
          </a:prstGeom>
          <a:gradFill flip="none" rotWithShape="1">
            <a:gsLst>
              <a:gs pos="0">
                <a:schemeClr val="bg1">
                  <a:alpha val="40000"/>
                </a:schemeClr>
              </a:gs>
              <a:gs pos="100000">
                <a:schemeClr val="bg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 name="组合 6">
            <a:extLst>
              <a:ext uri="{FF2B5EF4-FFF2-40B4-BE49-F238E27FC236}">
                <a16:creationId xmlns:a16="http://schemas.microsoft.com/office/drawing/2014/main" id="{74AB4C4D-F1D5-4B99-BACE-28042C005AE5}"/>
              </a:ext>
            </a:extLst>
          </p:cNvPr>
          <p:cNvGrpSpPr/>
          <p:nvPr userDrawn="1"/>
        </p:nvGrpSpPr>
        <p:grpSpPr>
          <a:xfrm>
            <a:off x="9112151" y="149813"/>
            <a:ext cx="3079850" cy="336324"/>
            <a:chOff x="8461793" y="155601"/>
            <a:chExt cx="3687147" cy="402641"/>
          </a:xfrm>
        </p:grpSpPr>
        <p:grpSp>
          <p:nvGrpSpPr>
            <p:cNvPr id="8" name="组合 7">
              <a:extLst>
                <a:ext uri="{FF2B5EF4-FFF2-40B4-BE49-F238E27FC236}">
                  <a16:creationId xmlns:a16="http://schemas.microsoft.com/office/drawing/2014/main" id="{D36493B5-1754-4998-B111-F69E12711F29}"/>
                </a:ext>
              </a:extLst>
            </p:cNvPr>
            <p:cNvGrpSpPr/>
            <p:nvPr userDrawn="1"/>
          </p:nvGrpSpPr>
          <p:grpSpPr>
            <a:xfrm>
              <a:off x="10416175" y="155601"/>
              <a:ext cx="1732765" cy="380364"/>
              <a:chOff x="10416175" y="155601"/>
              <a:chExt cx="1732765" cy="380364"/>
            </a:xfrm>
          </p:grpSpPr>
          <p:grpSp>
            <p:nvGrpSpPr>
              <p:cNvPr id="10" name="组合 9">
                <a:extLst>
                  <a:ext uri="{FF2B5EF4-FFF2-40B4-BE49-F238E27FC236}">
                    <a16:creationId xmlns:a16="http://schemas.microsoft.com/office/drawing/2014/main" id="{66E15F9D-1103-4ECD-9C38-06C493F0D86F}"/>
                  </a:ext>
                </a:extLst>
              </p:cNvPr>
              <p:cNvGrpSpPr/>
              <p:nvPr userDrawn="1"/>
            </p:nvGrpSpPr>
            <p:grpSpPr>
              <a:xfrm>
                <a:off x="10501419" y="313894"/>
                <a:ext cx="95342" cy="95342"/>
                <a:chOff x="10825120" y="313894"/>
                <a:chExt cx="95342" cy="95342"/>
              </a:xfrm>
            </p:grpSpPr>
            <p:cxnSp>
              <p:nvCxnSpPr>
                <p:cNvPr id="12" name="直线连接符 38">
                  <a:extLst>
                    <a:ext uri="{FF2B5EF4-FFF2-40B4-BE49-F238E27FC236}">
                      <a16:creationId xmlns:a16="http://schemas.microsoft.com/office/drawing/2014/main" id="{A7AA7D7F-5685-426C-AF8C-BB6B7B182D89}"/>
                    </a:ext>
                  </a:extLst>
                </p:cNvPr>
                <p:cNvCxnSpPr/>
                <p:nvPr/>
              </p:nvCxnSpPr>
              <p:spPr>
                <a:xfrm>
                  <a:off x="10825120" y="313894"/>
                  <a:ext cx="95342" cy="95342"/>
                </a:xfrm>
                <a:prstGeom prst="line">
                  <a:avLst/>
                </a:prstGeom>
                <a:ln>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cxnSp>
              <p:nvCxnSpPr>
                <p:cNvPr id="13" name="直线连接符 39">
                  <a:extLst>
                    <a:ext uri="{FF2B5EF4-FFF2-40B4-BE49-F238E27FC236}">
                      <a16:creationId xmlns:a16="http://schemas.microsoft.com/office/drawing/2014/main" id="{2E37FE4C-E3FD-4313-9F92-70AFA57B871B}"/>
                    </a:ext>
                  </a:extLst>
                </p:cNvPr>
                <p:cNvCxnSpPr/>
                <p:nvPr/>
              </p:nvCxnSpPr>
              <p:spPr>
                <a:xfrm flipH="1">
                  <a:off x="10825120" y="313894"/>
                  <a:ext cx="95342" cy="95342"/>
                </a:xfrm>
                <a:prstGeom prst="line">
                  <a:avLst/>
                </a:prstGeom>
                <a:ln>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grpSp>
          <p:pic>
            <p:nvPicPr>
              <p:cNvPr id="11" name="图片 10">
                <a:extLst>
                  <a:ext uri="{FF2B5EF4-FFF2-40B4-BE49-F238E27FC236}">
                    <a16:creationId xmlns:a16="http://schemas.microsoft.com/office/drawing/2014/main" id="{DF7FF8BB-2344-42B5-A753-08F6ADAABF8E}"/>
                  </a:ext>
                </a:extLst>
              </p:cNvPr>
              <p:cNvPicPr>
                <a:picLocks noChangeAspect="1"/>
              </p:cNvPicPr>
              <p:nvPr userDrawn="1"/>
            </p:nvPicPr>
            <p:blipFill>
              <a:blip r:embed="rId3">
                <a:extLst>
                  <a:ext uri="{BEBA8EAE-BF5A-486C-A8C5-ECC9F3942E4B}">
                    <a14:imgProps xmlns:a14="http://schemas.microsoft.com/office/drawing/2010/main">
                      <a14:imgLayer r:embed="rId4">
                        <a14:imgEffect>
                          <a14:backgroundRemoval t="10000" b="90000" l="10000" r="90000">
                            <a14:foregroundMark x1="20000" y1="57037" x2="20000" y2="57037"/>
                            <a14:foregroundMark x1="13496" y1="15556" x2="13496" y2="15556"/>
                            <a14:foregroundMark x1="26992" y1="43704" x2="26992" y2="43704"/>
                            <a14:foregroundMark x1="36423" y1="49630" x2="36423" y2="49630"/>
                            <a14:foregroundMark x1="41301" y1="42963" x2="41301" y2="42963"/>
                            <a14:foregroundMark x1="49106" y1="40741" x2="49106" y2="40741"/>
                            <a14:foregroundMark x1="56911" y1="48889" x2="56911" y2="48889"/>
                            <a14:foregroundMark x1="64065" y1="45926" x2="64065" y2="45926"/>
                            <a14:foregroundMark x1="71057" y1="43704" x2="71057" y2="43704"/>
                            <a14:foregroundMark x1="78211" y1="46667" x2="78211" y2="46667"/>
                            <a14:foregroundMark x1="12358" y1="16296" x2="12358" y2="16296"/>
                            <a14:foregroundMark x1="11545" y1="16296" x2="11545" y2="16296"/>
                            <a14:foregroundMark x1="11057" y1="16296" x2="11057" y2="16296"/>
                            <a14:backgroundMark x1="39837" y1="14074" x2="39837" y2="14074"/>
                            <a14:backgroundMark x1="32846" y1="51852" x2="32846" y2="51852"/>
                            <a14:backgroundMark x1="80325" y1="45926" x2="80325" y2="45926"/>
                          </a14:backgroundRemoval>
                        </a14:imgEffect>
                      </a14:imgLayer>
                    </a14:imgProps>
                  </a:ext>
                </a:extLst>
              </a:blip>
              <a:stretch>
                <a:fillRect/>
              </a:stretch>
            </p:blipFill>
            <p:spPr>
              <a:xfrm>
                <a:off x="10416175" y="155601"/>
                <a:ext cx="1732765" cy="380364"/>
              </a:xfrm>
              <a:prstGeom prst="rect">
                <a:avLst/>
              </a:prstGeom>
            </p:spPr>
          </p:pic>
        </p:grpSp>
        <p:pic>
          <p:nvPicPr>
            <p:cNvPr id="9" name="图片 8" descr="文本&#10;&#10;中度可信度描述已自动生成">
              <a:extLst>
                <a:ext uri="{FF2B5EF4-FFF2-40B4-BE49-F238E27FC236}">
                  <a16:creationId xmlns:a16="http://schemas.microsoft.com/office/drawing/2014/main" id="{8AFE3D65-3E2B-49AD-AE88-D6BB38312AF6}"/>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8461793" y="193117"/>
              <a:ext cx="2062130" cy="365125"/>
            </a:xfrm>
            <a:prstGeom prst="rect">
              <a:avLst/>
            </a:prstGeom>
          </p:spPr>
        </p:pic>
      </p:grpSp>
    </p:spTree>
    <p:extLst>
      <p:ext uri="{BB962C8B-B14F-4D97-AF65-F5344CB8AC3E}">
        <p14:creationId xmlns:p14="http://schemas.microsoft.com/office/powerpoint/2010/main" val="58627821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B626A1-938A-492A-AA6A-23736C441ED7}"/>
              </a:ext>
            </a:extLst>
          </p:cNvPr>
          <p:cNvSpPr>
            <a:spLocks noGrp="1"/>
          </p:cNvSpPr>
          <p:nvPr>
            <p:ph type="title"/>
          </p:nvPr>
        </p:nvSpPr>
        <p:spPr>
          <a:xfrm>
            <a:off x="282372" y="219660"/>
            <a:ext cx="9433127" cy="711321"/>
          </a:xfrm>
          <a:prstGeom prst="rect">
            <a:avLst/>
          </a:prstGeom>
        </p:spPr>
        <p:txBody>
          <a:bodyPr anchor="ctr"/>
          <a:lstStyle>
            <a:lvl1pPr>
              <a:defRPr sz="2800"/>
            </a:lvl1pPr>
          </a:lstStyle>
          <a:p>
            <a:endParaRPr lang="zh-CN" altLang="en-US" dirty="0"/>
          </a:p>
        </p:txBody>
      </p:sp>
      <p:sp>
        <p:nvSpPr>
          <p:cNvPr id="5" name="文本占位符 4">
            <a:extLst>
              <a:ext uri="{FF2B5EF4-FFF2-40B4-BE49-F238E27FC236}">
                <a16:creationId xmlns:a16="http://schemas.microsoft.com/office/drawing/2014/main" id="{1DCE48FA-AA7F-4E36-A348-1B61836BE1F2}"/>
              </a:ext>
            </a:extLst>
          </p:cNvPr>
          <p:cNvSpPr>
            <a:spLocks noGrp="1"/>
          </p:cNvSpPr>
          <p:nvPr>
            <p:ph type="body" sz="quarter" idx="10"/>
          </p:nvPr>
        </p:nvSpPr>
        <p:spPr>
          <a:xfrm>
            <a:off x="282373" y="1084267"/>
            <a:ext cx="11627255" cy="712788"/>
          </a:xfrm>
          <a:prstGeom prst="rect">
            <a:avLst/>
          </a:prstGeom>
        </p:spPr>
        <p:txBody>
          <a:bodyPr/>
          <a:lstStyle>
            <a:lvl1pPr marL="285750" marR="0" indent="-285750" algn="l" defTabSz="914400" rtl="0" eaLnBrk="1" fontAlgn="auto" latinLnBrk="0" hangingPunct="1">
              <a:lnSpc>
                <a:spcPct val="150000"/>
              </a:lnSpc>
              <a:spcBef>
                <a:spcPts val="0"/>
              </a:spcBef>
              <a:spcAft>
                <a:spcPts val="600"/>
              </a:spcAft>
              <a:buClrTx/>
              <a:buSzTx/>
              <a:buFont typeface="Arial" panose="020B0604020202020204" pitchFamily="34" charset="0"/>
              <a:buChar char="•"/>
              <a:tabLst/>
              <a:defRPr sz="1200"/>
            </a:lvl1p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zh-CN" altLang="en-US" sz="1400" b="0" i="0" u="none" strike="noStrike" kern="1200" cap="none" spc="0" normalizeH="0" baseline="0" noProof="0" dirty="0">
              <a:ln>
                <a:noFill/>
              </a:ln>
              <a:solidFill>
                <a:srgbClr val="000000"/>
              </a:solidFill>
              <a:effectLst/>
              <a:uLnTx/>
              <a:uFillTx/>
              <a:latin typeface="Verdana"/>
              <a:ea typeface="微软雅黑"/>
              <a:cs typeface="+mn-cs"/>
            </a:endParaRPr>
          </a:p>
        </p:txBody>
      </p:sp>
      <p:sp>
        <p:nvSpPr>
          <p:cNvPr id="6" name="矩形 5">
            <a:extLst>
              <a:ext uri="{FF2B5EF4-FFF2-40B4-BE49-F238E27FC236}">
                <a16:creationId xmlns:a16="http://schemas.microsoft.com/office/drawing/2014/main" id="{4B60EB82-9ACA-4FD0-AA1A-7C7CC511A665}"/>
              </a:ext>
            </a:extLst>
          </p:cNvPr>
          <p:cNvSpPr/>
          <p:nvPr userDrawn="1"/>
        </p:nvSpPr>
        <p:spPr>
          <a:xfrm>
            <a:off x="282373" y="966172"/>
            <a:ext cx="4127822" cy="73673"/>
          </a:xfrm>
          <a:prstGeom prst="rect">
            <a:avLst/>
          </a:prstGeom>
          <a:gradFill flip="none" rotWithShape="1">
            <a:gsLst>
              <a:gs pos="0">
                <a:schemeClr val="accent1"/>
              </a:gs>
              <a:gs pos="28000">
                <a:schemeClr val="accent1">
                  <a:lumMod val="40000"/>
                  <a:lumOff val="60000"/>
                </a:schemeClr>
              </a:gs>
              <a:gs pos="100000">
                <a:schemeClr val="bg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400" dirty="0">
              <a:solidFill>
                <a:schemeClr val="tx1"/>
              </a:solidFill>
            </a:endParaRPr>
          </a:p>
        </p:txBody>
      </p:sp>
      <p:sp>
        <p:nvSpPr>
          <p:cNvPr id="8" name="文本占位符 7">
            <a:extLst>
              <a:ext uri="{FF2B5EF4-FFF2-40B4-BE49-F238E27FC236}">
                <a16:creationId xmlns:a16="http://schemas.microsoft.com/office/drawing/2014/main" id="{DD3B625D-BE45-49EA-A355-F4BEAC08860B}"/>
              </a:ext>
            </a:extLst>
          </p:cNvPr>
          <p:cNvSpPr>
            <a:spLocks noGrp="1"/>
          </p:cNvSpPr>
          <p:nvPr>
            <p:ph type="body" sz="quarter" idx="11"/>
          </p:nvPr>
        </p:nvSpPr>
        <p:spPr>
          <a:xfrm>
            <a:off x="282372" y="6447099"/>
            <a:ext cx="11627255" cy="300942"/>
          </a:xfrm>
          <a:prstGeom prst="rect">
            <a:avLst/>
          </a:prstGeom>
        </p:spPr>
        <p:txBody>
          <a:bodyPr anchor="ctr"/>
          <a:lstStyle>
            <a:lvl1pPr marL="0" indent="0">
              <a:spcBef>
                <a:spcPts val="0"/>
              </a:spcBef>
              <a:buNone/>
              <a:defRPr sz="800">
                <a:solidFill>
                  <a:schemeClr val="tx1">
                    <a:lumMod val="65000"/>
                    <a:lumOff val="35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endParaRPr lang="zh-CN" altLang="en-US" dirty="0"/>
          </a:p>
        </p:txBody>
      </p:sp>
    </p:spTree>
    <p:extLst>
      <p:ext uri="{BB962C8B-B14F-4D97-AF65-F5344CB8AC3E}">
        <p14:creationId xmlns:p14="http://schemas.microsoft.com/office/powerpoint/2010/main" val="319342970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市场">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B626A1-938A-492A-AA6A-23736C441ED7}"/>
              </a:ext>
            </a:extLst>
          </p:cNvPr>
          <p:cNvSpPr>
            <a:spLocks noGrp="1"/>
          </p:cNvSpPr>
          <p:nvPr>
            <p:ph type="title"/>
          </p:nvPr>
        </p:nvSpPr>
        <p:spPr>
          <a:xfrm>
            <a:off x="282372" y="219660"/>
            <a:ext cx="9433127" cy="711321"/>
          </a:xfrm>
          <a:prstGeom prst="rect">
            <a:avLst/>
          </a:prstGeom>
        </p:spPr>
        <p:txBody>
          <a:bodyPr anchor="ctr"/>
          <a:lstStyle>
            <a:lvl1pPr>
              <a:defRPr sz="2800">
                <a:latin typeface="+mn-ea"/>
                <a:ea typeface="+mn-ea"/>
              </a:defRPr>
            </a:lvl1pPr>
          </a:lstStyle>
          <a:p>
            <a:endParaRPr lang="zh-CN" altLang="en-US" dirty="0"/>
          </a:p>
        </p:txBody>
      </p:sp>
      <p:sp>
        <p:nvSpPr>
          <p:cNvPr id="5" name="文本占位符 4">
            <a:extLst>
              <a:ext uri="{FF2B5EF4-FFF2-40B4-BE49-F238E27FC236}">
                <a16:creationId xmlns:a16="http://schemas.microsoft.com/office/drawing/2014/main" id="{1DCE48FA-AA7F-4E36-A348-1B61836BE1F2}"/>
              </a:ext>
            </a:extLst>
          </p:cNvPr>
          <p:cNvSpPr>
            <a:spLocks noGrp="1"/>
          </p:cNvSpPr>
          <p:nvPr>
            <p:ph type="body" sz="quarter" idx="10"/>
          </p:nvPr>
        </p:nvSpPr>
        <p:spPr>
          <a:xfrm>
            <a:off x="282373" y="1084267"/>
            <a:ext cx="11627255" cy="712788"/>
          </a:xfrm>
          <a:prstGeom prst="rect">
            <a:avLst/>
          </a:prstGeom>
        </p:spPr>
        <p:txBody>
          <a:bodyPr/>
          <a:lstStyle>
            <a:lvl1pPr marL="285750" marR="0" indent="-285750" algn="l" defTabSz="914400" rtl="0" eaLnBrk="1" fontAlgn="auto" latinLnBrk="0" hangingPunct="1">
              <a:lnSpc>
                <a:spcPct val="150000"/>
              </a:lnSpc>
              <a:spcBef>
                <a:spcPts val="0"/>
              </a:spcBef>
              <a:spcAft>
                <a:spcPts val="600"/>
              </a:spcAft>
              <a:buClrTx/>
              <a:buSzTx/>
              <a:buFont typeface="Arial" panose="020B0604020202020204" pitchFamily="34" charset="0"/>
              <a:buChar char="•"/>
              <a:tabLst/>
              <a:defRPr sz="1200">
                <a:latin typeface="+mn-ea"/>
                <a:ea typeface="+mn-ea"/>
              </a:defRPr>
            </a:lvl1p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zh-CN" altLang="en-US" sz="1400" b="0" i="0" u="none" strike="noStrike" kern="1200" cap="none" spc="0" normalizeH="0" baseline="0" noProof="0" dirty="0">
              <a:ln>
                <a:noFill/>
              </a:ln>
              <a:solidFill>
                <a:srgbClr val="000000"/>
              </a:solidFill>
              <a:effectLst/>
              <a:uLnTx/>
              <a:uFillTx/>
              <a:latin typeface="Verdana"/>
              <a:ea typeface="微软雅黑"/>
              <a:cs typeface="+mn-cs"/>
            </a:endParaRPr>
          </a:p>
        </p:txBody>
      </p:sp>
      <p:sp>
        <p:nvSpPr>
          <p:cNvPr id="6" name="矩形 5">
            <a:extLst>
              <a:ext uri="{FF2B5EF4-FFF2-40B4-BE49-F238E27FC236}">
                <a16:creationId xmlns:a16="http://schemas.microsoft.com/office/drawing/2014/main" id="{4B60EB82-9ACA-4FD0-AA1A-7C7CC511A665}"/>
              </a:ext>
            </a:extLst>
          </p:cNvPr>
          <p:cNvSpPr/>
          <p:nvPr userDrawn="1"/>
        </p:nvSpPr>
        <p:spPr>
          <a:xfrm>
            <a:off x="282373" y="966172"/>
            <a:ext cx="4127822" cy="73673"/>
          </a:xfrm>
          <a:prstGeom prst="rect">
            <a:avLst/>
          </a:prstGeom>
          <a:gradFill flip="none" rotWithShape="1">
            <a:gsLst>
              <a:gs pos="0">
                <a:schemeClr val="accent1"/>
              </a:gs>
              <a:gs pos="28000">
                <a:schemeClr val="accent1">
                  <a:lumMod val="40000"/>
                  <a:lumOff val="60000"/>
                </a:schemeClr>
              </a:gs>
              <a:gs pos="100000">
                <a:schemeClr val="bg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400" dirty="0">
              <a:solidFill>
                <a:schemeClr val="tx1"/>
              </a:solidFill>
              <a:latin typeface="+mn-ea"/>
              <a:ea typeface="+mn-ea"/>
            </a:endParaRPr>
          </a:p>
        </p:txBody>
      </p:sp>
      <p:sp>
        <p:nvSpPr>
          <p:cNvPr id="8" name="文本占位符 7">
            <a:extLst>
              <a:ext uri="{FF2B5EF4-FFF2-40B4-BE49-F238E27FC236}">
                <a16:creationId xmlns:a16="http://schemas.microsoft.com/office/drawing/2014/main" id="{DD3B625D-BE45-49EA-A355-F4BEAC08860B}"/>
              </a:ext>
            </a:extLst>
          </p:cNvPr>
          <p:cNvSpPr>
            <a:spLocks noGrp="1"/>
          </p:cNvSpPr>
          <p:nvPr>
            <p:ph type="body" sz="quarter" idx="11"/>
          </p:nvPr>
        </p:nvSpPr>
        <p:spPr>
          <a:xfrm>
            <a:off x="282372" y="6447099"/>
            <a:ext cx="11627255" cy="300942"/>
          </a:xfrm>
          <a:prstGeom prst="rect">
            <a:avLst/>
          </a:prstGeom>
        </p:spPr>
        <p:txBody>
          <a:bodyPr anchor="ctr"/>
          <a:lstStyle>
            <a:lvl1pPr marL="0" indent="0">
              <a:spcBef>
                <a:spcPts val="0"/>
              </a:spcBef>
              <a:buNone/>
              <a:defRPr sz="800">
                <a:solidFill>
                  <a:schemeClr val="tx1">
                    <a:lumMod val="65000"/>
                    <a:lumOff val="35000"/>
                  </a:schemeClr>
                </a:solidFill>
                <a:latin typeface="+mn-ea"/>
                <a:ea typeface="+mn-ea"/>
              </a:defRPr>
            </a:lvl1pPr>
            <a:lvl2pPr marL="457200" indent="0">
              <a:buNone/>
              <a:defRPr/>
            </a:lvl2pPr>
            <a:lvl3pPr marL="914400" indent="0">
              <a:buNone/>
              <a:defRPr/>
            </a:lvl3pPr>
            <a:lvl4pPr marL="1371600" indent="0">
              <a:buNone/>
              <a:defRPr/>
            </a:lvl4pPr>
            <a:lvl5pPr marL="1828800" indent="0">
              <a:buNone/>
              <a:defRPr/>
            </a:lvl5pPr>
          </a:lstStyle>
          <a:p>
            <a:pPr lvl="0"/>
            <a:endParaRPr lang="zh-CN" altLang="en-US" dirty="0"/>
          </a:p>
        </p:txBody>
      </p:sp>
      <p:grpSp>
        <p:nvGrpSpPr>
          <p:cNvPr id="4" name="组合 3">
            <a:extLst>
              <a:ext uri="{FF2B5EF4-FFF2-40B4-BE49-F238E27FC236}">
                <a16:creationId xmlns:a16="http://schemas.microsoft.com/office/drawing/2014/main" id="{3A50FD34-ACCC-47C3-B5E0-9BF056ED3F79}"/>
              </a:ext>
            </a:extLst>
          </p:cNvPr>
          <p:cNvGrpSpPr/>
          <p:nvPr userDrawn="1"/>
        </p:nvGrpSpPr>
        <p:grpSpPr>
          <a:xfrm rot="-2700000">
            <a:off x="-9812" y="-22671"/>
            <a:ext cx="576000" cy="596566"/>
            <a:chOff x="2936880" y="3676550"/>
            <a:chExt cx="576000" cy="596566"/>
          </a:xfrm>
        </p:grpSpPr>
        <p:sp>
          <p:nvSpPr>
            <p:cNvPr id="3" name="直角三角形 2">
              <a:extLst>
                <a:ext uri="{FF2B5EF4-FFF2-40B4-BE49-F238E27FC236}">
                  <a16:creationId xmlns:a16="http://schemas.microsoft.com/office/drawing/2014/main" id="{699D27F7-7047-46C2-A3C9-2F2A843049C1}"/>
                </a:ext>
              </a:extLst>
            </p:cNvPr>
            <p:cNvSpPr>
              <a:spLocks noChangeAspect="1"/>
            </p:cNvSpPr>
            <p:nvPr userDrawn="1"/>
          </p:nvSpPr>
          <p:spPr>
            <a:xfrm rot="2700000" flipV="1">
              <a:off x="2936880" y="3697116"/>
              <a:ext cx="576000" cy="57600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wrap="square" rtlCol="0" anchor="ctr">
              <a:noAutofit/>
            </a:bodyPr>
            <a:lstStyle/>
            <a:p>
              <a:pPr algn="ctr"/>
              <a:endParaRPr lang="zh-CN" altLang="en-US" sz="1400" dirty="0">
                <a:solidFill>
                  <a:schemeClr val="tx1"/>
                </a:solidFill>
                <a:latin typeface="+mn-ea"/>
                <a:ea typeface="+mn-ea"/>
              </a:endParaRPr>
            </a:p>
          </p:txBody>
        </p:sp>
        <p:sp>
          <p:nvSpPr>
            <p:cNvPr id="10" name="文本框 9">
              <a:extLst>
                <a:ext uri="{FF2B5EF4-FFF2-40B4-BE49-F238E27FC236}">
                  <a16:creationId xmlns:a16="http://schemas.microsoft.com/office/drawing/2014/main" id="{1B8E908B-34F6-4FFC-A8D9-CF8A48A1D510}"/>
                </a:ext>
              </a:extLst>
            </p:cNvPr>
            <p:cNvSpPr txBox="1"/>
            <p:nvPr userDrawn="1"/>
          </p:nvSpPr>
          <p:spPr>
            <a:xfrm>
              <a:off x="2953013" y="3676550"/>
              <a:ext cx="543739" cy="307777"/>
            </a:xfrm>
            <a:prstGeom prst="rect">
              <a:avLst/>
            </a:prstGeom>
            <a:noFill/>
          </p:spPr>
          <p:txBody>
            <a:bodyPr wrap="none" rtlCol="0">
              <a:spAutoFit/>
            </a:bodyPr>
            <a:lstStyle/>
            <a:p>
              <a:pPr algn="ctr"/>
              <a:r>
                <a:rPr lang="zh-CN" altLang="en-US" sz="1400" dirty="0">
                  <a:solidFill>
                    <a:schemeClr val="bg1"/>
                  </a:solidFill>
                  <a:latin typeface="+mn-ea"/>
                  <a:ea typeface="+mn-ea"/>
                </a:rPr>
                <a:t>市场</a:t>
              </a:r>
            </a:p>
          </p:txBody>
        </p:sp>
      </p:grpSp>
    </p:spTree>
    <p:extLst>
      <p:ext uri="{BB962C8B-B14F-4D97-AF65-F5344CB8AC3E}">
        <p14:creationId xmlns:p14="http://schemas.microsoft.com/office/powerpoint/2010/main" val="353067352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货">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B626A1-938A-492A-AA6A-23736C441ED7}"/>
              </a:ext>
            </a:extLst>
          </p:cNvPr>
          <p:cNvSpPr>
            <a:spLocks noGrp="1"/>
          </p:cNvSpPr>
          <p:nvPr>
            <p:ph type="title"/>
          </p:nvPr>
        </p:nvSpPr>
        <p:spPr>
          <a:xfrm>
            <a:off x="282372" y="219660"/>
            <a:ext cx="9433127" cy="711321"/>
          </a:xfrm>
          <a:prstGeom prst="rect">
            <a:avLst/>
          </a:prstGeom>
        </p:spPr>
        <p:txBody>
          <a:bodyPr anchor="ctr"/>
          <a:lstStyle>
            <a:lvl1pPr>
              <a:defRPr sz="2800">
                <a:latin typeface="+mn-ea"/>
                <a:ea typeface="+mn-ea"/>
              </a:defRPr>
            </a:lvl1pPr>
          </a:lstStyle>
          <a:p>
            <a:endParaRPr lang="zh-CN" altLang="en-US" dirty="0"/>
          </a:p>
        </p:txBody>
      </p:sp>
      <p:sp>
        <p:nvSpPr>
          <p:cNvPr id="5" name="文本占位符 4">
            <a:extLst>
              <a:ext uri="{FF2B5EF4-FFF2-40B4-BE49-F238E27FC236}">
                <a16:creationId xmlns:a16="http://schemas.microsoft.com/office/drawing/2014/main" id="{1DCE48FA-AA7F-4E36-A348-1B61836BE1F2}"/>
              </a:ext>
            </a:extLst>
          </p:cNvPr>
          <p:cNvSpPr>
            <a:spLocks noGrp="1"/>
          </p:cNvSpPr>
          <p:nvPr>
            <p:ph type="body" sz="quarter" idx="10"/>
          </p:nvPr>
        </p:nvSpPr>
        <p:spPr>
          <a:xfrm>
            <a:off x="282373" y="1084267"/>
            <a:ext cx="11627255" cy="712788"/>
          </a:xfrm>
          <a:prstGeom prst="rect">
            <a:avLst/>
          </a:prstGeom>
        </p:spPr>
        <p:txBody>
          <a:bodyPr/>
          <a:lstStyle>
            <a:lvl1pPr marL="285750" marR="0" indent="-285750" algn="l" defTabSz="914400" rtl="0" eaLnBrk="1" fontAlgn="auto" latinLnBrk="0" hangingPunct="1">
              <a:lnSpc>
                <a:spcPct val="150000"/>
              </a:lnSpc>
              <a:spcBef>
                <a:spcPts val="0"/>
              </a:spcBef>
              <a:spcAft>
                <a:spcPts val="600"/>
              </a:spcAft>
              <a:buClrTx/>
              <a:buSzTx/>
              <a:buFont typeface="Arial" panose="020B0604020202020204" pitchFamily="34" charset="0"/>
              <a:buChar char="•"/>
              <a:tabLst/>
              <a:defRPr sz="1200">
                <a:latin typeface="+mn-ea"/>
                <a:ea typeface="+mn-ea"/>
              </a:defRPr>
            </a:lvl1p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zh-CN" altLang="en-US" sz="1400" b="0" i="0" u="none" strike="noStrike" kern="1200" cap="none" spc="0" normalizeH="0" baseline="0" noProof="0" dirty="0">
              <a:ln>
                <a:noFill/>
              </a:ln>
              <a:solidFill>
                <a:srgbClr val="000000"/>
              </a:solidFill>
              <a:effectLst/>
              <a:uLnTx/>
              <a:uFillTx/>
              <a:latin typeface="Verdana"/>
              <a:ea typeface="微软雅黑"/>
              <a:cs typeface="+mn-cs"/>
            </a:endParaRPr>
          </a:p>
        </p:txBody>
      </p:sp>
      <p:sp>
        <p:nvSpPr>
          <p:cNvPr id="6" name="矩形 5">
            <a:extLst>
              <a:ext uri="{FF2B5EF4-FFF2-40B4-BE49-F238E27FC236}">
                <a16:creationId xmlns:a16="http://schemas.microsoft.com/office/drawing/2014/main" id="{4B60EB82-9ACA-4FD0-AA1A-7C7CC511A665}"/>
              </a:ext>
            </a:extLst>
          </p:cNvPr>
          <p:cNvSpPr/>
          <p:nvPr userDrawn="1"/>
        </p:nvSpPr>
        <p:spPr>
          <a:xfrm>
            <a:off x="282373" y="966172"/>
            <a:ext cx="4127822" cy="73673"/>
          </a:xfrm>
          <a:prstGeom prst="rect">
            <a:avLst/>
          </a:prstGeom>
          <a:gradFill flip="none" rotWithShape="1">
            <a:gsLst>
              <a:gs pos="0">
                <a:schemeClr val="accent1"/>
              </a:gs>
              <a:gs pos="28000">
                <a:schemeClr val="accent1">
                  <a:lumMod val="40000"/>
                  <a:lumOff val="60000"/>
                </a:schemeClr>
              </a:gs>
              <a:gs pos="100000">
                <a:schemeClr val="bg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400" dirty="0">
              <a:solidFill>
                <a:schemeClr val="tx1"/>
              </a:solidFill>
              <a:latin typeface="+mn-ea"/>
              <a:ea typeface="+mn-ea"/>
            </a:endParaRPr>
          </a:p>
        </p:txBody>
      </p:sp>
      <p:sp>
        <p:nvSpPr>
          <p:cNvPr id="8" name="文本占位符 7">
            <a:extLst>
              <a:ext uri="{FF2B5EF4-FFF2-40B4-BE49-F238E27FC236}">
                <a16:creationId xmlns:a16="http://schemas.microsoft.com/office/drawing/2014/main" id="{DD3B625D-BE45-49EA-A355-F4BEAC08860B}"/>
              </a:ext>
            </a:extLst>
          </p:cNvPr>
          <p:cNvSpPr>
            <a:spLocks noGrp="1"/>
          </p:cNvSpPr>
          <p:nvPr>
            <p:ph type="body" sz="quarter" idx="11"/>
          </p:nvPr>
        </p:nvSpPr>
        <p:spPr>
          <a:xfrm>
            <a:off x="282372" y="6447099"/>
            <a:ext cx="11627255" cy="300942"/>
          </a:xfrm>
          <a:prstGeom prst="rect">
            <a:avLst/>
          </a:prstGeom>
        </p:spPr>
        <p:txBody>
          <a:bodyPr anchor="ctr"/>
          <a:lstStyle>
            <a:lvl1pPr marL="0" indent="0">
              <a:spcBef>
                <a:spcPts val="0"/>
              </a:spcBef>
              <a:buNone/>
              <a:defRPr sz="800">
                <a:solidFill>
                  <a:schemeClr val="tx1">
                    <a:lumMod val="65000"/>
                    <a:lumOff val="35000"/>
                  </a:schemeClr>
                </a:solidFill>
                <a:latin typeface="+mn-ea"/>
                <a:ea typeface="+mn-ea"/>
              </a:defRPr>
            </a:lvl1pPr>
            <a:lvl2pPr marL="457200" indent="0">
              <a:buNone/>
              <a:defRPr/>
            </a:lvl2pPr>
            <a:lvl3pPr marL="914400" indent="0">
              <a:buNone/>
              <a:defRPr/>
            </a:lvl3pPr>
            <a:lvl4pPr marL="1371600" indent="0">
              <a:buNone/>
              <a:defRPr/>
            </a:lvl4pPr>
            <a:lvl5pPr marL="1828800" indent="0">
              <a:buNone/>
              <a:defRPr/>
            </a:lvl5pPr>
          </a:lstStyle>
          <a:p>
            <a:pPr lvl="0"/>
            <a:endParaRPr lang="zh-CN" altLang="en-US" dirty="0"/>
          </a:p>
        </p:txBody>
      </p:sp>
      <p:grpSp>
        <p:nvGrpSpPr>
          <p:cNvPr id="4" name="组合 3">
            <a:extLst>
              <a:ext uri="{FF2B5EF4-FFF2-40B4-BE49-F238E27FC236}">
                <a16:creationId xmlns:a16="http://schemas.microsoft.com/office/drawing/2014/main" id="{3A50FD34-ACCC-47C3-B5E0-9BF056ED3F79}"/>
              </a:ext>
            </a:extLst>
          </p:cNvPr>
          <p:cNvGrpSpPr/>
          <p:nvPr userDrawn="1"/>
        </p:nvGrpSpPr>
        <p:grpSpPr>
          <a:xfrm rot="-2700000">
            <a:off x="-15253" y="-35804"/>
            <a:ext cx="576000" cy="611952"/>
            <a:chOff x="2936880" y="3661164"/>
            <a:chExt cx="576000" cy="611952"/>
          </a:xfrm>
        </p:grpSpPr>
        <p:sp>
          <p:nvSpPr>
            <p:cNvPr id="3" name="直角三角形 2">
              <a:extLst>
                <a:ext uri="{FF2B5EF4-FFF2-40B4-BE49-F238E27FC236}">
                  <a16:creationId xmlns:a16="http://schemas.microsoft.com/office/drawing/2014/main" id="{699D27F7-7047-46C2-A3C9-2F2A843049C1}"/>
                </a:ext>
              </a:extLst>
            </p:cNvPr>
            <p:cNvSpPr>
              <a:spLocks noChangeAspect="1"/>
            </p:cNvSpPr>
            <p:nvPr userDrawn="1"/>
          </p:nvSpPr>
          <p:spPr>
            <a:xfrm rot="2700000" flipV="1">
              <a:off x="2936880" y="3697116"/>
              <a:ext cx="576000" cy="57600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wrap="square" rtlCol="0" anchor="ctr">
              <a:noAutofit/>
            </a:bodyPr>
            <a:lstStyle/>
            <a:p>
              <a:pPr algn="ctr"/>
              <a:endParaRPr lang="zh-CN" altLang="en-US" sz="1400" dirty="0">
                <a:solidFill>
                  <a:schemeClr val="tx1"/>
                </a:solidFill>
                <a:latin typeface="+mn-ea"/>
                <a:ea typeface="+mn-ea"/>
              </a:endParaRPr>
            </a:p>
          </p:txBody>
        </p:sp>
        <p:sp>
          <p:nvSpPr>
            <p:cNvPr id="10" name="文本框 9">
              <a:extLst>
                <a:ext uri="{FF2B5EF4-FFF2-40B4-BE49-F238E27FC236}">
                  <a16:creationId xmlns:a16="http://schemas.microsoft.com/office/drawing/2014/main" id="{1B8E908B-34F6-4FFC-A8D9-CF8A48A1D510}"/>
                </a:ext>
              </a:extLst>
            </p:cNvPr>
            <p:cNvSpPr txBox="1"/>
            <p:nvPr userDrawn="1"/>
          </p:nvSpPr>
          <p:spPr>
            <a:xfrm>
              <a:off x="3029955" y="3661164"/>
              <a:ext cx="389851" cy="338554"/>
            </a:xfrm>
            <a:prstGeom prst="rect">
              <a:avLst/>
            </a:prstGeom>
            <a:noFill/>
          </p:spPr>
          <p:txBody>
            <a:bodyPr wrap="none" rtlCol="0">
              <a:spAutoFit/>
            </a:bodyPr>
            <a:lstStyle/>
            <a:p>
              <a:pPr algn="ctr"/>
              <a:r>
                <a:rPr lang="zh-CN" altLang="en-US" sz="1600" dirty="0">
                  <a:solidFill>
                    <a:schemeClr val="bg1"/>
                  </a:solidFill>
                  <a:latin typeface="+mn-ea"/>
                  <a:ea typeface="+mn-ea"/>
                </a:rPr>
                <a:t>货</a:t>
              </a:r>
            </a:p>
          </p:txBody>
        </p:sp>
      </p:grpSp>
    </p:spTree>
    <p:extLst>
      <p:ext uri="{BB962C8B-B14F-4D97-AF65-F5344CB8AC3E}">
        <p14:creationId xmlns:p14="http://schemas.microsoft.com/office/powerpoint/2010/main" val="427045050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场">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B626A1-938A-492A-AA6A-23736C441ED7}"/>
              </a:ext>
            </a:extLst>
          </p:cNvPr>
          <p:cNvSpPr>
            <a:spLocks noGrp="1"/>
          </p:cNvSpPr>
          <p:nvPr>
            <p:ph type="title"/>
          </p:nvPr>
        </p:nvSpPr>
        <p:spPr>
          <a:xfrm>
            <a:off x="282372" y="219660"/>
            <a:ext cx="9433127" cy="711321"/>
          </a:xfrm>
          <a:prstGeom prst="rect">
            <a:avLst/>
          </a:prstGeom>
        </p:spPr>
        <p:txBody>
          <a:bodyPr anchor="ctr"/>
          <a:lstStyle>
            <a:lvl1pPr>
              <a:defRPr sz="2800">
                <a:latin typeface="+mn-ea"/>
                <a:ea typeface="+mn-ea"/>
              </a:defRPr>
            </a:lvl1pPr>
          </a:lstStyle>
          <a:p>
            <a:endParaRPr lang="zh-CN" altLang="en-US" dirty="0"/>
          </a:p>
        </p:txBody>
      </p:sp>
      <p:sp>
        <p:nvSpPr>
          <p:cNvPr id="5" name="文本占位符 4">
            <a:extLst>
              <a:ext uri="{FF2B5EF4-FFF2-40B4-BE49-F238E27FC236}">
                <a16:creationId xmlns:a16="http://schemas.microsoft.com/office/drawing/2014/main" id="{1DCE48FA-AA7F-4E36-A348-1B61836BE1F2}"/>
              </a:ext>
            </a:extLst>
          </p:cNvPr>
          <p:cNvSpPr>
            <a:spLocks noGrp="1"/>
          </p:cNvSpPr>
          <p:nvPr>
            <p:ph type="body" sz="quarter" idx="10"/>
          </p:nvPr>
        </p:nvSpPr>
        <p:spPr>
          <a:xfrm>
            <a:off x="282373" y="1084267"/>
            <a:ext cx="11627255" cy="712788"/>
          </a:xfrm>
          <a:prstGeom prst="rect">
            <a:avLst/>
          </a:prstGeom>
        </p:spPr>
        <p:txBody>
          <a:bodyPr/>
          <a:lstStyle>
            <a:lvl1pPr marL="285750" marR="0" indent="-285750" algn="l" defTabSz="914400" rtl="0" eaLnBrk="1" fontAlgn="auto" latinLnBrk="0" hangingPunct="1">
              <a:lnSpc>
                <a:spcPct val="150000"/>
              </a:lnSpc>
              <a:spcBef>
                <a:spcPts val="0"/>
              </a:spcBef>
              <a:spcAft>
                <a:spcPts val="600"/>
              </a:spcAft>
              <a:buClrTx/>
              <a:buSzTx/>
              <a:buFont typeface="Arial" panose="020B0604020202020204" pitchFamily="34" charset="0"/>
              <a:buChar char="•"/>
              <a:tabLst/>
              <a:defRPr sz="1200">
                <a:latin typeface="+mn-ea"/>
                <a:ea typeface="+mn-ea"/>
              </a:defRPr>
            </a:lvl1p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zh-CN" altLang="en-US" sz="1400" b="0" i="0" u="none" strike="noStrike" kern="1200" cap="none" spc="0" normalizeH="0" baseline="0" noProof="0" dirty="0">
              <a:ln>
                <a:noFill/>
              </a:ln>
              <a:solidFill>
                <a:srgbClr val="000000"/>
              </a:solidFill>
              <a:effectLst/>
              <a:uLnTx/>
              <a:uFillTx/>
              <a:latin typeface="Verdana"/>
              <a:ea typeface="微软雅黑"/>
              <a:cs typeface="+mn-cs"/>
            </a:endParaRPr>
          </a:p>
        </p:txBody>
      </p:sp>
      <p:sp>
        <p:nvSpPr>
          <p:cNvPr id="6" name="矩形 5">
            <a:extLst>
              <a:ext uri="{FF2B5EF4-FFF2-40B4-BE49-F238E27FC236}">
                <a16:creationId xmlns:a16="http://schemas.microsoft.com/office/drawing/2014/main" id="{4B60EB82-9ACA-4FD0-AA1A-7C7CC511A665}"/>
              </a:ext>
            </a:extLst>
          </p:cNvPr>
          <p:cNvSpPr/>
          <p:nvPr userDrawn="1"/>
        </p:nvSpPr>
        <p:spPr>
          <a:xfrm>
            <a:off x="282373" y="966172"/>
            <a:ext cx="4127822" cy="73673"/>
          </a:xfrm>
          <a:prstGeom prst="rect">
            <a:avLst/>
          </a:prstGeom>
          <a:gradFill flip="none" rotWithShape="1">
            <a:gsLst>
              <a:gs pos="0">
                <a:schemeClr val="accent1"/>
              </a:gs>
              <a:gs pos="28000">
                <a:schemeClr val="accent1">
                  <a:lumMod val="40000"/>
                  <a:lumOff val="60000"/>
                </a:schemeClr>
              </a:gs>
              <a:gs pos="100000">
                <a:schemeClr val="bg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400" dirty="0">
              <a:solidFill>
                <a:schemeClr val="tx1"/>
              </a:solidFill>
              <a:latin typeface="+mn-ea"/>
              <a:ea typeface="+mn-ea"/>
            </a:endParaRPr>
          </a:p>
        </p:txBody>
      </p:sp>
      <p:sp>
        <p:nvSpPr>
          <p:cNvPr id="8" name="文本占位符 7">
            <a:extLst>
              <a:ext uri="{FF2B5EF4-FFF2-40B4-BE49-F238E27FC236}">
                <a16:creationId xmlns:a16="http://schemas.microsoft.com/office/drawing/2014/main" id="{DD3B625D-BE45-49EA-A355-F4BEAC08860B}"/>
              </a:ext>
            </a:extLst>
          </p:cNvPr>
          <p:cNvSpPr>
            <a:spLocks noGrp="1"/>
          </p:cNvSpPr>
          <p:nvPr>
            <p:ph type="body" sz="quarter" idx="11"/>
          </p:nvPr>
        </p:nvSpPr>
        <p:spPr>
          <a:xfrm>
            <a:off x="282372" y="6447099"/>
            <a:ext cx="11627255" cy="300942"/>
          </a:xfrm>
          <a:prstGeom prst="rect">
            <a:avLst/>
          </a:prstGeom>
        </p:spPr>
        <p:txBody>
          <a:bodyPr anchor="ctr"/>
          <a:lstStyle>
            <a:lvl1pPr marL="0" indent="0">
              <a:spcBef>
                <a:spcPts val="0"/>
              </a:spcBef>
              <a:buNone/>
              <a:defRPr sz="800">
                <a:solidFill>
                  <a:schemeClr val="tx1">
                    <a:lumMod val="65000"/>
                    <a:lumOff val="35000"/>
                  </a:schemeClr>
                </a:solidFill>
                <a:latin typeface="+mn-ea"/>
                <a:ea typeface="+mn-ea"/>
              </a:defRPr>
            </a:lvl1pPr>
            <a:lvl2pPr marL="457200" indent="0">
              <a:buNone/>
              <a:defRPr/>
            </a:lvl2pPr>
            <a:lvl3pPr marL="914400" indent="0">
              <a:buNone/>
              <a:defRPr/>
            </a:lvl3pPr>
            <a:lvl4pPr marL="1371600" indent="0">
              <a:buNone/>
              <a:defRPr/>
            </a:lvl4pPr>
            <a:lvl5pPr marL="1828800" indent="0">
              <a:buNone/>
              <a:defRPr/>
            </a:lvl5pPr>
          </a:lstStyle>
          <a:p>
            <a:pPr lvl="0"/>
            <a:endParaRPr lang="zh-CN" altLang="en-US" dirty="0"/>
          </a:p>
        </p:txBody>
      </p:sp>
      <p:grpSp>
        <p:nvGrpSpPr>
          <p:cNvPr id="7" name="组合 6">
            <a:extLst>
              <a:ext uri="{FF2B5EF4-FFF2-40B4-BE49-F238E27FC236}">
                <a16:creationId xmlns:a16="http://schemas.microsoft.com/office/drawing/2014/main" id="{2240F827-C0F4-A617-5CD4-41A51410509E}"/>
              </a:ext>
            </a:extLst>
          </p:cNvPr>
          <p:cNvGrpSpPr/>
          <p:nvPr userDrawn="1"/>
        </p:nvGrpSpPr>
        <p:grpSpPr>
          <a:xfrm rot="-2700000">
            <a:off x="-15253" y="-35804"/>
            <a:ext cx="576000" cy="611952"/>
            <a:chOff x="2936880" y="3661164"/>
            <a:chExt cx="576000" cy="611952"/>
          </a:xfrm>
        </p:grpSpPr>
        <p:sp>
          <p:nvSpPr>
            <p:cNvPr id="9" name="直角三角形 8">
              <a:extLst>
                <a:ext uri="{FF2B5EF4-FFF2-40B4-BE49-F238E27FC236}">
                  <a16:creationId xmlns:a16="http://schemas.microsoft.com/office/drawing/2014/main" id="{56F3E4C3-74D3-37AF-B0F0-6527D6C1966B}"/>
                </a:ext>
              </a:extLst>
            </p:cNvPr>
            <p:cNvSpPr>
              <a:spLocks noChangeAspect="1"/>
            </p:cNvSpPr>
            <p:nvPr userDrawn="1"/>
          </p:nvSpPr>
          <p:spPr>
            <a:xfrm rot="2700000" flipV="1">
              <a:off x="2936880" y="3697116"/>
              <a:ext cx="576000" cy="57600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wrap="square" rtlCol="0" anchor="ctr">
              <a:noAutofit/>
            </a:bodyPr>
            <a:lstStyle/>
            <a:p>
              <a:pPr algn="ctr"/>
              <a:endParaRPr lang="zh-CN" altLang="en-US" sz="1400" dirty="0">
                <a:solidFill>
                  <a:schemeClr val="tx1"/>
                </a:solidFill>
                <a:latin typeface="+mn-ea"/>
                <a:ea typeface="+mn-ea"/>
              </a:endParaRPr>
            </a:p>
          </p:txBody>
        </p:sp>
        <p:sp>
          <p:nvSpPr>
            <p:cNvPr id="11" name="文本框 10">
              <a:extLst>
                <a:ext uri="{FF2B5EF4-FFF2-40B4-BE49-F238E27FC236}">
                  <a16:creationId xmlns:a16="http://schemas.microsoft.com/office/drawing/2014/main" id="{AFCB40D1-6098-5626-390E-D4BE5E847723}"/>
                </a:ext>
              </a:extLst>
            </p:cNvPr>
            <p:cNvSpPr txBox="1"/>
            <p:nvPr userDrawn="1"/>
          </p:nvSpPr>
          <p:spPr>
            <a:xfrm>
              <a:off x="3029956" y="3661164"/>
              <a:ext cx="389851" cy="338554"/>
            </a:xfrm>
            <a:prstGeom prst="rect">
              <a:avLst/>
            </a:prstGeom>
            <a:noFill/>
          </p:spPr>
          <p:txBody>
            <a:bodyPr wrap="none" rtlCol="0">
              <a:spAutoFit/>
            </a:bodyPr>
            <a:lstStyle/>
            <a:p>
              <a:pPr algn="ctr"/>
              <a:r>
                <a:rPr lang="zh-CN" altLang="en-US" sz="1600" dirty="0">
                  <a:solidFill>
                    <a:schemeClr val="bg1"/>
                  </a:solidFill>
                  <a:latin typeface="+mn-ea"/>
                  <a:ea typeface="+mn-ea"/>
                </a:rPr>
                <a:t>场</a:t>
              </a:r>
            </a:p>
          </p:txBody>
        </p:sp>
      </p:grpSp>
    </p:spTree>
    <p:extLst>
      <p:ext uri="{BB962C8B-B14F-4D97-AF65-F5344CB8AC3E}">
        <p14:creationId xmlns:p14="http://schemas.microsoft.com/office/powerpoint/2010/main" val="225909526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人">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B626A1-938A-492A-AA6A-23736C441ED7}"/>
              </a:ext>
            </a:extLst>
          </p:cNvPr>
          <p:cNvSpPr>
            <a:spLocks noGrp="1"/>
          </p:cNvSpPr>
          <p:nvPr>
            <p:ph type="title"/>
          </p:nvPr>
        </p:nvSpPr>
        <p:spPr>
          <a:xfrm>
            <a:off x="282372" y="219660"/>
            <a:ext cx="9433127" cy="711321"/>
          </a:xfrm>
          <a:prstGeom prst="rect">
            <a:avLst/>
          </a:prstGeom>
        </p:spPr>
        <p:txBody>
          <a:bodyPr anchor="ctr"/>
          <a:lstStyle>
            <a:lvl1pPr>
              <a:defRPr sz="2800">
                <a:latin typeface="+mn-ea"/>
                <a:ea typeface="+mn-ea"/>
              </a:defRPr>
            </a:lvl1pPr>
          </a:lstStyle>
          <a:p>
            <a:endParaRPr lang="zh-CN" altLang="en-US" dirty="0"/>
          </a:p>
        </p:txBody>
      </p:sp>
      <p:sp>
        <p:nvSpPr>
          <p:cNvPr id="5" name="文本占位符 4">
            <a:extLst>
              <a:ext uri="{FF2B5EF4-FFF2-40B4-BE49-F238E27FC236}">
                <a16:creationId xmlns:a16="http://schemas.microsoft.com/office/drawing/2014/main" id="{1DCE48FA-AA7F-4E36-A348-1B61836BE1F2}"/>
              </a:ext>
            </a:extLst>
          </p:cNvPr>
          <p:cNvSpPr>
            <a:spLocks noGrp="1"/>
          </p:cNvSpPr>
          <p:nvPr>
            <p:ph type="body" sz="quarter" idx="10"/>
          </p:nvPr>
        </p:nvSpPr>
        <p:spPr>
          <a:xfrm>
            <a:off x="282373" y="1084267"/>
            <a:ext cx="11627255" cy="712788"/>
          </a:xfrm>
          <a:prstGeom prst="rect">
            <a:avLst/>
          </a:prstGeom>
        </p:spPr>
        <p:txBody>
          <a:bodyPr/>
          <a:lstStyle>
            <a:lvl1pPr marL="285750" marR="0" indent="-285750" algn="l" defTabSz="914400" rtl="0" eaLnBrk="1" fontAlgn="auto" latinLnBrk="0" hangingPunct="1">
              <a:lnSpc>
                <a:spcPct val="150000"/>
              </a:lnSpc>
              <a:spcBef>
                <a:spcPts val="0"/>
              </a:spcBef>
              <a:spcAft>
                <a:spcPts val="600"/>
              </a:spcAft>
              <a:buClrTx/>
              <a:buSzTx/>
              <a:buFont typeface="Arial" panose="020B0604020202020204" pitchFamily="34" charset="0"/>
              <a:buChar char="•"/>
              <a:tabLst/>
              <a:defRPr sz="1200">
                <a:latin typeface="+mn-ea"/>
                <a:ea typeface="+mn-ea"/>
              </a:defRPr>
            </a:lvl1p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zh-CN" altLang="en-US" sz="1400" b="0" i="0" u="none" strike="noStrike" kern="1200" cap="none" spc="0" normalizeH="0" baseline="0" noProof="0" dirty="0">
              <a:ln>
                <a:noFill/>
              </a:ln>
              <a:solidFill>
                <a:srgbClr val="000000"/>
              </a:solidFill>
              <a:effectLst/>
              <a:uLnTx/>
              <a:uFillTx/>
              <a:latin typeface="Verdana"/>
              <a:ea typeface="微软雅黑"/>
              <a:cs typeface="+mn-cs"/>
            </a:endParaRPr>
          </a:p>
        </p:txBody>
      </p:sp>
      <p:sp>
        <p:nvSpPr>
          <p:cNvPr id="6" name="矩形 5">
            <a:extLst>
              <a:ext uri="{FF2B5EF4-FFF2-40B4-BE49-F238E27FC236}">
                <a16:creationId xmlns:a16="http://schemas.microsoft.com/office/drawing/2014/main" id="{4B60EB82-9ACA-4FD0-AA1A-7C7CC511A665}"/>
              </a:ext>
            </a:extLst>
          </p:cNvPr>
          <p:cNvSpPr/>
          <p:nvPr userDrawn="1"/>
        </p:nvSpPr>
        <p:spPr>
          <a:xfrm>
            <a:off x="282373" y="966172"/>
            <a:ext cx="4127822" cy="73673"/>
          </a:xfrm>
          <a:prstGeom prst="rect">
            <a:avLst/>
          </a:prstGeom>
          <a:gradFill flip="none" rotWithShape="1">
            <a:gsLst>
              <a:gs pos="0">
                <a:schemeClr val="accent1"/>
              </a:gs>
              <a:gs pos="28000">
                <a:schemeClr val="accent1">
                  <a:lumMod val="40000"/>
                  <a:lumOff val="60000"/>
                </a:schemeClr>
              </a:gs>
              <a:gs pos="100000">
                <a:schemeClr val="bg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400" dirty="0">
              <a:solidFill>
                <a:schemeClr val="tx1"/>
              </a:solidFill>
              <a:latin typeface="+mn-ea"/>
              <a:ea typeface="+mn-ea"/>
            </a:endParaRPr>
          </a:p>
        </p:txBody>
      </p:sp>
      <p:sp>
        <p:nvSpPr>
          <p:cNvPr id="8" name="文本占位符 7">
            <a:extLst>
              <a:ext uri="{FF2B5EF4-FFF2-40B4-BE49-F238E27FC236}">
                <a16:creationId xmlns:a16="http://schemas.microsoft.com/office/drawing/2014/main" id="{DD3B625D-BE45-49EA-A355-F4BEAC08860B}"/>
              </a:ext>
            </a:extLst>
          </p:cNvPr>
          <p:cNvSpPr>
            <a:spLocks noGrp="1"/>
          </p:cNvSpPr>
          <p:nvPr>
            <p:ph type="body" sz="quarter" idx="11"/>
          </p:nvPr>
        </p:nvSpPr>
        <p:spPr>
          <a:xfrm>
            <a:off x="282372" y="6447099"/>
            <a:ext cx="11627255" cy="300942"/>
          </a:xfrm>
          <a:prstGeom prst="rect">
            <a:avLst/>
          </a:prstGeom>
        </p:spPr>
        <p:txBody>
          <a:bodyPr anchor="ctr"/>
          <a:lstStyle>
            <a:lvl1pPr marL="0" indent="0">
              <a:spcBef>
                <a:spcPts val="0"/>
              </a:spcBef>
              <a:buNone/>
              <a:defRPr sz="800">
                <a:solidFill>
                  <a:schemeClr val="tx1">
                    <a:lumMod val="65000"/>
                    <a:lumOff val="35000"/>
                  </a:schemeClr>
                </a:solidFill>
                <a:latin typeface="+mn-ea"/>
                <a:ea typeface="+mn-ea"/>
              </a:defRPr>
            </a:lvl1pPr>
            <a:lvl2pPr marL="457200" indent="0">
              <a:buNone/>
              <a:defRPr/>
            </a:lvl2pPr>
            <a:lvl3pPr marL="914400" indent="0">
              <a:buNone/>
              <a:defRPr/>
            </a:lvl3pPr>
            <a:lvl4pPr marL="1371600" indent="0">
              <a:buNone/>
              <a:defRPr/>
            </a:lvl4pPr>
            <a:lvl5pPr marL="1828800" indent="0">
              <a:buNone/>
              <a:defRPr/>
            </a:lvl5pPr>
          </a:lstStyle>
          <a:p>
            <a:pPr lvl="0"/>
            <a:endParaRPr lang="zh-CN" altLang="en-US" dirty="0"/>
          </a:p>
        </p:txBody>
      </p:sp>
      <p:grpSp>
        <p:nvGrpSpPr>
          <p:cNvPr id="4" name="组合 3">
            <a:extLst>
              <a:ext uri="{FF2B5EF4-FFF2-40B4-BE49-F238E27FC236}">
                <a16:creationId xmlns:a16="http://schemas.microsoft.com/office/drawing/2014/main" id="{3A50FD34-ACCC-47C3-B5E0-9BF056ED3F79}"/>
              </a:ext>
            </a:extLst>
          </p:cNvPr>
          <p:cNvGrpSpPr/>
          <p:nvPr userDrawn="1"/>
        </p:nvGrpSpPr>
        <p:grpSpPr>
          <a:xfrm rot="-2700000">
            <a:off x="-15253" y="-35803"/>
            <a:ext cx="576000" cy="611951"/>
            <a:chOff x="2936880" y="3661165"/>
            <a:chExt cx="576000" cy="611951"/>
          </a:xfrm>
        </p:grpSpPr>
        <p:sp>
          <p:nvSpPr>
            <p:cNvPr id="3" name="直角三角形 2">
              <a:extLst>
                <a:ext uri="{FF2B5EF4-FFF2-40B4-BE49-F238E27FC236}">
                  <a16:creationId xmlns:a16="http://schemas.microsoft.com/office/drawing/2014/main" id="{699D27F7-7047-46C2-A3C9-2F2A843049C1}"/>
                </a:ext>
              </a:extLst>
            </p:cNvPr>
            <p:cNvSpPr>
              <a:spLocks noChangeAspect="1"/>
            </p:cNvSpPr>
            <p:nvPr userDrawn="1"/>
          </p:nvSpPr>
          <p:spPr>
            <a:xfrm rot="2700000" flipV="1">
              <a:off x="2936880" y="3697116"/>
              <a:ext cx="576000" cy="57600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wrap="square" rtlCol="0" anchor="ctr">
              <a:noAutofit/>
            </a:bodyPr>
            <a:lstStyle/>
            <a:p>
              <a:pPr algn="ctr"/>
              <a:endParaRPr lang="zh-CN" altLang="en-US" sz="1400" dirty="0">
                <a:solidFill>
                  <a:schemeClr val="tx1"/>
                </a:solidFill>
                <a:latin typeface="+mn-ea"/>
                <a:ea typeface="+mn-ea"/>
              </a:endParaRPr>
            </a:p>
          </p:txBody>
        </p:sp>
        <p:sp>
          <p:nvSpPr>
            <p:cNvPr id="10" name="文本框 9">
              <a:extLst>
                <a:ext uri="{FF2B5EF4-FFF2-40B4-BE49-F238E27FC236}">
                  <a16:creationId xmlns:a16="http://schemas.microsoft.com/office/drawing/2014/main" id="{1B8E908B-34F6-4FFC-A8D9-CF8A48A1D510}"/>
                </a:ext>
              </a:extLst>
            </p:cNvPr>
            <p:cNvSpPr txBox="1"/>
            <p:nvPr userDrawn="1"/>
          </p:nvSpPr>
          <p:spPr>
            <a:xfrm>
              <a:off x="3029956" y="3661165"/>
              <a:ext cx="389850" cy="338554"/>
            </a:xfrm>
            <a:prstGeom prst="rect">
              <a:avLst/>
            </a:prstGeom>
            <a:noFill/>
          </p:spPr>
          <p:txBody>
            <a:bodyPr wrap="none" rtlCol="0">
              <a:spAutoFit/>
            </a:bodyPr>
            <a:lstStyle/>
            <a:p>
              <a:pPr algn="ctr"/>
              <a:r>
                <a:rPr lang="zh-CN" altLang="en-US" sz="1600" dirty="0">
                  <a:solidFill>
                    <a:schemeClr val="bg1"/>
                  </a:solidFill>
                  <a:latin typeface="+mn-ea"/>
                  <a:ea typeface="+mn-ea"/>
                </a:rPr>
                <a:t>人</a:t>
              </a:r>
            </a:p>
          </p:txBody>
        </p:sp>
      </p:grpSp>
    </p:spTree>
    <p:extLst>
      <p:ext uri="{BB962C8B-B14F-4D97-AF65-F5344CB8AC3E}">
        <p14:creationId xmlns:p14="http://schemas.microsoft.com/office/powerpoint/2010/main" val="280272818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EEP DIVE">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B626A1-938A-492A-AA6A-23736C441ED7}"/>
              </a:ext>
            </a:extLst>
          </p:cNvPr>
          <p:cNvSpPr>
            <a:spLocks noGrp="1"/>
          </p:cNvSpPr>
          <p:nvPr>
            <p:ph type="title"/>
          </p:nvPr>
        </p:nvSpPr>
        <p:spPr>
          <a:xfrm>
            <a:off x="282372" y="219660"/>
            <a:ext cx="9433127" cy="711321"/>
          </a:xfrm>
          <a:prstGeom prst="rect">
            <a:avLst/>
          </a:prstGeom>
        </p:spPr>
        <p:txBody>
          <a:bodyPr anchor="ctr"/>
          <a:lstStyle>
            <a:lvl1pPr>
              <a:defRPr sz="2800">
                <a:latin typeface="+mn-ea"/>
                <a:ea typeface="+mn-ea"/>
              </a:defRPr>
            </a:lvl1pPr>
          </a:lstStyle>
          <a:p>
            <a:endParaRPr lang="zh-CN" altLang="en-US" dirty="0"/>
          </a:p>
        </p:txBody>
      </p:sp>
      <p:sp>
        <p:nvSpPr>
          <p:cNvPr id="5" name="文本占位符 4">
            <a:extLst>
              <a:ext uri="{FF2B5EF4-FFF2-40B4-BE49-F238E27FC236}">
                <a16:creationId xmlns:a16="http://schemas.microsoft.com/office/drawing/2014/main" id="{1DCE48FA-AA7F-4E36-A348-1B61836BE1F2}"/>
              </a:ext>
            </a:extLst>
          </p:cNvPr>
          <p:cNvSpPr>
            <a:spLocks noGrp="1"/>
          </p:cNvSpPr>
          <p:nvPr>
            <p:ph type="body" sz="quarter" idx="10"/>
          </p:nvPr>
        </p:nvSpPr>
        <p:spPr>
          <a:xfrm>
            <a:off x="282373" y="1084267"/>
            <a:ext cx="11627255" cy="712788"/>
          </a:xfrm>
          <a:prstGeom prst="rect">
            <a:avLst/>
          </a:prstGeom>
        </p:spPr>
        <p:txBody>
          <a:bodyPr/>
          <a:lstStyle>
            <a:lvl1pPr marL="285750" marR="0" indent="-285750" algn="l" defTabSz="914400" rtl="0" eaLnBrk="1" fontAlgn="auto" latinLnBrk="0" hangingPunct="1">
              <a:lnSpc>
                <a:spcPct val="150000"/>
              </a:lnSpc>
              <a:spcBef>
                <a:spcPts val="0"/>
              </a:spcBef>
              <a:spcAft>
                <a:spcPts val="600"/>
              </a:spcAft>
              <a:buClrTx/>
              <a:buSzTx/>
              <a:buFont typeface="Arial" panose="020B0604020202020204" pitchFamily="34" charset="0"/>
              <a:buChar char="•"/>
              <a:tabLst/>
              <a:defRPr sz="1200">
                <a:latin typeface="+mn-ea"/>
                <a:ea typeface="+mn-ea"/>
              </a:defRPr>
            </a:lvl1p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zh-CN" altLang="en-US" sz="1400" b="0" i="0" u="none" strike="noStrike" kern="1200" cap="none" spc="0" normalizeH="0" baseline="0" noProof="0" dirty="0">
              <a:ln>
                <a:noFill/>
              </a:ln>
              <a:solidFill>
                <a:srgbClr val="000000"/>
              </a:solidFill>
              <a:effectLst/>
              <a:uLnTx/>
              <a:uFillTx/>
              <a:latin typeface="Verdana"/>
              <a:ea typeface="微软雅黑"/>
              <a:cs typeface="+mn-cs"/>
            </a:endParaRPr>
          </a:p>
        </p:txBody>
      </p:sp>
      <p:sp>
        <p:nvSpPr>
          <p:cNvPr id="6" name="矩形 5">
            <a:extLst>
              <a:ext uri="{FF2B5EF4-FFF2-40B4-BE49-F238E27FC236}">
                <a16:creationId xmlns:a16="http://schemas.microsoft.com/office/drawing/2014/main" id="{4B60EB82-9ACA-4FD0-AA1A-7C7CC511A665}"/>
              </a:ext>
            </a:extLst>
          </p:cNvPr>
          <p:cNvSpPr/>
          <p:nvPr userDrawn="1"/>
        </p:nvSpPr>
        <p:spPr>
          <a:xfrm>
            <a:off x="282373" y="966172"/>
            <a:ext cx="4127822" cy="73673"/>
          </a:xfrm>
          <a:prstGeom prst="rect">
            <a:avLst/>
          </a:prstGeom>
          <a:gradFill flip="none" rotWithShape="1">
            <a:gsLst>
              <a:gs pos="0">
                <a:schemeClr val="accent1"/>
              </a:gs>
              <a:gs pos="28000">
                <a:schemeClr val="accent1">
                  <a:lumMod val="40000"/>
                  <a:lumOff val="60000"/>
                </a:schemeClr>
              </a:gs>
              <a:gs pos="100000">
                <a:schemeClr val="bg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400" dirty="0">
              <a:solidFill>
                <a:schemeClr val="tx1"/>
              </a:solidFill>
              <a:latin typeface="+mn-ea"/>
              <a:ea typeface="+mn-ea"/>
            </a:endParaRPr>
          </a:p>
        </p:txBody>
      </p:sp>
      <p:sp>
        <p:nvSpPr>
          <p:cNvPr id="8" name="文本占位符 7">
            <a:extLst>
              <a:ext uri="{FF2B5EF4-FFF2-40B4-BE49-F238E27FC236}">
                <a16:creationId xmlns:a16="http://schemas.microsoft.com/office/drawing/2014/main" id="{DD3B625D-BE45-49EA-A355-F4BEAC08860B}"/>
              </a:ext>
            </a:extLst>
          </p:cNvPr>
          <p:cNvSpPr>
            <a:spLocks noGrp="1"/>
          </p:cNvSpPr>
          <p:nvPr>
            <p:ph type="body" sz="quarter" idx="11"/>
          </p:nvPr>
        </p:nvSpPr>
        <p:spPr>
          <a:xfrm>
            <a:off x="282372" y="6447099"/>
            <a:ext cx="11627255" cy="300942"/>
          </a:xfrm>
          <a:prstGeom prst="rect">
            <a:avLst/>
          </a:prstGeom>
        </p:spPr>
        <p:txBody>
          <a:bodyPr anchor="ctr"/>
          <a:lstStyle>
            <a:lvl1pPr marL="0" indent="0">
              <a:spcBef>
                <a:spcPts val="0"/>
              </a:spcBef>
              <a:buNone/>
              <a:defRPr sz="800">
                <a:solidFill>
                  <a:schemeClr val="tx1">
                    <a:lumMod val="65000"/>
                    <a:lumOff val="35000"/>
                  </a:schemeClr>
                </a:solidFill>
                <a:latin typeface="+mn-ea"/>
                <a:ea typeface="+mn-ea"/>
              </a:defRPr>
            </a:lvl1pPr>
            <a:lvl2pPr marL="457200" indent="0">
              <a:buNone/>
              <a:defRPr/>
            </a:lvl2pPr>
            <a:lvl3pPr marL="914400" indent="0">
              <a:buNone/>
              <a:defRPr/>
            </a:lvl3pPr>
            <a:lvl4pPr marL="1371600" indent="0">
              <a:buNone/>
              <a:defRPr/>
            </a:lvl4pPr>
            <a:lvl5pPr marL="1828800" indent="0">
              <a:buNone/>
              <a:defRPr/>
            </a:lvl5pPr>
          </a:lstStyle>
          <a:p>
            <a:pPr lvl="0"/>
            <a:endParaRPr lang="zh-CN" altLang="en-US" dirty="0"/>
          </a:p>
        </p:txBody>
      </p:sp>
      <p:grpSp>
        <p:nvGrpSpPr>
          <p:cNvPr id="10" name="组合 9">
            <a:extLst>
              <a:ext uri="{FF2B5EF4-FFF2-40B4-BE49-F238E27FC236}">
                <a16:creationId xmlns:a16="http://schemas.microsoft.com/office/drawing/2014/main" id="{DEC7E3CF-D7E3-44E1-9208-66425159201E}"/>
              </a:ext>
            </a:extLst>
          </p:cNvPr>
          <p:cNvGrpSpPr/>
          <p:nvPr userDrawn="1"/>
        </p:nvGrpSpPr>
        <p:grpSpPr>
          <a:xfrm rot="-2700000">
            <a:off x="-26135" y="-62075"/>
            <a:ext cx="576000" cy="642731"/>
            <a:chOff x="2936880" y="3630385"/>
            <a:chExt cx="576000" cy="642731"/>
          </a:xfrm>
        </p:grpSpPr>
        <p:sp>
          <p:nvSpPr>
            <p:cNvPr id="11" name="直角三角形 10">
              <a:extLst>
                <a:ext uri="{FF2B5EF4-FFF2-40B4-BE49-F238E27FC236}">
                  <a16:creationId xmlns:a16="http://schemas.microsoft.com/office/drawing/2014/main" id="{52E4FA91-7210-4886-ADCD-16C79D1D757C}"/>
                </a:ext>
              </a:extLst>
            </p:cNvPr>
            <p:cNvSpPr>
              <a:spLocks noChangeAspect="1"/>
            </p:cNvSpPr>
            <p:nvPr userDrawn="1"/>
          </p:nvSpPr>
          <p:spPr>
            <a:xfrm rot="2700000" flipV="1">
              <a:off x="2936880" y="3697116"/>
              <a:ext cx="576000" cy="57600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wrap="square" rtlCol="0" anchor="ctr">
              <a:noAutofit/>
            </a:bodyPr>
            <a:lstStyle/>
            <a:p>
              <a:pPr algn="ctr"/>
              <a:endParaRPr lang="zh-CN" altLang="en-US" sz="1400" dirty="0">
                <a:solidFill>
                  <a:schemeClr val="tx1"/>
                </a:solidFill>
                <a:latin typeface="+mn-ea"/>
                <a:ea typeface="+mn-ea"/>
              </a:endParaRPr>
            </a:p>
          </p:txBody>
        </p:sp>
        <p:sp>
          <p:nvSpPr>
            <p:cNvPr id="12" name="文本框 11">
              <a:extLst>
                <a:ext uri="{FF2B5EF4-FFF2-40B4-BE49-F238E27FC236}">
                  <a16:creationId xmlns:a16="http://schemas.microsoft.com/office/drawing/2014/main" id="{B98E42DE-F5E5-413B-9312-7A4674380DDF}"/>
                </a:ext>
              </a:extLst>
            </p:cNvPr>
            <p:cNvSpPr txBox="1"/>
            <p:nvPr userDrawn="1"/>
          </p:nvSpPr>
          <p:spPr>
            <a:xfrm>
              <a:off x="2973851" y="3630385"/>
              <a:ext cx="502061" cy="400110"/>
            </a:xfrm>
            <a:prstGeom prst="rect">
              <a:avLst/>
            </a:prstGeom>
            <a:noFill/>
          </p:spPr>
          <p:txBody>
            <a:bodyPr wrap="none" rtlCol="0">
              <a:spAutoFit/>
            </a:bodyPr>
            <a:lstStyle/>
            <a:p>
              <a:pPr algn="ctr"/>
              <a:r>
                <a:rPr lang="en-US" altLang="zh-CN" sz="1000" dirty="0">
                  <a:solidFill>
                    <a:schemeClr val="bg1"/>
                  </a:solidFill>
                  <a:latin typeface="+mn-ea"/>
                  <a:ea typeface="+mn-ea"/>
                </a:rPr>
                <a:t>DEEP</a:t>
              </a:r>
            </a:p>
            <a:p>
              <a:pPr algn="ctr"/>
              <a:r>
                <a:rPr lang="en-US" altLang="zh-CN" sz="1000" dirty="0">
                  <a:solidFill>
                    <a:schemeClr val="bg1"/>
                  </a:solidFill>
                  <a:latin typeface="+mn-ea"/>
                  <a:ea typeface="+mn-ea"/>
                </a:rPr>
                <a:t>DIVE</a:t>
              </a:r>
              <a:endParaRPr lang="zh-CN" altLang="en-US" sz="1000" dirty="0">
                <a:solidFill>
                  <a:schemeClr val="bg1"/>
                </a:solidFill>
                <a:latin typeface="+mn-ea"/>
                <a:ea typeface="+mn-ea"/>
              </a:endParaRPr>
            </a:p>
          </p:txBody>
        </p:sp>
      </p:grpSp>
    </p:spTree>
    <p:extLst>
      <p:ext uri="{BB962C8B-B14F-4D97-AF65-F5344CB8AC3E}">
        <p14:creationId xmlns:p14="http://schemas.microsoft.com/office/powerpoint/2010/main" val="50359231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4B60EB82-9ACA-4FD0-AA1A-7C7CC511A665}"/>
              </a:ext>
            </a:extLst>
          </p:cNvPr>
          <p:cNvSpPr/>
          <p:nvPr userDrawn="1"/>
        </p:nvSpPr>
        <p:spPr>
          <a:xfrm>
            <a:off x="282372" y="763675"/>
            <a:ext cx="4127822" cy="73673"/>
          </a:xfrm>
          <a:prstGeom prst="rect">
            <a:avLst/>
          </a:prstGeom>
          <a:gradFill flip="none" rotWithShape="1">
            <a:gsLst>
              <a:gs pos="0">
                <a:schemeClr val="accent1"/>
              </a:gs>
              <a:gs pos="28000">
                <a:schemeClr val="accent1">
                  <a:lumMod val="40000"/>
                  <a:lumOff val="60000"/>
                </a:schemeClr>
              </a:gs>
              <a:gs pos="100000">
                <a:schemeClr val="bg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400" dirty="0">
              <a:solidFill>
                <a:schemeClr val="tx1"/>
              </a:solidFill>
              <a:latin typeface="+mn-ea"/>
              <a:ea typeface="+mn-ea"/>
            </a:endParaRPr>
          </a:p>
        </p:txBody>
      </p:sp>
      <p:grpSp>
        <p:nvGrpSpPr>
          <p:cNvPr id="3" name="组合 2">
            <a:extLst>
              <a:ext uri="{FF2B5EF4-FFF2-40B4-BE49-F238E27FC236}">
                <a16:creationId xmlns:a16="http://schemas.microsoft.com/office/drawing/2014/main" id="{D03F3317-E648-4EA6-0EE1-798443008693}"/>
              </a:ext>
            </a:extLst>
          </p:cNvPr>
          <p:cNvGrpSpPr/>
          <p:nvPr userDrawn="1"/>
        </p:nvGrpSpPr>
        <p:grpSpPr>
          <a:xfrm>
            <a:off x="285023" y="1133938"/>
            <a:ext cx="3665717" cy="5482453"/>
            <a:chOff x="397621" y="1133939"/>
            <a:chExt cx="3665717" cy="5482453"/>
          </a:xfrm>
        </p:grpSpPr>
        <p:sp>
          <p:nvSpPr>
            <p:cNvPr id="4" name="îṩḷíḋé">
              <a:extLst>
                <a:ext uri="{FF2B5EF4-FFF2-40B4-BE49-F238E27FC236}">
                  <a16:creationId xmlns:a16="http://schemas.microsoft.com/office/drawing/2014/main" id="{DA8C09F8-ABAE-7B90-FD0E-DE3B22DCBA08}"/>
                </a:ext>
              </a:extLst>
            </p:cNvPr>
            <p:cNvSpPr>
              <a:spLocks/>
            </p:cNvSpPr>
            <p:nvPr/>
          </p:nvSpPr>
          <p:spPr>
            <a:xfrm>
              <a:off x="397621" y="1133939"/>
              <a:ext cx="3665717" cy="5482453"/>
            </a:xfrm>
            <a:prstGeom prst="rect">
              <a:avLst/>
            </a:prstGeom>
            <a:solidFill>
              <a:schemeClr val="accent5">
                <a:lumMod val="20000"/>
                <a:lumOff val="80000"/>
              </a:schemeClr>
            </a:solidFill>
            <a:ln w="3175">
              <a:noFill/>
              <a:prstDash val="solid"/>
              <a:roun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2000" b="1" i="1">
                <a:solidFill>
                  <a:schemeClr val="tx1"/>
                </a:solidFill>
                <a:latin typeface="+mn-ea"/>
                <a:ea typeface="+mn-ea"/>
              </a:endParaRPr>
            </a:p>
          </p:txBody>
        </p:sp>
        <p:cxnSp>
          <p:nvCxnSpPr>
            <p:cNvPr id="5" name="直接连接符 11">
              <a:extLst>
                <a:ext uri="{FF2B5EF4-FFF2-40B4-BE49-F238E27FC236}">
                  <a16:creationId xmlns:a16="http://schemas.microsoft.com/office/drawing/2014/main" id="{AF2B5EBD-F9E5-36CE-979C-A3D70628AF54}"/>
                </a:ext>
              </a:extLst>
            </p:cNvPr>
            <p:cNvCxnSpPr>
              <a:cxnSpLocks/>
            </p:cNvCxnSpPr>
            <p:nvPr/>
          </p:nvCxnSpPr>
          <p:spPr>
            <a:xfrm>
              <a:off x="599839" y="2129001"/>
              <a:ext cx="3261281" cy="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sp>
          <p:nvSpPr>
            <p:cNvPr id="7" name="íṥ1iḑé">
              <a:extLst>
                <a:ext uri="{FF2B5EF4-FFF2-40B4-BE49-F238E27FC236}">
                  <a16:creationId xmlns:a16="http://schemas.microsoft.com/office/drawing/2014/main" id="{F4E5067D-FC2D-7D02-B43F-6E21FD514878}"/>
                </a:ext>
              </a:extLst>
            </p:cNvPr>
            <p:cNvSpPr txBox="1"/>
            <p:nvPr/>
          </p:nvSpPr>
          <p:spPr>
            <a:xfrm>
              <a:off x="518091" y="1636031"/>
              <a:ext cx="3424777" cy="381774"/>
            </a:xfrm>
            <a:prstGeom prst="rect">
              <a:avLst/>
            </a:prstGeom>
            <a:solidFill>
              <a:schemeClr val="accent5">
                <a:lumMod val="75000"/>
              </a:schemeClr>
            </a:solidFill>
            <a:ln>
              <a:noFill/>
            </a:ln>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spcBef>
                  <a:spcPct val="0"/>
                </a:spcBef>
              </a:pPr>
              <a:r>
                <a:rPr lang="en-US" altLang="zh-CN" sz="1600" b="1" i="1" dirty="0">
                  <a:solidFill>
                    <a:schemeClr val="bg1"/>
                  </a:solidFill>
                  <a:latin typeface="+mn-ea"/>
                  <a:ea typeface="+mn-ea"/>
                </a:rPr>
                <a:t>01 </a:t>
              </a:r>
              <a:r>
                <a:rPr lang="zh-CN" altLang="en-US" sz="1600" b="1" dirty="0">
                  <a:solidFill>
                    <a:schemeClr val="bg1"/>
                  </a:solidFill>
                  <a:latin typeface="+mn-ea"/>
                  <a:ea typeface="+mn-ea"/>
                </a:rPr>
                <a:t>整体生意</a:t>
              </a:r>
              <a:endParaRPr lang="en-US" altLang="zh-CN" sz="1600" b="1" dirty="0">
                <a:solidFill>
                  <a:schemeClr val="bg1"/>
                </a:solidFill>
                <a:latin typeface="+mn-ea"/>
                <a:ea typeface="+mn-ea"/>
              </a:endParaRPr>
            </a:p>
          </p:txBody>
        </p:sp>
        <p:sp>
          <p:nvSpPr>
            <p:cNvPr id="8" name="two-coin-stacks_72132">
              <a:extLst>
                <a:ext uri="{FF2B5EF4-FFF2-40B4-BE49-F238E27FC236}">
                  <a16:creationId xmlns:a16="http://schemas.microsoft.com/office/drawing/2014/main" id="{179249BA-A926-7450-1AAD-4B08C734AD5F}"/>
                </a:ext>
              </a:extLst>
            </p:cNvPr>
            <p:cNvSpPr>
              <a:spLocks/>
            </p:cNvSpPr>
            <p:nvPr/>
          </p:nvSpPr>
          <p:spPr bwMode="auto">
            <a:xfrm>
              <a:off x="2039592" y="1196939"/>
              <a:ext cx="381774" cy="381774"/>
            </a:xfrm>
            <a:custGeom>
              <a:avLst/>
              <a:gdLst>
                <a:gd name="connsiteX0" fmla="*/ 261001 w 608698"/>
                <a:gd name="connsiteY0" fmla="*/ 479068 h 600088"/>
                <a:gd name="connsiteX1" fmla="*/ 432425 w 608698"/>
                <a:gd name="connsiteY1" fmla="*/ 554184 h 600088"/>
                <a:gd name="connsiteX2" fmla="*/ 603774 w 608698"/>
                <a:gd name="connsiteY2" fmla="*/ 479068 h 600088"/>
                <a:gd name="connsiteX3" fmla="*/ 608697 w 608698"/>
                <a:gd name="connsiteY3" fmla="*/ 502020 h 600088"/>
                <a:gd name="connsiteX4" fmla="*/ 432425 w 608698"/>
                <a:gd name="connsiteY4" fmla="*/ 600088 h 600088"/>
                <a:gd name="connsiteX5" fmla="*/ 256152 w 608698"/>
                <a:gd name="connsiteY5" fmla="*/ 502020 h 600088"/>
                <a:gd name="connsiteX6" fmla="*/ 261001 w 608698"/>
                <a:gd name="connsiteY6" fmla="*/ 479068 h 600088"/>
                <a:gd name="connsiteX7" fmla="*/ 4924 w 608698"/>
                <a:gd name="connsiteY7" fmla="*/ 382605 h 600088"/>
                <a:gd name="connsiteX8" fmla="*/ 176285 w 608698"/>
                <a:gd name="connsiteY8" fmla="*/ 457793 h 600088"/>
                <a:gd name="connsiteX9" fmla="*/ 236041 w 608698"/>
                <a:gd name="connsiteY9" fmla="*/ 451980 h 600088"/>
                <a:gd name="connsiteX10" fmla="*/ 231640 w 608698"/>
                <a:gd name="connsiteY10" fmla="*/ 462264 h 600088"/>
                <a:gd name="connsiteX11" fmla="*/ 225000 w 608698"/>
                <a:gd name="connsiteY11" fmla="*/ 493412 h 600088"/>
                <a:gd name="connsiteX12" fmla="*/ 225298 w 608698"/>
                <a:gd name="connsiteY12" fmla="*/ 499820 h 600088"/>
                <a:gd name="connsiteX13" fmla="*/ 176285 w 608698"/>
                <a:gd name="connsiteY13" fmla="*/ 503695 h 600088"/>
                <a:gd name="connsiteX14" fmla="*/ 0 w 608698"/>
                <a:gd name="connsiteY14" fmla="*/ 405556 h 600088"/>
                <a:gd name="connsiteX15" fmla="*/ 4924 w 608698"/>
                <a:gd name="connsiteY15" fmla="*/ 382605 h 600088"/>
                <a:gd name="connsiteX16" fmla="*/ 261001 w 608698"/>
                <a:gd name="connsiteY16" fmla="*/ 375478 h 600088"/>
                <a:gd name="connsiteX17" fmla="*/ 432425 w 608698"/>
                <a:gd name="connsiteY17" fmla="*/ 450622 h 600088"/>
                <a:gd name="connsiteX18" fmla="*/ 603774 w 608698"/>
                <a:gd name="connsiteY18" fmla="*/ 375478 h 600088"/>
                <a:gd name="connsiteX19" fmla="*/ 608697 w 608698"/>
                <a:gd name="connsiteY19" fmla="*/ 398416 h 600088"/>
                <a:gd name="connsiteX20" fmla="*/ 432425 w 608698"/>
                <a:gd name="connsiteY20" fmla="*/ 496498 h 600088"/>
                <a:gd name="connsiteX21" fmla="*/ 256152 w 608698"/>
                <a:gd name="connsiteY21" fmla="*/ 398416 h 600088"/>
                <a:gd name="connsiteX22" fmla="*/ 261001 w 608698"/>
                <a:gd name="connsiteY22" fmla="*/ 375478 h 600088"/>
                <a:gd name="connsiteX23" fmla="*/ 4924 w 608698"/>
                <a:gd name="connsiteY23" fmla="*/ 279086 h 600088"/>
                <a:gd name="connsiteX24" fmla="*/ 176285 w 608698"/>
                <a:gd name="connsiteY24" fmla="*/ 354274 h 600088"/>
                <a:gd name="connsiteX25" fmla="*/ 236041 w 608698"/>
                <a:gd name="connsiteY25" fmla="*/ 348461 h 600088"/>
                <a:gd name="connsiteX26" fmla="*/ 231640 w 608698"/>
                <a:gd name="connsiteY26" fmla="*/ 358745 h 600088"/>
                <a:gd name="connsiteX27" fmla="*/ 225000 w 608698"/>
                <a:gd name="connsiteY27" fmla="*/ 389818 h 600088"/>
                <a:gd name="connsiteX28" fmla="*/ 225298 w 608698"/>
                <a:gd name="connsiteY28" fmla="*/ 396301 h 600088"/>
                <a:gd name="connsiteX29" fmla="*/ 176285 w 608698"/>
                <a:gd name="connsiteY29" fmla="*/ 400176 h 600088"/>
                <a:gd name="connsiteX30" fmla="*/ 0 w 608698"/>
                <a:gd name="connsiteY30" fmla="*/ 302037 h 600088"/>
                <a:gd name="connsiteX31" fmla="*/ 4924 w 608698"/>
                <a:gd name="connsiteY31" fmla="*/ 279086 h 600088"/>
                <a:gd name="connsiteX32" fmla="*/ 261001 w 608698"/>
                <a:gd name="connsiteY32" fmla="*/ 271959 h 600088"/>
                <a:gd name="connsiteX33" fmla="*/ 432425 w 608698"/>
                <a:gd name="connsiteY33" fmla="*/ 347103 h 600088"/>
                <a:gd name="connsiteX34" fmla="*/ 603774 w 608698"/>
                <a:gd name="connsiteY34" fmla="*/ 271959 h 600088"/>
                <a:gd name="connsiteX35" fmla="*/ 608697 w 608698"/>
                <a:gd name="connsiteY35" fmla="*/ 294897 h 600088"/>
                <a:gd name="connsiteX36" fmla="*/ 432425 w 608698"/>
                <a:gd name="connsiteY36" fmla="*/ 392979 h 600088"/>
                <a:gd name="connsiteX37" fmla="*/ 256152 w 608698"/>
                <a:gd name="connsiteY37" fmla="*/ 294897 h 600088"/>
                <a:gd name="connsiteX38" fmla="*/ 261001 w 608698"/>
                <a:gd name="connsiteY38" fmla="*/ 271959 h 600088"/>
                <a:gd name="connsiteX39" fmla="*/ 4924 w 608698"/>
                <a:gd name="connsiteY39" fmla="*/ 175567 h 600088"/>
                <a:gd name="connsiteX40" fmla="*/ 176285 w 608698"/>
                <a:gd name="connsiteY40" fmla="*/ 250713 h 600088"/>
                <a:gd name="connsiteX41" fmla="*/ 236041 w 608698"/>
                <a:gd name="connsiteY41" fmla="*/ 244904 h 600088"/>
                <a:gd name="connsiteX42" fmla="*/ 231640 w 608698"/>
                <a:gd name="connsiteY42" fmla="*/ 255182 h 600088"/>
                <a:gd name="connsiteX43" fmla="*/ 225000 w 608698"/>
                <a:gd name="connsiteY43" fmla="*/ 286238 h 600088"/>
                <a:gd name="connsiteX44" fmla="*/ 225298 w 608698"/>
                <a:gd name="connsiteY44" fmla="*/ 292718 h 600088"/>
                <a:gd name="connsiteX45" fmla="*/ 176285 w 608698"/>
                <a:gd name="connsiteY45" fmla="*/ 296516 h 600088"/>
                <a:gd name="connsiteX46" fmla="*/ 0 w 608698"/>
                <a:gd name="connsiteY46" fmla="*/ 198506 h 600088"/>
                <a:gd name="connsiteX47" fmla="*/ 4924 w 608698"/>
                <a:gd name="connsiteY47" fmla="*/ 175567 h 600088"/>
                <a:gd name="connsiteX48" fmla="*/ 432425 w 608698"/>
                <a:gd name="connsiteY48" fmla="*/ 96392 h 600088"/>
                <a:gd name="connsiteX49" fmla="*/ 608698 w 608698"/>
                <a:gd name="connsiteY49" fmla="*/ 194443 h 600088"/>
                <a:gd name="connsiteX50" fmla="*/ 432425 w 608698"/>
                <a:gd name="connsiteY50" fmla="*/ 292494 h 600088"/>
                <a:gd name="connsiteX51" fmla="*/ 256152 w 608698"/>
                <a:gd name="connsiteY51" fmla="*/ 194443 h 600088"/>
                <a:gd name="connsiteX52" fmla="*/ 432425 w 608698"/>
                <a:gd name="connsiteY52" fmla="*/ 96392 h 600088"/>
                <a:gd name="connsiteX53" fmla="*/ 176258 w 608698"/>
                <a:gd name="connsiteY53" fmla="*/ 0 h 600088"/>
                <a:gd name="connsiteX54" fmla="*/ 347817 w 608698"/>
                <a:gd name="connsiteY54" fmla="*/ 75446 h 600088"/>
                <a:gd name="connsiteX55" fmla="*/ 224966 w 608698"/>
                <a:gd name="connsiteY55" fmla="*/ 185823 h 600088"/>
                <a:gd name="connsiteX56" fmla="*/ 225264 w 608698"/>
                <a:gd name="connsiteY56" fmla="*/ 192228 h 600088"/>
                <a:gd name="connsiteX57" fmla="*/ 176258 w 608698"/>
                <a:gd name="connsiteY57" fmla="*/ 196101 h 600088"/>
                <a:gd name="connsiteX58" fmla="*/ 0 w 608698"/>
                <a:gd name="connsiteY58" fmla="*/ 98013 h 600088"/>
                <a:gd name="connsiteX59" fmla="*/ 176258 w 608698"/>
                <a:gd name="connsiteY59" fmla="*/ 0 h 60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608698" h="600088">
                  <a:moveTo>
                    <a:pt x="261001" y="479068"/>
                  </a:moveTo>
                  <a:cubicBezTo>
                    <a:pt x="279575" y="522140"/>
                    <a:pt x="349249" y="554184"/>
                    <a:pt x="432425" y="554184"/>
                  </a:cubicBezTo>
                  <a:cubicBezTo>
                    <a:pt x="515600" y="554184"/>
                    <a:pt x="585199" y="522140"/>
                    <a:pt x="603774" y="479068"/>
                  </a:cubicBezTo>
                  <a:cubicBezTo>
                    <a:pt x="606981" y="486371"/>
                    <a:pt x="608697" y="494046"/>
                    <a:pt x="608697" y="502020"/>
                  </a:cubicBezTo>
                  <a:cubicBezTo>
                    <a:pt x="608697" y="556196"/>
                    <a:pt x="529774" y="600088"/>
                    <a:pt x="432425" y="600088"/>
                  </a:cubicBezTo>
                  <a:cubicBezTo>
                    <a:pt x="335076" y="600088"/>
                    <a:pt x="256152" y="556196"/>
                    <a:pt x="256152" y="502020"/>
                  </a:cubicBezTo>
                  <a:cubicBezTo>
                    <a:pt x="256152" y="494046"/>
                    <a:pt x="257868" y="486371"/>
                    <a:pt x="261001" y="479068"/>
                  </a:cubicBezTo>
                  <a:close/>
                  <a:moveTo>
                    <a:pt x="4924" y="382605"/>
                  </a:moveTo>
                  <a:cubicBezTo>
                    <a:pt x="23425" y="425750"/>
                    <a:pt x="93103" y="457793"/>
                    <a:pt x="176285" y="457793"/>
                  </a:cubicBezTo>
                  <a:cubicBezTo>
                    <a:pt x="197248" y="457793"/>
                    <a:pt x="217391" y="455781"/>
                    <a:pt x="236041" y="451980"/>
                  </a:cubicBezTo>
                  <a:lnTo>
                    <a:pt x="231640" y="462264"/>
                  </a:lnTo>
                  <a:cubicBezTo>
                    <a:pt x="227238" y="472398"/>
                    <a:pt x="225000" y="482905"/>
                    <a:pt x="225000" y="493412"/>
                  </a:cubicBezTo>
                  <a:cubicBezTo>
                    <a:pt x="225000" y="495573"/>
                    <a:pt x="225149" y="497734"/>
                    <a:pt x="225298" y="499820"/>
                  </a:cubicBezTo>
                  <a:cubicBezTo>
                    <a:pt x="209781" y="502354"/>
                    <a:pt x="193294" y="503695"/>
                    <a:pt x="176285" y="503695"/>
                  </a:cubicBezTo>
                  <a:cubicBezTo>
                    <a:pt x="78929" y="503695"/>
                    <a:pt x="0" y="459730"/>
                    <a:pt x="0" y="405556"/>
                  </a:cubicBezTo>
                  <a:cubicBezTo>
                    <a:pt x="0" y="397657"/>
                    <a:pt x="1716" y="389982"/>
                    <a:pt x="4924" y="382605"/>
                  </a:cubicBezTo>
                  <a:close/>
                  <a:moveTo>
                    <a:pt x="261001" y="375478"/>
                  </a:moveTo>
                  <a:cubicBezTo>
                    <a:pt x="279575" y="418598"/>
                    <a:pt x="349249" y="450622"/>
                    <a:pt x="432425" y="450622"/>
                  </a:cubicBezTo>
                  <a:cubicBezTo>
                    <a:pt x="515600" y="450622"/>
                    <a:pt x="585199" y="418598"/>
                    <a:pt x="603774" y="375478"/>
                  </a:cubicBezTo>
                  <a:cubicBezTo>
                    <a:pt x="606981" y="382851"/>
                    <a:pt x="608697" y="390522"/>
                    <a:pt x="608697" y="398416"/>
                  </a:cubicBezTo>
                  <a:cubicBezTo>
                    <a:pt x="608697" y="452558"/>
                    <a:pt x="529774" y="496498"/>
                    <a:pt x="432425" y="496498"/>
                  </a:cubicBezTo>
                  <a:cubicBezTo>
                    <a:pt x="335076" y="496498"/>
                    <a:pt x="256152" y="452558"/>
                    <a:pt x="256152" y="398416"/>
                  </a:cubicBezTo>
                  <a:cubicBezTo>
                    <a:pt x="256152" y="390522"/>
                    <a:pt x="257868" y="382851"/>
                    <a:pt x="261001" y="375478"/>
                  </a:cubicBezTo>
                  <a:close/>
                  <a:moveTo>
                    <a:pt x="4924" y="279086"/>
                  </a:moveTo>
                  <a:cubicBezTo>
                    <a:pt x="23425" y="322231"/>
                    <a:pt x="93103" y="354274"/>
                    <a:pt x="176285" y="354274"/>
                  </a:cubicBezTo>
                  <a:cubicBezTo>
                    <a:pt x="197248" y="354274"/>
                    <a:pt x="217391" y="352187"/>
                    <a:pt x="236041" y="348461"/>
                  </a:cubicBezTo>
                  <a:lnTo>
                    <a:pt x="231640" y="358745"/>
                  </a:lnTo>
                  <a:cubicBezTo>
                    <a:pt x="227238" y="368879"/>
                    <a:pt x="225000" y="379311"/>
                    <a:pt x="225000" y="389818"/>
                  </a:cubicBezTo>
                  <a:cubicBezTo>
                    <a:pt x="225000" y="392054"/>
                    <a:pt x="225149" y="394140"/>
                    <a:pt x="225298" y="396301"/>
                  </a:cubicBezTo>
                  <a:cubicBezTo>
                    <a:pt x="209781" y="398835"/>
                    <a:pt x="193294" y="400176"/>
                    <a:pt x="176285" y="400176"/>
                  </a:cubicBezTo>
                  <a:cubicBezTo>
                    <a:pt x="78929" y="400176"/>
                    <a:pt x="0" y="356211"/>
                    <a:pt x="0" y="302037"/>
                  </a:cubicBezTo>
                  <a:cubicBezTo>
                    <a:pt x="0" y="294138"/>
                    <a:pt x="1716" y="286463"/>
                    <a:pt x="4924" y="279086"/>
                  </a:cubicBezTo>
                  <a:close/>
                  <a:moveTo>
                    <a:pt x="261001" y="271959"/>
                  </a:moveTo>
                  <a:cubicBezTo>
                    <a:pt x="279575" y="315079"/>
                    <a:pt x="349249" y="347103"/>
                    <a:pt x="432425" y="347103"/>
                  </a:cubicBezTo>
                  <a:cubicBezTo>
                    <a:pt x="515600" y="347103"/>
                    <a:pt x="585199" y="315079"/>
                    <a:pt x="603774" y="271959"/>
                  </a:cubicBezTo>
                  <a:cubicBezTo>
                    <a:pt x="606981" y="279332"/>
                    <a:pt x="608697" y="287003"/>
                    <a:pt x="608697" y="294897"/>
                  </a:cubicBezTo>
                  <a:cubicBezTo>
                    <a:pt x="608697" y="349039"/>
                    <a:pt x="529774" y="392979"/>
                    <a:pt x="432425" y="392979"/>
                  </a:cubicBezTo>
                  <a:cubicBezTo>
                    <a:pt x="335076" y="392979"/>
                    <a:pt x="256152" y="349039"/>
                    <a:pt x="256152" y="294897"/>
                  </a:cubicBezTo>
                  <a:cubicBezTo>
                    <a:pt x="256152" y="287003"/>
                    <a:pt x="257868" y="279332"/>
                    <a:pt x="261001" y="271959"/>
                  </a:cubicBezTo>
                  <a:close/>
                  <a:moveTo>
                    <a:pt x="4924" y="175567"/>
                  </a:moveTo>
                  <a:cubicBezTo>
                    <a:pt x="23425" y="218689"/>
                    <a:pt x="93103" y="250713"/>
                    <a:pt x="176285" y="250713"/>
                  </a:cubicBezTo>
                  <a:cubicBezTo>
                    <a:pt x="197248" y="250713"/>
                    <a:pt x="217391" y="248628"/>
                    <a:pt x="236041" y="244904"/>
                  </a:cubicBezTo>
                  <a:lnTo>
                    <a:pt x="231640" y="255182"/>
                  </a:lnTo>
                  <a:cubicBezTo>
                    <a:pt x="227238" y="265311"/>
                    <a:pt x="225000" y="275737"/>
                    <a:pt x="225000" y="286238"/>
                  </a:cubicBezTo>
                  <a:cubicBezTo>
                    <a:pt x="225000" y="288398"/>
                    <a:pt x="225149" y="290558"/>
                    <a:pt x="225298" y="292718"/>
                  </a:cubicBezTo>
                  <a:cubicBezTo>
                    <a:pt x="209781" y="295175"/>
                    <a:pt x="193294" y="296516"/>
                    <a:pt x="176285" y="296516"/>
                  </a:cubicBezTo>
                  <a:cubicBezTo>
                    <a:pt x="78929" y="296516"/>
                    <a:pt x="0" y="252650"/>
                    <a:pt x="0" y="198506"/>
                  </a:cubicBezTo>
                  <a:cubicBezTo>
                    <a:pt x="0" y="190611"/>
                    <a:pt x="1716" y="182940"/>
                    <a:pt x="4924" y="175567"/>
                  </a:cubicBezTo>
                  <a:close/>
                  <a:moveTo>
                    <a:pt x="432425" y="96392"/>
                  </a:moveTo>
                  <a:cubicBezTo>
                    <a:pt x="529778" y="96392"/>
                    <a:pt x="608698" y="140291"/>
                    <a:pt x="608698" y="194443"/>
                  </a:cubicBezTo>
                  <a:cubicBezTo>
                    <a:pt x="608698" y="248595"/>
                    <a:pt x="529778" y="292494"/>
                    <a:pt x="432425" y="292494"/>
                  </a:cubicBezTo>
                  <a:cubicBezTo>
                    <a:pt x="335072" y="292494"/>
                    <a:pt x="256152" y="248595"/>
                    <a:pt x="256152" y="194443"/>
                  </a:cubicBezTo>
                  <a:cubicBezTo>
                    <a:pt x="256152" y="140291"/>
                    <a:pt x="335072" y="96392"/>
                    <a:pt x="432425" y="96392"/>
                  </a:cubicBezTo>
                  <a:close/>
                  <a:moveTo>
                    <a:pt x="176258" y="0"/>
                  </a:moveTo>
                  <a:cubicBezTo>
                    <a:pt x="259651" y="0"/>
                    <a:pt x="329542" y="32175"/>
                    <a:pt x="347817" y="75446"/>
                  </a:cubicBezTo>
                  <a:cubicBezTo>
                    <a:pt x="275166" y="92800"/>
                    <a:pt x="224966" y="135103"/>
                    <a:pt x="224966" y="185823"/>
                  </a:cubicBezTo>
                  <a:cubicBezTo>
                    <a:pt x="224966" y="187983"/>
                    <a:pt x="225115" y="190143"/>
                    <a:pt x="225264" y="192228"/>
                  </a:cubicBezTo>
                  <a:cubicBezTo>
                    <a:pt x="209749" y="194760"/>
                    <a:pt x="193265" y="196101"/>
                    <a:pt x="176258" y="196101"/>
                  </a:cubicBezTo>
                  <a:cubicBezTo>
                    <a:pt x="78917" y="196101"/>
                    <a:pt x="0" y="152159"/>
                    <a:pt x="0" y="98013"/>
                  </a:cubicBezTo>
                  <a:cubicBezTo>
                    <a:pt x="0" y="43868"/>
                    <a:pt x="78917" y="0"/>
                    <a:pt x="176258" y="0"/>
                  </a:cubicBezTo>
                  <a:close/>
                </a:path>
              </a:pathLst>
            </a:custGeom>
            <a:solidFill>
              <a:schemeClr val="accent5">
                <a:lumMod val="75000"/>
              </a:schemeClr>
            </a:solidFill>
            <a:ln>
              <a:noFill/>
            </a:ln>
          </p:spPr>
        </p:sp>
      </p:grpSp>
      <p:grpSp>
        <p:nvGrpSpPr>
          <p:cNvPr id="9" name="组合 8">
            <a:extLst>
              <a:ext uri="{FF2B5EF4-FFF2-40B4-BE49-F238E27FC236}">
                <a16:creationId xmlns:a16="http://schemas.microsoft.com/office/drawing/2014/main" id="{5B7EB39B-788F-3FB3-8E1E-27925565C40E}"/>
              </a:ext>
            </a:extLst>
          </p:cNvPr>
          <p:cNvGrpSpPr/>
          <p:nvPr userDrawn="1"/>
        </p:nvGrpSpPr>
        <p:grpSpPr>
          <a:xfrm>
            <a:off x="4263142" y="1133938"/>
            <a:ext cx="3665717" cy="5482453"/>
            <a:chOff x="4263142" y="1133939"/>
            <a:chExt cx="3665717" cy="5482453"/>
          </a:xfrm>
        </p:grpSpPr>
        <p:grpSp>
          <p:nvGrpSpPr>
            <p:cNvPr id="10" name="组合 9">
              <a:extLst>
                <a:ext uri="{FF2B5EF4-FFF2-40B4-BE49-F238E27FC236}">
                  <a16:creationId xmlns:a16="http://schemas.microsoft.com/office/drawing/2014/main" id="{39BC56DB-CC02-39F6-40F9-D1DD2754A8AD}"/>
                </a:ext>
              </a:extLst>
            </p:cNvPr>
            <p:cNvGrpSpPr/>
            <p:nvPr/>
          </p:nvGrpSpPr>
          <p:grpSpPr>
            <a:xfrm>
              <a:off x="4263142" y="1133939"/>
              <a:ext cx="3665717" cy="5482453"/>
              <a:chOff x="4135338" y="1133939"/>
              <a:chExt cx="3665717" cy="5482453"/>
            </a:xfrm>
          </p:grpSpPr>
          <p:sp>
            <p:nvSpPr>
              <p:cNvPr id="12" name="îṩḷíḋé">
                <a:extLst>
                  <a:ext uri="{FF2B5EF4-FFF2-40B4-BE49-F238E27FC236}">
                    <a16:creationId xmlns:a16="http://schemas.microsoft.com/office/drawing/2014/main" id="{52299C58-7197-25A5-4CD7-B285991CAE42}"/>
                  </a:ext>
                </a:extLst>
              </p:cNvPr>
              <p:cNvSpPr>
                <a:spLocks/>
              </p:cNvSpPr>
              <p:nvPr/>
            </p:nvSpPr>
            <p:spPr>
              <a:xfrm>
                <a:off x="4135338" y="1133939"/>
                <a:ext cx="3665717" cy="5482453"/>
              </a:xfrm>
              <a:prstGeom prst="rect">
                <a:avLst/>
              </a:prstGeom>
              <a:solidFill>
                <a:schemeClr val="accent5">
                  <a:lumMod val="20000"/>
                  <a:lumOff val="80000"/>
                </a:schemeClr>
              </a:solidFill>
              <a:ln w="3175">
                <a:noFill/>
                <a:prstDash val="solid"/>
                <a:roun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2000" b="1" i="1">
                  <a:solidFill>
                    <a:schemeClr val="tx1"/>
                  </a:solidFill>
                  <a:latin typeface="+mn-ea"/>
                  <a:ea typeface="+mn-ea"/>
                </a:endParaRPr>
              </a:p>
            </p:txBody>
          </p:sp>
          <p:cxnSp>
            <p:nvCxnSpPr>
              <p:cNvPr id="13" name="直接连接符 11">
                <a:extLst>
                  <a:ext uri="{FF2B5EF4-FFF2-40B4-BE49-F238E27FC236}">
                    <a16:creationId xmlns:a16="http://schemas.microsoft.com/office/drawing/2014/main" id="{A3D7E4D6-D653-3A10-4549-292DF6540954}"/>
                  </a:ext>
                </a:extLst>
              </p:cNvPr>
              <p:cNvCxnSpPr>
                <a:cxnSpLocks/>
              </p:cNvCxnSpPr>
              <p:nvPr/>
            </p:nvCxnSpPr>
            <p:spPr>
              <a:xfrm>
                <a:off x="4337556" y="2129001"/>
                <a:ext cx="3261281" cy="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sp>
            <p:nvSpPr>
              <p:cNvPr id="14" name="íṥ1iḑé">
                <a:extLst>
                  <a:ext uri="{FF2B5EF4-FFF2-40B4-BE49-F238E27FC236}">
                    <a16:creationId xmlns:a16="http://schemas.microsoft.com/office/drawing/2014/main" id="{2260D51A-1DF1-8D0B-0B15-CAEFADC5F489}"/>
                  </a:ext>
                </a:extLst>
              </p:cNvPr>
              <p:cNvSpPr txBox="1"/>
              <p:nvPr/>
            </p:nvSpPr>
            <p:spPr>
              <a:xfrm>
                <a:off x="4255807" y="1636031"/>
                <a:ext cx="3424778" cy="381774"/>
              </a:xfrm>
              <a:prstGeom prst="rect">
                <a:avLst/>
              </a:prstGeom>
              <a:solidFill>
                <a:schemeClr val="accent5">
                  <a:lumMod val="75000"/>
                </a:schemeClr>
              </a:solidFill>
              <a:ln>
                <a:noFill/>
              </a:ln>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spcBef>
                    <a:spcPct val="0"/>
                  </a:spcBef>
                </a:pPr>
                <a:r>
                  <a:rPr lang="en-US" altLang="zh-CN" sz="1600" b="1" i="1" dirty="0">
                    <a:solidFill>
                      <a:schemeClr val="bg1"/>
                    </a:solidFill>
                    <a:latin typeface="+mn-ea"/>
                    <a:ea typeface="+mn-ea"/>
                  </a:rPr>
                  <a:t>02 </a:t>
                </a:r>
                <a:r>
                  <a:rPr lang="zh-CN" altLang="en-US" sz="1600" b="1" dirty="0">
                    <a:solidFill>
                      <a:schemeClr val="bg1"/>
                    </a:solidFill>
                    <a:latin typeface="+mn-ea"/>
                    <a:ea typeface="+mn-ea"/>
                  </a:rPr>
                  <a:t>人</a:t>
                </a:r>
                <a:endParaRPr lang="en-US" altLang="zh-CN" sz="1600" b="1" dirty="0">
                  <a:solidFill>
                    <a:schemeClr val="bg1"/>
                  </a:solidFill>
                  <a:latin typeface="+mn-ea"/>
                  <a:ea typeface="+mn-ea"/>
                </a:endParaRPr>
              </a:p>
            </p:txBody>
          </p:sp>
        </p:grpSp>
        <p:sp>
          <p:nvSpPr>
            <p:cNvPr id="11" name="íSļiḋe">
              <a:extLst>
                <a:ext uri="{FF2B5EF4-FFF2-40B4-BE49-F238E27FC236}">
                  <a16:creationId xmlns:a16="http://schemas.microsoft.com/office/drawing/2014/main" id="{5C1E5323-3AA2-75DA-7518-2E4A7877D18B}"/>
                </a:ext>
              </a:extLst>
            </p:cNvPr>
            <p:cNvSpPr>
              <a:spLocks/>
            </p:cNvSpPr>
            <p:nvPr/>
          </p:nvSpPr>
          <p:spPr bwMode="auto">
            <a:xfrm>
              <a:off x="5905113" y="1196939"/>
              <a:ext cx="381774" cy="381774"/>
            </a:xfrm>
            <a:custGeom>
              <a:avLst/>
              <a:gdLst>
                <a:gd name="T0" fmla="*/ 184 w 260"/>
                <a:gd name="T1" fmla="*/ 106 h 260"/>
                <a:gd name="T2" fmla="*/ 193 w 260"/>
                <a:gd name="T3" fmla="*/ 143 h 260"/>
                <a:gd name="T4" fmla="*/ 117 w 260"/>
                <a:gd name="T5" fmla="*/ 219 h 260"/>
                <a:gd name="T6" fmla="*/ 42 w 260"/>
                <a:gd name="T7" fmla="*/ 143 h 260"/>
                <a:gd name="T8" fmla="*/ 117 w 260"/>
                <a:gd name="T9" fmla="*/ 66 h 260"/>
                <a:gd name="T10" fmla="*/ 154 w 260"/>
                <a:gd name="T11" fmla="*/ 76 h 260"/>
                <a:gd name="T12" fmla="*/ 183 w 260"/>
                <a:gd name="T13" fmla="*/ 46 h 260"/>
                <a:gd name="T14" fmla="*/ 117 w 260"/>
                <a:gd name="T15" fmla="*/ 25 h 260"/>
                <a:gd name="T16" fmla="*/ 0 w 260"/>
                <a:gd name="T17" fmla="*/ 143 h 260"/>
                <a:gd name="T18" fmla="*/ 117 w 260"/>
                <a:gd name="T19" fmla="*/ 260 h 260"/>
                <a:gd name="T20" fmla="*/ 233 w 260"/>
                <a:gd name="T21" fmla="*/ 143 h 260"/>
                <a:gd name="T22" fmla="*/ 213 w 260"/>
                <a:gd name="T23" fmla="*/ 77 h 260"/>
                <a:gd name="T24" fmla="*/ 184 w 260"/>
                <a:gd name="T25" fmla="*/ 106 h 260"/>
                <a:gd name="T26" fmla="*/ 225 w 260"/>
                <a:gd name="T27" fmla="*/ 35 h 260"/>
                <a:gd name="T28" fmla="*/ 225 w 260"/>
                <a:gd name="T29" fmla="*/ 35 h 260"/>
                <a:gd name="T30" fmla="*/ 225 w 260"/>
                <a:gd name="T31" fmla="*/ 0 h 260"/>
                <a:gd name="T32" fmla="*/ 203 w 260"/>
                <a:gd name="T33" fmla="*/ 23 h 260"/>
                <a:gd name="T34" fmla="*/ 203 w 260"/>
                <a:gd name="T35" fmla="*/ 46 h 260"/>
                <a:gd name="T36" fmla="*/ 139 w 260"/>
                <a:gd name="T37" fmla="*/ 111 h 260"/>
                <a:gd name="T38" fmla="*/ 117 w 260"/>
                <a:gd name="T39" fmla="*/ 104 h 260"/>
                <a:gd name="T40" fmla="*/ 79 w 260"/>
                <a:gd name="T41" fmla="*/ 143 h 260"/>
                <a:gd name="T42" fmla="*/ 117 w 260"/>
                <a:gd name="T43" fmla="*/ 181 h 260"/>
                <a:gd name="T44" fmla="*/ 155 w 260"/>
                <a:gd name="T45" fmla="*/ 143 h 260"/>
                <a:gd name="T46" fmla="*/ 150 w 260"/>
                <a:gd name="T47" fmla="*/ 123 h 260"/>
                <a:gd name="T48" fmla="*/ 215 w 260"/>
                <a:gd name="T49" fmla="*/ 58 h 260"/>
                <a:gd name="T50" fmla="*/ 237 w 260"/>
                <a:gd name="T51" fmla="*/ 58 h 260"/>
                <a:gd name="T52" fmla="*/ 260 w 260"/>
                <a:gd name="T53" fmla="*/ 35 h 260"/>
                <a:gd name="T54" fmla="*/ 225 w 260"/>
                <a:gd name="T55" fmla="*/ 35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60" h="260">
                  <a:moveTo>
                    <a:pt x="184" y="106"/>
                  </a:moveTo>
                  <a:cubicBezTo>
                    <a:pt x="190" y="117"/>
                    <a:pt x="193" y="129"/>
                    <a:pt x="193" y="143"/>
                  </a:cubicBezTo>
                  <a:cubicBezTo>
                    <a:pt x="193" y="185"/>
                    <a:pt x="159" y="219"/>
                    <a:pt x="117" y="219"/>
                  </a:cubicBezTo>
                  <a:cubicBezTo>
                    <a:pt x="76" y="219"/>
                    <a:pt x="42" y="185"/>
                    <a:pt x="42" y="143"/>
                  </a:cubicBezTo>
                  <a:cubicBezTo>
                    <a:pt x="42" y="100"/>
                    <a:pt x="76" y="66"/>
                    <a:pt x="117" y="66"/>
                  </a:cubicBezTo>
                  <a:cubicBezTo>
                    <a:pt x="131" y="66"/>
                    <a:pt x="143" y="70"/>
                    <a:pt x="154" y="76"/>
                  </a:cubicBezTo>
                  <a:cubicBezTo>
                    <a:pt x="183" y="46"/>
                    <a:pt x="183" y="46"/>
                    <a:pt x="183" y="46"/>
                  </a:cubicBezTo>
                  <a:cubicBezTo>
                    <a:pt x="165" y="33"/>
                    <a:pt x="141" y="25"/>
                    <a:pt x="117" y="25"/>
                  </a:cubicBezTo>
                  <a:cubicBezTo>
                    <a:pt x="52" y="25"/>
                    <a:pt x="0" y="78"/>
                    <a:pt x="0" y="143"/>
                  </a:cubicBezTo>
                  <a:cubicBezTo>
                    <a:pt x="0" y="207"/>
                    <a:pt x="52" y="260"/>
                    <a:pt x="117" y="260"/>
                  </a:cubicBezTo>
                  <a:cubicBezTo>
                    <a:pt x="181" y="260"/>
                    <a:pt x="233" y="207"/>
                    <a:pt x="233" y="143"/>
                  </a:cubicBezTo>
                  <a:cubicBezTo>
                    <a:pt x="233" y="118"/>
                    <a:pt x="226" y="96"/>
                    <a:pt x="213" y="77"/>
                  </a:cubicBezTo>
                  <a:cubicBezTo>
                    <a:pt x="184" y="106"/>
                    <a:pt x="184" y="106"/>
                    <a:pt x="184" y="106"/>
                  </a:cubicBezTo>
                  <a:close/>
                  <a:moveTo>
                    <a:pt x="225" y="35"/>
                  </a:moveTo>
                  <a:cubicBezTo>
                    <a:pt x="225" y="35"/>
                    <a:pt x="225" y="35"/>
                    <a:pt x="225" y="35"/>
                  </a:cubicBezTo>
                  <a:cubicBezTo>
                    <a:pt x="225" y="0"/>
                    <a:pt x="225" y="0"/>
                    <a:pt x="225" y="0"/>
                  </a:cubicBezTo>
                  <a:cubicBezTo>
                    <a:pt x="203" y="23"/>
                    <a:pt x="203" y="23"/>
                    <a:pt x="203" y="23"/>
                  </a:cubicBezTo>
                  <a:cubicBezTo>
                    <a:pt x="203" y="46"/>
                    <a:pt x="203" y="46"/>
                    <a:pt x="203" y="46"/>
                  </a:cubicBezTo>
                  <a:cubicBezTo>
                    <a:pt x="139" y="111"/>
                    <a:pt x="139" y="111"/>
                    <a:pt x="139" y="111"/>
                  </a:cubicBezTo>
                  <a:cubicBezTo>
                    <a:pt x="133" y="106"/>
                    <a:pt x="125" y="104"/>
                    <a:pt x="117" y="104"/>
                  </a:cubicBezTo>
                  <a:cubicBezTo>
                    <a:pt x="96" y="104"/>
                    <a:pt x="79" y="121"/>
                    <a:pt x="79" y="143"/>
                  </a:cubicBezTo>
                  <a:cubicBezTo>
                    <a:pt x="79" y="164"/>
                    <a:pt x="96" y="181"/>
                    <a:pt x="117" y="181"/>
                  </a:cubicBezTo>
                  <a:cubicBezTo>
                    <a:pt x="138" y="181"/>
                    <a:pt x="155" y="164"/>
                    <a:pt x="155" y="143"/>
                  </a:cubicBezTo>
                  <a:cubicBezTo>
                    <a:pt x="155" y="136"/>
                    <a:pt x="154" y="129"/>
                    <a:pt x="150" y="123"/>
                  </a:cubicBezTo>
                  <a:cubicBezTo>
                    <a:pt x="215" y="58"/>
                    <a:pt x="215" y="58"/>
                    <a:pt x="215" y="58"/>
                  </a:cubicBezTo>
                  <a:cubicBezTo>
                    <a:pt x="237" y="58"/>
                    <a:pt x="237" y="58"/>
                    <a:pt x="237" y="58"/>
                  </a:cubicBezTo>
                  <a:cubicBezTo>
                    <a:pt x="260" y="35"/>
                    <a:pt x="260" y="35"/>
                    <a:pt x="260" y="35"/>
                  </a:cubicBezTo>
                  <a:cubicBezTo>
                    <a:pt x="225" y="35"/>
                    <a:pt x="225" y="35"/>
                    <a:pt x="225" y="35"/>
                  </a:cubicBezTo>
                  <a:close/>
                </a:path>
              </a:pathLst>
            </a:custGeom>
            <a:solidFill>
              <a:schemeClr val="accent5">
                <a:lumMod val="75000"/>
              </a:schemeClr>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latin typeface="+mn-ea"/>
                <a:ea typeface="+mn-ea"/>
              </a:endParaRPr>
            </a:p>
          </p:txBody>
        </p:sp>
      </p:grpSp>
      <p:grpSp>
        <p:nvGrpSpPr>
          <p:cNvPr id="15" name="组合 14">
            <a:extLst>
              <a:ext uri="{FF2B5EF4-FFF2-40B4-BE49-F238E27FC236}">
                <a16:creationId xmlns:a16="http://schemas.microsoft.com/office/drawing/2014/main" id="{72194FB1-711C-9EEE-9689-3F5AE255DC56}"/>
              </a:ext>
            </a:extLst>
          </p:cNvPr>
          <p:cNvGrpSpPr/>
          <p:nvPr userDrawn="1"/>
        </p:nvGrpSpPr>
        <p:grpSpPr>
          <a:xfrm>
            <a:off x="8241260" y="1133938"/>
            <a:ext cx="3665717" cy="5482453"/>
            <a:chOff x="8096783" y="1133939"/>
            <a:chExt cx="3665717" cy="5482453"/>
          </a:xfrm>
        </p:grpSpPr>
        <p:grpSp>
          <p:nvGrpSpPr>
            <p:cNvPr id="16" name="组合 15">
              <a:extLst>
                <a:ext uri="{FF2B5EF4-FFF2-40B4-BE49-F238E27FC236}">
                  <a16:creationId xmlns:a16="http://schemas.microsoft.com/office/drawing/2014/main" id="{37419C54-96CA-6187-5A81-631A642BE985}"/>
                </a:ext>
              </a:extLst>
            </p:cNvPr>
            <p:cNvGrpSpPr/>
            <p:nvPr/>
          </p:nvGrpSpPr>
          <p:grpSpPr>
            <a:xfrm>
              <a:off x="8096783" y="1133939"/>
              <a:ext cx="3665717" cy="5482453"/>
              <a:chOff x="8013414" y="1133939"/>
              <a:chExt cx="3665717" cy="5482453"/>
            </a:xfrm>
          </p:grpSpPr>
          <p:sp>
            <p:nvSpPr>
              <p:cNvPr id="18" name="îṩḷíḋé">
                <a:extLst>
                  <a:ext uri="{FF2B5EF4-FFF2-40B4-BE49-F238E27FC236}">
                    <a16:creationId xmlns:a16="http://schemas.microsoft.com/office/drawing/2014/main" id="{2EAA930F-4560-7227-60B7-6340B800B6A5}"/>
                  </a:ext>
                </a:extLst>
              </p:cNvPr>
              <p:cNvSpPr>
                <a:spLocks/>
              </p:cNvSpPr>
              <p:nvPr/>
            </p:nvSpPr>
            <p:spPr>
              <a:xfrm>
                <a:off x="8013414" y="1133939"/>
                <a:ext cx="3665717" cy="5482453"/>
              </a:xfrm>
              <a:prstGeom prst="rect">
                <a:avLst/>
              </a:prstGeom>
              <a:solidFill>
                <a:schemeClr val="accent5">
                  <a:lumMod val="20000"/>
                  <a:lumOff val="80000"/>
                </a:schemeClr>
              </a:solidFill>
              <a:ln w="3175">
                <a:noFill/>
                <a:prstDash val="solid"/>
                <a:roun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2000" b="1" i="1">
                  <a:solidFill>
                    <a:schemeClr val="tx1"/>
                  </a:solidFill>
                  <a:latin typeface="+mn-ea"/>
                  <a:ea typeface="+mn-ea"/>
                </a:endParaRPr>
              </a:p>
            </p:txBody>
          </p:sp>
          <p:cxnSp>
            <p:nvCxnSpPr>
              <p:cNvPr id="19" name="直接连接符 11">
                <a:extLst>
                  <a:ext uri="{FF2B5EF4-FFF2-40B4-BE49-F238E27FC236}">
                    <a16:creationId xmlns:a16="http://schemas.microsoft.com/office/drawing/2014/main" id="{776FEC79-EF3F-6CA6-54F4-65F300000588}"/>
                  </a:ext>
                </a:extLst>
              </p:cNvPr>
              <p:cNvCxnSpPr>
                <a:cxnSpLocks/>
              </p:cNvCxnSpPr>
              <p:nvPr/>
            </p:nvCxnSpPr>
            <p:spPr>
              <a:xfrm>
                <a:off x="8215632" y="2129001"/>
                <a:ext cx="3261281" cy="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sp>
            <p:nvSpPr>
              <p:cNvPr id="20" name="íṥ1iḑé">
                <a:extLst>
                  <a:ext uri="{FF2B5EF4-FFF2-40B4-BE49-F238E27FC236}">
                    <a16:creationId xmlns:a16="http://schemas.microsoft.com/office/drawing/2014/main" id="{18E4E3D4-8CCB-F4EE-B26A-6322FD591B47}"/>
                  </a:ext>
                </a:extLst>
              </p:cNvPr>
              <p:cNvSpPr txBox="1"/>
              <p:nvPr/>
            </p:nvSpPr>
            <p:spPr>
              <a:xfrm>
                <a:off x="8133884" y="1636031"/>
                <a:ext cx="3424777" cy="381774"/>
              </a:xfrm>
              <a:prstGeom prst="rect">
                <a:avLst/>
              </a:prstGeom>
              <a:solidFill>
                <a:schemeClr val="accent5">
                  <a:lumMod val="75000"/>
                </a:schemeClr>
              </a:solidFill>
              <a:ln>
                <a:noFill/>
              </a:ln>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spcBef>
                    <a:spcPct val="0"/>
                  </a:spcBef>
                </a:pPr>
                <a:r>
                  <a:rPr lang="en-US" altLang="zh-CN" sz="1600" b="1" i="1" dirty="0">
                    <a:solidFill>
                      <a:schemeClr val="bg1"/>
                    </a:solidFill>
                    <a:latin typeface="+mn-ea"/>
                    <a:ea typeface="+mn-ea"/>
                  </a:rPr>
                  <a:t>03 </a:t>
                </a:r>
                <a:r>
                  <a:rPr lang="zh-CN" altLang="en-US" sz="1600" b="1" dirty="0">
                    <a:solidFill>
                      <a:schemeClr val="bg1"/>
                    </a:solidFill>
                    <a:latin typeface="+mn-ea"/>
                    <a:ea typeface="+mn-ea"/>
                  </a:rPr>
                  <a:t>场</a:t>
                </a:r>
                <a:endParaRPr lang="en-US" altLang="zh-CN" sz="1600" b="1" dirty="0">
                  <a:solidFill>
                    <a:schemeClr val="bg1"/>
                  </a:solidFill>
                  <a:latin typeface="+mn-ea"/>
                  <a:ea typeface="+mn-ea"/>
                </a:endParaRPr>
              </a:p>
            </p:txBody>
          </p:sp>
        </p:grpSp>
        <p:sp>
          <p:nvSpPr>
            <p:cNvPr id="17" name="işḻïďè">
              <a:extLst>
                <a:ext uri="{FF2B5EF4-FFF2-40B4-BE49-F238E27FC236}">
                  <a16:creationId xmlns:a16="http://schemas.microsoft.com/office/drawing/2014/main" id="{ED844C4B-1BF7-14CB-B075-B01D4B6A48BD}"/>
                </a:ext>
              </a:extLst>
            </p:cNvPr>
            <p:cNvSpPr>
              <a:spLocks/>
            </p:cNvSpPr>
            <p:nvPr/>
          </p:nvSpPr>
          <p:spPr bwMode="auto">
            <a:xfrm>
              <a:off x="9738754" y="1196939"/>
              <a:ext cx="381774" cy="381774"/>
            </a:xfrm>
            <a:custGeom>
              <a:avLst/>
              <a:gdLst>
                <a:gd name="T0" fmla="*/ 116 w 232"/>
                <a:gd name="T1" fmla="*/ 0 h 232"/>
                <a:gd name="T2" fmla="*/ 0 w 232"/>
                <a:gd name="T3" fmla="*/ 116 h 232"/>
                <a:gd name="T4" fmla="*/ 116 w 232"/>
                <a:gd name="T5" fmla="*/ 232 h 232"/>
                <a:gd name="T6" fmla="*/ 232 w 232"/>
                <a:gd name="T7" fmla="*/ 116 h 232"/>
                <a:gd name="T8" fmla="*/ 116 w 232"/>
                <a:gd name="T9" fmla="*/ 0 h 232"/>
                <a:gd name="T10" fmla="*/ 129 w 232"/>
                <a:gd name="T11" fmla="*/ 208 h 232"/>
                <a:gd name="T12" fmla="*/ 129 w 232"/>
                <a:gd name="T13" fmla="*/ 190 h 232"/>
                <a:gd name="T14" fmla="*/ 117 w 232"/>
                <a:gd name="T15" fmla="*/ 178 h 232"/>
                <a:gd name="T16" fmla="*/ 105 w 232"/>
                <a:gd name="T17" fmla="*/ 190 h 232"/>
                <a:gd name="T18" fmla="*/ 105 w 232"/>
                <a:gd name="T19" fmla="*/ 208 h 232"/>
                <a:gd name="T20" fmla="*/ 25 w 232"/>
                <a:gd name="T21" fmla="*/ 129 h 232"/>
                <a:gd name="T22" fmla="*/ 42 w 232"/>
                <a:gd name="T23" fmla="*/ 129 h 232"/>
                <a:gd name="T24" fmla="*/ 53 w 232"/>
                <a:gd name="T25" fmla="*/ 117 h 232"/>
                <a:gd name="T26" fmla="*/ 42 w 232"/>
                <a:gd name="T27" fmla="*/ 105 h 232"/>
                <a:gd name="T28" fmla="*/ 24 w 232"/>
                <a:gd name="T29" fmla="*/ 105 h 232"/>
                <a:gd name="T30" fmla="*/ 104 w 232"/>
                <a:gd name="T31" fmla="*/ 25 h 232"/>
                <a:gd name="T32" fmla="*/ 104 w 232"/>
                <a:gd name="T33" fmla="*/ 41 h 232"/>
                <a:gd name="T34" fmla="*/ 116 w 232"/>
                <a:gd name="T35" fmla="*/ 53 h 232"/>
                <a:gd name="T36" fmla="*/ 128 w 232"/>
                <a:gd name="T37" fmla="*/ 41 h 232"/>
                <a:gd name="T38" fmla="*/ 128 w 232"/>
                <a:gd name="T39" fmla="*/ 25 h 232"/>
                <a:gd name="T40" fmla="*/ 208 w 232"/>
                <a:gd name="T41" fmla="*/ 104 h 232"/>
                <a:gd name="T42" fmla="*/ 190 w 232"/>
                <a:gd name="T43" fmla="*/ 104 h 232"/>
                <a:gd name="T44" fmla="*/ 179 w 232"/>
                <a:gd name="T45" fmla="*/ 116 h 232"/>
                <a:gd name="T46" fmla="*/ 190 w 232"/>
                <a:gd name="T47" fmla="*/ 128 h 232"/>
                <a:gd name="T48" fmla="*/ 208 w 232"/>
                <a:gd name="T49" fmla="*/ 128 h 232"/>
                <a:gd name="T50" fmla="*/ 129 w 232"/>
                <a:gd name="T51" fmla="*/ 208 h 232"/>
                <a:gd name="T52" fmla="*/ 124 w 232"/>
                <a:gd name="T53" fmla="*/ 94 h 232"/>
                <a:gd name="T54" fmla="*/ 70 w 232"/>
                <a:gd name="T55" fmla="*/ 69 h 232"/>
                <a:gd name="T56" fmla="*/ 94 w 232"/>
                <a:gd name="T57" fmla="*/ 124 h 232"/>
                <a:gd name="T58" fmla="*/ 109 w 232"/>
                <a:gd name="T59" fmla="*/ 138 h 232"/>
                <a:gd name="T60" fmla="*/ 163 w 232"/>
                <a:gd name="T61" fmla="*/ 163 h 232"/>
                <a:gd name="T62" fmla="*/ 138 w 232"/>
                <a:gd name="T63" fmla="*/ 108 h 232"/>
                <a:gd name="T64" fmla="*/ 124 w 232"/>
                <a:gd name="T65" fmla="*/ 94 h 232"/>
                <a:gd name="T66" fmla="*/ 123 w 232"/>
                <a:gd name="T67" fmla="*/ 123 h 232"/>
                <a:gd name="T68" fmla="*/ 110 w 232"/>
                <a:gd name="T69" fmla="*/ 123 h 232"/>
                <a:gd name="T70" fmla="*/ 110 w 232"/>
                <a:gd name="T71" fmla="*/ 109 h 232"/>
                <a:gd name="T72" fmla="*/ 123 w 232"/>
                <a:gd name="T73" fmla="*/ 109 h 232"/>
                <a:gd name="T74" fmla="*/ 123 w 232"/>
                <a:gd name="T75" fmla="*/ 123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32" h="232">
                  <a:moveTo>
                    <a:pt x="116" y="0"/>
                  </a:moveTo>
                  <a:cubicBezTo>
                    <a:pt x="52" y="0"/>
                    <a:pt x="0" y="52"/>
                    <a:pt x="0" y="116"/>
                  </a:cubicBezTo>
                  <a:cubicBezTo>
                    <a:pt x="0" y="180"/>
                    <a:pt x="52" y="232"/>
                    <a:pt x="116" y="232"/>
                  </a:cubicBezTo>
                  <a:cubicBezTo>
                    <a:pt x="180" y="232"/>
                    <a:pt x="232" y="180"/>
                    <a:pt x="232" y="116"/>
                  </a:cubicBezTo>
                  <a:cubicBezTo>
                    <a:pt x="232" y="52"/>
                    <a:pt x="180" y="0"/>
                    <a:pt x="116" y="0"/>
                  </a:cubicBezTo>
                  <a:close/>
                  <a:moveTo>
                    <a:pt x="129" y="208"/>
                  </a:moveTo>
                  <a:cubicBezTo>
                    <a:pt x="129" y="190"/>
                    <a:pt x="129" y="190"/>
                    <a:pt x="129" y="190"/>
                  </a:cubicBezTo>
                  <a:cubicBezTo>
                    <a:pt x="129" y="183"/>
                    <a:pt x="123" y="178"/>
                    <a:pt x="117" y="178"/>
                  </a:cubicBezTo>
                  <a:cubicBezTo>
                    <a:pt x="110" y="178"/>
                    <a:pt x="105" y="183"/>
                    <a:pt x="105" y="190"/>
                  </a:cubicBezTo>
                  <a:cubicBezTo>
                    <a:pt x="105" y="208"/>
                    <a:pt x="105" y="208"/>
                    <a:pt x="105" y="208"/>
                  </a:cubicBezTo>
                  <a:cubicBezTo>
                    <a:pt x="63" y="203"/>
                    <a:pt x="30" y="170"/>
                    <a:pt x="25" y="129"/>
                  </a:cubicBezTo>
                  <a:cubicBezTo>
                    <a:pt x="42" y="129"/>
                    <a:pt x="42" y="129"/>
                    <a:pt x="42" y="129"/>
                  </a:cubicBezTo>
                  <a:cubicBezTo>
                    <a:pt x="48" y="129"/>
                    <a:pt x="53" y="123"/>
                    <a:pt x="53" y="117"/>
                  </a:cubicBezTo>
                  <a:cubicBezTo>
                    <a:pt x="53" y="110"/>
                    <a:pt x="48" y="105"/>
                    <a:pt x="42" y="105"/>
                  </a:cubicBezTo>
                  <a:cubicBezTo>
                    <a:pt x="24" y="105"/>
                    <a:pt x="24" y="105"/>
                    <a:pt x="24" y="105"/>
                  </a:cubicBezTo>
                  <a:cubicBezTo>
                    <a:pt x="29" y="63"/>
                    <a:pt x="63" y="30"/>
                    <a:pt x="104" y="25"/>
                  </a:cubicBezTo>
                  <a:cubicBezTo>
                    <a:pt x="104" y="41"/>
                    <a:pt x="104" y="41"/>
                    <a:pt x="104" y="41"/>
                  </a:cubicBezTo>
                  <a:cubicBezTo>
                    <a:pt x="104" y="47"/>
                    <a:pt x="109" y="53"/>
                    <a:pt x="116" y="53"/>
                  </a:cubicBezTo>
                  <a:cubicBezTo>
                    <a:pt x="122" y="53"/>
                    <a:pt x="128" y="47"/>
                    <a:pt x="128" y="41"/>
                  </a:cubicBezTo>
                  <a:cubicBezTo>
                    <a:pt x="128" y="25"/>
                    <a:pt x="128" y="25"/>
                    <a:pt x="128" y="25"/>
                  </a:cubicBezTo>
                  <a:cubicBezTo>
                    <a:pt x="169" y="30"/>
                    <a:pt x="202" y="63"/>
                    <a:pt x="208" y="104"/>
                  </a:cubicBezTo>
                  <a:cubicBezTo>
                    <a:pt x="190" y="104"/>
                    <a:pt x="190" y="104"/>
                    <a:pt x="190" y="104"/>
                  </a:cubicBezTo>
                  <a:cubicBezTo>
                    <a:pt x="184" y="104"/>
                    <a:pt x="179" y="109"/>
                    <a:pt x="179" y="116"/>
                  </a:cubicBezTo>
                  <a:cubicBezTo>
                    <a:pt x="179" y="122"/>
                    <a:pt x="184" y="128"/>
                    <a:pt x="190" y="128"/>
                  </a:cubicBezTo>
                  <a:cubicBezTo>
                    <a:pt x="208" y="128"/>
                    <a:pt x="208" y="128"/>
                    <a:pt x="208" y="128"/>
                  </a:cubicBezTo>
                  <a:cubicBezTo>
                    <a:pt x="203" y="169"/>
                    <a:pt x="170" y="202"/>
                    <a:pt x="129" y="208"/>
                  </a:cubicBezTo>
                  <a:close/>
                  <a:moveTo>
                    <a:pt x="124" y="94"/>
                  </a:moveTo>
                  <a:cubicBezTo>
                    <a:pt x="70" y="69"/>
                    <a:pt x="70" y="69"/>
                    <a:pt x="70" y="69"/>
                  </a:cubicBezTo>
                  <a:cubicBezTo>
                    <a:pt x="94" y="124"/>
                    <a:pt x="94" y="124"/>
                    <a:pt x="94" y="124"/>
                  </a:cubicBezTo>
                  <a:cubicBezTo>
                    <a:pt x="97" y="129"/>
                    <a:pt x="103" y="136"/>
                    <a:pt x="109" y="138"/>
                  </a:cubicBezTo>
                  <a:cubicBezTo>
                    <a:pt x="163" y="163"/>
                    <a:pt x="163" y="163"/>
                    <a:pt x="163" y="163"/>
                  </a:cubicBezTo>
                  <a:cubicBezTo>
                    <a:pt x="138" y="108"/>
                    <a:pt x="138" y="108"/>
                    <a:pt x="138" y="108"/>
                  </a:cubicBezTo>
                  <a:cubicBezTo>
                    <a:pt x="136" y="103"/>
                    <a:pt x="130" y="96"/>
                    <a:pt x="124" y="94"/>
                  </a:cubicBezTo>
                  <a:close/>
                  <a:moveTo>
                    <a:pt x="123" y="123"/>
                  </a:moveTo>
                  <a:cubicBezTo>
                    <a:pt x="119" y="126"/>
                    <a:pt x="113" y="126"/>
                    <a:pt x="110" y="123"/>
                  </a:cubicBezTo>
                  <a:cubicBezTo>
                    <a:pt x="106" y="119"/>
                    <a:pt x="106" y="113"/>
                    <a:pt x="110" y="109"/>
                  </a:cubicBezTo>
                  <a:cubicBezTo>
                    <a:pt x="113" y="106"/>
                    <a:pt x="119" y="106"/>
                    <a:pt x="123" y="109"/>
                  </a:cubicBezTo>
                  <a:cubicBezTo>
                    <a:pt x="127" y="113"/>
                    <a:pt x="127" y="119"/>
                    <a:pt x="123" y="123"/>
                  </a:cubicBezTo>
                  <a:close/>
                </a:path>
              </a:pathLst>
            </a:custGeom>
            <a:solidFill>
              <a:schemeClr val="accent5">
                <a:lumMod val="75000"/>
              </a:schemeClr>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latin typeface="+mn-ea"/>
                <a:ea typeface="+mn-ea"/>
              </a:endParaRPr>
            </a:p>
          </p:txBody>
        </p:sp>
      </p:grpSp>
      <p:sp>
        <p:nvSpPr>
          <p:cNvPr id="30" name="标题 1">
            <a:extLst>
              <a:ext uri="{FF2B5EF4-FFF2-40B4-BE49-F238E27FC236}">
                <a16:creationId xmlns:a16="http://schemas.microsoft.com/office/drawing/2014/main" id="{E66FDBB9-C01C-0260-BCF5-543979C8AAB3}"/>
              </a:ext>
            </a:extLst>
          </p:cNvPr>
          <p:cNvSpPr>
            <a:spLocks noGrp="1"/>
          </p:cNvSpPr>
          <p:nvPr>
            <p:ph type="title"/>
          </p:nvPr>
        </p:nvSpPr>
        <p:spPr>
          <a:xfrm>
            <a:off x="282372" y="107993"/>
            <a:ext cx="9433127" cy="711321"/>
          </a:xfrm>
          <a:prstGeom prst="rect">
            <a:avLst/>
          </a:prstGeom>
        </p:spPr>
        <p:txBody>
          <a:bodyPr anchor="ctr"/>
          <a:lstStyle>
            <a:lvl1pPr>
              <a:defRPr sz="2800">
                <a:latin typeface="+mn-ea"/>
                <a:ea typeface="+mn-ea"/>
              </a:defRPr>
            </a:lvl1pPr>
          </a:lstStyle>
          <a:p>
            <a:endParaRPr lang="zh-CN" altLang="en-US" dirty="0"/>
          </a:p>
        </p:txBody>
      </p:sp>
    </p:spTree>
    <p:extLst>
      <p:ext uri="{BB962C8B-B14F-4D97-AF65-F5344CB8AC3E}">
        <p14:creationId xmlns:p14="http://schemas.microsoft.com/office/powerpoint/2010/main" val="50067171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Summary">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4B60EB82-9ACA-4FD0-AA1A-7C7CC511A665}"/>
              </a:ext>
            </a:extLst>
          </p:cNvPr>
          <p:cNvSpPr/>
          <p:nvPr userDrawn="1"/>
        </p:nvSpPr>
        <p:spPr>
          <a:xfrm>
            <a:off x="282372" y="763675"/>
            <a:ext cx="4127822" cy="73673"/>
          </a:xfrm>
          <a:prstGeom prst="rect">
            <a:avLst/>
          </a:prstGeom>
          <a:gradFill flip="none" rotWithShape="1">
            <a:gsLst>
              <a:gs pos="0">
                <a:schemeClr val="accent1"/>
              </a:gs>
              <a:gs pos="28000">
                <a:schemeClr val="accent1">
                  <a:lumMod val="40000"/>
                  <a:lumOff val="60000"/>
                </a:schemeClr>
              </a:gs>
              <a:gs pos="100000">
                <a:schemeClr val="bg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400" dirty="0">
              <a:solidFill>
                <a:schemeClr val="tx1"/>
              </a:solidFill>
              <a:latin typeface="+mn-ea"/>
              <a:ea typeface="+mn-ea"/>
            </a:endParaRPr>
          </a:p>
        </p:txBody>
      </p:sp>
      <p:grpSp>
        <p:nvGrpSpPr>
          <p:cNvPr id="3" name="组合 2">
            <a:extLst>
              <a:ext uri="{FF2B5EF4-FFF2-40B4-BE49-F238E27FC236}">
                <a16:creationId xmlns:a16="http://schemas.microsoft.com/office/drawing/2014/main" id="{D03F3317-E648-4EA6-0EE1-798443008693}"/>
              </a:ext>
            </a:extLst>
          </p:cNvPr>
          <p:cNvGrpSpPr/>
          <p:nvPr userDrawn="1"/>
        </p:nvGrpSpPr>
        <p:grpSpPr>
          <a:xfrm>
            <a:off x="285023" y="1133938"/>
            <a:ext cx="3665717" cy="5482453"/>
            <a:chOff x="397621" y="1133939"/>
            <a:chExt cx="3665717" cy="5482453"/>
          </a:xfrm>
        </p:grpSpPr>
        <p:sp>
          <p:nvSpPr>
            <p:cNvPr id="4" name="îṩḷíḋé">
              <a:extLst>
                <a:ext uri="{FF2B5EF4-FFF2-40B4-BE49-F238E27FC236}">
                  <a16:creationId xmlns:a16="http://schemas.microsoft.com/office/drawing/2014/main" id="{DA8C09F8-ABAE-7B90-FD0E-DE3B22DCBA08}"/>
                </a:ext>
              </a:extLst>
            </p:cNvPr>
            <p:cNvSpPr>
              <a:spLocks/>
            </p:cNvSpPr>
            <p:nvPr/>
          </p:nvSpPr>
          <p:spPr>
            <a:xfrm>
              <a:off x="397621" y="1133939"/>
              <a:ext cx="3665717" cy="5482453"/>
            </a:xfrm>
            <a:prstGeom prst="rect">
              <a:avLst/>
            </a:prstGeom>
            <a:solidFill>
              <a:schemeClr val="accent5">
                <a:lumMod val="20000"/>
                <a:lumOff val="80000"/>
              </a:schemeClr>
            </a:solidFill>
            <a:ln w="3175">
              <a:noFill/>
              <a:prstDash val="solid"/>
              <a:roun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2000" b="1" i="1">
                <a:solidFill>
                  <a:schemeClr val="tx1"/>
                </a:solidFill>
                <a:latin typeface="+mn-ea"/>
                <a:ea typeface="+mn-ea"/>
              </a:endParaRPr>
            </a:p>
          </p:txBody>
        </p:sp>
        <p:cxnSp>
          <p:nvCxnSpPr>
            <p:cNvPr id="5" name="直接连接符 11">
              <a:extLst>
                <a:ext uri="{FF2B5EF4-FFF2-40B4-BE49-F238E27FC236}">
                  <a16:creationId xmlns:a16="http://schemas.microsoft.com/office/drawing/2014/main" id="{AF2B5EBD-F9E5-36CE-979C-A3D70628AF54}"/>
                </a:ext>
              </a:extLst>
            </p:cNvPr>
            <p:cNvCxnSpPr>
              <a:cxnSpLocks/>
            </p:cNvCxnSpPr>
            <p:nvPr/>
          </p:nvCxnSpPr>
          <p:spPr>
            <a:xfrm>
              <a:off x="599839" y="2129001"/>
              <a:ext cx="3261281" cy="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sp>
          <p:nvSpPr>
            <p:cNvPr id="7" name="íṥ1iḑé">
              <a:extLst>
                <a:ext uri="{FF2B5EF4-FFF2-40B4-BE49-F238E27FC236}">
                  <a16:creationId xmlns:a16="http://schemas.microsoft.com/office/drawing/2014/main" id="{F4E5067D-FC2D-7D02-B43F-6E21FD514878}"/>
                </a:ext>
              </a:extLst>
            </p:cNvPr>
            <p:cNvSpPr txBox="1"/>
            <p:nvPr/>
          </p:nvSpPr>
          <p:spPr>
            <a:xfrm>
              <a:off x="518091" y="1636031"/>
              <a:ext cx="3424777" cy="381774"/>
            </a:xfrm>
            <a:prstGeom prst="rect">
              <a:avLst/>
            </a:prstGeom>
            <a:solidFill>
              <a:schemeClr val="accent5">
                <a:lumMod val="75000"/>
              </a:schemeClr>
            </a:solidFill>
            <a:ln>
              <a:noFill/>
            </a:ln>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spcBef>
                  <a:spcPct val="0"/>
                </a:spcBef>
              </a:pPr>
              <a:endParaRPr lang="en-US" altLang="zh-CN" sz="1600" b="1" dirty="0">
                <a:solidFill>
                  <a:schemeClr val="bg1"/>
                </a:solidFill>
                <a:latin typeface="+mn-ea"/>
                <a:ea typeface="+mn-ea"/>
              </a:endParaRPr>
            </a:p>
          </p:txBody>
        </p:sp>
        <p:sp>
          <p:nvSpPr>
            <p:cNvPr id="8" name="two-coin-stacks_72132">
              <a:extLst>
                <a:ext uri="{FF2B5EF4-FFF2-40B4-BE49-F238E27FC236}">
                  <a16:creationId xmlns:a16="http://schemas.microsoft.com/office/drawing/2014/main" id="{179249BA-A926-7450-1AAD-4B08C734AD5F}"/>
                </a:ext>
              </a:extLst>
            </p:cNvPr>
            <p:cNvSpPr>
              <a:spLocks/>
            </p:cNvSpPr>
            <p:nvPr/>
          </p:nvSpPr>
          <p:spPr bwMode="auto">
            <a:xfrm>
              <a:off x="2039592" y="1196939"/>
              <a:ext cx="381774" cy="381774"/>
            </a:xfrm>
            <a:custGeom>
              <a:avLst/>
              <a:gdLst>
                <a:gd name="connsiteX0" fmla="*/ 261001 w 608698"/>
                <a:gd name="connsiteY0" fmla="*/ 479068 h 600088"/>
                <a:gd name="connsiteX1" fmla="*/ 432425 w 608698"/>
                <a:gd name="connsiteY1" fmla="*/ 554184 h 600088"/>
                <a:gd name="connsiteX2" fmla="*/ 603774 w 608698"/>
                <a:gd name="connsiteY2" fmla="*/ 479068 h 600088"/>
                <a:gd name="connsiteX3" fmla="*/ 608697 w 608698"/>
                <a:gd name="connsiteY3" fmla="*/ 502020 h 600088"/>
                <a:gd name="connsiteX4" fmla="*/ 432425 w 608698"/>
                <a:gd name="connsiteY4" fmla="*/ 600088 h 600088"/>
                <a:gd name="connsiteX5" fmla="*/ 256152 w 608698"/>
                <a:gd name="connsiteY5" fmla="*/ 502020 h 600088"/>
                <a:gd name="connsiteX6" fmla="*/ 261001 w 608698"/>
                <a:gd name="connsiteY6" fmla="*/ 479068 h 600088"/>
                <a:gd name="connsiteX7" fmla="*/ 4924 w 608698"/>
                <a:gd name="connsiteY7" fmla="*/ 382605 h 600088"/>
                <a:gd name="connsiteX8" fmla="*/ 176285 w 608698"/>
                <a:gd name="connsiteY8" fmla="*/ 457793 h 600088"/>
                <a:gd name="connsiteX9" fmla="*/ 236041 w 608698"/>
                <a:gd name="connsiteY9" fmla="*/ 451980 h 600088"/>
                <a:gd name="connsiteX10" fmla="*/ 231640 w 608698"/>
                <a:gd name="connsiteY10" fmla="*/ 462264 h 600088"/>
                <a:gd name="connsiteX11" fmla="*/ 225000 w 608698"/>
                <a:gd name="connsiteY11" fmla="*/ 493412 h 600088"/>
                <a:gd name="connsiteX12" fmla="*/ 225298 w 608698"/>
                <a:gd name="connsiteY12" fmla="*/ 499820 h 600088"/>
                <a:gd name="connsiteX13" fmla="*/ 176285 w 608698"/>
                <a:gd name="connsiteY13" fmla="*/ 503695 h 600088"/>
                <a:gd name="connsiteX14" fmla="*/ 0 w 608698"/>
                <a:gd name="connsiteY14" fmla="*/ 405556 h 600088"/>
                <a:gd name="connsiteX15" fmla="*/ 4924 w 608698"/>
                <a:gd name="connsiteY15" fmla="*/ 382605 h 600088"/>
                <a:gd name="connsiteX16" fmla="*/ 261001 w 608698"/>
                <a:gd name="connsiteY16" fmla="*/ 375478 h 600088"/>
                <a:gd name="connsiteX17" fmla="*/ 432425 w 608698"/>
                <a:gd name="connsiteY17" fmla="*/ 450622 h 600088"/>
                <a:gd name="connsiteX18" fmla="*/ 603774 w 608698"/>
                <a:gd name="connsiteY18" fmla="*/ 375478 h 600088"/>
                <a:gd name="connsiteX19" fmla="*/ 608697 w 608698"/>
                <a:gd name="connsiteY19" fmla="*/ 398416 h 600088"/>
                <a:gd name="connsiteX20" fmla="*/ 432425 w 608698"/>
                <a:gd name="connsiteY20" fmla="*/ 496498 h 600088"/>
                <a:gd name="connsiteX21" fmla="*/ 256152 w 608698"/>
                <a:gd name="connsiteY21" fmla="*/ 398416 h 600088"/>
                <a:gd name="connsiteX22" fmla="*/ 261001 w 608698"/>
                <a:gd name="connsiteY22" fmla="*/ 375478 h 600088"/>
                <a:gd name="connsiteX23" fmla="*/ 4924 w 608698"/>
                <a:gd name="connsiteY23" fmla="*/ 279086 h 600088"/>
                <a:gd name="connsiteX24" fmla="*/ 176285 w 608698"/>
                <a:gd name="connsiteY24" fmla="*/ 354274 h 600088"/>
                <a:gd name="connsiteX25" fmla="*/ 236041 w 608698"/>
                <a:gd name="connsiteY25" fmla="*/ 348461 h 600088"/>
                <a:gd name="connsiteX26" fmla="*/ 231640 w 608698"/>
                <a:gd name="connsiteY26" fmla="*/ 358745 h 600088"/>
                <a:gd name="connsiteX27" fmla="*/ 225000 w 608698"/>
                <a:gd name="connsiteY27" fmla="*/ 389818 h 600088"/>
                <a:gd name="connsiteX28" fmla="*/ 225298 w 608698"/>
                <a:gd name="connsiteY28" fmla="*/ 396301 h 600088"/>
                <a:gd name="connsiteX29" fmla="*/ 176285 w 608698"/>
                <a:gd name="connsiteY29" fmla="*/ 400176 h 600088"/>
                <a:gd name="connsiteX30" fmla="*/ 0 w 608698"/>
                <a:gd name="connsiteY30" fmla="*/ 302037 h 600088"/>
                <a:gd name="connsiteX31" fmla="*/ 4924 w 608698"/>
                <a:gd name="connsiteY31" fmla="*/ 279086 h 600088"/>
                <a:gd name="connsiteX32" fmla="*/ 261001 w 608698"/>
                <a:gd name="connsiteY32" fmla="*/ 271959 h 600088"/>
                <a:gd name="connsiteX33" fmla="*/ 432425 w 608698"/>
                <a:gd name="connsiteY33" fmla="*/ 347103 h 600088"/>
                <a:gd name="connsiteX34" fmla="*/ 603774 w 608698"/>
                <a:gd name="connsiteY34" fmla="*/ 271959 h 600088"/>
                <a:gd name="connsiteX35" fmla="*/ 608697 w 608698"/>
                <a:gd name="connsiteY35" fmla="*/ 294897 h 600088"/>
                <a:gd name="connsiteX36" fmla="*/ 432425 w 608698"/>
                <a:gd name="connsiteY36" fmla="*/ 392979 h 600088"/>
                <a:gd name="connsiteX37" fmla="*/ 256152 w 608698"/>
                <a:gd name="connsiteY37" fmla="*/ 294897 h 600088"/>
                <a:gd name="connsiteX38" fmla="*/ 261001 w 608698"/>
                <a:gd name="connsiteY38" fmla="*/ 271959 h 600088"/>
                <a:gd name="connsiteX39" fmla="*/ 4924 w 608698"/>
                <a:gd name="connsiteY39" fmla="*/ 175567 h 600088"/>
                <a:gd name="connsiteX40" fmla="*/ 176285 w 608698"/>
                <a:gd name="connsiteY40" fmla="*/ 250713 h 600088"/>
                <a:gd name="connsiteX41" fmla="*/ 236041 w 608698"/>
                <a:gd name="connsiteY41" fmla="*/ 244904 h 600088"/>
                <a:gd name="connsiteX42" fmla="*/ 231640 w 608698"/>
                <a:gd name="connsiteY42" fmla="*/ 255182 h 600088"/>
                <a:gd name="connsiteX43" fmla="*/ 225000 w 608698"/>
                <a:gd name="connsiteY43" fmla="*/ 286238 h 600088"/>
                <a:gd name="connsiteX44" fmla="*/ 225298 w 608698"/>
                <a:gd name="connsiteY44" fmla="*/ 292718 h 600088"/>
                <a:gd name="connsiteX45" fmla="*/ 176285 w 608698"/>
                <a:gd name="connsiteY45" fmla="*/ 296516 h 600088"/>
                <a:gd name="connsiteX46" fmla="*/ 0 w 608698"/>
                <a:gd name="connsiteY46" fmla="*/ 198506 h 600088"/>
                <a:gd name="connsiteX47" fmla="*/ 4924 w 608698"/>
                <a:gd name="connsiteY47" fmla="*/ 175567 h 600088"/>
                <a:gd name="connsiteX48" fmla="*/ 432425 w 608698"/>
                <a:gd name="connsiteY48" fmla="*/ 96392 h 600088"/>
                <a:gd name="connsiteX49" fmla="*/ 608698 w 608698"/>
                <a:gd name="connsiteY49" fmla="*/ 194443 h 600088"/>
                <a:gd name="connsiteX50" fmla="*/ 432425 w 608698"/>
                <a:gd name="connsiteY50" fmla="*/ 292494 h 600088"/>
                <a:gd name="connsiteX51" fmla="*/ 256152 w 608698"/>
                <a:gd name="connsiteY51" fmla="*/ 194443 h 600088"/>
                <a:gd name="connsiteX52" fmla="*/ 432425 w 608698"/>
                <a:gd name="connsiteY52" fmla="*/ 96392 h 600088"/>
                <a:gd name="connsiteX53" fmla="*/ 176258 w 608698"/>
                <a:gd name="connsiteY53" fmla="*/ 0 h 600088"/>
                <a:gd name="connsiteX54" fmla="*/ 347817 w 608698"/>
                <a:gd name="connsiteY54" fmla="*/ 75446 h 600088"/>
                <a:gd name="connsiteX55" fmla="*/ 224966 w 608698"/>
                <a:gd name="connsiteY55" fmla="*/ 185823 h 600088"/>
                <a:gd name="connsiteX56" fmla="*/ 225264 w 608698"/>
                <a:gd name="connsiteY56" fmla="*/ 192228 h 600088"/>
                <a:gd name="connsiteX57" fmla="*/ 176258 w 608698"/>
                <a:gd name="connsiteY57" fmla="*/ 196101 h 600088"/>
                <a:gd name="connsiteX58" fmla="*/ 0 w 608698"/>
                <a:gd name="connsiteY58" fmla="*/ 98013 h 600088"/>
                <a:gd name="connsiteX59" fmla="*/ 176258 w 608698"/>
                <a:gd name="connsiteY59" fmla="*/ 0 h 60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608698" h="600088">
                  <a:moveTo>
                    <a:pt x="261001" y="479068"/>
                  </a:moveTo>
                  <a:cubicBezTo>
                    <a:pt x="279575" y="522140"/>
                    <a:pt x="349249" y="554184"/>
                    <a:pt x="432425" y="554184"/>
                  </a:cubicBezTo>
                  <a:cubicBezTo>
                    <a:pt x="515600" y="554184"/>
                    <a:pt x="585199" y="522140"/>
                    <a:pt x="603774" y="479068"/>
                  </a:cubicBezTo>
                  <a:cubicBezTo>
                    <a:pt x="606981" y="486371"/>
                    <a:pt x="608697" y="494046"/>
                    <a:pt x="608697" y="502020"/>
                  </a:cubicBezTo>
                  <a:cubicBezTo>
                    <a:pt x="608697" y="556196"/>
                    <a:pt x="529774" y="600088"/>
                    <a:pt x="432425" y="600088"/>
                  </a:cubicBezTo>
                  <a:cubicBezTo>
                    <a:pt x="335076" y="600088"/>
                    <a:pt x="256152" y="556196"/>
                    <a:pt x="256152" y="502020"/>
                  </a:cubicBezTo>
                  <a:cubicBezTo>
                    <a:pt x="256152" y="494046"/>
                    <a:pt x="257868" y="486371"/>
                    <a:pt x="261001" y="479068"/>
                  </a:cubicBezTo>
                  <a:close/>
                  <a:moveTo>
                    <a:pt x="4924" y="382605"/>
                  </a:moveTo>
                  <a:cubicBezTo>
                    <a:pt x="23425" y="425750"/>
                    <a:pt x="93103" y="457793"/>
                    <a:pt x="176285" y="457793"/>
                  </a:cubicBezTo>
                  <a:cubicBezTo>
                    <a:pt x="197248" y="457793"/>
                    <a:pt x="217391" y="455781"/>
                    <a:pt x="236041" y="451980"/>
                  </a:cubicBezTo>
                  <a:lnTo>
                    <a:pt x="231640" y="462264"/>
                  </a:lnTo>
                  <a:cubicBezTo>
                    <a:pt x="227238" y="472398"/>
                    <a:pt x="225000" y="482905"/>
                    <a:pt x="225000" y="493412"/>
                  </a:cubicBezTo>
                  <a:cubicBezTo>
                    <a:pt x="225000" y="495573"/>
                    <a:pt x="225149" y="497734"/>
                    <a:pt x="225298" y="499820"/>
                  </a:cubicBezTo>
                  <a:cubicBezTo>
                    <a:pt x="209781" y="502354"/>
                    <a:pt x="193294" y="503695"/>
                    <a:pt x="176285" y="503695"/>
                  </a:cubicBezTo>
                  <a:cubicBezTo>
                    <a:pt x="78929" y="503695"/>
                    <a:pt x="0" y="459730"/>
                    <a:pt x="0" y="405556"/>
                  </a:cubicBezTo>
                  <a:cubicBezTo>
                    <a:pt x="0" y="397657"/>
                    <a:pt x="1716" y="389982"/>
                    <a:pt x="4924" y="382605"/>
                  </a:cubicBezTo>
                  <a:close/>
                  <a:moveTo>
                    <a:pt x="261001" y="375478"/>
                  </a:moveTo>
                  <a:cubicBezTo>
                    <a:pt x="279575" y="418598"/>
                    <a:pt x="349249" y="450622"/>
                    <a:pt x="432425" y="450622"/>
                  </a:cubicBezTo>
                  <a:cubicBezTo>
                    <a:pt x="515600" y="450622"/>
                    <a:pt x="585199" y="418598"/>
                    <a:pt x="603774" y="375478"/>
                  </a:cubicBezTo>
                  <a:cubicBezTo>
                    <a:pt x="606981" y="382851"/>
                    <a:pt x="608697" y="390522"/>
                    <a:pt x="608697" y="398416"/>
                  </a:cubicBezTo>
                  <a:cubicBezTo>
                    <a:pt x="608697" y="452558"/>
                    <a:pt x="529774" y="496498"/>
                    <a:pt x="432425" y="496498"/>
                  </a:cubicBezTo>
                  <a:cubicBezTo>
                    <a:pt x="335076" y="496498"/>
                    <a:pt x="256152" y="452558"/>
                    <a:pt x="256152" y="398416"/>
                  </a:cubicBezTo>
                  <a:cubicBezTo>
                    <a:pt x="256152" y="390522"/>
                    <a:pt x="257868" y="382851"/>
                    <a:pt x="261001" y="375478"/>
                  </a:cubicBezTo>
                  <a:close/>
                  <a:moveTo>
                    <a:pt x="4924" y="279086"/>
                  </a:moveTo>
                  <a:cubicBezTo>
                    <a:pt x="23425" y="322231"/>
                    <a:pt x="93103" y="354274"/>
                    <a:pt x="176285" y="354274"/>
                  </a:cubicBezTo>
                  <a:cubicBezTo>
                    <a:pt x="197248" y="354274"/>
                    <a:pt x="217391" y="352187"/>
                    <a:pt x="236041" y="348461"/>
                  </a:cubicBezTo>
                  <a:lnTo>
                    <a:pt x="231640" y="358745"/>
                  </a:lnTo>
                  <a:cubicBezTo>
                    <a:pt x="227238" y="368879"/>
                    <a:pt x="225000" y="379311"/>
                    <a:pt x="225000" y="389818"/>
                  </a:cubicBezTo>
                  <a:cubicBezTo>
                    <a:pt x="225000" y="392054"/>
                    <a:pt x="225149" y="394140"/>
                    <a:pt x="225298" y="396301"/>
                  </a:cubicBezTo>
                  <a:cubicBezTo>
                    <a:pt x="209781" y="398835"/>
                    <a:pt x="193294" y="400176"/>
                    <a:pt x="176285" y="400176"/>
                  </a:cubicBezTo>
                  <a:cubicBezTo>
                    <a:pt x="78929" y="400176"/>
                    <a:pt x="0" y="356211"/>
                    <a:pt x="0" y="302037"/>
                  </a:cubicBezTo>
                  <a:cubicBezTo>
                    <a:pt x="0" y="294138"/>
                    <a:pt x="1716" y="286463"/>
                    <a:pt x="4924" y="279086"/>
                  </a:cubicBezTo>
                  <a:close/>
                  <a:moveTo>
                    <a:pt x="261001" y="271959"/>
                  </a:moveTo>
                  <a:cubicBezTo>
                    <a:pt x="279575" y="315079"/>
                    <a:pt x="349249" y="347103"/>
                    <a:pt x="432425" y="347103"/>
                  </a:cubicBezTo>
                  <a:cubicBezTo>
                    <a:pt x="515600" y="347103"/>
                    <a:pt x="585199" y="315079"/>
                    <a:pt x="603774" y="271959"/>
                  </a:cubicBezTo>
                  <a:cubicBezTo>
                    <a:pt x="606981" y="279332"/>
                    <a:pt x="608697" y="287003"/>
                    <a:pt x="608697" y="294897"/>
                  </a:cubicBezTo>
                  <a:cubicBezTo>
                    <a:pt x="608697" y="349039"/>
                    <a:pt x="529774" y="392979"/>
                    <a:pt x="432425" y="392979"/>
                  </a:cubicBezTo>
                  <a:cubicBezTo>
                    <a:pt x="335076" y="392979"/>
                    <a:pt x="256152" y="349039"/>
                    <a:pt x="256152" y="294897"/>
                  </a:cubicBezTo>
                  <a:cubicBezTo>
                    <a:pt x="256152" y="287003"/>
                    <a:pt x="257868" y="279332"/>
                    <a:pt x="261001" y="271959"/>
                  </a:cubicBezTo>
                  <a:close/>
                  <a:moveTo>
                    <a:pt x="4924" y="175567"/>
                  </a:moveTo>
                  <a:cubicBezTo>
                    <a:pt x="23425" y="218689"/>
                    <a:pt x="93103" y="250713"/>
                    <a:pt x="176285" y="250713"/>
                  </a:cubicBezTo>
                  <a:cubicBezTo>
                    <a:pt x="197248" y="250713"/>
                    <a:pt x="217391" y="248628"/>
                    <a:pt x="236041" y="244904"/>
                  </a:cubicBezTo>
                  <a:lnTo>
                    <a:pt x="231640" y="255182"/>
                  </a:lnTo>
                  <a:cubicBezTo>
                    <a:pt x="227238" y="265311"/>
                    <a:pt x="225000" y="275737"/>
                    <a:pt x="225000" y="286238"/>
                  </a:cubicBezTo>
                  <a:cubicBezTo>
                    <a:pt x="225000" y="288398"/>
                    <a:pt x="225149" y="290558"/>
                    <a:pt x="225298" y="292718"/>
                  </a:cubicBezTo>
                  <a:cubicBezTo>
                    <a:pt x="209781" y="295175"/>
                    <a:pt x="193294" y="296516"/>
                    <a:pt x="176285" y="296516"/>
                  </a:cubicBezTo>
                  <a:cubicBezTo>
                    <a:pt x="78929" y="296516"/>
                    <a:pt x="0" y="252650"/>
                    <a:pt x="0" y="198506"/>
                  </a:cubicBezTo>
                  <a:cubicBezTo>
                    <a:pt x="0" y="190611"/>
                    <a:pt x="1716" y="182940"/>
                    <a:pt x="4924" y="175567"/>
                  </a:cubicBezTo>
                  <a:close/>
                  <a:moveTo>
                    <a:pt x="432425" y="96392"/>
                  </a:moveTo>
                  <a:cubicBezTo>
                    <a:pt x="529778" y="96392"/>
                    <a:pt x="608698" y="140291"/>
                    <a:pt x="608698" y="194443"/>
                  </a:cubicBezTo>
                  <a:cubicBezTo>
                    <a:pt x="608698" y="248595"/>
                    <a:pt x="529778" y="292494"/>
                    <a:pt x="432425" y="292494"/>
                  </a:cubicBezTo>
                  <a:cubicBezTo>
                    <a:pt x="335072" y="292494"/>
                    <a:pt x="256152" y="248595"/>
                    <a:pt x="256152" y="194443"/>
                  </a:cubicBezTo>
                  <a:cubicBezTo>
                    <a:pt x="256152" y="140291"/>
                    <a:pt x="335072" y="96392"/>
                    <a:pt x="432425" y="96392"/>
                  </a:cubicBezTo>
                  <a:close/>
                  <a:moveTo>
                    <a:pt x="176258" y="0"/>
                  </a:moveTo>
                  <a:cubicBezTo>
                    <a:pt x="259651" y="0"/>
                    <a:pt x="329542" y="32175"/>
                    <a:pt x="347817" y="75446"/>
                  </a:cubicBezTo>
                  <a:cubicBezTo>
                    <a:pt x="275166" y="92800"/>
                    <a:pt x="224966" y="135103"/>
                    <a:pt x="224966" y="185823"/>
                  </a:cubicBezTo>
                  <a:cubicBezTo>
                    <a:pt x="224966" y="187983"/>
                    <a:pt x="225115" y="190143"/>
                    <a:pt x="225264" y="192228"/>
                  </a:cubicBezTo>
                  <a:cubicBezTo>
                    <a:pt x="209749" y="194760"/>
                    <a:pt x="193265" y="196101"/>
                    <a:pt x="176258" y="196101"/>
                  </a:cubicBezTo>
                  <a:cubicBezTo>
                    <a:pt x="78917" y="196101"/>
                    <a:pt x="0" y="152159"/>
                    <a:pt x="0" y="98013"/>
                  </a:cubicBezTo>
                  <a:cubicBezTo>
                    <a:pt x="0" y="43868"/>
                    <a:pt x="78917" y="0"/>
                    <a:pt x="176258" y="0"/>
                  </a:cubicBezTo>
                  <a:close/>
                </a:path>
              </a:pathLst>
            </a:custGeom>
            <a:solidFill>
              <a:schemeClr val="accent5">
                <a:lumMod val="75000"/>
              </a:schemeClr>
            </a:solidFill>
            <a:ln>
              <a:noFill/>
            </a:ln>
          </p:spPr>
        </p:sp>
      </p:grpSp>
      <p:grpSp>
        <p:nvGrpSpPr>
          <p:cNvPr id="9" name="组合 8">
            <a:extLst>
              <a:ext uri="{FF2B5EF4-FFF2-40B4-BE49-F238E27FC236}">
                <a16:creationId xmlns:a16="http://schemas.microsoft.com/office/drawing/2014/main" id="{5B7EB39B-788F-3FB3-8E1E-27925565C40E}"/>
              </a:ext>
            </a:extLst>
          </p:cNvPr>
          <p:cNvGrpSpPr/>
          <p:nvPr userDrawn="1"/>
        </p:nvGrpSpPr>
        <p:grpSpPr>
          <a:xfrm>
            <a:off x="4263142" y="1133938"/>
            <a:ext cx="3665717" cy="5482453"/>
            <a:chOff x="4263142" y="1133939"/>
            <a:chExt cx="3665717" cy="5482453"/>
          </a:xfrm>
        </p:grpSpPr>
        <p:grpSp>
          <p:nvGrpSpPr>
            <p:cNvPr id="10" name="组合 9">
              <a:extLst>
                <a:ext uri="{FF2B5EF4-FFF2-40B4-BE49-F238E27FC236}">
                  <a16:creationId xmlns:a16="http://schemas.microsoft.com/office/drawing/2014/main" id="{39BC56DB-CC02-39F6-40F9-D1DD2754A8AD}"/>
                </a:ext>
              </a:extLst>
            </p:cNvPr>
            <p:cNvGrpSpPr/>
            <p:nvPr/>
          </p:nvGrpSpPr>
          <p:grpSpPr>
            <a:xfrm>
              <a:off x="4263142" y="1133939"/>
              <a:ext cx="3665717" cy="5482453"/>
              <a:chOff x="4135338" y="1133939"/>
              <a:chExt cx="3665717" cy="5482453"/>
            </a:xfrm>
          </p:grpSpPr>
          <p:sp>
            <p:nvSpPr>
              <p:cNvPr id="12" name="îṩḷíḋé">
                <a:extLst>
                  <a:ext uri="{FF2B5EF4-FFF2-40B4-BE49-F238E27FC236}">
                    <a16:creationId xmlns:a16="http://schemas.microsoft.com/office/drawing/2014/main" id="{52299C58-7197-25A5-4CD7-B285991CAE42}"/>
                  </a:ext>
                </a:extLst>
              </p:cNvPr>
              <p:cNvSpPr>
                <a:spLocks/>
              </p:cNvSpPr>
              <p:nvPr/>
            </p:nvSpPr>
            <p:spPr>
              <a:xfrm>
                <a:off x="4135338" y="1133939"/>
                <a:ext cx="3665717" cy="5482453"/>
              </a:xfrm>
              <a:prstGeom prst="rect">
                <a:avLst/>
              </a:prstGeom>
              <a:solidFill>
                <a:schemeClr val="accent5">
                  <a:lumMod val="20000"/>
                  <a:lumOff val="80000"/>
                </a:schemeClr>
              </a:solidFill>
              <a:ln w="3175">
                <a:noFill/>
                <a:prstDash val="solid"/>
                <a:roun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2000" b="1" i="1">
                  <a:solidFill>
                    <a:schemeClr val="tx1"/>
                  </a:solidFill>
                  <a:latin typeface="+mn-ea"/>
                  <a:ea typeface="+mn-ea"/>
                </a:endParaRPr>
              </a:p>
            </p:txBody>
          </p:sp>
          <p:cxnSp>
            <p:nvCxnSpPr>
              <p:cNvPr id="13" name="直接连接符 11">
                <a:extLst>
                  <a:ext uri="{FF2B5EF4-FFF2-40B4-BE49-F238E27FC236}">
                    <a16:creationId xmlns:a16="http://schemas.microsoft.com/office/drawing/2014/main" id="{A3D7E4D6-D653-3A10-4549-292DF6540954}"/>
                  </a:ext>
                </a:extLst>
              </p:cNvPr>
              <p:cNvCxnSpPr>
                <a:cxnSpLocks/>
              </p:cNvCxnSpPr>
              <p:nvPr/>
            </p:nvCxnSpPr>
            <p:spPr>
              <a:xfrm>
                <a:off x="4337556" y="2129001"/>
                <a:ext cx="3261281" cy="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sp>
            <p:nvSpPr>
              <p:cNvPr id="14" name="íṥ1iḑé">
                <a:extLst>
                  <a:ext uri="{FF2B5EF4-FFF2-40B4-BE49-F238E27FC236}">
                    <a16:creationId xmlns:a16="http://schemas.microsoft.com/office/drawing/2014/main" id="{2260D51A-1DF1-8D0B-0B15-CAEFADC5F489}"/>
                  </a:ext>
                </a:extLst>
              </p:cNvPr>
              <p:cNvSpPr txBox="1"/>
              <p:nvPr/>
            </p:nvSpPr>
            <p:spPr>
              <a:xfrm>
                <a:off x="4255807" y="1636031"/>
                <a:ext cx="3424778" cy="381774"/>
              </a:xfrm>
              <a:prstGeom prst="rect">
                <a:avLst/>
              </a:prstGeom>
              <a:solidFill>
                <a:schemeClr val="accent5">
                  <a:lumMod val="75000"/>
                </a:schemeClr>
              </a:solidFill>
              <a:ln>
                <a:noFill/>
              </a:ln>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spcBef>
                    <a:spcPct val="0"/>
                  </a:spcBef>
                </a:pPr>
                <a:endParaRPr lang="en-US" altLang="zh-CN" sz="1600" b="1" dirty="0">
                  <a:solidFill>
                    <a:schemeClr val="bg1"/>
                  </a:solidFill>
                  <a:latin typeface="+mn-ea"/>
                  <a:ea typeface="+mn-ea"/>
                </a:endParaRPr>
              </a:p>
            </p:txBody>
          </p:sp>
        </p:grpSp>
        <p:sp>
          <p:nvSpPr>
            <p:cNvPr id="11" name="íSļiḋe">
              <a:extLst>
                <a:ext uri="{FF2B5EF4-FFF2-40B4-BE49-F238E27FC236}">
                  <a16:creationId xmlns:a16="http://schemas.microsoft.com/office/drawing/2014/main" id="{5C1E5323-3AA2-75DA-7518-2E4A7877D18B}"/>
                </a:ext>
              </a:extLst>
            </p:cNvPr>
            <p:cNvSpPr>
              <a:spLocks/>
            </p:cNvSpPr>
            <p:nvPr/>
          </p:nvSpPr>
          <p:spPr bwMode="auto">
            <a:xfrm>
              <a:off x="5905113" y="1196939"/>
              <a:ext cx="381774" cy="381774"/>
            </a:xfrm>
            <a:custGeom>
              <a:avLst/>
              <a:gdLst>
                <a:gd name="T0" fmla="*/ 184 w 260"/>
                <a:gd name="T1" fmla="*/ 106 h 260"/>
                <a:gd name="T2" fmla="*/ 193 w 260"/>
                <a:gd name="T3" fmla="*/ 143 h 260"/>
                <a:gd name="T4" fmla="*/ 117 w 260"/>
                <a:gd name="T5" fmla="*/ 219 h 260"/>
                <a:gd name="T6" fmla="*/ 42 w 260"/>
                <a:gd name="T7" fmla="*/ 143 h 260"/>
                <a:gd name="T8" fmla="*/ 117 w 260"/>
                <a:gd name="T9" fmla="*/ 66 h 260"/>
                <a:gd name="T10" fmla="*/ 154 w 260"/>
                <a:gd name="T11" fmla="*/ 76 h 260"/>
                <a:gd name="T12" fmla="*/ 183 w 260"/>
                <a:gd name="T13" fmla="*/ 46 h 260"/>
                <a:gd name="T14" fmla="*/ 117 w 260"/>
                <a:gd name="T15" fmla="*/ 25 h 260"/>
                <a:gd name="T16" fmla="*/ 0 w 260"/>
                <a:gd name="T17" fmla="*/ 143 h 260"/>
                <a:gd name="T18" fmla="*/ 117 w 260"/>
                <a:gd name="T19" fmla="*/ 260 h 260"/>
                <a:gd name="T20" fmla="*/ 233 w 260"/>
                <a:gd name="T21" fmla="*/ 143 h 260"/>
                <a:gd name="T22" fmla="*/ 213 w 260"/>
                <a:gd name="T23" fmla="*/ 77 h 260"/>
                <a:gd name="T24" fmla="*/ 184 w 260"/>
                <a:gd name="T25" fmla="*/ 106 h 260"/>
                <a:gd name="T26" fmla="*/ 225 w 260"/>
                <a:gd name="T27" fmla="*/ 35 h 260"/>
                <a:gd name="T28" fmla="*/ 225 w 260"/>
                <a:gd name="T29" fmla="*/ 35 h 260"/>
                <a:gd name="T30" fmla="*/ 225 w 260"/>
                <a:gd name="T31" fmla="*/ 0 h 260"/>
                <a:gd name="T32" fmla="*/ 203 w 260"/>
                <a:gd name="T33" fmla="*/ 23 h 260"/>
                <a:gd name="T34" fmla="*/ 203 w 260"/>
                <a:gd name="T35" fmla="*/ 46 h 260"/>
                <a:gd name="T36" fmla="*/ 139 w 260"/>
                <a:gd name="T37" fmla="*/ 111 h 260"/>
                <a:gd name="T38" fmla="*/ 117 w 260"/>
                <a:gd name="T39" fmla="*/ 104 h 260"/>
                <a:gd name="T40" fmla="*/ 79 w 260"/>
                <a:gd name="T41" fmla="*/ 143 h 260"/>
                <a:gd name="T42" fmla="*/ 117 w 260"/>
                <a:gd name="T43" fmla="*/ 181 h 260"/>
                <a:gd name="T44" fmla="*/ 155 w 260"/>
                <a:gd name="T45" fmla="*/ 143 h 260"/>
                <a:gd name="T46" fmla="*/ 150 w 260"/>
                <a:gd name="T47" fmla="*/ 123 h 260"/>
                <a:gd name="T48" fmla="*/ 215 w 260"/>
                <a:gd name="T49" fmla="*/ 58 h 260"/>
                <a:gd name="T50" fmla="*/ 237 w 260"/>
                <a:gd name="T51" fmla="*/ 58 h 260"/>
                <a:gd name="T52" fmla="*/ 260 w 260"/>
                <a:gd name="T53" fmla="*/ 35 h 260"/>
                <a:gd name="T54" fmla="*/ 225 w 260"/>
                <a:gd name="T55" fmla="*/ 35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60" h="260">
                  <a:moveTo>
                    <a:pt x="184" y="106"/>
                  </a:moveTo>
                  <a:cubicBezTo>
                    <a:pt x="190" y="117"/>
                    <a:pt x="193" y="129"/>
                    <a:pt x="193" y="143"/>
                  </a:cubicBezTo>
                  <a:cubicBezTo>
                    <a:pt x="193" y="185"/>
                    <a:pt x="159" y="219"/>
                    <a:pt x="117" y="219"/>
                  </a:cubicBezTo>
                  <a:cubicBezTo>
                    <a:pt x="76" y="219"/>
                    <a:pt x="42" y="185"/>
                    <a:pt x="42" y="143"/>
                  </a:cubicBezTo>
                  <a:cubicBezTo>
                    <a:pt x="42" y="100"/>
                    <a:pt x="76" y="66"/>
                    <a:pt x="117" y="66"/>
                  </a:cubicBezTo>
                  <a:cubicBezTo>
                    <a:pt x="131" y="66"/>
                    <a:pt x="143" y="70"/>
                    <a:pt x="154" y="76"/>
                  </a:cubicBezTo>
                  <a:cubicBezTo>
                    <a:pt x="183" y="46"/>
                    <a:pt x="183" y="46"/>
                    <a:pt x="183" y="46"/>
                  </a:cubicBezTo>
                  <a:cubicBezTo>
                    <a:pt x="165" y="33"/>
                    <a:pt x="141" y="25"/>
                    <a:pt x="117" y="25"/>
                  </a:cubicBezTo>
                  <a:cubicBezTo>
                    <a:pt x="52" y="25"/>
                    <a:pt x="0" y="78"/>
                    <a:pt x="0" y="143"/>
                  </a:cubicBezTo>
                  <a:cubicBezTo>
                    <a:pt x="0" y="207"/>
                    <a:pt x="52" y="260"/>
                    <a:pt x="117" y="260"/>
                  </a:cubicBezTo>
                  <a:cubicBezTo>
                    <a:pt x="181" y="260"/>
                    <a:pt x="233" y="207"/>
                    <a:pt x="233" y="143"/>
                  </a:cubicBezTo>
                  <a:cubicBezTo>
                    <a:pt x="233" y="118"/>
                    <a:pt x="226" y="96"/>
                    <a:pt x="213" y="77"/>
                  </a:cubicBezTo>
                  <a:cubicBezTo>
                    <a:pt x="184" y="106"/>
                    <a:pt x="184" y="106"/>
                    <a:pt x="184" y="106"/>
                  </a:cubicBezTo>
                  <a:close/>
                  <a:moveTo>
                    <a:pt x="225" y="35"/>
                  </a:moveTo>
                  <a:cubicBezTo>
                    <a:pt x="225" y="35"/>
                    <a:pt x="225" y="35"/>
                    <a:pt x="225" y="35"/>
                  </a:cubicBezTo>
                  <a:cubicBezTo>
                    <a:pt x="225" y="0"/>
                    <a:pt x="225" y="0"/>
                    <a:pt x="225" y="0"/>
                  </a:cubicBezTo>
                  <a:cubicBezTo>
                    <a:pt x="203" y="23"/>
                    <a:pt x="203" y="23"/>
                    <a:pt x="203" y="23"/>
                  </a:cubicBezTo>
                  <a:cubicBezTo>
                    <a:pt x="203" y="46"/>
                    <a:pt x="203" y="46"/>
                    <a:pt x="203" y="46"/>
                  </a:cubicBezTo>
                  <a:cubicBezTo>
                    <a:pt x="139" y="111"/>
                    <a:pt x="139" y="111"/>
                    <a:pt x="139" y="111"/>
                  </a:cubicBezTo>
                  <a:cubicBezTo>
                    <a:pt x="133" y="106"/>
                    <a:pt x="125" y="104"/>
                    <a:pt x="117" y="104"/>
                  </a:cubicBezTo>
                  <a:cubicBezTo>
                    <a:pt x="96" y="104"/>
                    <a:pt x="79" y="121"/>
                    <a:pt x="79" y="143"/>
                  </a:cubicBezTo>
                  <a:cubicBezTo>
                    <a:pt x="79" y="164"/>
                    <a:pt x="96" y="181"/>
                    <a:pt x="117" y="181"/>
                  </a:cubicBezTo>
                  <a:cubicBezTo>
                    <a:pt x="138" y="181"/>
                    <a:pt x="155" y="164"/>
                    <a:pt x="155" y="143"/>
                  </a:cubicBezTo>
                  <a:cubicBezTo>
                    <a:pt x="155" y="136"/>
                    <a:pt x="154" y="129"/>
                    <a:pt x="150" y="123"/>
                  </a:cubicBezTo>
                  <a:cubicBezTo>
                    <a:pt x="215" y="58"/>
                    <a:pt x="215" y="58"/>
                    <a:pt x="215" y="58"/>
                  </a:cubicBezTo>
                  <a:cubicBezTo>
                    <a:pt x="237" y="58"/>
                    <a:pt x="237" y="58"/>
                    <a:pt x="237" y="58"/>
                  </a:cubicBezTo>
                  <a:cubicBezTo>
                    <a:pt x="260" y="35"/>
                    <a:pt x="260" y="35"/>
                    <a:pt x="260" y="35"/>
                  </a:cubicBezTo>
                  <a:cubicBezTo>
                    <a:pt x="225" y="35"/>
                    <a:pt x="225" y="35"/>
                    <a:pt x="225" y="35"/>
                  </a:cubicBezTo>
                  <a:close/>
                </a:path>
              </a:pathLst>
            </a:custGeom>
            <a:solidFill>
              <a:schemeClr val="accent5">
                <a:lumMod val="75000"/>
              </a:schemeClr>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latin typeface="+mn-ea"/>
                <a:ea typeface="+mn-ea"/>
              </a:endParaRPr>
            </a:p>
          </p:txBody>
        </p:sp>
      </p:grpSp>
      <p:grpSp>
        <p:nvGrpSpPr>
          <p:cNvPr id="15" name="组合 14">
            <a:extLst>
              <a:ext uri="{FF2B5EF4-FFF2-40B4-BE49-F238E27FC236}">
                <a16:creationId xmlns:a16="http://schemas.microsoft.com/office/drawing/2014/main" id="{72194FB1-711C-9EEE-9689-3F5AE255DC56}"/>
              </a:ext>
            </a:extLst>
          </p:cNvPr>
          <p:cNvGrpSpPr/>
          <p:nvPr userDrawn="1"/>
        </p:nvGrpSpPr>
        <p:grpSpPr>
          <a:xfrm>
            <a:off x="8241260" y="1133938"/>
            <a:ext cx="3665717" cy="5482453"/>
            <a:chOff x="8096783" y="1133939"/>
            <a:chExt cx="3665717" cy="5482453"/>
          </a:xfrm>
        </p:grpSpPr>
        <p:grpSp>
          <p:nvGrpSpPr>
            <p:cNvPr id="16" name="组合 15">
              <a:extLst>
                <a:ext uri="{FF2B5EF4-FFF2-40B4-BE49-F238E27FC236}">
                  <a16:creationId xmlns:a16="http://schemas.microsoft.com/office/drawing/2014/main" id="{37419C54-96CA-6187-5A81-631A642BE985}"/>
                </a:ext>
              </a:extLst>
            </p:cNvPr>
            <p:cNvGrpSpPr/>
            <p:nvPr/>
          </p:nvGrpSpPr>
          <p:grpSpPr>
            <a:xfrm>
              <a:off x="8096783" y="1133939"/>
              <a:ext cx="3665717" cy="5482453"/>
              <a:chOff x="8013414" y="1133939"/>
              <a:chExt cx="3665717" cy="5482453"/>
            </a:xfrm>
          </p:grpSpPr>
          <p:sp>
            <p:nvSpPr>
              <p:cNvPr id="18" name="îṩḷíḋé">
                <a:extLst>
                  <a:ext uri="{FF2B5EF4-FFF2-40B4-BE49-F238E27FC236}">
                    <a16:creationId xmlns:a16="http://schemas.microsoft.com/office/drawing/2014/main" id="{2EAA930F-4560-7227-60B7-6340B800B6A5}"/>
                  </a:ext>
                </a:extLst>
              </p:cNvPr>
              <p:cNvSpPr>
                <a:spLocks/>
              </p:cNvSpPr>
              <p:nvPr/>
            </p:nvSpPr>
            <p:spPr>
              <a:xfrm>
                <a:off x="8013414" y="1133939"/>
                <a:ext cx="3665717" cy="5482453"/>
              </a:xfrm>
              <a:prstGeom prst="rect">
                <a:avLst/>
              </a:prstGeom>
              <a:solidFill>
                <a:schemeClr val="accent5">
                  <a:lumMod val="20000"/>
                  <a:lumOff val="80000"/>
                </a:schemeClr>
              </a:solidFill>
              <a:ln w="3175">
                <a:noFill/>
                <a:prstDash val="solid"/>
                <a:roun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2000" b="1" i="1">
                  <a:solidFill>
                    <a:schemeClr val="tx1"/>
                  </a:solidFill>
                  <a:latin typeface="+mn-ea"/>
                  <a:ea typeface="+mn-ea"/>
                </a:endParaRPr>
              </a:p>
            </p:txBody>
          </p:sp>
          <p:cxnSp>
            <p:nvCxnSpPr>
              <p:cNvPr id="19" name="直接连接符 11">
                <a:extLst>
                  <a:ext uri="{FF2B5EF4-FFF2-40B4-BE49-F238E27FC236}">
                    <a16:creationId xmlns:a16="http://schemas.microsoft.com/office/drawing/2014/main" id="{776FEC79-EF3F-6CA6-54F4-65F300000588}"/>
                  </a:ext>
                </a:extLst>
              </p:cNvPr>
              <p:cNvCxnSpPr>
                <a:cxnSpLocks/>
              </p:cNvCxnSpPr>
              <p:nvPr/>
            </p:nvCxnSpPr>
            <p:spPr>
              <a:xfrm>
                <a:off x="8215632" y="2129001"/>
                <a:ext cx="3261281" cy="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sp>
            <p:nvSpPr>
              <p:cNvPr id="20" name="íṥ1iḑé">
                <a:extLst>
                  <a:ext uri="{FF2B5EF4-FFF2-40B4-BE49-F238E27FC236}">
                    <a16:creationId xmlns:a16="http://schemas.microsoft.com/office/drawing/2014/main" id="{18E4E3D4-8CCB-F4EE-B26A-6322FD591B47}"/>
                  </a:ext>
                </a:extLst>
              </p:cNvPr>
              <p:cNvSpPr txBox="1"/>
              <p:nvPr userDrawn="1"/>
            </p:nvSpPr>
            <p:spPr>
              <a:xfrm>
                <a:off x="8133884" y="1636031"/>
                <a:ext cx="3424777" cy="381774"/>
              </a:xfrm>
              <a:prstGeom prst="rect">
                <a:avLst/>
              </a:prstGeom>
              <a:solidFill>
                <a:schemeClr val="accent5">
                  <a:lumMod val="75000"/>
                </a:schemeClr>
              </a:solidFill>
              <a:ln>
                <a:noFill/>
              </a:ln>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spcBef>
                    <a:spcPct val="0"/>
                  </a:spcBef>
                </a:pPr>
                <a:endParaRPr lang="en-US" altLang="zh-CN" sz="1600" b="1" dirty="0">
                  <a:solidFill>
                    <a:schemeClr val="bg1"/>
                  </a:solidFill>
                  <a:latin typeface="+mn-ea"/>
                  <a:ea typeface="+mn-ea"/>
                </a:endParaRPr>
              </a:p>
            </p:txBody>
          </p:sp>
        </p:grpSp>
        <p:sp>
          <p:nvSpPr>
            <p:cNvPr id="17" name="işḻïďè">
              <a:extLst>
                <a:ext uri="{FF2B5EF4-FFF2-40B4-BE49-F238E27FC236}">
                  <a16:creationId xmlns:a16="http://schemas.microsoft.com/office/drawing/2014/main" id="{ED844C4B-1BF7-14CB-B075-B01D4B6A48BD}"/>
                </a:ext>
              </a:extLst>
            </p:cNvPr>
            <p:cNvSpPr>
              <a:spLocks/>
            </p:cNvSpPr>
            <p:nvPr/>
          </p:nvSpPr>
          <p:spPr bwMode="auto">
            <a:xfrm>
              <a:off x="9738754" y="1196939"/>
              <a:ext cx="381774" cy="381774"/>
            </a:xfrm>
            <a:custGeom>
              <a:avLst/>
              <a:gdLst>
                <a:gd name="T0" fmla="*/ 116 w 232"/>
                <a:gd name="T1" fmla="*/ 0 h 232"/>
                <a:gd name="T2" fmla="*/ 0 w 232"/>
                <a:gd name="T3" fmla="*/ 116 h 232"/>
                <a:gd name="T4" fmla="*/ 116 w 232"/>
                <a:gd name="T5" fmla="*/ 232 h 232"/>
                <a:gd name="T6" fmla="*/ 232 w 232"/>
                <a:gd name="T7" fmla="*/ 116 h 232"/>
                <a:gd name="T8" fmla="*/ 116 w 232"/>
                <a:gd name="T9" fmla="*/ 0 h 232"/>
                <a:gd name="T10" fmla="*/ 129 w 232"/>
                <a:gd name="T11" fmla="*/ 208 h 232"/>
                <a:gd name="T12" fmla="*/ 129 w 232"/>
                <a:gd name="T13" fmla="*/ 190 h 232"/>
                <a:gd name="T14" fmla="*/ 117 w 232"/>
                <a:gd name="T15" fmla="*/ 178 h 232"/>
                <a:gd name="T16" fmla="*/ 105 w 232"/>
                <a:gd name="T17" fmla="*/ 190 h 232"/>
                <a:gd name="T18" fmla="*/ 105 w 232"/>
                <a:gd name="T19" fmla="*/ 208 h 232"/>
                <a:gd name="T20" fmla="*/ 25 w 232"/>
                <a:gd name="T21" fmla="*/ 129 h 232"/>
                <a:gd name="T22" fmla="*/ 42 w 232"/>
                <a:gd name="T23" fmla="*/ 129 h 232"/>
                <a:gd name="T24" fmla="*/ 53 w 232"/>
                <a:gd name="T25" fmla="*/ 117 h 232"/>
                <a:gd name="T26" fmla="*/ 42 w 232"/>
                <a:gd name="T27" fmla="*/ 105 h 232"/>
                <a:gd name="T28" fmla="*/ 24 w 232"/>
                <a:gd name="T29" fmla="*/ 105 h 232"/>
                <a:gd name="T30" fmla="*/ 104 w 232"/>
                <a:gd name="T31" fmla="*/ 25 h 232"/>
                <a:gd name="T32" fmla="*/ 104 w 232"/>
                <a:gd name="T33" fmla="*/ 41 h 232"/>
                <a:gd name="T34" fmla="*/ 116 w 232"/>
                <a:gd name="T35" fmla="*/ 53 h 232"/>
                <a:gd name="T36" fmla="*/ 128 w 232"/>
                <a:gd name="T37" fmla="*/ 41 h 232"/>
                <a:gd name="T38" fmla="*/ 128 w 232"/>
                <a:gd name="T39" fmla="*/ 25 h 232"/>
                <a:gd name="T40" fmla="*/ 208 w 232"/>
                <a:gd name="T41" fmla="*/ 104 h 232"/>
                <a:gd name="T42" fmla="*/ 190 w 232"/>
                <a:gd name="T43" fmla="*/ 104 h 232"/>
                <a:gd name="T44" fmla="*/ 179 w 232"/>
                <a:gd name="T45" fmla="*/ 116 h 232"/>
                <a:gd name="T46" fmla="*/ 190 w 232"/>
                <a:gd name="T47" fmla="*/ 128 h 232"/>
                <a:gd name="T48" fmla="*/ 208 w 232"/>
                <a:gd name="T49" fmla="*/ 128 h 232"/>
                <a:gd name="T50" fmla="*/ 129 w 232"/>
                <a:gd name="T51" fmla="*/ 208 h 232"/>
                <a:gd name="T52" fmla="*/ 124 w 232"/>
                <a:gd name="T53" fmla="*/ 94 h 232"/>
                <a:gd name="T54" fmla="*/ 70 w 232"/>
                <a:gd name="T55" fmla="*/ 69 h 232"/>
                <a:gd name="T56" fmla="*/ 94 w 232"/>
                <a:gd name="T57" fmla="*/ 124 h 232"/>
                <a:gd name="T58" fmla="*/ 109 w 232"/>
                <a:gd name="T59" fmla="*/ 138 h 232"/>
                <a:gd name="T60" fmla="*/ 163 w 232"/>
                <a:gd name="T61" fmla="*/ 163 h 232"/>
                <a:gd name="T62" fmla="*/ 138 w 232"/>
                <a:gd name="T63" fmla="*/ 108 h 232"/>
                <a:gd name="T64" fmla="*/ 124 w 232"/>
                <a:gd name="T65" fmla="*/ 94 h 232"/>
                <a:gd name="T66" fmla="*/ 123 w 232"/>
                <a:gd name="T67" fmla="*/ 123 h 232"/>
                <a:gd name="T68" fmla="*/ 110 w 232"/>
                <a:gd name="T69" fmla="*/ 123 h 232"/>
                <a:gd name="T70" fmla="*/ 110 w 232"/>
                <a:gd name="T71" fmla="*/ 109 h 232"/>
                <a:gd name="T72" fmla="*/ 123 w 232"/>
                <a:gd name="T73" fmla="*/ 109 h 232"/>
                <a:gd name="T74" fmla="*/ 123 w 232"/>
                <a:gd name="T75" fmla="*/ 123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32" h="232">
                  <a:moveTo>
                    <a:pt x="116" y="0"/>
                  </a:moveTo>
                  <a:cubicBezTo>
                    <a:pt x="52" y="0"/>
                    <a:pt x="0" y="52"/>
                    <a:pt x="0" y="116"/>
                  </a:cubicBezTo>
                  <a:cubicBezTo>
                    <a:pt x="0" y="180"/>
                    <a:pt x="52" y="232"/>
                    <a:pt x="116" y="232"/>
                  </a:cubicBezTo>
                  <a:cubicBezTo>
                    <a:pt x="180" y="232"/>
                    <a:pt x="232" y="180"/>
                    <a:pt x="232" y="116"/>
                  </a:cubicBezTo>
                  <a:cubicBezTo>
                    <a:pt x="232" y="52"/>
                    <a:pt x="180" y="0"/>
                    <a:pt x="116" y="0"/>
                  </a:cubicBezTo>
                  <a:close/>
                  <a:moveTo>
                    <a:pt x="129" y="208"/>
                  </a:moveTo>
                  <a:cubicBezTo>
                    <a:pt x="129" y="190"/>
                    <a:pt x="129" y="190"/>
                    <a:pt x="129" y="190"/>
                  </a:cubicBezTo>
                  <a:cubicBezTo>
                    <a:pt x="129" y="183"/>
                    <a:pt x="123" y="178"/>
                    <a:pt x="117" y="178"/>
                  </a:cubicBezTo>
                  <a:cubicBezTo>
                    <a:pt x="110" y="178"/>
                    <a:pt x="105" y="183"/>
                    <a:pt x="105" y="190"/>
                  </a:cubicBezTo>
                  <a:cubicBezTo>
                    <a:pt x="105" y="208"/>
                    <a:pt x="105" y="208"/>
                    <a:pt x="105" y="208"/>
                  </a:cubicBezTo>
                  <a:cubicBezTo>
                    <a:pt x="63" y="203"/>
                    <a:pt x="30" y="170"/>
                    <a:pt x="25" y="129"/>
                  </a:cubicBezTo>
                  <a:cubicBezTo>
                    <a:pt x="42" y="129"/>
                    <a:pt x="42" y="129"/>
                    <a:pt x="42" y="129"/>
                  </a:cubicBezTo>
                  <a:cubicBezTo>
                    <a:pt x="48" y="129"/>
                    <a:pt x="53" y="123"/>
                    <a:pt x="53" y="117"/>
                  </a:cubicBezTo>
                  <a:cubicBezTo>
                    <a:pt x="53" y="110"/>
                    <a:pt x="48" y="105"/>
                    <a:pt x="42" y="105"/>
                  </a:cubicBezTo>
                  <a:cubicBezTo>
                    <a:pt x="24" y="105"/>
                    <a:pt x="24" y="105"/>
                    <a:pt x="24" y="105"/>
                  </a:cubicBezTo>
                  <a:cubicBezTo>
                    <a:pt x="29" y="63"/>
                    <a:pt x="63" y="30"/>
                    <a:pt x="104" y="25"/>
                  </a:cubicBezTo>
                  <a:cubicBezTo>
                    <a:pt x="104" y="41"/>
                    <a:pt x="104" y="41"/>
                    <a:pt x="104" y="41"/>
                  </a:cubicBezTo>
                  <a:cubicBezTo>
                    <a:pt x="104" y="47"/>
                    <a:pt x="109" y="53"/>
                    <a:pt x="116" y="53"/>
                  </a:cubicBezTo>
                  <a:cubicBezTo>
                    <a:pt x="122" y="53"/>
                    <a:pt x="128" y="47"/>
                    <a:pt x="128" y="41"/>
                  </a:cubicBezTo>
                  <a:cubicBezTo>
                    <a:pt x="128" y="25"/>
                    <a:pt x="128" y="25"/>
                    <a:pt x="128" y="25"/>
                  </a:cubicBezTo>
                  <a:cubicBezTo>
                    <a:pt x="169" y="30"/>
                    <a:pt x="202" y="63"/>
                    <a:pt x="208" y="104"/>
                  </a:cubicBezTo>
                  <a:cubicBezTo>
                    <a:pt x="190" y="104"/>
                    <a:pt x="190" y="104"/>
                    <a:pt x="190" y="104"/>
                  </a:cubicBezTo>
                  <a:cubicBezTo>
                    <a:pt x="184" y="104"/>
                    <a:pt x="179" y="109"/>
                    <a:pt x="179" y="116"/>
                  </a:cubicBezTo>
                  <a:cubicBezTo>
                    <a:pt x="179" y="122"/>
                    <a:pt x="184" y="128"/>
                    <a:pt x="190" y="128"/>
                  </a:cubicBezTo>
                  <a:cubicBezTo>
                    <a:pt x="208" y="128"/>
                    <a:pt x="208" y="128"/>
                    <a:pt x="208" y="128"/>
                  </a:cubicBezTo>
                  <a:cubicBezTo>
                    <a:pt x="203" y="169"/>
                    <a:pt x="170" y="202"/>
                    <a:pt x="129" y="208"/>
                  </a:cubicBezTo>
                  <a:close/>
                  <a:moveTo>
                    <a:pt x="124" y="94"/>
                  </a:moveTo>
                  <a:cubicBezTo>
                    <a:pt x="70" y="69"/>
                    <a:pt x="70" y="69"/>
                    <a:pt x="70" y="69"/>
                  </a:cubicBezTo>
                  <a:cubicBezTo>
                    <a:pt x="94" y="124"/>
                    <a:pt x="94" y="124"/>
                    <a:pt x="94" y="124"/>
                  </a:cubicBezTo>
                  <a:cubicBezTo>
                    <a:pt x="97" y="129"/>
                    <a:pt x="103" y="136"/>
                    <a:pt x="109" y="138"/>
                  </a:cubicBezTo>
                  <a:cubicBezTo>
                    <a:pt x="163" y="163"/>
                    <a:pt x="163" y="163"/>
                    <a:pt x="163" y="163"/>
                  </a:cubicBezTo>
                  <a:cubicBezTo>
                    <a:pt x="138" y="108"/>
                    <a:pt x="138" y="108"/>
                    <a:pt x="138" y="108"/>
                  </a:cubicBezTo>
                  <a:cubicBezTo>
                    <a:pt x="136" y="103"/>
                    <a:pt x="130" y="96"/>
                    <a:pt x="124" y="94"/>
                  </a:cubicBezTo>
                  <a:close/>
                  <a:moveTo>
                    <a:pt x="123" y="123"/>
                  </a:moveTo>
                  <a:cubicBezTo>
                    <a:pt x="119" y="126"/>
                    <a:pt x="113" y="126"/>
                    <a:pt x="110" y="123"/>
                  </a:cubicBezTo>
                  <a:cubicBezTo>
                    <a:pt x="106" y="119"/>
                    <a:pt x="106" y="113"/>
                    <a:pt x="110" y="109"/>
                  </a:cubicBezTo>
                  <a:cubicBezTo>
                    <a:pt x="113" y="106"/>
                    <a:pt x="119" y="106"/>
                    <a:pt x="123" y="109"/>
                  </a:cubicBezTo>
                  <a:cubicBezTo>
                    <a:pt x="127" y="113"/>
                    <a:pt x="127" y="119"/>
                    <a:pt x="123" y="123"/>
                  </a:cubicBezTo>
                  <a:close/>
                </a:path>
              </a:pathLst>
            </a:custGeom>
            <a:solidFill>
              <a:schemeClr val="accent5">
                <a:lumMod val="75000"/>
              </a:schemeClr>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latin typeface="+mn-ea"/>
                <a:ea typeface="+mn-ea"/>
              </a:endParaRPr>
            </a:p>
          </p:txBody>
        </p:sp>
      </p:grpSp>
      <p:sp>
        <p:nvSpPr>
          <p:cNvPr id="30" name="标题 1">
            <a:extLst>
              <a:ext uri="{FF2B5EF4-FFF2-40B4-BE49-F238E27FC236}">
                <a16:creationId xmlns:a16="http://schemas.microsoft.com/office/drawing/2014/main" id="{E66FDBB9-C01C-0260-BCF5-543979C8AAB3}"/>
              </a:ext>
            </a:extLst>
          </p:cNvPr>
          <p:cNvSpPr>
            <a:spLocks noGrp="1"/>
          </p:cNvSpPr>
          <p:nvPr>
            <p:ph type="title"/>
          </p:nvPr>
        </p:nvSpPr>
        <p:spPr>
          <a:xfrm>
            <a:off x="282372" y="107993"/>
            <a:ext cx="9433127" cy="711321"/>
          </a:xfrm>
          <a:prstGeom prst="rect">
            <a:avLst/>
          </a:prstGeom>
        </p:spPr>
        <p:txBody>
          <a:bodyPr anchor="ctr"/>
          <a:lstStyle>
            <a:lvl1pPr>
              <a:defRPr sz="2800">
                <a:latin typeface="+mn-ea"/>
                <a:ea typeface="+mn-ea"/>
              </a:defRPr>
            </a:lvl1pPr>
          </a:lstStyle>
          <a:p>
            <a:endParaRPr lang="zh-CN" altLang="en-US" dirty="0"/>
          </a:p>
        </p:txBody>
      </p:sp>
      <p:sp>
        <p:nvSpPr>
          <p:cNvPr id="23" name="文本占位符 22">
            <a:extLst>
              <a:ext uri="{FF2B5EF4-FFF2-40B4-BE49-F238E27FC236}">
                <a16:creationId xmlns:a16="http://schemas.microsoft.com/office/drawing/2014/main" id="{C7EE9BEC-9812-4648-8028-D1571EDDFB99}"/>
              </a:ext>
            </a:extLst>
          </p:cNvPr>
          <p:cNvSpPr>
            <a:spLocks noGrp="1"/>
          </p:cNvSpPr>
          <p:nvPr>
            <p:ph type="body" sz="quarter" idx="10"/>
          </p:nvPr>
        </p:nvSpPr>
        <p:spPr>
          <a:xfrm>
            <a:off x="404813" y="1636713"/>
            <a:ext cx="3425825" cy="381000"/>
          </a:xfrm>
          <a:prstGeom prst="rect">
            <a:avLst/>
          </a:prstGeom>
        </p:spPr>
        <p:txBody>
          <a:bodyPr anchor="ctr"/>
          <a:lstStyle>
            <a:lvl1pPr marL="0" indent="0" algn="ctr">
              <a:buNone/>
              <a:defRPr sz="1600">
                <a:solidFill>
                  <a:schemeClr val="bg1"/>
                </a:solidFill>
              </a:defRPr>
            </a:lvl1pPr>
          </a:lstStyle>
          <a:p>
            <a:pPr lvl="0"/>
            <a:endParaRPr lang="zh-CN" altLang="en-US" dirty="0"/>
          </a:p>
        </p:txBody>
      </p:sp>
      <p:sp>
        <p:nvSpPr>
          <p:cNvPr id="25" name="文本占位符 22">
            <a:extLst>
              <a:ext uri="{FF2B5EF4-FFF2-40B4-BE49-F238E27FC236}">
                <a16:creationId xmlns:a16="http://schemas.microsoft.com/office/drawing/2014/main" id="{DE2B8B1C-96A1-4E68-BF0C-B3FAB0A318B0}"/>
              </a:ext>
            </a:extLst>
          </p:cNvPr>
          <p:cNvSpPr>
            <a:spLocks noGrp="1"/>
          </p:cNvSpPr>
          <p:nvPr>
            <p:ph type="body" sz="quarter" idx="11"/>
          </p:nvPr>
        </p:nvSpPr>
        <p:spPr>
          <a:xfrm>
            <a:off x="4382564" y="1636713"/>
            <a:ext cx="3425825" cy="381000"/>
          </a:xfrm>
          <a:prstGeom prst="rect">
            <a:avLst/>
          </a:prstGeom>
        </p:spPr>
        <p:txBody>
          <a:bodyPr anchor="ctr"/>
          <a:lstStyle>
            <a:lvl1pPr marL="0" indent="0" algn="ctr">
              <a:buNone/>
              <a:defRPr sz="1600">
                <a:solidFill>
                  <a:schemeClr val="bg1"/>
                </a:solidFill>
              </a:defRPr>
            </a:lvl1pPr>
          </a:lstStyle>
          <a:p>
            <a:pPr lvl="0"/>
            <a:endParaRPr lang="zh-CN" altLang="en-US" dirty="0"/>
          </a:p>
        </p:txBody>
      </p:sp>
      <p:sp>
        <p:nvSpPr>
          <p:cNvPr id="26" name="文本占位符 22">
            <a:extLst>
              <a:ext uri="{FF2B5EF4-FFF2-40B4-BE49-F238E27FC236}">
                <a16:creationId xmlns:a16="http://schemas.microsoft.com/office/drawing/2014/main" id="{0D58AB49-F5F4-4D18-86B8-C8526D71E686}"/>
              </a:ext>
            </a:extLst>
          </p:cNvPr>
          <p:cNvSpPr>
            <a:spLocks noGrp="1"/>
          </p:cNvSpPr>
          <p:nvPr>
            <p:ph type="body" sz="quarter" idx="12"/>
          </p:nvPr>
        </p:nvSpPr>
        <p:spPr>
          <a:xfrm>
            <a:off x="8360682" y="1636713"/>
            <a:ext cx="3425825" cy="381000"/>
          </a:xfrm>
          <a:prstGeom prst="rect">
            <a:avLst/>
          </a:prstGeom>
        </p:spPr>
        <p:txBody>
          <a:bodyPr anchor="ctr"/>
          <a:lstStyle>
            <a:lvl1pPr marL="0" indent="0" algn="ctr">
              <a:buNone/>
              <a:defRPr sz="1600">
                <a:solidFill>
                  <a:schemeClr val="bg1"/>
                </a:solidFill>
              </a:defRPr>
            </a:lvl1pPr>
          </a:lstStyle>
          <a:p>
            <a:pPr lvl="0"/>
            <a:endParaRPr lang="zh-CN" altLang="en-US" dirty="0"/>
          </a:p>
        </p:txBody>
      </p:sp>
    </p:spTree>
    <p:extLst>
      <p:ext uri="{BB962C8B-B14F-4D97-AF65-F5344CB8AC3E}">
        <p14:creationId xmlns:p14="http://schemas.microsoft.com/office/powerpoint/2010/main" val="194174828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ummary2">
    <p:spTree>
      <p:nvGrpSpPr>
        <p:cNvPr id="1" name=""/>
        <p:cNvGrpSpPr/>
        <p:nvPr/>
      </p:nvGrpSpPr>
      <p:grpSpPr>
        <a:xfrm>
          <a:off x="0" y="0"/>
          <a:ext cx="0" cy="0"/>
          <a:chOff x="0" y="0"/>
          <a:chExt cx="0" cy="0"/>
        </a:xfrm>
      </p:grpSpPr>
      <p:grpSp>
        <p:nvGrpSpPr>
          <p:cNvPr id="73" name="组合 72">
            <a:extLst>
              <a:ext uri="{FF2B5EF4-FFF2-40B4-BE49-F238E27FC236}">
                <a16:creationId xmlns:a16="http://schemas.microsoft.com/office/drawing/2014/main" id="{2F63D38C-A2CE-BD7C-A87F-D73B27472385}"/>
              </a:ext>
            </a:extLst>
          </p:cNvPr>
          <p:cNvGrpSpPr/>
          <p:nvPr userDrawn="1"/>
        </p:nvGrpSpPr>
        <p:grpSpPr>
          <a:xfrm>
            <a:off x="282372" y="979966"/>
            <a:ext cx="11629857" cy="5658373"/>
            <a:chOff x="282372" y="979966"/>
            <a:chExt cx="11629857" cy="5658373"/>
          </a:xfrm>
        </p:grpSpPr>
        <p:sp>
          <p:nvSpPr>
            <p:cNvPr id="59" name="îṩḷíḋé">
              <a:extLst>
                <a:ext uri="{FF2B5EF4-FFF2-40B4-BE49-F238E27FC236}">
                  <a16:creationId xmlns:a16="http://schemas.microsoft.com/office/drawing/2014/main" id="{39AF6BCA-628C-0077-7732-E7F90E5ED345}"/>
                </a:ext>
              </a:extLst>
            </p:cNvPr>
            <p:cNvSpPr>
              <a:spLocks/>
            </p:cNvSpPr>
            <p:nvPr userDrawn="1"/>
          </p:nvSpPr>
          <p:spPr>
            <a:xfrm>
              <a:off x="6327009" y="979966"/>
              <a:ext cx="5585220" cy="2754851"/>
            </a:xfrm>
            <a:prstGeom prst="rect">
              <a:avLst/>
            </a:prstGeom>
            <a:solidFill>
              <a:schemeClr val="accent5">
                <a:lumMod val="20000"/>
                <a:lumOff val="80000"/>
              </a:schemeClr>
            </a:solidFill>
            <a:ln w="3175">
              <a:noFill/>
              <a:prstDash val="solid"/>
              <a:roun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2000" b="1" i="1">
                <a:solidFill>
                  <a:schemeClr val="tx1"/>
                </a:solidFill>
                <a:latin typeface="+mn-ea"/>
                <a:ea typeface="+mn-ea"/>
              </a:endParaRPr>
            </a:p>
          </p:txBody>
        </p:sp>
        <p:sp>
          <p:nvSpPr>
            <p:cNvPr id="12" name="îṩḷíḋé">
              <a:extLst>
                <a:ext uri="{FF2B5EF4-FFF2-40B4-BE49-F238E27FC236}">
                  <a16:creationId xmlns:a16="http://schemas.microsoft.com/office/drawing/2014/main" id="{52299C58-7197-25A5-4CD7-B285991CAE42}"/>
                </a:ext>
              </a:extLst>
            </p:cNvPr>
            <p:cNvSpPr>
              <a:spLocks/>
            </p:cNvSpPr>
            <p:nvPr userDrawn="1"/>
          </p:nvSpPr>
          <p:spPr>
            <a:xfrm>
              <a:off x="282372" y="979966"/>
              <a:ext cx="5585220" cy="2754851"/>
            </a:xfrm>
            <a:prstGeom prst="rect">
              <a:avLst/>
            </a:prstGeom>
            <a:solidFill>
              <a:schemeClr val="accent5">
                <a:lumMod val="20000"/>
                <a:lumOff val="80000"/>
              </a:schemeClr>
            </a:solidFill>
            <a:ln w="3175">
              <a:noFill/>
              <a:prstDash val="solid"/>
              <a:roun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2000" b="1" i="1">
                <a:solidFill>
                  <a:schemeClr val="tx1"/>
                </a:solidFill>
                <a:latin typeface="+mn-ea"/>
                <a:ea typeface="+mn-ea"/>
              </a:endParaRPr>
            </a:p>
          </p:txBody>
        </p:sp>
        <p:sp>
          <p:nvSpPr>
            <p:cNvPr id="18" name="îṩḷíḋé">
              <a:extLst>
                <a:ext uri="{FF2B5EF4-FFF2-40B4-BE49-F238E27FC236}">
                  <a16:creationId xmlns:a16="http://schemas.microsoft.com/office/drawing/2014/main" id="{2EAA930F-4560-7227-60B7-6340B800B6A5}"/>
                </a:ext>
              </a:extLst>
            </p:cNvPr>
            <p:cNvSpPr>
              <a:spLocks/>
            </p:cNvSpPr>
            <p:nvPr userDrawn="1"/>
          </p:nvSpPr>
          <p:spPr>
            <a:xfrm>
              <a:off x="6327009" y="3883488"/>
              <a:ext cx="5585220" cy="2754851"/>
            </a:xfrm>
            <a:prstGeom prst="rect">
              <a:avLst/>
            </a:prstGeom>
            <a:solidFill>
              <a:schemeClr val="accent5">
                <a:lumMod val="20000"/>
                <a:lumOff val="80000"/>
              </a:schemeClr>
            </a:solidFill>
            <a:ln w="3175">
              <a:noFill/>
              <a:prstDash val="solid"/>
              <a:roun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2000" b="1" i="1">
                <a:solidFill>
                  <a:schemeClr val="tx1"/>
                </a:solidFill>
                <a:latin typeface="+mn-ea"/>
                <a:ea typeface="+mn-ea"/>
              </a:endParaRPr>
            </a:p>
          </p:txBody>
        </p:sp>
        <p:sp>
          <p:nvSpPr>
            <p:cNvPr id="65" name="îṩḷíḋé">
              <a:extLst>
                <a:ext uri="{FF2B5EF4-FFF2-40B4-BE49-F238E27FC236}">
                  <a16:creationId xmlns:a16="http://schemas.microsoft.com/office/drawing/2014/main" id="{913DE1E9-AF7A-1CEE-F844-1314DA9BA4D6}"/>
                </a:ext>
              </a:extLst>
            </p:cNvPr>
            <p:cNvSpPr>
              <a:spLocks/>
            </p:cNvSpPr>
            <p:nvPr userDrawn="1"/>
          </p:nvSpPr>
          <p:spPr>
            <a:xfrm>
              <a:off x="282372" y="3883488"/>
              <a:ext cx="5585220" cy="2754851"/>
            </a:xfrm>
            <a:prstGeom prst="rect">
              <a:avLst/>
            </a:prstGeom>
            <a:solidFill>
              <a:schemeClr val="accent5">
                <a:lumMod val="20000"/>
                <a:lumOff val="80000"/>
              </a:schemeClr>
            </a:solidFill>
            <a:ln w="3175">
              <a:noFill/>
              <a:prstDash val="solid"/>
              <a:roun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2000" b="1" i="1">
                <a:solidFill>
                  <a:schemeClr val="tx1"/>
                </a:solidFill>
                <a:latin typeface="+mn-ea"/>
                <a:ea typeface="+mn-ea"/>
              </a:endParaRPr>
            </a:p>
          </p:txBody>
        </p:sp>
      </p:grpSp>
      <p:sp>
        <p:nvSpPr>
          <p:cNvPr id="6" name="矩形 5">
            <a:extLst>
              <a:ext uri="{FF2B5EF4-FFF2-40B4-BE49-F238E27FC236}">
                <a16:creationId xmlns:a16="http://schemas.microsoft.com/office/drawing/2014/main" id="{4B60EB82-9ACA-4FD0-AA1A-7C7CC511A665}"/>
              </a:ext>
            </a:extLst>
          </p:cNvPr>
          <p:cNvSpPr/>
          <p:nvPr userDrawn="1"/>
        </p:nvSpPr>
        <p:spPr>
          <a:xfrm>
            <a:off x="282372" y="763675"/>
            <a:ext cx="4127822" cy="73673"/>
          </a:xfrm>
          <a:prstGeom prst="rect">
            <a:avLst/>
          </a:prstGeom>
          <a:gradFill flip="none" rotWithShape="1">
            <a:gsLst>
              <a:gs pos="0">
                <a:schemeClr val="accent1"/>
              </a:gs>
              <a:gs pos="28000">
                <a:schemeClr val="accent1">
                  <a:lumMod val="40000"/>
                  <a:lumOff val="60000"/>
                </a:schemeClr>
              </a:gs>
              <a:gs pos="100000">
                <a:schemeClr val="bg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400" dirty="0">
              <a:solidFill>
                <a:schemeClr val="tx1"/>
              </a:solidFill>
              <a:latin typeface="+mn-ea"/>
              <a:ea typeface="+mn-ea"/>
            </a:endParaRPr>
          </a:p>
        </p:txBody>
      </p:sp>
      <p:grpSp>
        <p:nvGrpSpPr>
          <p:cNvPr id="67" name="组合 66">
            <a:extLst>
              <a:ext uri="{FF2B5EF4-FFF2-40B4-BE49-F238E27FC236}">
                <a16:creationId xmlns:a16="http://schemas.microsoft.com/office/drawing/2014/main" id="{BFFC6DF4-0814-72E5-D1E0-B341277F6987}"/>
              </a:ext>
            </a:extLst>
          </p:cNvPr>
          <p:cNvGrpSpPr/>
          <p:nvPr userDrawn="1"/>
        </p:nvGrpSpPr>
        <p:grpSpPr>
          <a:xfrm>
            <a:off x="5349088" y="3082315"/>
            <a:ext cx="1496424" cy="1453675"/>
            <a:chOff x="5342944" y="3060957"/>
            <a:chExt cx="1496424" cy="1453675"/>
          </a:xfrm>
        </p:grpSpPr>
        <p:grpSp>
          <p:nvGrpSpPr>
            <p:cNvPr id="58" name="组合 57">
              <a:extLst>
                <a:ext uri="{FF2B5EF4-FFF2-40B4-BE49-F238E27FC236}">
                  <a16:creationId xmlns:a16="http://schemas.microsoft.com/office/drawing/2014/main" id="{A79BA37D-5AC6-3E56-5DEB-849B97765E60}"/>
                </a:ext>
              </a:extLst>
            </p:cNvPr>
            <p:cNvGrpSpPr>
              <a:grpSpLocks/>
            </p:cNvGrpSpPr>
            <p:nvPr userDrawn="1"/>
          </p:nvGrpSpPr>
          <p:grpSpPr>
            <a:xfrm>
              <a:off x="6036066" y="3711330"/>
              <a:ext cx="803302" cy="803302"/>
              <a:chOff x="6596608" y="4196782"/>
              <a:chExt cx="1062394" cy="1062394"/>
            </a:xfrm>
          </p:grpSpPr>
          <p:sp>
            <p:nvSpPr>
              <p:cNvPr id="28" name="îṥ1íḍê">
                <a:extLst>
                  <a:ext uri="{FF2B5EF4-FFF2-40B4-BE49-F238E27FC236}">
                    <a16:creationId xmlns:a16="http://schemas.microsoft.com/office/drawing/2014/main" id="{9764AD25-A616-7EDA-644F-3A82475C057F}"/>
                  </a:ext>
                </a:extLst>
              </p:cNvPr>
              <p:cNvSpPr/>
              <p:nvPr/>
            </p:nvSpPr>
            <p:spPr>
              <a:xfrm>
                <a:off x="6596608" y="4196782"/>
                <a:ext cx="1062394" cy="1062394"/>
              </a:xfrm>
              <a:prstGeom prst="ellipse">
                <a:avLst/>
              </a:prstGeom>
              <a:solidFill>
                <a:schemeClr val="accent3"/>
              </a:solidFill>
              <a:ln w="19050">
                <a:no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latin typeface="+mn-ea"/>
                  <a:ea typeface="+mn-ea"/>
                </a:endParaRPr>
              </a:p>
            </p:txBody>
          </p:sp>
          <p:sp>
            <p:nvSpPr>
              <p:cNvPr id="37" name="işḻïďè">
                <a:extLst>
                  <a:ext uri="{FF2B5EF4-FFF2-40B4-BE49-F238E27FC236}">
                    <a16:creationId xmlns:a16="http://schemas.microsoft.com/office/drawing/2014/main" id="{F3A11C90-80F9-6957-1A35-26BBFA3221F9}"/>
                  </a:ext>
                </a:extLst>
              </p:cNvPr>
              <p:cNvSpPr/>
              <p:nvPr/>
            </p:nvSpPr>
            <p:spPr bwMode="auto">
              <a:xfrm>
                <a:off x="6832313" y="4432487"/>
                <a:ext cx="590984" cy="590984"/>
              </a:xfrm>
              <a:custGeom>
                <a:avLst/>
                <a:gdLst>
                  <a:gd name="T0" fmla="*/ 116 w 232"/>
                  <a:gd name="T1" fmla="*/ 0 h 232"/>
                  <a:gd name="T2" fmla="*/ 0 w 232"/>
                  <a:gd name="T3" fmla="*/ 116 h 232"/>
                  <a:gd name="T4" fmla="*/ 116 w 232"/>
                  <a:gd name="T5" fmla="*/ 232 h 232"/>
                  <a:gd name="T6" fmla="*/ 232 w 232"/>
                  <a:gd name="T7" fmla="*/ 116 h 232"/>
                  <a:gd name="T8" fmla="*/ 116 w 232"/>
                  <a:gd name="T9" fmla="*/ 0 h 232"/>
                  <a:gd name="T10" fmla="*/ 129 w 232"/>
                  <a:gd name="T11" fmla="*/ 208 h 232"/>
                  <a:gd name="T12" fmla="*/ 129 w 232"/>
                  <a:gd name="T13" fmla="*/ 190 h 232"/>
                  <a:gd name="T14" fmla="*/ 117 w 232"/>
                  <a:gd name="T15" fmla="*/ 178 h 232"/>
                  <a:gd name="T16" fmla="*/ 105 w 232"/>
                  <a:gd name="T17" fmla="*/ 190 h 232"/>
                  <a:gd name="T18" fmla="*/ 105 w 232"/>
                  <a:gd name="T19" fmla="*/ 208 h 232"/>
                  <a:gd name="T20" fmla="*/ 25 w 232"/>
                  <a:gd name="T21" fmla="*/ 129 h 232"/>
                  <a:gd name="T22" fmla="*/ 42 w 232"/>
                  <a:gd name="T23" fmla="*/ 129 h 232"/>
                  <a:gd name="T24" fmla="*/ 53 w 232"/>
                  <a:gd name="T25" fmla="*/ 117 h 232"/>
                  <a:gd name="T26" fmla="*/ 42 w 232"/>
                  <a:gd name="T27" fmla="*/ 105 h 232"/>
                  <a:gd name="T28" fmla="*/ 24 w 232"/>
                  <a:gd name="T29" fmla="*/ 105 h 232"/>
                  <a:gd name="T30" fmla="*/ 104 w 232"/>
                  <a:gd name="T31" fmla="*/ 25 h 232"/>
                  <a:gd name="T32" fmla="*/ 104 w 232"/>
                  <a:gd name="T33" fmla="*/ 41 h 232"/>
                  <a:gd name="T34" fmla="*/ 116 w 232"/>
                  <a:gd name="T35" fmla="*/ 53 h 232"/>
                  <a:gd name="T36" fmla="*/ 128 w 232"/>
                  <a:gd name="T37" fmla="*/ 41 h 232"/>
                  <a:gd name="T38" fmla="*/ 128 w 232"/>
                  <a:gd name="T39" fmla="*/ 25 h 232"/>
                  <a:gd name="T40" fmla="*/ 208 w 232"/>
                  <a:gd name="T41" fmla="*/ 104 h 232"/>
                  <a:gd name="T42" fmla="*/ 190 w 232"/>
                  <a:gd name="T43" fmla="*/ 104 h 232"/>
                  <a:gd name="T44" fmla="*/ 179 w 232"/>
                  <a:gd name="T45" fmla="*/ 116 h 232"/>
                  <a:gd name="T46" fmla="*/ 190 w 232"/>
                  <a:gd name="T47" fmla="*/ 128 h 232"/>
                  <a:gd name="T48" fmla="*/ 208 w 232"/>
                  <a:gd name="T49" fmla="*/ 128 h 232"/>
                  <a:gd name="T50" fmla="*/ 129 w 232"/>
                  <a:gd name="T51" fmla="*/ 208 h 232"/>
                  <a:gd name="T52" fmla="*/ 124 w 232"/>
                  <a:gd name="T53" fmla="*/ 94 h 232"/>
                  <a:gd name="T54" fmla="*/ 70 w 232"/>
                  <a:gd name="T55" fmla="*/ 69 h 232"/>
                  <a:gd name="T56" fmla="*/ 94 w 232"/>
                  <a:gd name="T57" fmla="*/ 124 h 232"/>
                  <a:gd name="T58" fmla="*/ 109 w 232"/>
                  <a:gd name="T59" fmla="*/ 138 h 232"/>
                  <a:gd name="T60" fmla="*/ 163 w 232"/>
                  <a:gd name="T61" fmla="*/ 163 h 232"/>
                  <a:gd name="T62" fmla="*/ 138 w 232"/>
                  <a:gd name="T63" fmla="*/ 108 h 232"/>
                  <a:gd name="T64" fmla="*/ 124 w 232"/>
                  <a:gd name="T65" fmla="*/ 94 h 232"/>
                  <a:gd name="T66" fmla="*/ 123 w 232"/>
                  <a:gd name="T67" fmla="*/ 123 h 232"/>
                  <a:gd name="T68" fmla="*/ 110 w 232"/>
                  <a:gd name="T69" fmla="*/ 123 h 232"/>
                  <a:gd name="T70" fmla="*/ 110 w 232"/>
                  <a:gd name="T71" fmla="*/ 109 h 232"/>
                  <a:gd name="T72" fmla="*/ 123 w 232"/>
                  <a:gd name="T73" fmla="*/ 109 h 232"/>
                  <a:gd name="T74" fmla="*/ 123 w 232"/>
                  <a:gd name="T75" fmla="*/ 123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32" h="232">
                    <a:moveTo>
                      <a:pt x="116" y="0"/>
                    </a:moveTo>
                    <a:cubicBezTo>
                      <a:pt x="52" y="0"/>
                      <a:pt x="0" y="52"/>
                      <a:pt x="0" y="116"/>
                    </a:cubicBezTo>
                    <a:cubicBezTo>
                      <a:pt x="0" y="180"/>
                      <a:pt x="52" y="232"/>
                      <a:pt x="116" y="232"/>
                    </a:cubicBezTo>
                    <a:cubicBezTo>
                      <a:pt x="180" y="232"/>
                      <a:pt x="232" y="180"/>
                      <a:pt x="232" y="116"/>
                    </a:cubicBezTo>
                    <a:cubicBezTo>
                      <a:pt x="232" y="52"/>
                      <a:pt x="180" y="0"/>
                      <a:pt x="116" y="0"/>
                    </a:cubicBezTo>
                    <a:close/>
                    <a:moveTo>
                      <a:pt x="129" y="208"/>
                    </a:moveTo>
                    <a:cubicBezTo>
                      <a:pt x="129" y="190"/>
                      <a:pt x="129" y="190"/>
                      <a:pt x="129" y="190"/>
                    </a:cubicBezTo>
                    <a:cubicBezTo>
                      <a:pt x="129" y="183"/>
                      <a:pt x="123" y="178"/>
                      <a:pt x="117" y="178"/>
                    </a:cubicBezTo>
                    <a:cubicBezTo>
                      <a:pt x="110" y="178"/>
                      <a:pt x="105" y="183"/>
                      <a:pt x="105" y="190"/>
                    </a:cubicBezTo>
                    <a:cubicBezTo>
                      <a:pt x="105" y="208"/>
                      <a:pt x="105" y="208"/>
                      <a:pt x="105" y="208"/>
                    </a:cubicBezTo>
                    <a:cubicBezTo>
                      <a:pt x="63" y="203"/>
                      <a:pt x="30" y="170"/>
                      <a:pt x="25" y="129"/>
                    </a:cubicBezTo>
                    <a:cubicBezTo>
                      <a:pt x="42" y="129"/>
                      <a:pt x="42" y="129"/>
                      <a:pt x="42" y="129"/>
                    </a:cubicBezTo>
                    <a:cubicBezTo>
                      <a:pt x="48" y="129"/>
                      <a:pt x="53" y="123"/>
                      <a:pt x="53" y="117"/>
                    </a:cubicBezTo>
                    <a:cubicBezTo>
                      <a:pt x="53" y="110"/>
                      <a:pt x="48" y="105"/>
                      <a:pt x="42" y="105"/>
                    </a:cubicBezTo>
                    <a:cubicBezTo>
                      <a:pt x="24" y="105"/>
                      <a:pt x="24" y="105"/>
                      <a:pt x="24" y="105"/>
                    </a:cubicBezTo>
                    <a:cubicBezTo>
                      <a:pt x="29" y="63"/>
                      <a:pt x="63" y="30"/>
                      <a:pt x="104" y="25"/>
                    </a:cubicBezTo>
                    <a:cubicBezTo>
                      <a:pt x="104" y="41"/>
                      <a:pt x="104" y="41"/>
                      <a:pt x="104" y="41"/>
                    </a:cubicBezTo>
                    <a:cubicBezTo>
                      <a:pt x="104" y="47"/>
                      <a:pt x="109" y="53"/>
                      <a:pt x="116" y="53"/>
                    </a:cubicBezTo>
                    <a:cubicBezTo>
                      <a:pt x="122" y="53"/>
                      <a:pt x="128" y="47"/>
                      <a:pt x="128" y="41"/>
                    </a:cubicBezTo>
                    <a:cubicBezTo>
                      <a:pt x="128" y="25"/>
                      <a:pt x="128" y="25"/>
                      <a:pt x="128" y="25"/>
                    </a:cubicBezTo>
                    <a:cubicBezTo>
                      <a:pt x="169" y="30"/>
                      <a:pt x="202" y="63"/>
                      <a:pt x="208" y="104"/>
                    </a:cubicBezTo>
                    <a:cubicBezTo>
                      <a:pt x="190" y="104"/>
                      <a:pt x="190" y="104"/>
                      <a:pt x="190" y="104"/>
                    </a:cubicBezTo>
                    <a:cubicBezTo>
                      <a:pt x="184" y="104"/>
                      <a:pt x="179" y="109"/>
                      <a:pt x="179" y="116"/>
                    </a:cubicBezTo>
                    <a:cubicBezTo>
                      <a:pt x="179" y="122"/>
                      <a:pt x="184" y="128"/>
                      <a:pt x="190" y="128"/>
                    </a:cubicBezTo>
                    <a:cubicBezTo>
                      <a:pt x="208" y="128"/>
                      <a:pt x="208" y="128"/>
                      <a:pt x="208" y="128"/>
                    </a:cubicBezTo>
                    <a:cubicBezTo>
                      <a:pt x="203" y="169"/>
                      <a:pt x="170" y="202"/>
                      <a:pt x="129" y="208"/>
                    </a:cubicBezTo>
                    <a:close/>
                    <a:moveTo>
                      <a:pt x="124" y="94"/>
                    </a:moveTo>
                    <a:cubicBezTo>
                      <a:pt x="70" y="69"/>
                      <a:pt x="70" y="69"/>
                      <a:pt x="70" y="69"/>
                    </a:cubicBezTo>
                    <a:cubicBezTo>
                      <a:pt x="94" y="124"/>
                      <a:pt x="94" y="124"/>
                      <a:pt x="94" y="124"/>
                    </a:cubicBezTo>
                    <a:cubicBezTo>
                      <a:pt x="97" y="129"/>
                      <a:pt x="103" y="136"/>
                      <a:pt x="109" y="138"/>
                    </a:cubicBezTo>
                    <a:cubicBezTo>
                      <a:pt x="163" y="163"/>
                      <a:pt x="163" y="163"/>
                      <a:pt x="163" y="163"/>
                    </a:cubicBezTo>
                    <a:cubicBezTo>
                      <a:pt x="138" y="108"/>
                      <a:pt x="138" y="108"/>
                      <a:pt x="138" y="108"/>
                    </a:cubicBezTo>
                    <a:cubicBezTo>
                      <a:pt x="136" y="103"/>
                      <a:pt x="130" y="96"/>
                      <a:pt x="124" y="94"/>
                    </a:cubicBezTo>
                    <a:close/>
                    <a:moveTo>
                      <a:pt x="123" y="123"/>
                    </a:moveTo>
                    <a:cubicBezTo>
                      <a:pt x="119" y="126"/>
                      <a:pt x="113" y="126"/>
                      <a:pt x="110" y="123"/>
                    </a:cubicBezTo>
                    <a:cubicBezTo>
                      <a:pt x="106" y="119"/>
                      <a:pt x="106" y="113"/>
                      <a:pt x="110" y="109"/>
                    </a:cubicBezTo>
                    <a:cubicBezTo>
                      <a:pt x="113" y="106"/>
                      <a:pt x="119" y="106"/>
                      <a:pt x="123" y="109"/>
                    </a:cubicBezTo>
                    <a:cubicBezTo>
                      <a:pt x="127" y="113"/>
                      <a:pt x="127" y="119"/>
                      <a:pt x="123" y="123"/>
                    </a:cubicBezTo>
                    <a:close/>
                  </a:path>
                </a:pathLst>
              </a:custGeom>
              <a:solidFill>
                <a:schemeClr val="bg1"/>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latin typeface="+mn-ea"/>
                  <a:ea typeface="+mn-ea"/>
                </a:endParaRPr>
              </a:p>
            </p:txBody>
          </p:sp>
        </p:grpSp>
        <p:grpSp>
          <p:nvGrpSpPr>
            <p:cNvPr id="55" name="组合 54">
              <a:extLst>
                <a:ext uri="{FF2B5EF4-FFF2-40B4-BE49-F238E27FC236}">
                  <a16:creationId xmlns:a16="http://schemas.microsoft.com/office/drawing/2014/main" id="{0A2AA137-5620-AAD8-4EA6-01929423024E}"/>
                </a:ext>
              </a:extLst>
            </p:cNvPr>
            <p:cNvGrpSpPr>
              <a:grpSpLocks/>
            </p:cNvGrpSpPr>
            <p:nvPr userDrawn="1"/>
          </p:nvGrpSpPr>
          <p:grpSpPr>
            <a:xfrm>
              <a:off x="5342944" y="3060957"/>
              <a:ext cx="803302" cy="803302"/>
              <a:chOff x="4532919" y="2592888"/>
              <a:chExt cx="1062394" cy="1062394"/>
            </a:xfrm>
          </p:grpSpPr>
          <p:sp>
            <p:nvSpPr>
              <p:cNvPr id="40" name="iṧľiḋé">
                <a:extLst>
                  <a:ext uri="{FF2B5EF4-FFF2-40B4-BE49-F238E27FC236}">
                    <a16:creationId xmlns:a16="http://schemas.microsoft.com/office/drawing/2014/main" id="{1041657D-14E3-E63D-EF99-5636808D9D2A}"/>
                  </a:ext>
                </a:extLst>
              </p:cNvPr>
              <p:cNvSpPr/>
              <p:nvPr/>
            </p:nvSpPr>
            <p:spPr>
              <a:xfrm>
                <a:off x="4532919" y="2592888"/>
                <a:ext cx="1062394" cy="1062394"/>
              </a:xfrm>
              <a:prstGeom prst="ellipse">
                <a:avLst/>
              </a:prstGeom>
              <a:solidFill>
                <a:schemeClr val="accent3">
                  <a:lumMod val="60000"/>
                  <a:lumOff val="40000"/>
                </a:schemeClr>
              </a:solidFill>
              <a:ln w="19050">
                <a:no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dirty="0">
                  <a:latin typeface="+mn-ea"/>
                  <a:ea typeface="+mn-ea"/>
                </a:endParaRPr>
              </a:p>
            </p:txBody>
          </p:sp>
          <p:sp>
            <p:nvSpPr>
              <p:cNvPr id="41" name="işḻïďè">
                <a:extLst>
                  <a:ext uri="{FF2B5EF4-FFF2-40B4-BE49-F238E27FC236}">
                    <a16:creationId xmlns:a16="http://schemas.microsoft.com/office/drawing/2014/main" id="{0B312C05-F394-F1D0-3306-FDEAAFB1589E}"/>
                  </a:ext>
                </a:extLst>
              </p:cNvPr>
              <p:cNvSpPr/>
              <p:nvPr/>
            </p:nvSpPr>
            <p:spPr bwMode="auto">
              <a:xfrm>
                <a:off x="4768624" y="2829004"/>
                <a:ext cx="590984" cy="590162"/>
              </a:xfrm>
              <a:custGeom>
                <a:avLst/>
                <a:gdLst>
                  <a:gd name="T0" fmla="*/ 1195 w 8160"/>
                  <a:gd name="T1" fmla="*/ 6965 h 8160"/>
                  <a:gd name="T2" fmla="*/ 2492 w 8160"/>
                  <a:gd name="T3" fmla="*/ 7839 h 8160"/>
                  <a:gd name="T4" fmla="*/ 4080 w 8160"/>
                  <a:gd name="T5" fmla="*/ 8160 h 8160"/>
                  <a:gd name="T6" fmla="*/ 5668 w 8160"/>
                  <a:gd name="T7" fmla="*/ 7839 h 8160"/>
                  <a:gd name="T8" fmla="*/ 6965 w 8160"/>
                  <a:gd name="T9" fmla="*/ 6965 h 8160"/>
                  <a:gd name="T10" fmla="*/ 7839 w 8160"/>
                  <a:gd name="T11" fmla="*/ 5668 h 8160"/>
                  <a:gd name="T12" fmla="*/ 8160 w 8160"/>
                  <a:gd name="T13" fmla="*/ 4080 h 8160"/>
                  <a:gd name="T14" fmla="*/ 7839 w 8160"/>
                  <a:gd name="T15" fmla="*/ 2492 h 8160"/>
                  <a:gd name="T16" fmla="*/ 6965 w 8160"/>
                  <a:gd name="T17" fmla="*/ 1195 h 8160"/>
                  <a:gd name="T18" fmla="*/ 5668 w 8160"/>
                  <a:gd name="T19" fmla="*/ 321 h 8160"/>
                  <a:gd name="T20" fmla="*/ 4080 w 8160"/>
                  <a:gd name="T21" fmla="*/ 0 h 8160"/>
                  <a:gd name="T22" fmla="*/ 2492 w 8160"/>
                  <a:gd name="T23" fmla="*/ 321 h 8160"/>
                  <a:gd name="T24" fmla="*/ 1195 w 8160"/>
                  <a:gd name="T25" fmla="*/ 1195 h 8160"/>
                  <a:gd name="T26" fmla="*/ 321 w 8160"/>
                  <a:gd name="T27" fmla="*/ 2492 h 8160"/>
                  <a:gd name="T28" fmla="*/ 0 w 8160"/>
                  <a:gd name="T29" fmla="*/ 4080 h 8160"/>
                  <a:gd name="T30" fmla="*/ 321 w 8160"/>
                  <a:gd name="T31" fmla="*/ 5668 h 8160"/>
                  <a:gd name="T32" fmla="*/ 1195 w 8160"/>
                  <a:gd name="T33" fmla="*/ 6965 h 8160"/>
                  <a:gd name="T34" fmla="*/ 7323 w 8160"/>
                  <a:gd name="T35" fmla="*/ 2305 h 8160"/>
                  <a:gd name="T36" fmla="*/ 7753 w 8160"/>
                  <a:gd name="T37" fmla="*/ 3664 h 8160"/>
                  <a:gd name="T38" fmla="*/ 7776 w 8160"/>
                  <a:gd name="T39" fmla="*/ 4080 h 8160"/>
                  <a:gd name="T40" fmla="*/ 7776 w 8160"/>
                  <a:gd name="T41" fmla="*/ 4152 h 8160"/>
                  <a:gd name="T42" fmla="*/ 7143 w 8160"/>
                  <a:gd name="T43" fmla="*/ 6150 h 8160"/>
                  <a:gd name="T44" fmla="*/ 6943 w 8160"/>
                  <a:gd name="T45" fmla="*/ 5743 h 8160"/>
                  <a:gd name="T46" fmla="*/ 5996 w 8160"/>
                  <a:gd name="T47" fmla="*/ 4393 h 8160"/>
                  <a:gd name="T48" fmla="*/ 5562 w 8160"/>
                  <a:gd name="T49" fmla="*/ 3594 h 8160"/>
                  <a:gd name="T50" fmla="*/ 5657 w 8160"/>
                  <a:gd name="T51" fmla="*/ 3389 h 8160"/>
                  <a:gd name="T52" fmla="*/ 7323 w 8160"/>
                  <a:gd name="T53" fmla="*/ 2305 h 8160"/>
                  <a:gd name="T54" fmla="*/ 2334 w 8160"/>
                  <a:gd name="T55" fmla="*/ 821 h 8160"/>
                  <a:gd name="T56" fmla="*/ 2532 w 8160"/>
                  <a:gd name="T57" fmla="*/ 722 h 8160"/>
                  <a:gd name="T58" fmla="*/ 4080 w 8160"/>
                  <a:gd name="T59" fmla="*/ 384 h 8160"/>
                  <a:gd name="T60" fmla="*/ 5992 w 8160"/>
                  <a:gd name="T61" fmla="*/ 916 h 8160"/>
                  <a:gd name="T62" fmla="*/ 5800 w 8160"/>
                  <a:gd name="T63" fmla="*/ 1239 h 8160"/>
                  <a:gd name="T64" fmla="*/ 5178 w 8160"/>
                  <a:gd name="T65" fmla="*/ 1833 h 8160"/>
                  <a:gd name="T66" fmla="*/ 4923 w 8160"/>
                  <a:gd name="T67" fmla="*/ 1685 h 8160"/>
                  <a:gd name="T68" fmla="*/ 4923 w 8160"/>
                  <a:gd name="T69" fmla="*/ 1308 h 8160"/>
                  <a:gd name="T70" fmla="*/ 4115 w 8160"/>
                  <a:gd name="T71" fmla="*/ 1589 h 8160"/>
                  <a:gd name="T72" fmla="*/ 4461 w 8160"/>
                  <a:gd name="T73" fmla="*/ 1935 h 8160"/>
                  <a:gd name="T74" fmla="*/ 4461 w 8160"/>
                  <a:gd name="T75" fmla="*/ 2214 h 8160"/>
                  <a:gd name="T76" fmla="*/ 3433 w 8160"/>
                  <a:gd name="T77" fmla="*/ 3242 h 8160"/>
                  <a:gd name="T78" fmla="*/ 3259 w 8160"/>
                  <a:gd name="T79" fmla="*/ 3314 h 8160"/>
                  <a:gd name="T80" fmla="*/ 2429 w 8160"/>
                  <a:gd name="T81" fmla="*/ 3314 h 8160"/>
                  <a:gd name="T82" fmla="*/ 3740 w 8160"/>
                  <a:gd name="T83" fmla="*/ 4186 h 8160"/>
                  <a:gd name="T84" fmla="*/ 4499 w 8160"/>
                  <a:gd name="T85" fmla="*/ 5507 h 8160"/>
                  <a:gd name="T86" fmla="*/ 4209 w 8160"/>
                  <a:gd name="T87" fmla="*/ 6572 h 8160"/>
                  <a:gd name="T88" fmla="*/ 3908 w 8160"/>
                  <a:gd name="T89" fmla="*/ 6627 h 8160"/>
                  <a:gd name="T90" fmla="*/ 2777 w 8160"/>
                  <a:gd name="T91" fmla="*/ 5100 h 8160"/>
                  <a:gd name="T92" fmla="*/ 2735 w 8160"/>
                  <a:gd name="T93" fmla="*/ 4973 h 8160"/>
                  <a:gd name="T94" fmla="*/ 2735 w 8160"/>
                  <a:gd name="T95" fmla="*/ 4176 h 8160"/>
                  <a:gd name="T96" fmla="*/ 1394 w 8160"/>
                  <a:gd name="T97" fmla="*/ 2510 h 8160"/>
                  <a:gd name="T98" fmla="*/ 757 w 8160"/>
                  <a:gd name="T99" fmla="*/ 3614 h 8160"/>
                  <a:gd name="T100" fmla="*/ 658 w 8160"/>
                  <a:gd name="T101" fmla="*/ 3784 h 8160"/>
                  <a:gd name="T102" fmla="*/ 386 w 8160"/>
                  <a:gd name="T103" fmla="*/ 3956 h 8160"/>
                  <a:gd name="T104" fmla="*/ 386 w 8160"/>
                  <a:gd name="T105" fmla="*/ 3956 h 8160"/>
                  <a:gd name="T106" fmla="*/ 2334 w 8160"/>
                  <a:gd name="T107" fmla="*/ 821 h 8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160" h="8160">
                    <a:moveTo>
                      <a:pt x="1195" y="6965"/>
                    </a:moveTo>
                    <a:cubicBezTo>
                      <a:pt x="1570" y="7340"/>
                      <a:pt x="2006" y="7634"/>
                      <a:pt x="2492" y="7839"/>
                    </a:cubicBezTo>
                    <a:cubicBezTo>
                      <a:pt x="2995" y="8052"/>
                      <a:pt x="3529" y="8160"/>
                      <a:pt x="4080" y="8160"/>
                    </a:cubicBezTo>
                    <a:cubicBezTo>
                      <a:pt x="4631" y="8160"/>
                      <a:pt x="5165" y="8052"/>
                      <a:pt x="5668" y="7839"/>
                    </a:cubicBezTo>
                    <a:cubicBezTo>
                      <a:pt x="6154" y="7634"/>
                      <a:pt x="6590" y="7340"/>
                      <a:pt x="6965" y="6965"/>
                    </a:cubicBezTo>
                    <a:cubicBezTo>
                      <a:pt x="7340" y="6590"/>
                      <a:pt x="7634" y="6154"/>
                      <a:pt x="7839" y="5668"/>
                    </a:cubicBezTo>
                    <a:cubicBezTo>
                      <a:pt x="8052" y="5165"/>
                      <a:pt x="8160" y="4631"/>
                      <a:pt x="8160" y="4080"/>
                    </a:cubicBezTo>
                    <a:cubicBezTo>
                      <a:pt x="8160" y="3529"/>
                      <a:pt x="8052" y="2995"/>
                      <a:pt x="7839" y="2492"/>
                    </a:cubicBezTo>
                    <a:cubicBezTo>
                      <a:pt x="7634" y="2006"/>
                      <a:pt x="7340" y="1570"/>
                      <a:pt x="6965" y="1195"/>
                    </a:cubicBezTo>
                    <a:cubicBezTo>
                      <a:pt x="6590" y="820"/>
                      <a:pt x="6154" y="526"/>
                      <a:pt x="5668" y="321"/>
                    </a:cubicBezTo>
                    <a:cubicBezTo>
                      <a:pt x="5165" y="108"/>
                      <a:pt x="4631" y="0"/>
                      <a:pt x="4080" y="0"/>
                    </a:cubicBezTo>
                    <a:cubicBezTo>
                      <a:pt x="3529" y="0"/>
                      <a:pt x="2995" y="108"/>
                      <a:pt x="2492" y="321"/>
                    </a:cubicBezTo>
                    <a:cubicBezTo>
                      <a:pt x="2006" y="526"/>
                      <a:pt x="1570" y="820"/>
                      <a:pt x="1195" y="1195"/>
                    </a:cubicBezTo>
                    <a:cubicBezTo>
                      <a:pt x="820" y="1570"/>
                      <a:pt x="526" y="2006"/>
                      <a:pt x="321" y="2492"/>
                    </a:cubicBezTo>
                    <a:cubicBezTo>
                      <a:pt x="108" y="2995"/>
                      <a:pt x="0" y="3529"/>
                      <a:pt x="0" y="4080"/>
                    </a:cubicBezTo>
                    <a:cubicBezTo>
                      <a:pt x="0" y="4631"/>
                      <a:pt x="108" y="5165"/>
                      <a:pt x="321" y="5668"/>
                    </a:cubicBezTo>
                    <a:cubicBezTo>
                      <a:pt x="526" y="6154"/>
                      <a:pt x="820" y="6590"/>
                      <a:pt x="1195" y="6965"/>
                    </a:cubicBezTo>
                    <a:close/>
                    <a:moveTo>
                      <a:pt x="7323" y="2305"/>
                    </a:moveTo>
                    <a:cubicBezTo>
                      <a:pt x="7549" y="2717"/>
                      <a:pt x="7699" y="3176"/>
                      <a:pt x="7753" y="3664"/>
                    </a:cubicBezTo>
                    <a:cubicBezTo>
                      <a:pt x="7769" y="3800"/>
                      <a:pt x="7776" y="3939"/>
                      <a:pt x="7776" y="4080"/>
                    </a:cubicBezTo>
                    <a:cubicBezTo>
                      <a:pt x="7776" y="4104"/>
                      <a:pt x="7776" y="4128"/>
                      <a:pt x="7776" y="4152"/>
                    </a:cubicBezTo>
                    <a:cubicBezTo>
                      <a:pt x="7762" y="4891"/>
                      <a:pt x="7530" y="5578"/>
                      <a:pt x="7143" y="6150"/>
                    </a:cubicBezTo>
                    <a:lnTo>
                      <a:pt x="6943" y="5743"/>
                    </a:lnTo>
                    <a:cubicBezTo>
                      <a:pt x="6894" y="4472"/>
                      <a:pt x="6461" y="4758"/>
                      <a:pt x="5996" y="4393"/>
                    </a:cubicBezTo>
                    <a:cubicBezTo>
                      <a:pt x="5672" y="4139"/>
                      <a:pt x="5585" y="3785"/>
                      <a:pt x="5562" y="3594"/>
                    </a:cubicBezTo>
                    <a:cubicBezTo>
                      <a:pt x="5552" y="3513"/>
                      <a:pt x="5589" y="3434"/>
                      <a:pt x="5657" y="3389"/>
                    </a:cubicBezTo>
                    <a:lnTo>
                      <a:pt x="7323" y="2305"/>
                    </a:lnTo>
                    <a:close/>
                    <a:moveTo>
                      <a:pt x="2334" y="821"/>
                    </a:moveTo>
                    <a:cubicBezTo>
                      <a:pt x="2399" y="786"/>
                      <a:pt x="2465" y="753"/>
                      <a:pt x="2532" y="722"/>
                    </a:cubicBezTo>
                    <a:cubicBezTo>
                      <a:pt x="3003" y="505"/>
                      <a:pt x="3527" y="384"/>
                      <a:pt x="4080" y="384"/>
                    </a:cubicBezTo>
                    <a:cubicBezTo>
                      <a:pt x="4780" y="384"/>
                      <a:pt x="5434" y="578"/>
                      <a:pt x="5992" y="916"/>
                    </a:cubicBezTo>
                    <a:cubicBezTo>
                      <a:pt x="5980" y="983"/>
                      <a:pt x="5932" y="1086"/>
                      <a:pt x="5800" y="1239"/>
                    </a:cubicBezTo>
                    <a:cubicBezTo>
                      <a:pt x="5800" y="1239"/>
                      <a:pt x="5537" y="1627"/>
                      <a:pt x="5178" y="1833"/>
                    </a:cubicBezTo>
                    <a:cubicBezTo>
                      <a:pt x="5064" y="1899"/>
                      <a:pt x="4923" y="1816"/>
                      <a:pt x="4923" y="1685"/>
                    </a:cubicBezTo>
                    <a:lnTo>
                      <a:pt x="4923" y="1308"/>
                    </a:lnTo>
                    <a:cubicBezTo>
                      <a:pt x="4923" y="1308"/>
                      <a:pt x="4115" y="1150"/>
                      <a:pt x="4115" y="1589"/>
                    </a:cubicBezTo>
                    <a:lnTo>
                      <a:pt x="4461" y="1935"/>
                    </a:lnTo>
                    <a:cubicBezTo>
                      <a:pt x="4538" y="2012"/>
                      <a:pt x="4538" y="2137"/>
                      <a:pt x="4461" y="2214"/>
                    </a:cubicBezTo>
                    <a:lnTo>
                      <a:pt x="3433" y="3242"/>
                    </a:lnTo>
                    <a:cubicBezTo>
                      <a:pt x="3387" y="3288"/>
                      <a:pt x="3324" y="3314"/>
                      <a:pt x="3259" y="3314"/>
                    </a:cubicBezTo>
                    <a:lnTo>
                      <a:pt x="2429" y="3314"/>
                    </a:lnTo>
                    <a:cubicBezTo>
                      <a:pt x="2429" y="3314"/>
                      <a:pt x="2498" y="3890"/>
                      <a:pt x="3740" y="4186"/>
                    </a:cubicBezTo>
                    <a:cubicBezTo>
                      <a:pt x="4982" y="4482"/>
                      <a:pt x="4588" y="5152"/>
                      <a:pt x="4499" y="5507"/>
                    </a:cubicBezTo>
                    <a:cubicBezTo>
                      <a:pt x="4443" y="5732"/>
                      <a:pt x="4303" y="6234"/>
                      <a:pt x="4209" y="6572"/>
                    </a:cubicBezTo>
                    <a:cubicBezTo>
                      <a:pt x="4171" y="6708"/>
                      <a:pt x="3992" y="6741"/>
                      <a:pt x="3908" y="6627"/>
                    </a:cubicBezTo>
                    <a:lnTo>
                      <a:pt x="2777" y="5100"/>
                    </a:lnTo>
                    <a:cubicBezTo>
                      <a:pt x="2750" y="5063"/>
                      <a:pt x="2735" y="5019"/>
                      <a:pt x="2735" y="4973"/>
                    </a:cubicBezTo>
                    <a:lnTo>
                      <a:pt x="2735" y="4176"/>
                    </a:lnTo>
                    <a:cubicBezTo>
                      <a:pt x="2735" y="4176"/>
                      <a:pt x="1394" y="4058"/>
                      <a:pt x="1394" y="2510"/>
                    </a:cubicBezTo>
                    <a:cubicBezTo>
                      <a:pt x="1394" y="2510"/>
                      <a:pt x="802" y="2729"/>
                      <a:pt x="757" y="3614"/>
                    </a:cubicBezTo>
                    <a:cubicBezTo>
                      <a:pt x="753" y="3683"/>
                      <a:pt x="716" y="3746"/>
                      <a:pt x="658" y="3784"/>
                    </a:cubicBezTo>
                    <a:lnTo>
                      <a:pt x="386" y="3956"/>
                    </a:lnTo>
                    <a:lnTo>
                      <a:pt x="386" y="3956"/>
                    </a:lnTo>
                    <a:cubicBezTo>
                      <a:pt x="431" y="2598"/>
                      <a:pt x="1207" y="1426"/>
                      <a:pt x="2334" y="821"/>
                    </a:cubicBezTo>
                    <a:close/>
                  </a:path>
                </a:pathLst>
              </a:custGeom>
              <a:solidFill>
                <a:schemeClr val="bg1"/>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latin typeface="+mn-ea"/>
                  <a:ea typeface="+mn-ea"/>
                </a:endParaRPr>
              </a:p>
            </p:txBody>
          </p:sp>
        </p:grpSp>
        <p:grpSp>
          <p:nvGrpSpPr>
            <p:cNvPr id="57" name="组合 56">
              <a:extLst>
                <a:ext uri="{FF2B5EF4-FFF2-40B4-BE49-F238E27FC236}">
                  <a16:creationId xmlns:a16="http://schemas.microsoft.com/office/drawing/2014/main" id="{92F495FB-CDEF-24A9-0094-DA6838654E41}"/>
                </a:ext>
              </a:extLst>
            </p:cNvPr>
            <p:cNvGrpSpPr>
              <a:grpSpLocks/>
            </p:cNvGrpSpPr>
            <p:nvPr userDrawn="1"/>
          </p:nvGrpSpPr>
          <p:grpSpPr>
            <a:xfrm>
              <a:off x="5342944" y="3711330"/>
              <a:ext cx="803302" cy="803302"/>
              <a:chOff x="4733951" y="3025590"/>
              <a:chExt cx="1062394" cy="1062394"/>
            </a:xfrm>
          </p:grpSpPr>
          <p:sp>
            <p:nvSpPr>
              <p:cNvPr id="36" name="iṧľiḋé">
                <a:extLst>
                  <a:ext uri="{FF2B5EF4-FFF2-40B4-BE49-F238E27FC236}">
                    <a16:creationId xmlns:a16="http://schemas.microsoft.com/office/drawing/2014/main" id="{90796400-41D6-B064-E02B-8CDF8D8CE3FD}"/>
                  </a:ext>
                </a:extLst>
              </p:cNvPr>
              <p:cNvSpPr/>
              <p:nvPr/>
            </p:nvSpPr>
            <p:spPr>
              <a:xfrm>
                <a:off x="4733951" y="3025590"/>
                <a:ext cx="1062394" cy="1062394"/>
              </a:xfrm>
              <a:prstGeom prst="ellipse">
                <a:avLst/>
              </a:prstGeom>
              <a:solidFill>
                <a:schemeClr val="accent2"/>
              </a:solidFill>
              <a:ln w="19050">
                <a:no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dirty="0">
                  <a:latin typeface="+mn-ea"/>
                  <a:ea typeface="+mn-ea"/>
                </a:endParaRPr>
              </a:p>
            </p:txBody>
          </p:sp>
          <p:sp>
            <p:nvSpPr>
              <p:cNvPr id="45" name="işḻïďè">
                <a:extLst>
                  <a:ext uri="{FF2B5EF4-FFF2-40B4-BE49-F238E27FC236}">
                    <a16:creationId xmlns:a16="http://schemas.microsoft.com/office/drawing/2014/main" id="{EDF80B2F-F0EA-3548-4FF0-D9D17F2DA06B}"/>
                  </a:ext>
                </a:extLst>
              </p:cNvPr>
              <p:cNvSpPr/>
              <p:nvPr/>
            </p:nvSpPr>
            <p:spPr bwMode="auto">
              <a:xfrm>
                <a:off x="5036179" y="3261295"/>
                <a:ext cx="457939" cy="590984"/>
              </a:xfrm>
              <a:custGeom>
                <a:avLst/>
                <a:gdLst>
                  <a:gd name="connsiteX0" fmla="*/ 420559 w 469423"/>
                  <a:gd name="connsiteY0" fmla="*/ 375428 h 605804"/>
                  <a:gd name="connsiteX1" fmla="*/ 397778 w 469423"/>
                  <a:gd name="connsiteY1" fmla="*/ 380337 h 605804"/>
                  <a:gd name="connsiteX2" fmla="*/ 379324 w 469423"/>
                  <a:gd name="connsiteY2" fmla="*/ 469223 h 605804"/>
                  <a:gd name="connsiteX3" fmla="*/ 437339 w 469423"/>
                  <a:gd name="connsiteY3" fmla="*/ 391056 h 605804"/>
                  <a:gd name="connsiteX4" fmla="*/ 433479 w 469423"/>
                  <a:gd name="connsiteY4" fmla="*/ 377566 h 605804"/>
                  <a:gd name="connsiteX5" fmla="*/ 420559 w 469423"/>
                  <a:gd name="connsiteY5" fmla="*/ 375428 h 605804"/>
                  <a:gd name="connsiteX6" fmla="*/ 89735 w 469423"/>
                  <a:gd name="connsiteY6" fmla="*/ 334328 h 605804"/>
                  <a:gd name="connsiteX7" fmla="*/ 121215 w 469423"/>
                  <a:gd name="connsiteY7" fmla="*/ 490902 h 605804"/>
                  <a:gd name="connsiteX8" fmla="*/ 180797 w 469423"/>
                  <a:gd name="connsiteY8" fmla="*/ 534502 h 605804"/>
                  <a:gd name="connsiteX9" fmla="*/ 135326 w 469423"/>
                  <a:gd name="connsiteY9" fmla="*/ 465609 h 605804"/>
                  <a:gd name="connsiteX10" fmla="*/ 89735 w 469423"/>
                  <a:gd name="connsiteY10" fmla="*/ 334328 h 605804"/>
                  <a:gd name="connsiteX11" fmla="*/ 414905 w 469423"/>
                  <a:gd name="connsiteY11" fmla="*/ 176187 h 605804"/>
                  <a:gd name="connsiteX12" fmla="*/ 417076 w 469423"/>
                  <a:gd name="connsiteY12" fmla="*/ 177271 h 605804"/>
                  <a:gd name="connsiteX13" fmla="*/ 421297 w 469423"/>
                  <a:gd name="connsiteY13" fmla="*/ 195458 h 605804"/>
                  <a:gd name="connsiteX14" fmla="*/ 421177 w 469423"/>
                  <a:gd name="connsiteY14" fmla="*/ 195699 h 605804"/>
                  <a:gd name="connsiteX15" fmla="*/ 379807 w 469423"/>
                  <a:gd name="connsiteY15" fmla="*/ 289042 h 605804"/>
                  <a:gd name="connsiteX16" fmla="*/ 361956 w 469423"/>
                  <a:gd name="connsiteY16" fmla="*/ 314816 h 605804"/>
                  <a:gd name="connsiteX17" fmla="*/ 400070 w 469423"/>
                  <a:gd name="connsiteY17" fmla="*/ 314816 h 605804"/>
                  <a:gd name="connsiteX18" fmla="*/ 400070 w 469423"/>
                  <a:gd name="connsiteY18" fmla="*/ 346372 h 605804"/>
                  <a:gd name="connsiteX19" fmla="*/ 452415 w 469423"/>
                  <a:gd name="connsiteY19" fmla="*/ 351792 h 605804"/>
                  <a:gd name="connsiteX20" fmla="*/ 469422 w 469423"/>
                  <a:gd name="connsiteY20" fmla="*/ 391417 h 605804"/>
                  <a:gd name="connsiteX21" fmla="*/ 361836 w 469423"/>
                  <a:gd name="connsiteY21" fmla="*/ 508607 h 605804"/>
                  <a:gd name="connsiteX22" fmla="*/ 300082 w 469423"/>
                  <a:gd name="connsiteY22" fmla="*/ 565335 h 605804"/>
                  <a:gd name="connsiteX23" fmla="*/ 300082 w 469423"/>
                  <a:gd name="connsiteY23" fmla="*/ 574971 h 605804"/>
                  <a:gd name="connsiteX24" fmla="*/ 469422 w 469423"/>
                  <a:gd name="connsiteY24" fmla="*/ 574971 h 605804"/>
                  <a:gd name="connsiteX25" fmla="*/ 469422 w 469423"/>
                  <a:gd name="connsiteY25" fmla="*/ 605804 h 605804"/>
                  <a:gd name="connsiteX26" fmla="*/ 0 w 469423"/>
                  <a:gd name="connsiteY26" fmla="*/ 605804 h 605804"/>
                  <a:gd name="connsiteX27" fmla="*/ 0 w 469423"/>
                  <a:gd name="connsiteY27" fmla="*/ 574971 h 605804"/>
                  <a:gd name="connsiteX28" fmla="*/ 162705 w 469423"/>
                  <a:gd name="connsiteY28" fmla="*/ 574971 h 605804"/>
                  <a:gd name="connsiteX29" fmla="*/ 162705 w 469423"/>
                  <a:gd name="connsiteY29" fmla="*/ 565335 h 605804"/>
                  <a:gd name="connsiteX30" fmla="*/ 59582 w 469423"/>
                  <a:gd name="connsiteY30" fmla="*/ 314816 h 605804"/>
                  <a:gd name="connsiteX31" fmla="*/ 213965 w 469423"/>
                  <a:gd name="connsiteY31" fmla="*/ 314816 h 605804"/>
                  <a:gd name="connsiteX32" fmla="*/ 216739 w 469423"/>
                  <a:gd name="connsiteY32" fmla="*/ 314816 h 605804"/>
                  <a:gd name="connsiteX33" fmla="*/ 346880 w 469423"/>
                  <a:gd name="connsiteY33" fmla="*/ 314816 h 605804"/>
                  <a:gd name="connsiteX34" fmla="*/ 355323 w 469423"/>
                  <a:gd name="connsiteY34" fmla="*/ 278322 h 605804"/>
                  <a:gd name="connsiteX35" fmla="*/ 396813 w 469423"/>
                  <a:gd name="connsiteY35" fmla="*/ 184980 h 605804"/>
                  <a:gd name="connsiteX36" fmla="*/ 396934 w 469423"/>
                  <a:gd name="connsiteY36" fmla="*/ 184618 h 605804"/>
                  <a:gd name="connsiteX37" fmla="*/ 414905 w 469423"/>
                  <a:gd name="connsiteY37" fmla="*/ 176187 h 605804"/>
                  <a:gd name="connsiteX38" fmla="*/ 289307 w 469423"/>
                  <a:gd name="connsiteY38" fmla="*/ 146700 h 605804"/>
                  <a:gd name="connsiteX39" fmla="*/ 289668 w 469423"/>
                  <a:gd name="connsiteY39" fmla="*/ 147060 h 605804"/>
                  <a:gd name="connsiteX40" fmla="*/ 289668 w 469423"/>
                  <a:gd name="connsiteY40" fmla="*/ 147180 h 605804"/>
                  <a:gd name="connsiteX41" fmla="*/ 289517 w 469423"/>
                  <a:gd name="connsiteY41" fmla="*/ 147000 h 605804"/>
                  <a:gd name="connsiteX42" fmla="*/ 289184 w 469423"/>
                  <a:gd name="connsiteY42" fmla="*/ 146576 h 605804"/>
                  <a:gd name="connsiteX43" fmla="*/ 289306 w 469423"/>
                  <a:gd name="connsiteY43" fmla="*/ 146698 h 605804"/>
                  <a:gd name="connsiteX44" fmla="*/ 289307 w 469423"/>
                  <a:gd name="connsiteY44" fmla="*/ 146700 h 605804"/>
                  <a:gd name="connsiteX45" fmla="*/ 289186 w 469423"/>
                  <a:gd name="connsiteY45" fmla="*/ 146578 h 605804"/>
                  <a:gd name="connsiteX46" fmla="*/ 218054 w 469423"/>
                  <a:gd name="connsiteY46" fmla="*/ 87664 h 605804"/>
                  <a:gd name="connsiteX47" fmla="*/ 218537 w 469423"/>
                  <a:gd name="connsiteY47" fmla="*/ 88266 h 605804"/>
                  <a:gd name="connsiteX48" fmla="*/ 218175 w 469423"/>
                  <a:gd name="connsiteY48" fmla="*/ 87905 h 605804"/>
                  <a:gd name="connsiteX49" fmla="*/ 218104 w 469423"/>
                  <a:gd name="connsiteY49" fmla="*/ 87813 h 605804"/>
                  <a:gd name="connsiteX50" fmla="*/ 150854 w 469423"/>
                  <a:gd name="connsiteY50" fmla="*/ 64708 h 605804"/>
                  <a:gd name="connsiteX51" fmla="*/ 148083 w 469423"/>
                  <a:gd name="connsiteY51" fmla="*/ 96378 h 605804"/>
                  <a:gd name="connsiteX52" fmla="*/ 149047 w 469423"/>
                  <a:gd name="connsiteY52" fmla="*/ 126001 h 605804"/>
                  <a:gd name="connsiteX53" fmla="*/ 152903 w 469423"/>
                  <a:gd name="connsiteY53" fmla="*/ 140330 h 605804"/>
                  <a:gd name="connsiteX54" fmla="*/ 155434 w 469423"/>
                  <a:gd name="connsiteY54" fmla="*/ 145870 h 605804"/>
                  <a:gd name="connsiteX55" fmla="*/ 160736 w 469423"/>
                  <a:gd name="connsiteY55" fmla="*/ 152613 h 605804"/>
                  <a:gd name="connsiteX56" fmla="*/ 161097 w 469423"/>
                  <a:gd name="connsiteY56" fmla="*/ 153095 h 605804"/>
                  <a:gd name="connsiteX57" fmla="*/ 161097 w 469423"/>
                  <a:gd name="connsiteY57" fmla="*/ 153185 h 605804"/>
                  <a:gd name="connsiteX58" fmla="*/ 160736 w 469423"/>
                  <a:gd name="connsiteY58" fmla="*/ 152734 h 605804"/>
                  <a:gd name="connsiteX59" fmla="*/ 160495 w 469423"/>
                  <a:gd name="connsiteY59" fmla="*/ 152493 h 605804"/>
                  <a:gd name="connsiteX60" fmla="*/ 161097 w 469423"/>
                  <a:gd name="connsiteY60" fmla="*/ 153215 h 605804"/>
                  <a:gd name="connsiteX61" fmla="*/ 161097 w 469423"/>
                  <a:gd name="connsiteY61" fmla="*/ 153185 h 605804"/>
                  <a:gd name="connsiteX62" fmla="*/ 161700 w 469423"/>
                  <a:gd name="connsiteY62" fmla="*/ 153938 h 605804"/>
                  <a:gd name="connsiteX63" fmla="*/ 163508 w 469423"/>
                  <a:gd name="connsiteY63" fmla="*/ 156346 h 605804"/>
                  <a:gd name="connsiteX64" fmla="*/ 167002 w 469423"/>
                  <a:gd name="connsiteY64" fmla="*/ 161283 h 605804"/>
                  <a:gd name="connsiteX65" fmla="*/ 172184 w 469423"/>
                  <a:gd name="connsiteY65" fmla="*/ 172000 h 605804"/>
                  <a:gd name="connsiteX66" fmla="*/ 175679 w 469423"/>
                  <a:gd name="connsiteY66" fmla="*/ 193435 h 605804"/>
                  <a:gd name="connsiteX67" fmla="*/ 173510 w 469423"/>
                  <a:gd name="connsiteY67" fmla="*/ 212461 h 605804"/>
                  <a:gd name="connsiteX68" fmla="*/ 168448 w 469423"/>
                  <a:gd name="connsiteY68" fmla="*/ 228115 h 605804"/>
                  <a:gd name="connsiteX69" fmla="*/ 150975 w 469423"/>
                  <a:gd name="connsiteY69" fmla="*/ 256293 h 605804"/>
                  <a:gd name="connsiteX70" fmla="*/ 153988 w 469423"/>
                  <a:gd name="connsiteY70" fmla="*/ 224743 h 605804"/>
                  <a:gd name="connsiteX71" fmla="*/ 152782 w 469423"/>
                  <a:gd name="connsiteY71" fmla="*/ 195241 h 605804"/>
                  <a:gd name="connsiteX72" fmla="*/ 148685 w 469423"/>
                  <a:gd name="connsiteY72" fmla="*/ 181152 h 605804"/>
                  <a:gd name="connsiteX73" fmla="*/ 145432 w 469423"/>
                  <a:gd name="connsiteY73" fmla="*/ 175131 h 605804"/>
                  <a:gd name="connsiteX74" fmla="*/ 140250 w 469423"/>
                  <a:gd name="connsiteY74" fmla="*/ 168749 h 605804"/>
                  <a:gd name="connsiteX75" fmla="*/ 134345 w 469423"/>
                  <a:gd name="connsiteY75" fmla="*/ 160320 h 605804"/>
                  <a:gd name="connsiteX76" fmla="*/ 129163 w 469423"/>
                  <a:gd name="connsiteY76" fmla="*/ 148760 h 605804"/>
                  <a:gd name="connsiteX77" fmla="*/ 126030 w 469423"/>
                  <a:gd name="connsiteY77" fmla="*/ 127446 h 605804"/>
                  <a:gd name="connsiteX78" fmla="*/ 133501 w 469423"/>
                  <a:gd name="connsiteY78" fmla="*/ 92886 h 605804"/>
                  <a:gd name="connsiteX79" fmla="*/ 150854 w 469423"/>
                  <a:gd name="connsiteY79" fmla="*/ 64708 h 605804"/>
                  <a:gd name="connsiteX80" fmla="*/ 279425 w 469423"/>
                  <a:gd name="connsiteY80" fmla="*/ 58640 h 605804"/>
                  <a:gd name="connsiteX81" fmla="*/ 276653 w 469423"/>
                  <a:gd name="connsiteY81" fmla="*/ 90201 h 605804"/>
                  <a:gd name="connsiteX82" fmla="*/ 277617 w 469423"/>
                  <a:gd name="connsiteY82" fmla="*/ 119955 h 605804"/>
                  <a:gd name="connsiteX83" fmla="*/ 281473 w 469423"/>
                  <a:gd name="connsiteY83" fmla="*/ 134291 h 605804"/>
                  <a:gd name="connsiteX84" fmla="*/ 284124 w 469423"/>
                  <a:gd name="connsiteY84" fmla="*/ 139832 h 605804"/>
                  <a:gd name="connsiteX85" fmla="*/ 289184 w 469423"/>
                  <a:gd name="connsiteY85" fmla="*/ 146576 h 605804"/>
                  <a:gd name="connsiteX86" fmla="*/ 289065 w 469423"/>
                  <a:gd name="connsiteY86" fmla="*/ 146457 h 605804"/>
                  <a:gd name="connsiteX87" fmla="*/ 289517 w 469423"/>
                  <a:gd name="connsiteY87" fmla="*/ 147000 h 605804"/>
                  <a:gd name="connsiteX88" fmla="*/ 290150 w 469423"/>
                  <a:gd name="connsiteY88" fmla="*/ 147903 h 605804"/>
                  <a:gd name="connsiteX89" fmla="*/ 292078 w 469423"/>
                  <a:gd name="connsiteY89" fmla="*/ 150312 h 605804"/>
                  <a:gd name="connsiteX90" fmla="*/ 295573 w 469423"/>
                  <a:gd name="connsiteY90" fmla="*/ 155251 h 605804"/>
                  <a:gd name="connsiteX91" fmla="*/ 300634 w 469423"/>
                  <a:gd name="connsiteY91" fmla="*/ 165972 h 605804"/>
                  <a:gd name="connsiteX92" fmla="*/ 304249 w 469423"/>
                  <a:gd name="connsiteY92" fmla="*/ 187415 h 605804"/>
                  <a:gd name="connsiteX93" fmla="*/ 302080 w 469423"/>
                  <a:gd name="connsiteY93" fmla="*/ 206448 h 605804"/>
                  <a:gd name="connsiteX94" fmla="*/ 297019 w 469423"/>
                  <a:gd name="connsiteY94" fmla="*/ 222108 h 605804"/>
                  <a:gd name="connsiteX95" fmla="*/ 279425 w 469423"/>
                  <a:gd name="connsiteY95" fmla="*/ 250296 h 605804"/>
                  <a:gd name="connsiteX96" fmla="*/ 282437 w 469423"/>
                  <a:gd name="connsiteY96" fmla="*/ 218735 h 605804"/>
                  <a:gd name="connsiteX97" fmla="*/ 281353 w 469423"/>
                  <a:gd name="connsiteY97" fmla="*/ 189221 h 605804"/>
                  <a:gd name="connsiteX98" fmla="*/ 277135 w 469423"/>
                  <a:gd name="connsiteY98" fmla="*/ 175127 h 605804"/>
                  <a:gd name="connsiteX99" fmla="*/ 274002 w 469423"/>
                  <a:gd name="connsiteY99" fmla="*/ 168984 h 605804"/>
                  <a:gd name="connsiteX100" fmla="*/ 268699 w 469423"/>
                  <a:gd name="connsiteY100" fmla="*/ 162720 h 605804"/>
                  <a:gd name="connsiteX101" fmla="*/ 262915 w 469423"/>
                  <a:gd name="connsiteY101" fmla="*/ 154287 h 605804"/>
                  <a:gd name="connsiteX102" fmla="*/ 257613 w 469423"/>
                  <a:gd name="connsiteY102" fmla="*/ 142723 h 605804"/>
                  <a:gd name="connsiteX103" fmla="*/ 254600 w 469423"/>
                  <a:gd name="connsiteY103" fmla="*/ 121281 h 605804"/>
                  <a:gd name="connsiteX104" fmla="*/ 262072 w 469423"/>
                  <a:gd name="connsiteY104" fmla="*/ 86828 h 605804"/>
                  <a:gd name="connsiteX105" fmla="*/ 279425 w 469423"/>
                  <a:gd name="connsiteY105" fmla="*/ 58640 h 605804"/>
                  <a:gd name="connsiteX106" fmla="*/ 208400 w 469423"/>
                  <a:gd name="connsiteY106" fmla="*/ 0 h 605804"/>
                  <a:gd name="connsiteX107" fmla="*/ 205625 w 469423"/>
                  <a:gd name="connsiteY107" fmla="*/ 31550 h 605804"/>
                  <a:gd name="connsiteX108" fmla="*/ 206590 w 469423"/>
                  <a:gd name="connsiteY108" fmla="*/ 61293 h 605804"/>
                  <a:gd name="connsiteX109" fmla="*/ 210452 w 469423"/>
                  <a:gd name="connsiteY109" fmla="*/ 75622 h 605804"/>
                  <a:gd name="connsiteX110" fmla="*/ 212986 w 469423"/>
                  <a:gd name="connsiteY110" fmla="*/ 81162 h 605804"/>
                  <a:gd name="connsiteX111" fmla="*/ 218104 w 469423"/>
                  <a:gd name="connsiteY111" fmla="*/ 87813 h 605804"/>
                  <a:gd name="connsiteX112" fmla="*/ 218175 w 469423"/>
                  <a:gd name="connsiteY112" fmla="*/ 88026 h 605804"/>
                  <a:gd name="connsiteX113" fmla="*/ 219140 w 469423"/>
                  <a:gd name="connsiteY113" fmla="*/ 89230 h 605804"/>
                  <a:gd name="connsiteX114" fmla="*/ 221071 w 469423"/>
                  <a:gd name="connsiteY114" fmla="*/ 91638 h 605804"/>
                  <a:gd name="connsiteX115" fmla="*/ 224571 w 469423"/>
                  <a:gd name="connsiteY115" fmla="*/ 96575 h 605804"/>
                  <a:gd name="connsiteX116" fmla="*/ 229639 w 469423"/>
                  <a:gd name="connsiteY116" fmla="*/ 107292 h 605804"/>
                  <a:gd name="connsiteX117" fmla="*/ 233260 w 469423"/>
                  <a:gd name="connsiteY117" fmla="*/ 128727 h 605804"/>
                  <a:gd name="connsiteX118" fmla="*/ 231087 w 469423"/>
                  <a:gd name="connsiteY118" fmla="*/ 147753 h 605804"/>
                  <a:gd name="connsiteX119" fmla="*/ 226019 w 469423"/>
                  <a:gd name="connsiteY119" fmla="*/ 163407 h 605804"/>
                  <a:gd name="connsiteX120" fmla="*/ 208400 w 469423"/>
                  <a:gd name="connsiteY120" fmla="*/ 191585 h 605804"/>
                  <a:gd name="connsiteX121" fmla="*/ 211417 w 469423"/>
                  <a:gd name="connsiteY121" fmla="*/ 160035 h 605804"/>
                  <a:gd name="connsiteX122" fmla="*/ 210331 w 469423"/>
                  <a:gd name="connsiteY122" fmla="*/ 130413 h 605804"/>
                  <a:gd name="connsiteX123" fmla="*/ 206228 w 469423"/>
                  <a:gd name="connsiteY123" fmla="*/ 116444 h 605804"/>
                  <a:gd name="connsiteX124" fmla="*/ 202970 w 469423"/>
                  <a:gd name="connsiteY124" fmla="*/ 110303 h 605804"/>
                  <a:gd name="connsiteX125" fmla="*/ 197660 w 469423"/>
                  <a:gd name="connsiteY125" fmla="*/ 104041 h 605804"/>
                  <a:gd name="connsiteX126" fmla="*/ 191747 w 469423"/>
                  <a:gd name="connsiteY126" fmla="*/ 95612 h 605804"/>
                  <a:gd name="connsiteX127" fmla="*/ 186558 w 469423"/>
                  <a:gd name="connsiteY127" fmla="*/ 84052 h 605804"/>
                  <a:gd name="connsiteX128" fmla="*/ 183541 w 469423"/>
                  <a:gd name="connsiteY128" fmla="*/ 62617 h 605804"/>
                  <a:gd name="connsiteX129" fmla="*/ 191023 w 469423"/>
                  <a:gd name="connsiteY129" fmla="*/ 28178 h 605804"/>
                  <a:gd name="connsiteX130" fmla="*/ 208400 w 469423"/>
                  <a:gd name="connsiteY130" fmla="*/ 0 h 605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Lst>
                <a:rect l="l" t="t" r="r" b="b"/>
                <a:pathLst>
                  <a:path w="469423" h="605804">
                    <a:moveTo>
                      <a:pt x="420559" y="375428"/>
                    </a:moveTo>
                    <a:cubicBezTo>
                      <a:pt x="414573" y="375910"/>
                      <a:pt x="406945" y="377567"/>
                      <a:pt x="397778" y="380337"/>
                    </a:cubicBezTo>
                    <a:cubicBezTo>
                      <a:pt x="394763" y="408520"/>
                      <a:pt x="389215" y="439955"/>
                      <a:pt x="379324" y="469223"/>
                    </a:cubicBezTo>
                    <a:cubicBezTo>
                      <a:pt x="405980" y="455011"/>
                      <a:pt x="437098" y="423937"/>
                      <a:pt x="437339" y="391056"/>
                    </a:cubicBezTo>
                    <a:cubicBezTo>
                      <a:pt x="437339" y="386238"/>
                      <a:pt x="436736" y="379975"/>
                      <a:pt x="433479" y="377566"/>
                    </a:cubicBezTo>
                    <a:cubicBezTo>
                      <a:pt x="430886" y="375639"/>
                      <a:pt x="426544" y="374946"/>
                      <a:pt x="420559" y="375428"/>
                    </a:cubicBezTo>
                    <a:close/>
                    <a:moveTo>
                      <a:pt x="89735" y="334328"/>
                    </a:moveTo>
                    <a:cubicBezTo>
                      <a:pt x="89735" y="334328"/>
                      <a:pt x="102882" y="448748"/>
                      <a:pt x="121215" y="490902"/>
                    </a:cubicBezTo>
                    <a:cubicBezTo>
                      <a:pt x="139548" y="533177"/>
                      <a:pt x="180797" y="534502"/>
                      <a:pt x="180797" y="534502"/>
                    </a:cubicBezTo>
                    <a:cubicBezTo>
                      <a:pt x="180797" y="534502"/>
                      <a:pt x="143769" y="494154"/>
                      <a:pt x="135326" y="465609"/>
                    </a:cubicBezTo>
                    <a:cubicBezTo>
                      <a:pt x="126884" y="437185"/>
                      <a:pt x="89735" y="334328"/>
                      <a:pt x="89735" y="334328"/>
                    </a:cubicBezTo>
                    <a:close/>
                    <a:moveTo>
                      <a:pt x="414905" y="176187"/>
                    </a:moveTo>
                    <a:cubicBezTo>
                      <a:pt x="415267" y="176428"/>
                      <a:pt x="416714" y="177030"/>
                      <a:pt x="417076" y="177271"/>
                    </a:cubicBezTo>
                    <a:cubicBezTo>
                      <a:pt x="424675" y="180523"/>
                      <a:pt x="424554" y="187870"/>
                      <a:pt x="421297" y="195458"/>
                    </a:cubicBezTo>
                    <a:cubicBezTo>
                      <a:pt x="421177" y="195458"/>
                      <a:pt x="421177" y="195579"/>
                      <a:pt x="421177" y="195699"/>
                    </a:cubicBezTo>
                    <a:cubicBezTo>
                      <a:pt x="421177" y="195699"/>
                      <a:pt x="383305" y="280972"/>
                      <a:pt x="379807" y="289042"/>
                    </a:cubicBezTo>
                    <a:cubicBezTo>
                      <a:pt x="373535" y="295425"/>
                      <a:pt x="366901" y="304940"/>
                      <a:pt x="361956" y="314816"/>
                    </a:cubicBezTo>
                    <a:lnTo>
                      <a:pt x="400070" y="314816"/>
                    </a:lnTo>
                    <a:cubicBezTo>
                      <a:pt x="400552" y="323247"/>
                      <a:pt x="400552" y="334087"/>
                      <a:pt x="400070" y="346372"/>
                    </a:cubicBezTo>
                    <a:cubicBezTo>
                      <a:pt x="415749" y="342638"/>
                      <a:pt x="436977" y="340350"/>
                      <a:pt x="452415" y="351792"/>
                    </a:cubicBezTo>
                    <a:cubicBezTo>
                      <a:pt x="460255" y="357573"/>
                      <a:pt x="469542" y="369135"/>
                      <a:pt x="469422" y="391417"/>
                    </a:cubicBezTo>
                    <a:cubicBezTo>
                      <a:pt x="468939" y="450434"/>
                      <a:pt x="405377" y="502706"/>
                      <a:pt x="361836" y="508607"/>
                    </a:cubicBezTo>
                    <a:cubicBezTo>
                      <a:pt x="347121" y="535105"/>
                      <a:pt x="322275" y="565095"/>
                      <a:pt x="300082" y="565335"/>
                    </a:cubicBezTo>
                    <a:lnTo>
                      <a:pt x="300082" y="574971"/>
                    </a:lnTo>
                    <a:lnTo>
                      <a:pt x="469422" y="574971"/>
                    </a:lnTo>
                    <a:lnTo>
                      <a:pt x="469422" y="605804"/>
                    </a:lnTo>
                    <a:lnTo>
                      <a:pt x="0" y="605804"/>
                    </a:lnTo>
                    <a:lnTo>
                      <a:pt x="0" y="574971"/>
                    </a:lnTo>
                    <a:lnTo>
                      <a:pt x="162705" y="574971"/>
                    </a:lnTo>
                    <a:lnTo>
                      <a:pt x="162705" y="565335"/>
                    </a:lnTo>
                    <a:cubicBezTo>
                      <a:pt x="78518" y="558109"/>
                      <a:pt x="56446" y="372267"/>
                      <a:pt x="59582" y="314816"/>
                    </a:cubicBezTo>
                    <a:lnTo>
                      <a:pt x="213965" y="314816"/>
                    </a:lnTo>
                    <a:lnTo>
                      <a:pt x="216739" y="314816"/>
                    </a:lnTo>
                    <a:lnTo>
                      <a:pt x="346880" y="314816"/>
                    </a:lnTo>
                    <a:cubicBezTo>
                      <a:pt x="351704" y="302892"/>
                      <a:pt x="354720" y="288921"/>
                      <a:pt x="355323" y="278322"/>
                    </a:cubicBezTo>
                    <a:cubicBezTo>
                      <a:pt x="358941" y="270132"/>
                      <a:pt x="396813" y="184980"/>
                      <a:pt x="396813" y="184980"/>
                    </a:cubicBezTo>
                    <a:cubicBezTo>
                      <a:pt x="396813" y="184859"/>
                      <a:pt x="396813" y="184739"/>
                      <a:pt x="396934" y="184618"/>
                    </a:cubicBezTo>
                    <a:cubicBezTo>
                      <a:pt x="400190" y="177151"/>
                      <a:pt x="407306" y="172815"/>
                      <a:pt x="414905" y="176187"/>
                    </a:cubicBezTo>
                    <a:close/>
                    <a:moveTo>
                      <a:pt x="289307" y="146700"/>
                    </a:moveTo>
                    <a:lnTo>
                      <a:pt x="289668" y="147060"/>
                    </a:lnTo>
                    <a:lnTo>
                      <a:pt x="289668" y="147180"/>
                    </a:lnTo>
                    <a:lnTo>
                      <a:pt x="289517" y="147000"/>
                    </a:lnTo>
                    <a:close/>
                    <a:moveTo>
                      <a:pt x="289184" y="146576"/>
                    </a:moveTo>
                    <a:lnTo>
                      <a:pt x="289306" y="146698"/>
                    </a:lnTo>
                    <a:lnTo>
                      <a:pt x="289307" y="146700"/>
                    </a:lnTo>
                    <a:lnTo>
                      <a:pt x="289186" y="146578"/>
                    </a:lnTo>
                    <a:close/>
                    <a:moveTo>
                      <a:pt x="218054" y="87664"/>
                    </a:moveTo>
                    <a:cubicBezTo>
                      <a:pt x="218054" y="87785"/>
                      <a:pt x="218296" y="88026"/>
                      <a:pt x="218537" y="88266"/>
                    </a:cubicBezTo>
                    <a:lnTo>
                      <a:pt x="218175" y="87905"/>
                    </a:lnTo>
                    <a:lnTo>
                      <a:pt x="218104" y="87813"/>
                    </a:lnTo>
                    <a:close/>
                    <a:moveTo>
                      <a:pt x="150854" y="64708"/>
                    </a:moveTo>
                    <a:cubicBezTo>
                      <a:pt x="150854" y="64708"/>
                      <a:pt x="149288" y="78074"/>
                      <a:pt x="148083" y="96378"/>
                    </a:cubicBezTo>
                    <a:cubicBezTo>
                      <a:pt x="147721" y="105530"/>
                      <a:pt x="147480" y="115886"/>
                      <a:pt x="149047" y="126001"/>
                    </a:cubicBezTo>
                    <a:cubicBezTo>
                      <a:pt x="149770" y="131058"/>
                      <a:pt x="151095" y="136116"/>
                      <a:pt x="152903" y="140330"/>
                    </a:cubicBezTo>
                    <a:cubicBezTo>
                      <a:pt x="153626" y="142859"/>
                      <a:pt x="154711" y="144184"/>
                      <a:pt x="155434" y="145870"/>
                    </a:cubicBezTo>
                    <a:cubicBezTo>
                      <a:pt x="155916" y="147194"/>
                      <a:pt x="159049" y="150446"/>
                      <a:pt x="160736" y="152613"/>
                    </a:cubicBezTo>
                    <a:lnTo>
                      <a:pt x="161097" y="153095"/>
                    </a:lnTo>
                    <a:lnTo>
                      <a:pt x="161097" y="153185"/>
                    </a:lnTo>
                    <a:lnTo>
                      <a:pt x="160736" y="152734"/>
                    </a:lnTo>
                    <a:lnTo>
                      <a:pt x="160495" y="152493"/>
                    </a:lnTo>
                    <a:cubicBezTo>
                      <a:pt x="160615" y="152613"/>
                      <a:pt x="160736" y="152854"/>
                      <a:pt x="161097" y="153215"/>
                    </a:cubicBezTo>
                    <a:lnTo>
                      <a:pt x="161097" y="153185"/>
                    </a:lnTo>
                    <a:lnTo>
                      <a:pt x="161700" y="153938"/>
                    </a:lnTo>
                    <a:lnTo>
                      <a:pt x="163508" y="156346"/>
                    </a:lnTo>
                    <a:cubicBezTo>
                      <a:pt x="164713" y="158032"/>
                      <a:pt x="166038" y="159597"/>
                      <a:pt x="167002" y="161283"/>
                    </a:cubicBezTo>
                    <a:cubicBezTo>
                      <a:pt x="168810" y="164896"/>
                      <a:pt x="171100" y="168388"/>
                      <a:pt x="172184" y="172000"/>
                    </a:cubicBezTo>
                    <a:cubicBezTo>
                      <a:pt x="174835" y="179225"/>
                      <a:pt x="175679" y="186691"/>
                      <a:pt x="175679" y="193435"/>
                    </a:cubicBezTo>
                    <a:cubicBezTo>
                      <a:pt x="175920" y="200299"/>
                      <a:pt x="174715" y="206681"/>
                      <a:pt x="173510" y="212461"/>
                    </a:cubicBezTo>
                    <a:cubicBezTo>
                      <a:pt x="172305" y="218241"/>
                      <a:pt x="170377" y="223539"/>
                      <a:pt x="168448" y="228115"/>
                    </a:cubicBezTo>
                    <a:cubicBezTo>
                      <a:pt x="160736" y="246900"/>
                      <a:pt x="150975" y="256293"/>
                      <a:pt x="150975" y="256293"/>
                    </a:cubicBezTo>
                    <a:cubicBezTo>
                      <a:pt x="150975" y="256293"/>
                      <a:pt x="152662" y="242927"/>
                      <a:pt x="153988" y="224743"/>
                    </a:cubicBezTo>
                    <a:cubicBezTo>
                      <a:pt x="154349" y="215592"/>
                      <a:pt x="154470" y="205236"/>
                      <a:pt x="152782" y="195241"/>
                    </a:cubicBezTo>
                    <a:cubicBezTo>
                      <a:pt x="152300" y="190184"/>
                      <a:pt x="150372" y="185487"/>
                      <a:pt x="148685" y="181152"/>
                    </a:cubicBezTo>
                    <a:cubicBezTo>
                      <a:pt x="147962" y="178864"/>
                      <a:pt x="146396" y="177178"/>
                      <a:pt x="145432" y="175131"/>
                    </a:cubicBezTo>
                    <a:lnTo>
                      <a:pt x="140250" y="168749"/>
                    </a:lnTo>
                    <a:cubicBezTo>
                      <a:pt x="138201" y="165859"/>
                      <a:pt x="136635" y="164655"/>
                      <a:pt x="134345" y="160320"/>
                    </a:cubicBezTo>
                    <a:cubicBezTo>
                      <a:pt x="132055" y="156346"/>
                      <a:pt x="130007" y="152252"/>
                      <a:pt x="129163" y="148760"/>
                    </a:cubicBezTo>
                    <a:cubicBezTo>
                      <a:pt x="126271" y="141535"/>
                      <a:pt x="126271" y="134069"/>
                      <a:pt x="126030" y="127446"/>
                    </a:cubicBezTo>
                    <a:cubicBezTo>
                      <a:pt x="126271" y="113718"/>
                      <a:pt x="129645" y="102158"/>
                      <a:pt x="133501" y="92886"/>
                    </a:cubicBezTo>
                    <a:cubicBezTo>
                      <a:pt x="141214" y="74221"/>
                      <a:pt x="150854" y="64708"/>
                      <a:pt x="150854" y="64708"/>
                    </a:cubicBezTo>
                    <a:close/>
                    <a:moveTo>
                      <a:pt x="279425" y="58640"/>
                    </a:moveTo>
                    <a:cubicBezTo>
                      <a:pt x="279425" y="58640"/>
                      <a:pt x="277858" y="72011"/>
                      <a:pt x="276653" y="90201"/>
                    </a:cubicBezTo>
                    <a:cubicBezTo>
                      <a:pt x="276291" y="99477"/>
                      <a:pt x="276050" y="109837"/>
                      <a:pt x="277617" y="119955"/>
                    </a:cubicBezTo>
                    <a:cubicBezTo>
                      <a:pt x="278340" y="125015"/>
                      <a:pt x="279666" y="129954"/>
                      <a:pt x="281473" y="134291"/>
                    </a:cubicBezTo>
                    <a:cubicBezTo>
                      <a:pt x="282196" y="136820"/>
                      <a:pt x="283281" y="138145"/>
                      <a:pt x="284124" y="139832"/>
                    </a:cubicBezTo>
                    <a:lnTo>
                      <a:pt x="289184" y="146576"/>
                    </a:lnTo>
                    <a:lnTo>
                      <a:pt x="289065" y="146457"/>
                    </a:lnTo>
                    <a:lnTo>
                      <a:pt x="289517" y="147000"/>
                    </a:lnTo>
                    <a:lnTo>
                      <a:pt x="290150" y="147903"/>
                    </a:lnTo>
                    <a:lnTo>
                      <a:pt x="292078" y="150312"/>
                    </a:lnTo>
                    <a:cubicBezTo>
                      <a:pt x="293283" y="151999"/>
                      <a:pt x="294609" y="153444"/>
                      <a:pt x="295573" y="155251"/>
                    </a:cubicBezTo>
                    <a:cubicBezTo>
                      <a:pt x="297380" y="158865"/>
                      <a:pt x="299670" y="162238"/>
                      <a:pt x="300634" y="165972"/>
                    </a:cubicBezTo>
                    <a:cubicBezTo>
                      <a:pt x="303406" y="173200"/>
                      <a:pt x="304249" y="180669"/>
                      <a:pt x="304249" y="187415"/>
                    </a:cubicBezTo>
                    <a:cubicBezTo>
                      <a:pt x="304490" y="194281"/>
                      <a:pt x="303285" y="200665"/>
                      <a:pt x="302080" y="206448"/>
                    </a:cubicBezTo>
                    <a:cubicBezTo>
                      <a:pt x="300875" y="212230"/>
                      <a:pt x="298947" y="217530"/>
                      <a:pt x="297019" y="222108"/>
                    </a:cubicBezTo>
                    <a:cubicBezTo>
                      <a:pt x="289306" y="240900"/>
                      <a:pt x="279425" y="250296"/>
                      <a:pt x="279425" y="250296"/>
                    </a:cubicBezTo>
                    <a:cubicBezTo>
                      <a:pt x="279425" y="250296"/>
                      <a:pt x="281232" y="236925"/>
                      <a:pt x="282437" y="218735"/>
                    </a:cubicBezTo>
                    <a:cubicBezTo>
                      <a:pt x="282919" y="209580"/>
                      <a:pt x="283040" y="199220"/>
                      <a:pt x="281353" y="189221"/>
                    </a:cubicBezTo>
                    <a:cubicBezTo>
                      <a:pt x="280750" y="184162"/>
                      <a:pt x="278943" y="179464"/>
                      <a:pt x="277135" y="175127"/>
                    </a:cubicBezTo>
                    <a:cubicBezTo>
                      <a:pt x="276532" y="172839"/>
                      <a:pt x="274966" y="171152"/>
                      <a:pt x="274002" y="168984"/>
                    </a:cubicBezTo>
                    <a:lnTo>
                      <a:pt x="268699" y="162720"/>
                    </a:lnTo>
                    <a:cubicBezTo>
                      <a:pt x="266771" y="159829"/>
                      <a:pt x="265205" y="158624"/>
                      <a:pt x="262915" y="154287"/>
                    </a:cubicBezTo>
                    <a:cubicBezTo>
                      <a:pt x="260625" y="150312"/>
                      <a:pt x="258577" y="146216"/>
                      <a:pt x="257613" y="142723"/>
                    </a:cubicBezTo>
                    <a:cubicBezTo>
                      <a:pt x="254841" y="135495"/>
                      <a:pt x="254721" y="128026"/>
                      <a:pt x="254600" y="121281"/>
                    </a:cubicBezTo>
                    <a:cubicBezTo>
                      <a:pt x="254721" y="107789"/>
                      <a:pt x="258215" y="96104"/>
                      <a:pt x="262072" y="86828"/>
                    </a:cubicBezTo>
                    <a:cubicBezTo>
                      <a:pt x="269784" y="68157"/>
                      <a:pt x="279425" y="58640"/>
                      <a:pt x="279425" y="58640"/>
                    </a:cubicBezTo>
                    <a:close/>
                    <a:moveTo>
                      <a:pt x="208400" y="0"/>
                    </a:moveTo>
                    <a:cubicBezTo>
                      <a:pt x="208400" y="0"/>
                      <a:pt x="206831" y="13366"/>
                      <a:pt x="205625" y="31550"/>
                    </a:cubicBezTo>
                    <a:cubicBezTo>
                      <a:pt x="205263" y="40701"/>
                      <a:pt x="205021" y="51178"/>
                      <a:pt x="206590" y="61293"/>
                    </a:cubicBezTo>
                    <a:cubicBezTo>
                      <a:pt x="207193" y="66350"/>
                      <a:pt x="208642" y="71287"/>
                      <a:pt x="210452" y="75622"/>
                    </a:cubicBezTo>
                    <a:cubicBezTo>
                      <a:pt x="211176" y="78151"/>
                      <a:pt x="212262" y="79476"/>
                      <a:pt x="212986" y="81162"/>
                    </a:cubicBezTo>
                    <a:lnTo>
                      <a:pt x="218104" y="87813"/>
                    </a:lnTo>
                    <a:lnTo>
                      <a:pt x="218175" y="88026"/>
                    </a:lnTo>
                    <a:lnTo>
                      <a:pt x="219140" y="89230"/>
                    </a:lnTo>
                    <a:lnTo>
                      <a:pt x="221071" y="91638"/>
                    </a:lnTo>
                    <a:cubicBezTo>
                      <a:pt x="222278" y="93204"/>
                      <a:pt x="223605" y="94769"/>
                      <a:pt x="224571" y="96575"/>
                    </a:cubicBezTo>
                    <a:cubicBezTo>
                      <a:pt x="226381" y="100188"/>
                      <a:pt x="228553" y="103559"/>
                      <a:pt x="229639" y="107292"/>
                    </a:cubicBezTo>
                    <a:cubicBezTo>
                      <a:pt x="232415" y="114517"/>
                      <a:pt x="233260" y="121983"/>
                      <a:pt x="233260" y="128727"/>
                    </a:cubicBezTo>
                    <a:cubicBezTo>
                      <a:pt x="233501" y="135591"/>
                      <a:pt x="232294" y="141973"/>
                      <a:pt x="231087" y="147753"/>
                    </a:cubicBezTo>
                    <a:cubicBezTo>
                      <a:pt x="229760" y="153533"/>
                      <a:pt x="227950" y="158831"/>
                      <a:pt x="226019" y="163407"/>
                    </a:cubicBezTo>
                    <a:cubicBezTo>
                      <a:pt x="218175" y="182072"/>
                      <a:pt x="208400" y="191585"/>
                      <a:pt x="208400" y="191585"/>
                    </a:cubicBezTo>
                    <a:cubicBezTo>
                      <a:pt x="208400" y="191585"/>
                      <a:pt x="210210" y="178219"/>
                      <a:pt x="211417" y="160035"/>
                    </a:cubicBezTo>
                    <a:cubicBezTo>
                      <a:pt x="211900" y="150884"/>
                      <a:pt x="212020" y="140528"/>
                      <a:pt x="210331" y="130413"/>
                    </a:cubicBezTo>
                    <a:cubicBezTo>
                      <a:pt x="209728" y="125476"/>
                      <a:pt x="207917" y="120779"/>
                      <a:pt x="206228" y="116444"/>
                    </a:cubicBezTo>
                    <a:cubicBezTo>
                      <a:pt x="205504" y="114156"/>
                      <a:pt x="203935" y="112350"/>
                      <a:pt x="202970" y="110303"/>
                    </a:cubicBezTo>
                    <a:lnTo>
                      <a:pt x="197660" y="104041"/>
                    </a:lnTo>
                    <a:cubicBezTo>
                      <a:pt x="195729" y="101151"/>
                      <a:pt x="194160" y="99947"/>
                      <a:pt x="191747" y="95612"/>
                    </a:cubicBezTo>
                    <a:cubicBezTo>
                      <a:pt x="189575" y="91638"/>
                      <a:pt x="187523" y="87544"/>
                      <a:pt x="186558" y="84052"/>
                    </a:cubicBezTo>
                    <a:cubicBezTo>
                      <a:pt x="183782" y="76827"/>
                      <a:pt x="183662" y="69361"/>
                      <a:pt x="183541" y="62617"/>
                    </a:cubicBezTo>
                    <a:cubicBezTo>
                      <a:pt x="183662" y="49010"/>
                      <a:pt x="187161" y="37330"/>
                      <a:pt x="191023" y="28178"/>
                    </a:cubicBezTo>
                    <a:cubicBezTo>
                      <a:pt x="198746" y="9513"/>
                      <a:pt x="208400" y="0"/>
                      <a:pt x="208400" y="0"/>
                    </a:cubicBezTo>
                    <a:close/>
                  </a:path>
                </a:pathLst>
              </a:custGeom>
              <a:solidFill>
                <a:schemeClr val="bg1"/>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latin typeface="+mn-ea"/>
                  <a:ea typeface="+mn-ea"/>
                </a:endParaRPr>
              </a:p>
            </p:txBody>
          </p:sp>
        </p:grpSp>
        <p:grpSp>
          <p:nvGrpSpPr>
            <p:cNvPr id="62" name="组合 61">
              <a:extLst>
                <a:ext uri="{FF2B5EF4-FFF2-40B4-BE49-F238E27FC236}">
                  <a16:creationId xmlns:a16="http://schemas.microsoft.com/office/drawing/2014/main" id="{29DC6733-9640-3FDA-4CB5-0970BBE2CCB1}"/>
                </a:ext>
              </a:extLst>
            </p:cNvPr>
            <p:cNvGrpSpPr>
              <a:grpSpLocks/>
            </p:cNvGrpSpPr>
            <p:nvPr userDrawn="1"/>
          </p:nvGrpSpPr>
          <p:grpSpPr>
            <a:xfrm>
              <a:off x="6036066" y="3060957"/>
              <a:ext cx="803302" cy="803302"/>
              <a:chOff x="6613047" y="3393548"/>
              <a:chExt cx="1062394" cy="1062394"/>
            </a:xfrm>
          </p:grpSpPr>
          <p:sp>
            <p:nvSpPr>
              <p:cNvPr id="63" name="î$ḷïďê">
                <a:extLst>
                  <a:ext uri="{FF2B5EF4-FFF2-40B4-BE49-F238E27FC236}">
                    <a16:creationId xmlns:a16="http://schemas.microsoft.com/office/drawing/2014/main" id="{D8A97EEE-1C6F-9AA9-B459-0A35D79693F4}"/>
                  </a:ext>
                </a:extLst>
              </p:cNvPr>
              <p:cNvSpPr/>
              <p:nvPr/>
            </p:nvSpPr>
            <p:spPr>
              <a:xfrm>
                <a:off x="6613047" y="3393548"/>
                <a:ext cx="1062394" cy="1062394"/>
              </a:xfrm>
              <a:prstGeom prst="ellipse">
                <a:avLst/>
              </a:prstGeom>
              <a:solidFill>
                <a:schemeClr val="accent1"/>
              </a:solidFill>
              <a:ln w="19050">
                <a:no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latin typeface="+mn-ea"/>
                  <a:ea typeface="+mn-ea"/>
                </a:endParaRPr>
              </a:p>
            </p:txBody>
          </p:sp>
          <p:sp>
            <p:nvSpPr>
              <p:cNvPr id="64" name="íSļiḋe">
                <a:extLst>
                  <a:ext uri="{FF2B5EF4-FFF2-40B4-BE49-F238E27FC236}">
                    <a16:creationId xmlns:a16="http://schemas.microsoft.com/office/drawing/2014/main" id="{13F0461E-77C8-EC19-410B-B180CE25E4C3}"/>
                  </a:ext>
                </a:extLst>
              </p:cNvPr>
              <p:cNvSpPr/>
              <p:nvPr/>
            </p:nvSpPr>
            <p:spPr bwMode="auto">
              <a:xfrm>
                <a:off x="6848752" y="3629253"/>
                <a:ext cx="590984" cy="590984"/>
              </a:xfrm>
              <a:custGeom>
                <a:avLst/>
                <a:gdLst>
                  <a:gd name="T0" fmla="*/ 184 w 260"/>
                  <a:gd name="T1" fmla="*/ 106 h 260"/>
                  <a:gd name="T2" fmla="*/ 193 w 260"/>
                  <a:gd name="T3" fmla="*/ 143 h 260"/>
                  <a:gd name="T4" fmla="*/ 117 w 260"/>
                  <a:gd name="T5" fmla="*/ 219 h 260"/>
                  <a:gd name="T6" fmla="*/ 42 w 260"/>
                  <a:gd name="T7" fmla="*/ 143 h 260"/>
                  <a:gd name="T8" fmla="*/ 117 w 260"/>
                  <a:gd name="T9" fmla="*/ 66 h 260"/>
                  <a:gd name="T10" fmla="*/ 154 w 260"/>
                  <a:gd name="T11" fmla="*/ 76 h 260"/>
                  <a:gd name="T12" fmla="*/ 183 w 260"/>
                  <a:gd name="T13" fmla="*/ 46 h 260"/>
                  <a:gd name="T14" fmla="*/ 117 w 260"/>
                  <a:gd name="T15" fmla="*/ 25 h 260"/>
                  <a:gd name="T16" fmla="*/ 0 w 260"/>
                  <a:gd name="T17" fmla="*/ 143 h 260"/>
                  <a:gd name="T18" fmla="*/ 117 w 260"/>
                  <a:gd name="T19" fmla="*/ 260 h 260"/>
                  <a:gd name="T20" fmla="*/ 233 w 260"/>
                  <a:gd name="T21" fmla="*/ 143 h 260"/>
                  <a:gd name="T22" fmla="*/ 213 w 260"/>
                  <a:gd name="T23" fmla="*/ 77 h 260"/>
                  <a:gd name="T24" fmla="*/ 184 w 260"/>
                  <a:gd name="T25" fmla="*/ 106 h 260"/>
                  <a:gd name="T26" fmla="*/ 225 w 260"/>
                  <a:gd name="T27" fmla="*/ 35 h 260"/>
                  <a:gd name="T28" fmla="*/ 225 w 260"/>
                  <a:gd name="T29" fmla="*/ 35 h 260"/>
                  <a:gd name="T30" fmla="*/ 225 w 260"/>
                  <a:gd name="T31" fmla="*/ 0 h 260"/>
                  <a:gd name="T32" fmla="*/ 203 w 260"/>
                  <a:gd name="T33" fmla="*/ 23 h 260"/>
                  <a:gd name="T34" fmla="*/ 203 w 260"/>
                  <a:gd name="T35" fmla="*/ 46 h 260"/>
                  <a:gd name="T36" fmla="*/ 139 w 260"/>
                  <a:gd name="T37" fmla="*/ 111 h 260"/>
                  <a:gd name="T38" fmla="*/ 117 w 260"/>
                  <a:gd name="T39" fmla="*/ 104 h 260"/>
                  <a:gd name="T40" fmla="*/ 79 w 260"/>
                  <a:gd name="T41" fmla="*/ 143 h 260"/>
                  <a:gd name="T42" fmla="*/ 117 w 260"/>
                  <a:gd name="T43" fmla="*/ 181 h 260"/>
                  <a:gd name="T44" fmla="*/ 155 w 260"/>
                  <a:gd name="T45" fmla="*/ 143 h 260"/>
                  <a:gd name="T46" fmla="*/ 150 w 260"/>
                  <a:gd name="T47" fmla="*/ 123 h 260"/>
                  <a:gd name="T48" fmla="*/ 215 w 260"/>
                  <a:gd name="T49" fmla="*/ 58 h 260"/>
                  <a:gd name="T50" fmla="*/ 237 w 260"/>
                  <a:gd name="T51" fmla="*/ 58 h 260"/>
                  <a:gd name="T52" fmla="*/ 260 w 260"/>
                  <a:gd name="T53" fmla="*/ 35 h 260"/>
                  <a:gd name="T54" fmla="*/ 225 w 260"/>
                  <a:gd name="T55" fmla="*/ 35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60" h="260">
                    <a:moveTo>
                      <a:pt x="184" y="106"/>
                    </a:moveTo>
                    <a:cubicBezTo>
                      <a:pt x="190" y="117"/>
                      <a:pt x="193" y="129"/>
                      <a:pt x="193" y="143"/>
                    </a:cubicBezTo>
                    <a:cubicBezTo>
                      <a:pt x="193" y="185"/>
                      <a:pt x="159" y="219"/>
                      <a:pt x="117" y="219"/>
                    </a:cubicBezTo>
                    <a:cubicBezTo>
                      <a:pt x="76" y="219"/>
                      <a:pt x="42" y="185"/>
                      <a:pt x="42" y="143"/>
                    </a:cubicBezTo>
                    <a:cubicBezTo>
                      <a:pt x="42" y="100"/>
                      <a:pt x="76" y="66"/>
                      <a:pt x="117" y="66"/>
                    </a:cubicBezTo>
                    <a:cubicBezTo>
                      <a:pt x="131" y="66"/>
                      <a:pt x="143" y="70"/>
                      <a:pt x="154" y="76"/>
                    </a:cubicBezTo>
                    <a:cubicBezTo>
                      <a:pt x="183" y="46"/>
                      <a:pt x="183" y="46"/>
                      <a:pt x="183" y="46"/>
                    </a:cubicBezTo>
                    <a:cubicBezTo>
                      <a:pt x="165" y="33"/>
                      <a:pt x="141" y="25"/>
                      <a:pt x="117" y="25"/>
                    </a:cubicBezTo>
                    <a:cubicBezTo>
                      <a:pt x="52" y="25"/>
                      <a:pt x="0" y="78"/>
                      <a:pt x="0" y="143"/>
                    </a:cubicBezTo>
                    <a:cubicBezTo>
                      <a:pt x="0" y="207"/>
                      <a:pt x="52" y="260"/>
                      <a:pt x="117" y="260"/>
                    </a:cubicBezTo>
                    <a:cubicBezTo>
                      <a:pt x="181" y="260"/>
                      <a:pt x="233" y="207"/>
                      <a:pt x="233" y="143"/>
                    </a:cubicBezTo>
                    <a:cubicBezTo>
                      <a:pt x="233" y="118"/>
                      <a:pt x="226" y="96"/>
                      <a:pt x="213" y="77"/>
                    </a:cubicBezTo>
                    <a:cubicBezTo>
                      <a:pt x="184" y="106"/>
                      <a:pt x="184" y="106"/>
                      <a:pt x="184" y="106"/>
                    </a:cubicBezTo>
                    <a:close/>
                    <a:moveTo>
                      <a:pt x="225" y="35"/>
                    </a:moveTo>
                    <a:cubicBezTo>
                      <a:pt x="225" y="35"/>
                      <a:pt x="225" y="35"/>
                      <a:pt x="225" y="35"/>
                    </a:cubicBezTo>
                    <a:cubicBezTo>
                      <a:pt x="225" y="0"/>
                      <a:pt x="225" y="0"/>
                      <a:pt x="225" y="0"/>
                    </a:cubicBezTo>
                    <a:cubicBezTo>
                      <a:pt x="203" y="23"/>
                      <a:pt x="203" y="23"/>
                      <a:pt x="203" y="23"/>
                    </a:cubicBezTo>
                    <a:cubicBezTo>
                      <a:pt x="203" y="46"/>
                      <a:pt x="203" y="46"/>
                      <a:pt x="203" y="46"/>
                    </a:cubicBezTo>
                    <a:cubicBezTo>
                      <a:pt x="139" y="111"/>
                      <a:pt x="139" y="111"/>
                      <a:pt x="139" y="111"/>
                    </a:cubicBezTo>
                    <a:cubicBezTo>
                      <a:pt x="133" y="106"/>
                      <a:pt x="125" y="104"/>
                      <a:pt x="117" y="104"/>
                    </a:cubicBezTo>
                    <a:cubicBezTo>
                      <a:pt x="96" y="104"/>
                      <a:pt x="79" y="121"/>
                      <a:pt x="79" y="143"/>
                    </a:cubicBezTo>
                    <a:cubicBezTo>
                      <a:pt x="79" y="164"/>
                      <a:pt x="96" y="181"/>
                      <a:pt x="117" y="181"/>
                    </a:cubicBezTo>
                    <a:cubicBezTo>
                      <a:pt x="138" y="181"/>
                      <a:pt x="155" y="164"/>
                      <a:pt x="155" y="143"/>
                    </a:cubicBezTo>
                    <a:cubicBezTo>
                      <a:pt x="155" y="136"/>
                      <a:pt x="154" y="129"/>
                      <a:pt x="150" y="123"/>
                    </a:cubicBezTo>
                    <a:cubicBezTo>
                      <a:pt x="215" y="58"/>
                      <a:pt x="215" y="58"/>
                      <a:pt x="215" y="58"/>
                    </a:cubicBezTo>
                    <a:cubicBezTo>
                      <a:pt x="237" y="58"/>
                      <a:pt x="237" y="58"/>
                      <a:pt x="237" y="58"/>
                    </a:cubicBezTo>
                    <a:cubicBezTo>
                      <a:pt x="260" y="35"/>
                      <a:pt x="260" y="35"/>
                      <a:pt x="260" y="35"/>
                    </a:cubicBezTo>
                    <a:cubicBezTo>
                      <a:pt x="225" y="35"/>
                      <a:pt x="225" y="35"/>
                      <a:pt x="225" y="35"/>
                    </a:cubicBezTo>
                    <a:close/>
                  </a:path>
                </a:pathLst>
              </a:custGeom>
              <a:solidFill>
                <a:schemeClr val="bg1"/>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latin typeface="+mn-ea"/>
                  <a:ea typeface="+mn-ea"/>
                </a:endParaRPr>
              </a:p>
            </p:txBody>
          </p:sp>
        </p:grpSp>
      </p:grpSp>
      <p:grpSp>
        <p:nvGrpSpPr>
          <p:cNvPr id="71" name="组合 70">
            <a:extLst>
              <a:ext uri="{FF2B5EF4-FFF2-40B4-BE49-F238E27FC236}">
                <a16:creationId xmlns:a16="http://schemas.microsoft.com/office/drawing/2014/main" id="{E7D9686F-E9D4-3BA3-5732-7422B88D1A20}"/>
              </a:ext>
            </a:extLst>
          </p:cNvPr>
          <p:cNvGrpSpPr/>
          <p:nvPr userDrawn="1"/>
        </p:nvGrpSpPr>
        <p:grpSpPr>
          <a:xfrm>
            <a:off x="487252" y="1140618"/>
            <a:ext cx="11220096" cy="5337069"/>
            <a:chOff x="471396" y="1140618"/>
            <a:chExt cx="11220096" cy="5337069"/>
          </a:xfrm>
        </p:grpSpPr>
        <p:sp>
          <p:nvSpPr>
            <p:cNvPr id="14" name="íṥ1iḑé">
              <a:extLst>
                <a:ext uri="{FF2B5EF4-FFF2-40B4-BE49-F238E27FC236}">
                  <a16:creationId xmlns:a16="http://schemas.microsoft.com/office/drawing/2014/main" id="{2260D51A-1DF1-8D0B-0B15-CAEFADC5F489}"/>
                </a:ext>
              </a:extLst>
            </p:cNvPr>
            <p:cNvSpPr txBox="1">
              <a:spLocks/>
            </p:cNvSpPr>
            <p:nvPr userDrawn="1"/>
          </p:nvSpPr>
          <p:spPr>
            <a:xfrm>
              <a:off x="471396" y="1140618"/>
              <a:ext cx="377385" cy="2433547"/>
            </a:xfrm>
            <a:prstGeom prst="rect">
              <a:avLst/>
            </a:prstGeom>
            <a:solidFill>
              <a:schemeClr val="accent5">
                <a:lumMod val="75000"/>
              </a:schemeClr>
            </a:solidFill>
            <a:ln>
              <a:noFill/>
            </a:ln>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spcBef>
                  <a:spcPct val="0"/>
                </a:spcBef>
              </a:pPr>
              <a:r>
                <a:rPr lang="zh-CN" altLang="en-US" sz="1600" b="1" i="0" dirty="0">
                  <a:solidFill>
                    <a:schemeClr val="bg1"/>
                  </a:solidFill>
                  <a:latin typeface="+mn-ea"/>
                  <a:ea typeface="+mn-ea"/>
                </a:rPr>
                <a:t>整体</a:t>
              </a:r>
              <a:endParaRPr lang="en-US" altLang="zh-CN" sz="1600" b="1" i="0" dirty="0">
                <a:solidFill>
                  <a:schemeClr val="bg1"/>
                </a:solidFill>
                <a:latin typeface="+mn-ea"/>
                <a:ea typeface="+mn-ea"/>
              </a:endParaRPr>
            </a:p>
          </p:txBody>
        </p:sp>
        <p:sp>
          <p:nvSpPr>
            <p:cNvPr id="68" name="íṥ1iḑé">
              <a:extLst>
                <a:ext uri="{FF2B5EF4-FFF2-40B4-BE49-F238E27FC236}">
                  <a16:creationId xmlns:a16="http://schemas.microsoft.com/office/drawing/2014/main" id="{34786404-464D-F6DA-6525-D7B662F4944E}"/>
                </a:ext>
              </a:extLst>
            </p:cNvPr>
            <p:cNvSpPr txBox="1">
              <a:spLocks/>
            </p:cNvSpPr>
            <p:nvPr userDrawn="1"/>
          </p:nvSpPr>
          <p:spPr>
            <a:xfrm>
              <a:off x="11314107" y="1140618"/>
              <a:ext cx="377385" cy="2433547"/>
            </a:xfrm>
            <a:prstGeom prst="rect">
              <a:avLst/>
            </a:prstGeom>
            <a:solidFill>
              <a:schemeClr val="accent5">
                <a:lumMod val="75000"/>
              </a:schemeClr>
            </a:solidFill>
            <a:ln>
              <a:noFill/>
            </a:ln>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spcBef>
                  <a:spcPct val="0"/>
                </a:spcBef>
              </a:pPr>
              <a:r>
                <a:rPr lang="zh-CN" altLang="en-US" sz="1600" b="1" i="0" dirty="0">
                  <a:solidFill>
                    <a:schemeClr val="bg1"/>
                  </a:solidFill>
                  <a:latin typeface="+mn-ea"/>
                  <a:ea typeface="+mn-ea"/>
                </a:rPr>
                <a:t>人</a:t>
              </a:r>
              <a:endParaRPr lang="en-US" altLang="zh-CN" sz="1600" b="1" i="0" dirty="0">
                <a:solidFill>
                  <a:schemeClr val="bg1"/>
                </a:solidFill>
                <a:latin typeface="+mn-ea"/>
                <a:ea typeface="+mn-ea"/>
              </a:endParaRPr>
            </a:p>
          </p:txBody>
        </p:sp>
        <p:sp>
          <p:nvSpPr>
            <p:cNvPr id="69" name="íṥ1iḑé">
              <a:extLst>
                <a:ext uri="{FF2B5EF4-FFF2-40B4-BE49-F238E27FC236}">
                  <a16:creationId xmlns:a16="http://schemas.microsoft.com/office/drawing/2014/main" id="{538FB236-5572-B097-5E23-536D9394CCEB}"/>
                </a:ext>
              </a:extLst>
            </p:cNvPr>
            <p:cNvSpPr txBox="1">
              <a:spLocks/>
            </p:cNvSpPr>
            <p:nvPr userDrawn="1"/>
          </p:nvSpPr>
          <p:spPr>
            <a:xfrm>
              <a:off x="471396" y="4044140"/>
              <a:ext cx="377385" cy="2433547"/>
            </a:xfrm>
            <a:prstGeom prst="rect">
              <a:avLst/>
            </a:prstGeom>
            <a:solidFill>
              <a:schemeClr val="accent5">
                <a:lumMod val="75000"/>
              </a:schemeClr>
            </a:solidFill>
            <a:ln>
              <a:noFill/>
            </a:ln>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spcBef>
                  <a:spcPct val="0"/>
                </a:spcBef>
              </a:pPr>
              <a:r>
                <a:rPr lang="zh-CN" altLang="en-US" sz="1600" b="1" i="0" dirty="0">
                  <a:solidFill>
                    <a:schemeClr val="bg1"/>
                  </a:solidFill>
                  <a:latin typeface="+mn-ea"/>
                  <a:ea typeface="+mn-ea"/>
                </a:rPr>
                <a:t>货</a:t>
              </a:r>
              <a:endParaRPr lang="en-US" altLang="zh-CN" sz="1600" b="1" i="0" dirty="0">
                <a:solidFill>
                  <a:schemeClr val="bg1"/>
                </a:solidFill>
                <a:latin typeface="+mn-ea"/>
                <a:ea typeface="+mn-ea"/>
              </a:endParaRPr>
            </a:p>
          </p:txBody>
        </p:sp>
        <p:sp>
          <p:nvSpPr>
            <p:cNvPr id="70" name="íṥ1iḑé">
              <a:extLst>
                <a:ext uri="{FF2B5EF4-FFF2-40B4-BE49-F238E27FC236}">
                  <a16:creationId xmlns:a16="http://schemas.microsoft.com/office/drawing/2014/main" id="{370930A8-EC7E-0E15-5CF8-C95686FE6745}"/>
                </a:ext>
              </a:extLst>
            </p:cNvPr>
            <p:cNvSpPr txBox="1">
              <a:spLocks/>
            </p:cNvSpPr>
            <p:nvPr userDrawn="1"/>
          </p:nvSpPr>
          <p:spPr>
            <a:xfrm>
              <a:off x="11314107" y="4044140"/>
              <a:ext cx="377385" cy="2433547"/>
            </a:xfrm>
            <a:prstGeom prst="rect">
              <a:avLst/>
            </a:prstGeom>
            <a:solidFill>
              <a:schemeClr val="accent5">
                <a:lumMod val="75000"/>
              </a:schemeClr>
            </a:solidFill>
            <a:ln>
              <a:noFill/>
            </a:ln>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spcBef>
                  <a:spcPct val="0"/>
                </a:spcBef>
              </a:pPr>
              <a:r>
                <a:rPr lang="zh-CN" altLang="en-US" sz="1600" b="1" i="0" dirty="0">
                  <a:solidFill>
                    <a:schemeClr val="bg1"/>
                  </a:solidFill>
                  <a:latin typeface="+mn-ea"/>
                  <a:ea typeface="+mn-ea"/>
                </a:rPr>
                <a:t>场</a:t>
              </a:r>
              <a:endParaRPr lang="en-US" altLang="zh-CN" sz="1600" b="1" i="0" dirty="0">
                <a:solidFill>
                  <a:schemeClr val="bg1"/>
                </a:solidFill>
                <a:latin typeface="+mn-ea"/>
                <a:ea typeface="+mn-ea"/>
              </a:endParaRPr>
            </a:p>
          </p:txBody>
        </p:sp>
      </p:grpSp>
      <p:sp>
        <p:nvSpPr>
          <p:cNvPr id="74" name="标题 1">
            <a:extLst>
              <a:ext uri="{FF2B5EF4-FFF2-40B4-BE49-F238E27FC236}">
                <a16:creationId xmlns:a16="http://schemas.microsoft.com/office/drawing/2014/main" id="{46A50606-25CF-B0E9-B9CC-C23E9DA28899}"/>
              </a:ext>
            </a:extLst>
          </p:cNvPr>
          <p:cNvSpPr>
            <a:spLocks noGrp="1"/>
          </p:cNvSpPr>
          <p:nvPr>
            <p:ph type="title"/>
          </p:nvPr>
        </p:nvSpPr>
        <p:spPr>
          <a:xfrm>
            <a:off x="282372" y="107993"/>
            <a:ext cx="9433127" cy="711321"/>
          </a:xfrm>
          <a:prstGeom prst="rect">
            <a:avLst/>
          </a:prstGeom>
        </p:spPr>
        <p:txBody>
          <a:bodyPr anchor="ctr"/>
          <a:lstStyle>
            <a:lvl1pPr>
              <a:defRPr sz="2800">
                <a:latin typeface="+mn-ea"/>
                <a:ea typeface="+mn-ea"/>
              </a:defRPr>
            </a:lvl1pPr>
          </a:lstStyle>
          <a:p>
            <a:endParaRPr lang="zh-CN" altLang="en-US" dirty="0"/>
          </a:p>
        </p:txBody>
      </p:sp>
    </p:spTree>
    <p:extLst>
      <p:ext uri="{BB962C8B-B14F-4D97-AF65-F5344CB8AC3E}">
        <p14:creationId xmlns:p14="http://schemas.microsoft.com/office/powerpoint/2010/main" val="323224053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第一章Summary">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B626A1-938A-492A-AA6A-23736C441ED7}"/>
              </a:ext>
            </a:extLst>
          </p:cNvPr>
          <p:cNvSpPr>
            <a:spLocks noGrp="1"/>
          </p:cNvSpPr>
          <p:nvPr>
            <p:ph type="title"/>
          </p:nvPr>
        </p:nvSpPr>
        <p:spPr>
          <a:xfrm>
            <a:off x="282372" y="219661"/>
            <a:ext cx="9433127" cy="544014"/>
          </a:xfrm>
          <a:prstGeom prst="rect">
            <a:avLst/>
          </a:prstGeom>
        </p:spPr>
        <p:txBody>
          <a:bodyPr anchor="ctr"/>
          <a:lstStyle>
            <a:lvl1pPr>
              <a:defRPr sz="2800">
                <a:latin typeface="+mn-ea"/>
                <a:ea typeface="+mn-ea"/>
              </a:defRPr>
            </a:lvl1pPr>
          </a:lstStyle>
          <a:p>
            <a:endParaRPr lang="zh-CN" altLang="en-US" dirty="0"/>
          </a:p>
        </p:txBody>
      </p:sp>
      <p:sp>
        <p:nvSpPr>
          <p:cNvPr id="6" name="矩形 5">
            <a:extLst>
              <a:ext uri="{FF2B5EF4-FFF2-40B4-BE49-F238E27FC236}">
                <a16:creationId xmlns:a16="http://schemas.microsoft.com/office/drawing/2014/main" id="{4B60EB82-9ACA-4FD0-AA1A-7C7CC511A665}"/>
              </a:ext>
            </a:extLst>
          </p:cNvPr>
          <p:cNvSpPr/>
          <p:nvPr userDrawn="1"/>
        </p:nvSpPr>
        <p:spPr>
          <a:xfrm>
            <a:off x="282372" y="763675"/>
            <a:ext cx="4127822" cy="73673"/>
          </a:xfrm>
          <a:prstGeom prst="rect">
            <a:avLst/>
          </a:prstGeom>
          <a:gradFill flip="none" rotWithShape="1">
            <a:gsLst>
              <a:gs pos="0">
                <a:schemeClr val="accent1"/>
              </a:gs>
              <a:gs pos="28000">
                <a:schemeClr val="accent1">
                  <a:lumMod val="40000"/>
                  <a:lumOff val="60000"/>
                </a:schemeClr>
              </a:gs>
              <a:gs pos="100000">
                <a:schemeClr val="bg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400" dirty="0">
              <a:solidFill>
                <a:schemeClr val="tx1"/>
              </a:solidFill>
              <a:latin typeface="+mn-ea"/>
              <a:ea typeface="+mn-ea"/>
            </a:endParaRPr>
          </a:p>
        </p:txBody>
      </p:sp>
    </p:spTree>
    <p:extLst>
      <p:ext uri="{BB962C8B-B14F-4D97-AF65-F5344CB8AC3E}">
        <p14:creationId xmlns:p14="http://schemas.microsoft.com/office/powerpoint/2010/main" val="287350176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art 1">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C6D33B49-8D69-4269-9D12-92A12A1B6472}"/>
              </a:ext>
            </a:extLst>
          </p:cNvPr>
          <p:cNvSpPr/>
          <p:nvPr userDrawn="1"/>
        </p:nvSpPr>
        <p:spPr>
          <a:xfrm>
            <a:off x="0" y="0"/>
            <a:ext cx="12192000" cy="6858000"/>
          </a:xfrm>
          <a:prstGeom prst="rect">
            <a:avLst/>
          </a:prstGeom>
          <a:solidFill>
            <a:srgbClr val="DED5C9"/>
          </a:solidFill>
          <a:ln w="12700" cap="flat" cmpd="sng" algn="ctr">
            <a:no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Verdana"/>
              <a:ea typeface="微软雅黑"/>
              <a:cs typeface="+mn-cs"/>
            </a:endParaRPr>
          </a:p>
        </p:txBody>
      </p:sp>
      <p:sp>
        <p:nvSpPr>
          <p:cNvPr id="4" name="矩形 3">
            <a:extLst>
              <a:ext uri="{FF2B5EF4-FFF2-40B4-BE49-F238E27FC236}">
                <a16:creationId xmlns:a16="http://schemas.microsoft.com/office/drawing/2014/main" id="{D9CA8363-A2FE-4CE1-A232-B254E3986C77}"/>
              </a:ext>
            </a:extLst>
          </p:cNvPr>
          <p:cNvSpPr/>
          <p:nvPr userDrawn="1"/>
        </p:nvSpPr>
        <p:spPr>
          <a:xfrm>
            <a:off x="2" y="0"/>
            <a:ext cx="1003300" cy="6858000"/>
          </a:xfrm>
          <a:prstGeom prst="rect">
            <a:avLst/>
          </a:prstGeom>
          <a:solidFill>
            <a:srgbClr val="726250">
              <a:lumMod val="60000"/>
              <a:lumOff val="40000"/>
            </a:srgbClr>
          </a:solidFill>
          <a:ln w="12700" cap="flat" cmpd="sng" algn="ctr">
            <a:no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Verdana"/>
              <a:ea typeface="微软雅黑"/>
              <a:cs typeface="+mn-cs"/>
            </a:endParaRPr>
          </a:p>
        </p:txBody>
      </p:sp>
      <p:sp>
        <p:nvSpPr>
          <p:cNvPr id="5" name="文本框 4">
            <a:extLst>
              <a:ext uri="{FF2B5EF4-FFF2-40B4-BE49-F238E27FC236}">
                <a16:creationId xmlns:a16="http://schemas.microsoft.com/office/drawing/2014/main" id="{29D1A950-BEEE-460A-B35A-EA7438BB0B72}"/>
              </a:ext>
            </a:extLst>
          </p:cNvPr>
          <p:cNvSpPr txBox="1"/>
          <p:nvPr userDrawn="1"/>
        </p:nvSpPr>
        <p:spPr>
          <a:xfrm>
            <a:off x="222904" y="316072"/>
            <a:ext cx="615553" cy="4725827"/>
          </a:xfrm>
          <a:prstGeom prst="rect">
            <a:avLst/>
          </a:prstGeom>
          <a:noFill/>
        </p:spPr>
        <p:txBody>
          <a:bodyPr vert="eaVert" wrap="square" rtlCol="0">
            <a:spAutoFit/>
          </a:bodyPr>
          <a:lstStyle/>
          <a:p>
            <a:r>
              <a:rPr lang="en-US" sz="2800" dirty="0">
                <a:solidFill>
                  <a:srgbClr val="000000"/>
                </a:solidFill>
                <a:latin typeface="+mn-ea"/>
                <a:ea typeface="+mn-ea"/>
              </a:rPr>
              <a:t>CHAPTER		</a:t>
            </a:r>
          </a:p>
        </p:txBody>
      </p:sp>
      <p:grpSp>
        <p:nvGrpSpPr>
          <p:cNvPr id="6" name="组合 5">
            <a:extLst>
              <a:ext uri="{FF2B5EF4-FFF2-40B4-BE49-F238E27FC236}">
                <a16:creationId xmlns:a16="http://schemas.microsoft.com/office/drawing/2014/main" id="{D431516A-0EEE-4820-BD57-1243A8014BA9}"/>
              </a:ext>
            </a:extLst>
          </p:cNvPr>
          <p:cNvGrpSpPr/>
          <p:nvPr userDrawn="1"/>
        </p:nvGrpSpPr>
        <p:grpSpPr>
          <a:xfrm>
            <a:off x="1221977" y="316072"/>
            <a:ext cx="2023048" cy="1800000"/>
            <a:chOff x="1133076" y="316072"/>
            <a:chExt cx="2023048" cy="1800000"/>
          </a:xfrm>
        </p:grpSpPr>
        <p:sp>
          <p:nvSpPr>
            <p:cNvPr id="7" name="文本框 6">
              <a:extLst>
                <a:ext uri="{FF2B5EF4-FFF2-40B4-BE49-F238E27FC236}">
                  <a16:creationId xmlns:a16="http://schemas.microsoft.com/office/drawing/2014/main" id="{D55BB6AE-8DA0-4FC6-9534-A0F332535C1E}"/>
                </a:ext>
              </a:extLst>
            </p:cNvPr>
            <p:cNvSpPr txBox="1"/>
            <p:nvPr/>
          </p:nvSpPr>
          <p:spPr>
            <a:xfrm>
              <a:off x="1133076" y="615907"/>
              <a:ext cx="2023048" cy="120032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200" b="0" i="0" u="none" strike="noStrike" kern="0" cap="none" spc="0" normalizeH="0" baseline="0" noProof="0" dirty="0">
                  <a:ln>
                    <a:solidFill>
                      <a:srgbClr val="000000"/>
                    </a:solidFill>
                  </a:ln>
                  <a:solidFill>
                    <a:srgbClr val="000000"/>
                  </a:solidFill>
                  <a:effectLst/>
                  <a:uLnTx/>
                  <a:uFillTx/>
                  <a:latin typeface="+mn-ea"/>
                  <a:ea typeface="+mn-ea"/>
                </a:rPr>
                <a:t>01</a:t>
              </a:r>
            </a:p>
          </p:txBody>
        </p:sp>
        <p:sp>
          <p:nvSpPr>
            <p:cNvPr id="8" name="椭圆 7">
              <a:extLst>
                <a:ext uri="{FF2B5EF4-FFF2-40B4-BE49-F238E27FC236}">
                  <a16:creationId xmlns:a16="http://schemas.microsoft.com/office/drawing/2014/main" id="{46038BEC-5502-452F-8681-9670427BCF28}"/>
                </a:ext>
              </a:extLst>
            </p:cNvPr>
            <p:cNvSpPr/>
            <p:nvPr/>
          </p:nvSpPr>
          <p:spPr>
            <a:xfrm>
              <a:off x="1244600" y="316072"/>
              <a:ext cx="1800000" cy="1800000"/>
            </a:xfrm>
            <a:prstGeom prst="ellipse">
              <a:avLst/>
            </a:prstGeom>
            <a:noFill/>
            <a:ln w="12700" cap="flat" cmpd="sng" algn="ctr">
              <a:solidFill>
                <a:srgbClr val="000000"/>
              </a:solid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Verdana"/>
                <a:ea typeface="微软雅黑"/>
                <a:cs typeface="+mn-cs"/>
              </a:endParaRPr>
            </a:p>
          </p:txBody>
        </p:sp>
      </p:grpSp>
      <p:grpSp>
        <p:nvGrpSpPr>
          <p:cNvPr id="9" name="组合 8">
            <a:extLst>
              <a:ext uri="{FF2B5EF4-FFF2-40B4-BE49-F238E27FC236}">
                <a16:creationId xmlns:a16="http://schemas.microsoft.com/office/drawing/2014/main" id="{47AD5CB4-88AA-4E24-AA32-21BB26BE6E72}"/>
              </a:ext>
            </a:extLst>
          </p:cNvPr>
          <p:cNvGrpSpPr/>
          <p:nvPr userDrawn="1"/>
        </p:nvGrpSpPr>
        <p:grpSpPr>
          <a:xfrm>
            <a:off x="5729475" y="1051172"/>
            <a:ext cx="5762251" cy="5019587"/>
            <a:chOff x="2848349" y="919800"/>
            <a:chExt cx="5762251" cy="5019587"/>
          </a:xfrm>
        </p:grpSpPr>
        <p:sp>
          <p:nvSpPr>
            <p:cNvPr id="10" name="椭圆 9">
              <a:extLst>
                <a:ext uri="{FF2B5EF4-FFF2-40B4-BE49-F238E27FC236}">
                  <a16:creationId xmlns:a16="http://schemas.microsoft.com/office/drawing/2014/main" id="{F8580FA4-9140-4F46-BDFA-38D10F68541C}"/>
                </a:ext>
              </a:extLst>
            </p:cNvPr>
            <p:cNvSpPr/>
            <p:nvPr/>
          </p:nvSpPr>
          <p:spPr>
            <a:xfrm>
              <a:off x="3592200" y="919800"/>
              <a:ext cx="5018400" cy="5018400"/>
            </a:xfrm>
            <a:prstGeom prst="ellipse">
              <a:avLst/>
            </a:prstGeom>
            <a:solidFill>
              <a:srgbClr val="F0ECE2"/>
            </a:solidFill>
            <a:ln w="12700" cap="flat" cmpd="sng" algn="ctr">
              <a:no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Verdana"/>
                <a:ea typeface="微软雅黑"/>
                <a:cs typeface="+mn-cs"/>
              </a:endParaRPr>
            </a:p>
          </p:txBody>
        </p:sp>
        <p:pic>
          <p:nvPicPr>
            <p:cNvPr id="11" name="图片 10">
              <a:extLst>
                <a:ext uri="{FF2B5EF4-FFF2-40B4-BE49-F238E27FC236}">
                  <a16:creationId xmlns:a16="http://schemas.microsoft.com/office/drawing/2014/main" id="{8C6878BA-F6B7-4385-BEB5-E4D8004EF67D}"/>
                </a:ext>
              </a:extLst>
            </p:cNvPr>
            <p:cNvPicPr>
              <a:picLocks/>
            </p:cNvPicPr>
            <p:nvPr/>
          </p:nvPicPr>
          <p:blipFill rotWithShape="1">
            <a:blip r:embed="rId2">
              <a:extLst>
                <a:ext uri="{28A0092B-C50C-407E-A947-70E740481C1C}">
                  <a14:useLocalDpi xmlns:a14="http://schemas.microsoft.com/office/drawing/2010/main" val="0"/>
                </a:ext>
              </a:extLst>
            </a:blip>
            <a:srcRect l="15432" t="17355" r="256" b="6989"/>
            <a:stretch/>
          </p:blipFill>
          <p:spPr>
            <a:xfrm>
              <a:off x="2848349" y="919800"/>
              <a:ext cx="5019587" cy="5019587"/>
            </a:xfrm>
            <a:prstGeom prst="ellipse">
              <a:avLst/>
            </a:prstGeom>
            <a:ln>
              <a:noFill/>
            </a:ln>
          </p:spPr>
        </p:pic>
      </p:grpSp>
      <p:sp>
        <p:nvSpPr>
          <p:cNvPr id="15" name="文本占位符 14">
            <a:extLst>
              <a:ext uri="{FF2B5EF4-FFF2-40B4-BE49-F238E27FC236}">
                <a16:creationId xmlns:a16="http://schemas.microsoft.com/office/drawing/2014/main" id="{AECB91CB-CC0C-4049-A18E-A256A1F2108D}"/>
              </a:ext>
            </a:extLst>
          </p:cNvPr>
          <p:cNvSpPr>
            <a:spLocks noGrp="1"/>
          </p:cNvSpPr>
          <p:nvPr>
            <p:ph type="body" sz="quarter" idx="10"/>
          </p:nvPr>
        </p:nvSpPr>
        <p:spPr>
          <a:xfrm>
            <a:off x="1221977" y="3052763"/>
            <a:ext cx="3653310" cy="752475"/>
          </a:xfrm>
          <a:prstGeom prst="rect">
            <a:avLst/>
          </a:prstGeom>
        </p:spPr>
        <p:txBody>
          <a:bodyPr anchor="ctr"/>
          <a:lstStyle>
            <a:lvl1pPr marL="0" indent="0">
              <a:buNone/>
              <a:defRPr sz="4800"/>
            </a:lvl1pPr>
          </a:lstStyle>
          <a:p>
            <a:pPr lvl="0"/>
            <a:endParaRPr lang="zh-CN" altLang="en-US" dirty="0"/>
          </a:p>
        </p:txBody>
      </p:sp>
      <p:grpSp>
        <p:nvGrpSpPr>
          <p:cNvPr id="27" name="组合 26">
            <a:extLst>
              <a:ext uri="{FF2B5EF4-FFF2-40B4-BE49-F238E27FC236}">
                <a16:creationId xmlns:a16="http://schemas.microsoft.com/office/drawing/2014/main" id="{EC5A3927-AD8F-4F1D-BC9F-486B69055BA0}"/>
              </a:ext>
            </a:extLst>
          </p:cNvPr>
          <p:cNvGrpSpPr/>
          <p:nvPr userDrawn="1"/>
        </p:nvGrpSpPr>
        <p:grpSpPr>
          <a:xfrm>
            <a:off x="9112151" y="149813"/>
            <a:ext cx="3079850" cy="336324"/>
            <a:chOff x="8461793" y="155601"/>
            <a:chExt cx="3687147" cy="402641"/>
          </a:xfrm>
        </p:grpSpPr>
        <p:grpSp>
          <p:nvGrpSpPr>
            <p:cNvPr id="28" name="组合 27">
              <a:extLst>
                <a:ext uri="{FF2B5EF4-FFF2-40B4-BE49-F238E27FC236}">
                  <a16:creationId xmlns:a16="http://schemas.microsoft.com/office/drawing/2014/main" id="{E2EF9387-F86F-41DC-89BE-F424D2326FB6}"/>
                </a:ext>
              </a:extLst>
            </p:cNvPr>
            <p:cNvGrpSpPr/>
            <p:nvPr userDrawn="1"/>
          </p:nvGrpSpPr>
          <p:grpSpPr>
            <a:xfrm>
              <a:off x="10416175" y="155601"/>
              <a:ext cx="1732765" cy="380364"/>
              <a:chOff x="10416175" y="155601"/>
              <a:chExt cx="1732765" cy="380364"/>
            </a:xfrm>
          </p:grpSpPr>
          <p:grpSp>
            <p:nvGrpSpPr>
              <p:cNvPr id="30" name="组合 29">
                <a:extLst>
                  <a:ext uri="{FF2B5EF4-FFF2-40B4-BE49-F238E27FC236}">
                    <a16:creationId xmlns:a16="http://schemas.microsoft.com/office/drawing/2014/main" id="{94CF40D8-891C-465A-BBF9-4D10F26E13FF}"/>
                  </a:ext>
                </a:extLst>
              </p:cNvPr>
              <p:cNvGrpSpPr/>
              <p:nvPr userDrawn="1"/>
            </p:nvGrpSpPr>
            <p:grpSpPr>
              <a:xfrm>
                <a:off x="10501419" y="313894"/>
                <a:ext cx="95342" cy="95342"/>
                <a:chOff x="10825120" y="313894"/>
                <a:chExt cx="95342" cy="95342"/>
              </a:xfrm>
            </p:grpSpPr>
            <p:cxnSp>
              <p:nvCxnSpPr>
                <p:cNvPr id="32" name="直线连接符 38">
                  <a:extLst>
                    <a:ext uri="{FF2B5EF4-FFF2-40B4-BE49-F238E27FC236}">
                      <a16:creationId xmlns:a16="http://schemas.microsoft.com/office/drawing/2014/main" id="{E5CF9861-72F6-469F-8F31-208B90CC3320}"/>
                    </a:ext>
                  </a:extLst>
                </p:cNvPr>
                <p:cNvCxnSpPr/>
                <p:nvPr/>
              </p:nvCxnSpPr>
              <p:spPr>
                <a:xfrm>
                  <a:off x="10825120" y="313894"/>
                  <a:ext cx="95342" cy="95342"/>
                </a:xfrm>
                <a:prstGeom prst="line">
                  <a:avLst/>
                </a:prstGeom>
                <a:ln>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cxnSp>
              <p:nvCxnSpPr>
                <p:cNvPr id="33" name="直线连接符 39">
                  <a:extLst>
                    <a:ext uri="{FF2B5EF4-FFF2-40B4-BE49-F238E27FC236}">
                      <a16:creationId xmlns:a16="http://schemas.microsoft.com/office/drawing/2014/main" id="{1BA461EA-C023-4900-BCBC-3DA040F08E91}"/>
                    </a:ext>
                  </a:extLst>
                </p:cNvPr>
                <p:cNvCxnSpPr/>
                <p:nvPr/>
              </p:nvCxnSpPr>
              <p:spPr>
                <a:xfrm flipH="1">
                  <a:off x="10825120" y="313894"/>
                  <a:ext cx="95342" cy="95342"/>
                </a:xfrm>
                <a:prstGeom prst="line">
                  <a:avLst/>
                </a:prstGeom>
                <a:ln>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grpSp>
          <p:pic>
            <p:nvPicPr>
              <p:cNvPr id="31" name="图片 30">
                <a:extLst>
                  <a:ext uri="{FF2B5EF4-FFF2-40B4-BE49-F238E27FC236}">
                    <a16:creationId xmlns:a16="http://schemas.microsoft.com/office/drawing/2014/main" id="{37384257-EDE4-4C7B-BF9C-9853740EE371}"/>
                  </a:ext>
                </a:extLst>
              </p:cNvPr>
              <p:cNvPicPr>
                <a:picLocks noChangeAspect="1"/>
              </p:cNvPicPr>
              <p:nvPr userDrawn="1"/>
            </p:nvPicPr>
            <p:blipFill>
              <a:blip r:embed="rId3">
                <a:extLst>
                  <a:ext uri="{BEBA8EAE-BF5A-486C-A8C5-ECC9F3942E4B}">
                    <a14:imgProps xmlns:a14="http://schemas.microsoft.com/office/drawing/2010/main">
                      <a14:imgLayer r:embed="rId4">
                        <a14:imgEffect>
                          <a14:backgroundRemoval t="10000" b="90000" l="10000" r="90000">
                            <a14:foregroundMark x1="20000" y1="57037" x2="20000" y2="57037"/>
                            <a14:foregroundMark x1="13496" y1="15556" x2="13496" y2="15556"/>
                            <a14:foregroundMark x1="26992" y1="43704" x2="26992" y2="43704"/>
                            <a14:foregroundMark x1="36423" y1="49630" x2="36423" y2="49630"/>
                            <a14:foregroundMark x1="41301" y1="42963" x2="41301" y2="42963"/>
                            <a14:foregroundMark x1="49106" y1="40741" x2="49106" y2="40741"/>
                            <a14:foregroundMark x1="56911" y1="48889" x2="56911" y2="48889"/>
                            <a14:foregroundMark x1="64065" y1="45926" x2="64065" y2="45926"/>
                            <a14:foregroundMark x1="71057" y1="43704" x2="71057" y2="43704"/>
                            <a14:foregroundMark x1="78211" y1="46667" x2="78211" y2="46667"/>
                            <a14:foregroundMark x1="12358" y1="16296" x2="12358" y2="16296"/>
                            <a14:foregroundMark x1="11545" y1="16296" x2="11545" y2="16296"/>
                            <a14:foregroundMark x1="11057" y1="16296" x2="11057" y2="16296"/>
                            <a14:backgroundMark x1="39837" y1="14074" x2="39837" y2="14074"/>
                            <a14:backgroundMark x1="32846" y1="51852" x2="32846" y2="51852"/>
                            <a14:backgroundMark x1="80325" y1="45926" x2="80325" y2="45926"/>
                          </a14:backgroundRemoval>
                        </a14:imgEffect>
                      </a14:imgLayer>
                    </a14:imgProps>
                  </a:ext>
                </a:extLst>
              </a:blip>
              <a:stretch>
                <a:fillRect/>
              </a:stretch>
            </p:blipFill>
            <p:spPr>
              <a:xfrm>
                <a:off x="10416175" y="155601"/>
                <a:ext cx="1732765" cy="380364"/>
              </a:xfrm>
              <a:prstGeom prst="rect">
                <a:avLst/>
              </a:prstGeom>
            </p:spPr>
          </p:pic>
        </p:grpSp>
        <p:pic>
          <p:nvPicPr>
            <p:cNvPr id="29" name="图片 28" descr="文本&#10;&#10;中度可信度描述已自动生成">
              <a:extLst>
                <a:ext uri="{FF2B5EF4-FFF2-40B4-BE49-F238E27FC236}">
                  <a16:creationId xmlns:a16="http://schemas.microsoft.com/office/drawing/2014/main" id="{475AEB3E-7EF3-4C35-B2AC-B0F75714AECB}"/>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8461793" y="193117"/>
              <a:ext cx="2062130" cy="365125"/>
            </a:xfrm>
            <a:prstGeom prst="rect">
              <a:avLst/>
            </a:prstGeom>
          </p:spPr>
        </p:pic>
      </p:grpSp>
    </p:spTree>
    <p:extLst>
      <p:ext uri="{BB962C8B-B14F-4D97-AF65-F5344CB8AC3E}">
        <p14:creationId xmlns:p14="http://schemas.microsoft.com/office/powerpoint/2010/main" val="319606857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首页">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6" name="矩形 15">
            <a:extLst>
              <a:ext uri="{FF2B5EF4-FFF2-40B4-BE49-F238E27FC236}">
                <a16:creationId xmlns:a16="http://schemas.microsoft.com/office/drawing/2014/main" id="{E401D091-8BCE-430B-AB1D-1A5C830356CB}"/>
              </a:ext>
            </a:extLst>
          </p:cNvPr>
          <p:cNvSpPr/>
          <p:nvPr userDrawn="1"/>
        </p:nvSpPr>
        <p:spPr>
          <a:xfrm>
            <a:off x="0" y="0"/>
            <a:ext cx="12192000" cy="6858000"/>
          </a:xfrm>
          <a:prstGeom prst="rect">
            <a:avLst/>
          </a:prstGeom>
          <a:solidFill>
            <a:srgbClr val="7F7F7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en-US" sz="1400" dirty="0">
              <a:solidFill>
                <a:schemeClr val="bg1"/>
              </a:solidFill>
            </a:endParaRPr>
          </a:p>
        </p:txBody>
      </p:sp>
      <p:grpSp>
        <p:nvGrpSpPr>
          <p:cNvPr id="4" name="组合 3">
            <a:extLst>
              <a:ext uri="{FF2B5EF4-FFF2-40B4-BE49-F238E27FC236}">
                <a16:creationId xmlns:a16="http://schemas.microsoft.com/office/drawing/2014/main" id="{749E853D-4C24-455A-952E-99ED8ADF13A5}"/>
              </a:ext>
            </a:extLst>
          </p:cNvPr>
          <p:cNvGrpSpPr>
            <a:grpSpLocks noChangeAspect="1"/>
          </p:cNvGrpSpPr>
          <p:nvPr userDrawn="1"/>
        </p:nvGrpSpPr>
        <p:grpSpPr>
          <a:xfrm>
            <a:off x="3216358" y="4583454"/>
            <a:ext cx="1688015" cy="396000"/>
            <a:chOff x="2479758" y="4621554"/>
            <a:chExt cx="1841471" cy="432000"/>
          </a:xfrm>
        </p:grpSpPr>
        <p:grpSp>
          <p:nvGrpSpPr>
            <p:cNvPr id="5" name="组合 4">
              <a:extLst>
                <a:ext uri="{FF2B5EF4-FFF2-40B4-BE49-F238E27FC236}">
                  <a16:creationId xmlns:a16="http://schemas.microsoft.com/office/drawing/2014/main" id="{3F9432F3-0761-4E51-9F88-E89E2477C588}"/>
                </a:ext>
              </a:extLst>
            </p:cNvPr>
            <p:cNvGrpSpPr/>
            <p:nvPr/>
          </p:nvGrpSpPr>
          <p:grpSpPr>
            <a:xfrm>
              <a:off x="2479758" y="4765554"/>
              <a:ext cx="144000" cy="144000"/>
              <a:chOff x="2009812" y="5454318"/>
              <a:chExt cx="144000" cy="144000"/>
            </a:xfrm>
          </p:grpSpPr>
          <p:cxnSp>
            <p:nvCxnSpPr>
              <p:cNvPr id="7" name="直线连接符 38">
                <a:extLst>
                  <a:ext uri="{FF2B5EF4-FFF2-40B4-BE49-F238E27FC236}">
                    <a16:creationId xmlns:a16="http://schemas.microsoft.com/office/drawing/2014/main" id="{9A278C4F-DBFD-40C0-8320-2BD8DEAB057B}"/>
                  </a:ext>
                </a:extLst>
              </p:cNvPr>
              <p:cNvCxnSpPr/>
              <p:nvPr/>
            </p:nvCxnSpPr>
            <p:spPr>
              <a:xfrm>
                <a:off x="2009812" y="5454318"/>
                <a:ext cx="144000" cy="1440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 name="直线连接符 39">
                <a:extLst>
                  <a:ext uri="{FF2B5EF4-FFF2-40B4-BE49-F238E27FC236}">
                    <a16:creationId xmlns:a16="http://schemas.microsoft.com/office/drawing/2014/main" id="{EE66D65C-9485-4220-B6B0-58B346B94E2D}"/>
                  </a:ext>
                </a:extLst>
              </p:cNvPr>
              <p:cNvCxnSpPr/>
              <p:nvPr/>
            </p:nvCxnSpPr>
            <p:spPr>
              <a:xfrm flipH="1">
                <a:off x="2009812" y="5454318"/>
                <a:ext cx="144000" cy="1440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6" name="Picture 4" descr="https://img1.baidu.com/it/u=545087153,1257995337&amp;fm=253&amp;fmt=auto&amp;app=138&amp;f=JPEG?w=2048&amp;h=500">
              <a:extLst>
                <a:ext uri="{FF2B5EF4-FFF2-40B4-BE49-F238E27FC236}">
                  <a16:creationId xmlns:a16="http://schemas.microsoft.com/office/drawing/2014/main" id="{859FEB37-965C-4C20-9E86-F58173FC4B21}"/>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10000" b="90000" l="10000" r="90000">
                          <a14:foregroundMark x1="18799" y1="31200" x2="19189" y2="44400"/>
                          <a14:foregroundMark x1="17578" y1="64000" x2="18408" y2="69000"/>
                          <a14:foregroundMark x1="25977" y1="57400" x2="29590" y2="67200"/>
                          <a14:foregroundMark x1="35205" y1="54200" x2="38037" y2="59000"/>
                          <a14:foregroundMark x1="43213" y1="60800" x2="45215" y2="62400"/>
                          <a14:foregroundMark x1="57666" y1="52600" x2="59229" y2="55800"/>
                          <a14:foregroundMark x1="68848" y1="50800" x2="70459" y2="52600"/>
                          <a14:foregroundMark x1="76855" y1="55800" x2="78857" y2="57400"/>
                          <a14:foregroundMark x1="85303" y1="54200" x2="86084" y2="54200"/>
                        </a14:backgroundRemoval>
                      </a14:imgEffect>
                    </a14:imgLayer>
                  </a14:imgProps>
                </a:ext>
                <a:ext uri="{28A0092B-C50C-407E-A947-70E740481C1C}">
                  <a14:useLocalDpi xmlns:a14="http://schemas.microsoft.com/office/drawing/2010/main" val="0"/>
                </a:ext>
              </a:extLst>
            </a:blip>
            <a:srcRect/>
            <a:stretch>
              <a:fillRect/>
            </a:stretch>
          </p:blipFill>
          <p:spPr bwMode="auto">
            <a:xfrm>
              <a:off x="2551758" y="4621554"/>
              <a:ext cx="1769471" cy="432000"/>
            </a:xfrm>
            <a:prstGeom prst="rect">
              <a:avLst/>
            </a:prstGeom>
            <a:noFill/>
            <a:extLst>
              <a:ext uri="{909E8E84-426E-40DD-AFC4-6F175D3DCCD1}">
                <a14:hiddenFill xmlns:a14="http://schemas.microsoft.com/office/drawing/2010/main">
                  <a:solidFill>
                    <a:srgbClr val="FFFFFF"/>
                  </a:solidFill>
                </a14:hiddenFill>
              </a:ext>
            </a:extLst>
          </p:spPr>
        </p:pic>
      </p:grpSp>
      <p:pic>
        <p:nvPicPr>
          <p:cNvPr id="9" name="图片 8">
            <a:extLst>
              <a:ext uri="{FF2B5EF4-FFF2-40B4-BE49-F238E27FC236}">
                <a16:creationId xmlns:a16="http://schemas.microsoft.com/office/drawing/2014/main" id="{51A742E5-9DA6-49B2-8141-A389264F0E7E}"/>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937364" y="4688953"/>
            <a:ext cx="2208316" cy="360000"/>
          </a:xfrm>
          <a:prstGeom prst="rect">
            <a:avLst/>
          </a:prstGeom>
        </p:spPr>
      </p:pic>
      <p:sp>
        <p:nvSpPr>
          <p:cNvPr id="10" name="标题 1">
            <a:extLst>
              <a:ext uri="{FF2B5EF4-FFF2-40B4-BE49-F238E27FC236}">
                <a16:creationId xmlns:a16="http://schemas.microsoft.com/office/drawing/2014/main" id="{1C0B7FE4-A3DC-4213-A5D5-E0E4A0D00352}"/>
              </a:ext>
            </a:extLst>
          </p:cNvPr>
          <p:cNvSpPr>
            <a:spLocks noGrp="1"/>
          </p:cNvSpPr>
          <p:nvPr>
            <p:ph type="title"/>
          </p:nvPr>
        </p:nvSpPr>
        <p:spPr>
          <a:xfrm>
            <a:off x="937364" y="2964330"/>
            <a:ext cx="6979719" cy="713226"/>
          </a:xfrm>
          <a:prstGeom prst="rect">
            <a:avLst/>
          </a:prstGeom>
        </p:spPr>
        <p:txBody>
          <a:bodyPr anchor="t">
            <a:noAutofit/>
          </a:bodyPr>
          <a:lstStyle>
            <a:lvl1pPr>
              <a:defRPr lang="zh-CN" altLang="en-US" sz="4400" b="1" kern="1200" dirty="0">
                <a:solidFill>
                  <a:schemeClr val="bg1"/>
                </a:solidFill>
                <a:latin typeface="+mn-lt"/>
                <a:ea typeface="微软雅黑" panose="020B0503020204020204" pitchFamily="34" charset="-122"/>
                <a:cs typeface="+mn-cs"/>
              </a:defRPr>
            </a:lvl1pPr>
          </a:lstStyle>
          <a:p>
            <a:r>
              <a:rPr kumimoji="1" lang="zh-CN" altLang="en-US" dirty="0"/>
              <a:t>单击此处编辑母版标题样式</a:t>
            </a:r>
          </a:p>
        </p:txBody>
      </p:sp>
      <p:sp>
        <p:nvSpPr>
          <p:cNvPr id="11" name="文本框 10">
            <a:extLst>
              <a:ext uri="{FF2B5EF4-FFF2-40B4-BE49-F238E27FC236}">
                <a16:creationId xmlns:a16="http://schemas.microsoft.com/office/drawing/2014/main" id="{0EF8D2D0-7158-47CF-AEE9-5BBAB4B318A4}"/>
              </a:ext>
            </a:extLst>
          </p:cNvPr>
          <p:cNvSpPr txBox="1"/>
          <p:nvPr userDrawn="1"/>
        </p:nvSpPr>
        <p:spPr>
          <a:xfrm>
            <a:off x="839789" y="5877273"/>
            <a:ext cx="3095971" cy="276999"/>
          </a:xfrm>
          <a:prstGeom prst="rect">
            <a:avLst/>
          </a:prstGeom>
          <a:noFill/>
        </p:spPr>
        <p:txBody>
          <a:bodyPr wrap="square" rtlCol="0">
            <a:spAutoFit/>
          </a:bodyPr>
          <a:lstStyle/>
          <a:p>
            <a:r>
              <a:rPr lang="en-US" altLang="zh-CN" sz="1200" dirty="0">
                <a:solidFill>
                  <a:schemeClr val="bg1"/>
                </a:solidFill>
                <a:ea typeface="FZLanTingHeiS-R-GB" panose="02000000000000000000" pitchFamily="2" charset="-122"/>
                <a:cs typeface="Arial" panose="020B0604020202020204" pitchFamily="34" charset="0"/>
              </a:rPr>
              <a:t>©2022 Yinfinity. All rights reserved.</a:t>
            </a:r>
          </a:p>
        </p:txBody>
      </p:sp>
      <p:sp>
        <p:nvSpPr>
          <p:cNvPr id="13" name="圆角矩形 15">
            <a:extLst>
              <a:ext uri="{FF2B5EF4-FFF2-40B4-BE49-F238E27FC236}">
                <a16:creationId xmlns:a16="http://schemas.microsoft.com/office/drawing/2014/main" id="{A7736C57-F89F-4C58-BF9A-64D33E3B91BA}"/>
              </a:ext>
            </a:extLst>
          </p:cNvPr>
          <p:cNvSpPr/>
          <p:nvPr userDrawn="1"/>
        </p:nvSpPr>
        <p:spPr>
          <a:xfrm>
            <a:off x="937364" y="2341171"/>
            <a:ext cx="864096" cy="236515"/>
          </a:xfrm>
          <a:prstGeom prst="roundRect">
            <a:avLst>
              <a:gd name="adj" fmla="val 37243"/>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bg1"/>
                </a:solidFill>
                <a:latin typeface="+mn-ea"/>
              </a:rPr>
              <a:t>咖啡</a:t>
            </a:r>
          </a:p>
        </p:txBody>
      </p:sp>
      <p:sp>
        <p:nvSpPr>
          <p:cNvPr id="14" name="圆角矩形 16">
            <a:extLst>
              <a:ext uri="{FF2B5EF4-FFF2-40B4-BE49-F238E27FC236}">
                <a16:creationId xmlns:a16="http://schemas.microsoft.com/office/drawing/2014/main" id="{D89F05C9-9A2F-422F-918D-4A796F60E411}"/>
              </a:ext>
            </a:extLst>
          </p:cNvPr>
          <p:cNvSpPr/>
          <p:nvPr userDrawn="1"/>
        </p:nvSpPr>
        <p:spPr>
          <a:xfrm>
            <a:off x="1877179" y="2341171"/>
            <a:ext cx="864096" cy="236515"/>
          </a:xfrm>
          <a:prstGeom prst="roundRect">
            <a:avLst>
              <a:gd name="adj" fmla="val 37243"/>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bg1"/>
                </a:solidFill>
                <a:latin typeface="+mn-ea"/>
              </a:rPr>
              <a:t>咖啡机</a:t>
            </a:r>
          </a:p>
        </p:txBody>
      </p:sp>
      <p:sp>
        <p:nvSpPr>
          <p:cNvPr id="15" name="圆角矩形 17">
            <a:extLst>
              <a:ext uri="{FF2B5EF4-FFF2-40B4-BE49-F238E27FC236}">
                <a16:creationId xmlns:a16="http://schemas.microsoft.com/office/drawing/2014/main" id="{7E50CE22-442B-4D5A-ACEE-5EA43190D334}"/>
              </a:ext>
            </a:extLst>
          </p:cNvPr>
          <p:cNvSpPr/>
          <p:nvPr userDrawn="1"/>
        </p:nvSpPr>
        <p:spPr>
          <a:xfrm>
            <a:off x="2816993" y="2341171"/>
            <a:ext cx="864096" cy="236515"/>
          </a:xfrm>
          <a:prstGeom prst="roundRect">
            <a:avLst>
              <a:gd name="adj" fmla="val 37243"/>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bg1"/>
                </a:solidFill>
              </a:rPr>
              <a:t>营销</a:t>
            </a:r>
          </a:p>
        </p:txBody>
      </p:sp>
    </p:spTree>
    <p:extLst>
      <p:ext uri="{BB962C8B-B14F-4D97-AF65-F5344CB8AC3E}">
        <p14:creationId xmlns:p14="http://schemas.microsoft.com/office/powerpoint/2010/main" val="225152465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Part 1">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C6D33B49-8D69-4269-9D12-92A12A1B6472}"/>
              </a:ext>
            </a:extLst>
          </p:cNvPr>
          <p:cNvSpPr/>
          <p:nvPr userDrawn="1"/>
        </p:nvSpPr>
        <p:spPr>
          <a:xfrm>
            <a:off x="0" y="0"/>
            <a:ext cx="12192000" cy="6858000"/>
          </a:xfrm>
          <a:prstGeom prst="rect">
            <a:avLst/>
          </a:prstGeom>
          <a:solidFill>
            <a:srgbClr val="DED5C9"/>
          </a:solidFill>
          <a:ln w="12700" cap="flat" cmpd="sng" algn="ctr">
            <a:no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Verdana"/>
              <a:ea typeface="微软雅黑"/>
              <a:cs typeface="+mn-cs"/>
            </a:endParaRPr>
          </a:p>
        </p:txBody>
      </p:sp>
      <p:sp>
        <p:nvSpPr>
          <p:cNvPr id="4" name="矩形 3">
            <a:extLst>
              <a:ext uri="{FF2B5EF4-FFF2-40B4-BE49-F238E27FC236}">
                <a16:creationId xmlns:a16="http://schemas.microsoft.com/office/drawing/2014/main" id="{D9CA8363-A2FE-4CE1-A232-B254E3986C77}"/>
              </a:ext>
            </a:extLst>
          </p:cNvPr>
          <p:cNvSpPr/>
          <p:nvPr userDrawn="1"/>
        </p:nvSpPr>
        <p:spPr>
          <a:xfrm>
            <a:off x="2" y="0"/>
            <a:ext cx="1003300" cy="6858000"/>
          </a:xfrm>
          <a:prstGeom prst="rect">
            <a:avLst/>
          </a:prstGeom>
          <a:solidFill>
            <a:srgbClr val="726250">
              <a:lumMod val="60000"/>
              <a:lumOff val="40000"/>
            </a:srgbClr>
          </a:solidFill>
          <a:ln w="12700" cap="flat" cmpd="sng" algn="ctr">
            <a:no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Verdana"/>
              <a:ea typeface="微软雅黑"/>
              <a:cs typeface="+mn-cs"/>
            </a:endParaRPr>
          </a:p>
        </p:txBody>
      </p:sp>
      <p:sp>
        <p:nvSpPr>
          <p:cNvPr id="5" name="文本框 4">
            <a:extLst>
              <a:ext uri="{FF2B5EF4-FFF2-40B4-BE49-F238E27FC236}">
                <a16:creationId xmlns:a16="http://schemas.microsoft.com/office/drawing/2014/main" id="{29D1A950-BEEE-460A-B35A-EA7438BB0B72}"/>
              </a:ext>
            </a:extLst>
          </p:cNvPr>
          <p:cNvSpPr txBox="1"/>
          <p:nvPr userDrawn="1"/>
        </p:nvSpPr>
        <p:spPr>
          <a:xfrm>
            <a:off x="222904" y="316072"/>
            <a:ext cx="615553" cy="4725827"/>
          </a:xfrm>
          <a:prstGeom prst="rect">
            <a:avLst/>
          </a:prstGeom>
          <a:noFill/>
        </p:spPr>
        <p:txBody>
          <a:bodyPr vert="eaVert" wrap="square" rtlCol="0">
            <a:spAutoFit/>
          </a:bodyPr>
          <a:lstStyle/>
          <a:p>
            <a:r>
              <a:rPr lang="en-US" sz="2800" dirty="0">
                <a:solidFill>
                  <a:srgbClr val="000000"/>
                </a:solidFill>
                <a:latin typeface="+mn-ea"/>
                <a:ea typeface="+mn-ea"/>
              </a:rPr>
              <a:t>CHAPTER		</a:t>
            </a:r>
          </a:p>
        </p:txBody>
      </p:sp>
      <p:grpSp>
        <p:nvGrpSpPr>
          <p:cNvPr id="6" name="组合 5">
            <a:extLst>
              <a:ext uri="{FF2B5EF4-FFF2-40B4-BE49-F238E27FC236}">
                <a16:creationId xmlns:a16="http://schemas.microsoft.com/office/drawing/2014/main" id="{D431516A-0EEE-4820-BD57-1243A8014BA9}"/>
              </a:ext>
            </a:extLst>
          </p:cNvPr>
          <p:cNvGrpSpPr/>
          <p:nvPr userDrawn="1"/>
        </p:nvGrpSpPr>
        <p:grpSpPr>
          <a:xfrm>
            <a:off x="1221977" y="316072"/>
            <a:ext cx="2023048" cy="1800000"/>
            <a:chOff x="1133076" y="316072"/>
            <a:chExt cx="2023048" cy="1800000"/>
          </a:xfrm>
        </p:grpSpPr>
        <p:sp>
          <p:nvSpPr>
            <p:cNvPr id="7" name="文本框 6">
              <a:extLst>
                <a:ext uri="{FF2B5EF4-FFF2-40B4-BE49-F238E27FC236}">
                  <a16:creationId xmlns:a16="http://schemas.microsoft.com/office/drawing/2014/main" id="{D55BB6AE-8DA0-4FC6-9534-A0F332535C1E}"/>
                </a:ext>
              </a:extLst>
            </p:cNvPr>
            <p:cNvSpPr txBox="1"/>
            <p:nvPr/>
          </p:nvSpPr>
          <p:spPr>
            <a:xfrm>
              <a:off x="1133076" y="615907"/>
              <a:ext cx="2023048" cy="120032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200" b="0" i="0" u="none" strike="noStrike" kern="0" cap="none" spc="0" normalizeH="0" baseline="0" noProof="0" dirty="0">
                  <a:ln>
                    <a:solidFill>
                      <a:srgbClr val="000000"/>
                    </a:solidFill>
                  </a:ln>
                  <a:solidFill>
                    <a:srgbClr val="000000"/>
                  </a:solidFill>
                  <a:effectLst/>
                  <a:uLnTx/>
                  <a:uFillTx/>
                  <a:latin typeface="+mn-ea"/>
                  <a:ea typeface="+mn-ea"/>
                </a:rPr>
                <a:t>01</a:t>
              </a:r>
            </a:p>
          </p:txBody>
        </p:sp>
        <p:sp>
          <p:nvSpPr>
            <p:cNvPr id="8" name="椭圆 7">
              <a:extLst>
                <a:ext uri="{FF2B5EF4-FFF2-40B4-BE49-F238E27FC236}">
                  <a16:creationId xmlns:a16="http://schemas.microsoft.com/office/drawing/2014/main" id="{46038BEC-5502-452F-8681-9670427BCF28}"/>
                </a:ext>
              </a:extLst>
            </p:cNvPr>
            <p:cNvSpPr/>
            <p:nvPr/>
          </p:nvSpPr>
          <p:spPr>
            <a:xfrm>
              <a:off x="1244600" y="316072"/>
              <a:ext cx="1800000" cy="1800000"/>
            </a:xfrm>
            <a:prstGeom prst="ellipse">
              <a:avLst/>
            </a:prstGeom>
            <a:noFill/>
            <a:ln w="12700" cap="flat" cmpd="sng" algn="ctr">
              <a:solidFill>
                <a:srgbClr val="000000"/>
              </a:solid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Verdana"/>
                <a:ea typeface="微软雅黑"/>
                <a:cs typeface="+mn-cs"/>
              </a:endParaRPr>
            </a:p>
          </p:txBody>
        </p:sp>
      </p:grpSp>
      <p:grpSp>
        <p:nvGrpSpPr>
          <p:cNvPr id="9" name="组合 8">
            <a:extLst>
              <a:ext uri="{FF2B5EF4-FFF2-40B4-BE49-F238E27FC236}">
                <a16:creationId xmlns:a16="http://schemas.microsoft.com/office/drawing/2014/main" id="{47AD5CB4-88AA-4E24-AA32-21BB26BE6E72}"/>
              </a:ext>
            </a:extLst>
          </p:cNvPr>
          <p:cNvGrpSpPr/>
          <p:nvPr userDrawn="1"/>
        </p:nvGrpSpPr>
        <p:grpSpPr>
          <a:xfrm>
            <a:off x="5729475" y="1051172"/>
            <a:ext cx="5762251" cy="5019587"/>
            <a:chOff x="2848349" y="919800"/>
            <a:chExt cx="5762251" cy="5019587"/>
          </a:xfrm>
        </p:grpSpPr>
        <p:sp>
          <p:nvSpPr>
            <p:cNvPr id="10" name="椭圆 9">
              <a:extLst>
                <a:ext uri="{FF2B5EF4-FFF2-40B4-BE49-F238E27FC236}">
                  <a16:creationId xmlns:a16="http://schemas.microsoft.com/office/drawing/2014/main" id="{F8580FA4-9140-4F46-BDFA-38D10F68541C}"/>
                </a:ext>
              </a:extLst>
            </p:cNvPr>
            <p:cNvSpPr/>
            <p:nvPr/>
          </p:nvSpPr>
          <p:spPr>
            <a:xfrm>
              <a:off x="3592200" y="919800"/>
              <a:ext cx="5018400" cy="5018400"/>
            </a:xfrm>
            <a:prstGeom prst="ellipse">
              <a:avLst/>
            </a:prstGeom>
            <a:solidFill>
              <a:srgbClr val="F0ECE2"/>
            </a:solidFill>
            <a:ln w="12700" cap="flat" cmpd="sng" algn="ctr">
              <a:no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Verdana"/>
                <a:ea typeface="微软雅黑"/>
                <a:cs typeface="+mn-cs"/>
              </a:endParaRPr>
            </a:p>
          </p:txBody>
        </p:sp>
        <p:pic>
          <p:nvPicPr>
            <p:cNvPr id="11" name="图片 10">
              <a:extLst>
                <a:ext uri="{FF2B5EF4-FFF2-40B4-BE49-F238E27FC236}">
                  <a16:creationId xmlns:a16="http://schemas.microsoft.com/office/drawing/2014/main" id="{8C6878BA-F6B7-4385-BEB5-E4D8004EF67D}"/>
                </a:ext>
              </a:extLst>
            </p:cNvPr>
            <p:cNvPicPr>
              <a:picLocks/>
            </p:cNvPicPr>
            <p:nvPr/>
          </p:nvPicPr>
          <p:blipFill rotWithShape="1">
            <a:blip r:embed="rId2">
              <a:extLst>
                <a:ext uri="{28A0092B-C50C-407E-A947-70E740481C1C}">
                  <a14:useLocalDpi xmlns:a14="http://schemas.microsoft.com/office/drawing/2010/main" val="0"/>
                </a:ext>
              </a:extLst>
            </a:blip>
            <a:srcRect l="15432" t="17355" r="256" b="6989"/>
            <a:stretch/>
          </p:blipFill>
          <p:spPr>
            <a:xfrm>
              <a:off x="2848349" y="919800"/>
              <a:ext cx="5019587" cy="5019587"/>
            </a:xfrm>
            <a:prstGeom prst="ellipse">
              <a:avLst/>
            </a:prstGeom>
            <a:ln>
              <a:noFill/>
            </a:ln>
          </p:spPr>
        </p:pic>
      </p:grpSp>
      <p:sp>
        <p:nvSpPr>
          <p:cNvPr id="15" name="文本占位符 14">
            <a:extLst>
              <a:ext uri="{FF2B5EF4-FFF2-40B4-BE49-F238E27FC236}">
                <a16:creationId xmlns:a16="http://schemas.microsoft.com/office/drawing/2014/main" id="{AECB91CB-CC0C-4049-A18E-A256A1F2108D}"/>
              </a:ext>
            </a:extLst>
          </p:cNvPr>
          <p:cNvSpPr>
            <a:spLocks noGrp="1"/>
          </p:cNvSpPr>
          <p:nvPr>
            <p:ph type="body" sz="quarter" idx="10"/>
          </p:nvPr>
        </p:nvSpPr>
        <p:spPr>
          <a:xfrm>
            <a:off x="1221977" y="3052763"/>
            <a:ext cx="3653310" cy="752475"/>
          </a:xfrm>
          <a:prstGeom prst="rect">
            <a:avLst/>
          </a:prstGeom>
        </p:spPr>
        <p:txBody>
          <a:bodyPr anchor="ctr"/>
          <a:lstStyle>
            <a:lvl1pPr marL="0" indent="0">
              <a:buNone/>
              <a:defRPr sz="4800"/>
            </a:lvl1pPr>
          </a:lstStyle>
          <a:p>
            <a:pPr lvl="0"/>
            <a:endParaRPr lang="zh-CN" altLang="en-US" dirty="0"/>
          </a:p>
        </p:txBody>
      </p:sp>
      <p:grpSp>
        <p:nvGrpSpPr>
          <p:cNvPr id="27" name="组合 26">
            <a:extLst>
              <a:ext uri="{FF2B5EF4-FFF2-40B4-BE49-F238E27FC236}">
                <a16:creationId xmlns:a16="http://schemas.microsoft.com/office/drawing/2014/main" id="{EC5A3927-AD8F-4F1D-BC9F-486B69055BA0}"/>
              </a:ext>
            </a:extLst>
          </p:cNvPr>
          <p:cNvGrpSpPr/>
          <p:nvPr userDrawn="1"/>
        </p:nvGrpSpPr>
        <p:grpSpPr>
          <a:xfrm>
            <a:off x="9112151" y="149813"/>
            <a:ext cx="3079850" cy="336324"/>
            <a:chOff x="8461793" y="155601"/>
            <a:chExt cx="3687147" cy="402641"/>
          </a:xfrm>
        </p:grpSpPr>
        <p:grpSp>
          <p:nvGrpSpPr>
            <p:cNvPr id="28" name="组合 27">
              <a:extLst>
                <a:ext uri="{FF2B5EF4-FFF2-40B4-BE49-F238E27FC236}">
                  <a16:creationId xmlns:a16="http://schemas.microsoft.com/office/drawing/2014/main" id="{E2EF9387-F86F-41DC-89BE-F424D2326FB6}"/>
                </a:ext>
              </a:extLst>
            </p:cNvPr>
            <p:cNvGrpSpPr/>
            <p:nvPr userDrawn="1"/>
          </p:nvGrpSpPr>
          <p:grpSpPr>
            <a:xfrm>
              <a:off x="10416175" y="155601"/>
              <a:ext cx="1732765" cy="380364"/>
              <a:chOff x="10416175" y="155601"/>
              <a:chExt cx="1732765" cy="380364"/>
            </a:xfrm>
          </p:grpSpPr>
          <p:grpSp>
            <p:nvGrpSpPr>
              <p:cNvPr id="30" name="组合 29">
                <a:extLst>
                  <a:ext uri="{FF2B5EF4-FFF2-40B4-BE49-F238E27FC236}">
                    <a16:creationId xmlns:a16="http://schemas.microsoft.com/office/drawing/2014/main" id="{94CF40D8-891C-465A-BBF9-4D10F26E13FF}"/>
                  </a:ext>
                </a:extLst>
              </p:cNvPr>
              <p:cNvGrpSpPr/>
              <p:nvPr userDrawn="1"/>
            </p:nvGrpSpPr>
            <p:grpSpPr>
              <a:xfrm>
                <a:off x="10501419" y="313894"/>
                <a:ext cx="95342" cy="95342"/>
                <a:chOff x="10825120" y="313894"/>
                <a:chExt cx="95342" cy="95342"/>
              </a:xfrm>
            </p:grpSpPr>
            <p:cxnSp>
              <p:nvCxnSpPr>
                <p:cNvPr id="32" name="直线连接符 38">
                  <a:extLst>
                    <a:ext uri="{FF2B5EF4-FFF2-40B4-BE49-F238E27FC236}">
                      <a16:creationId xmlns:a16="http://schemas.microsoft.com/office/drawing/2014/main" id="{E5CF9861-72F6-469F-8F31-208B90CC3320}"/>
                    </a:ext>
                  </a:extLst>
                </p:cNvPr>
                <p:cNvCxnSpPr/>
                <p:nvPr/>
              </p:nvCxnSpPr>
              <p:spPr>
                <a:xfrm>
                  <a:off x="10825120" y="313894"/>
                  <a:ext cx="95342" cy="95342"/>
                </a:xfrm>
                <a:prstGeom prst="line">
                  <a:avLst/>
                </a:prstGeom>
                <a:ln>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cxnSp>
              <p:nvCxnSpPr>
                <p:cNvPr id="33" name="直线连接符 39">
                  <a:extLst>
                    <a:ext uri="{FF2B5EF4-FFF2-40B4-BE49-F238E27FC236}">
                      <a16:creationId xmlns:a16="http://schemas.microsoft.com/office/drawing/2014/main" id="{1BA461EA-C023-4900-BCBC-3DA040F08E91}"/>
                    </a:ext>
                  </a:extLst>
                </p:cNvPr>
                <p:cNvCxnSpPr/>
                <p:nvPr/>
              </p:nvCxnSpPr>
              <p:spPr>
                <a:xfrm flipH="1">
                  <a:off x="10825120" y="313894"/>
                  <a:ext cx="95342" cy="95342"/>
                </a:xfrm>
                <a:prstGeom prst="line">
                  <a:avLst/>
                </a:prstGeom>
                <a:ln>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grpSp>
          <p:pic>
            <p:nvPicPr>
              <p:cNvPr id="31" name="图片 30">
                <a:extLst>
                  <a:ext uri="{FF2B5EF4-FFF2-40B4-BE49-F238E27FC236}">
                    <a16:creationId xmlns:a16="http://schemas.microsoft.com/office/drawing/2014/main" id="{37384257-EDE4-4C7B-BF9C-9853740EE371}"/>
                  </a:ext>
                </a:extLst>
              </p:cNvPr>
              <p:cNvPicPr>
                <a:picLocks noChangeAspect="1"/>
              </p:cNvPicPr>
              <p:nvPr userDrawn="1"/>
            </p:nvPicPr>
            <p:blipFill>
              <a:blip r:embed="rId3">
                <a:extLst>
                  <a:ext uri="{BEBA8EAE-BF5A-486C-A8C5-ECC9F3942E4B}">
                    <a14:imgProps xmlns:a14="http://schemas.microsoft.com/office/drawing/2010/main">
                      <a14:imgLayer r:embed="rId4">
                        <a14:imgEffect>
                          <a14:backgroundRemoval t="10000" b="90000" l="10000" r="90000">
                            <a14:foregroundMark x1="20000" y1="57037" x2="20000" y2="57037"/>
                            <a14:foregroundMark x1="13496" y1="15556" x2="13496" y2="15556"/>
                            <a14:foregroundMark x1="26992" y1="43704" x2="26992" y2="43704"/>
                            <a14:foregroundMark x1="36423" y1="49630" x2="36423" y2="49630"/>
                            <a14:foregroundMark x1="41301" y1="42963" x2="41301" y2="42963"/>
                            <a14:foregroundMark x1="49106" y1="40741" x2="49106" y2="40741"/>
                            <a14:foregroundMark x1="56911" y1="48889" x2="56911" y2="48889"/>
                            <a14:foregroundMark x1="64065" y1="45926" x2="64065" y2="45926"/>
                            <a14:foregroundMark x1="71057" y1="43704" x2="71057" y2="43704"/>
                            <a14:foregroundMark x1="78211" y1="46667" x2="78211" y2="46667"/>
                            <a14:foregroundMark x1="12358" y1="16296" x2="12358" y2="16296"/>
                            <a14:foregroundMark x1="11545" y1="16296" x2="11545" y2="16296"/>
                            <a14:foregroundMark x1="11057" y1="16296" x2="11057" y2="16296"/>
                            <a14:backgroundMark x1="39837" y1="14074" x2="39837" y2="14074"/>
                            <a14:backgroundMark x1="32846" y1="51852" x2="32846" y2="51852"/>
                            <a14:backgroundMark x1="80325" y1="45926" x2="80325" y2="45926"/>
                          </a14:backgroundRemoval>
                        </a14:imgEffect>
                      </a14:imgLayer>
                    </a14:imgProps>
                  </a:ext>
                </a:extLst>
              </a:blip>
              <a:stretch>
                <a:fillRect/>
              </a:stretch>
            </p:blipFill>
            <p:spPr>
              <a:xfrm>
                <a:off x="10416175" y="155601"/>
                <a:ext cx="1732765" cy="380364"/>
              </a:xfrm>
              <a:prstGeom prst="rect">
                <a:avLst/>
              </a:prstGeom>
            </p:spPr>
          </p:pic>
        </p:grpSp>
        <p:pic>
          <p:nvPicPr>
            <p:cNvPr id="29" name="图片 28" descr="文本&#10;&#10;中度可信度描述已自动生成">
              <a:extLst>
                <a:ext uri="{FF2B5EF4-FFF2-40B4-BE49-F238E27FC236}">
                  <a16:creationId xmlns:a16="http://schemas.microsoft.com/office/drawing/2014/main" id="{475AEB3E-7EF3-4C35-B2AC-B0F75714AECB}"/>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8461793" y="193117"/>
              <a:ext cx="2062130" cy="365125"/>
            </a:xfrm>
            <a:prstGeom prst="rect">
              <a:avLst/>
            </a:prstGeom>
          </p:spPr>
        </p:pic>
      </p:grpSp>
    </p:spTree>
    <p:extLst>
      <p:ext uri="{BB962C8B-B14F-4D97-AF65-F5344CB8AC3E}">
        <p14:creationId xmlns:p14="http://schemas.microsoft.com/office/powerpoint/2010/main" val="249187141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Part 2">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C6D33B49-8D69-4269-9D12-92A12A1B6472}"/>
              </a:ext>
            </a:extLst>
          </p:cNvPr>
          <p:cNvSpPr/>
          <p:nvPr userDrawn="1"/>
        </p:nvSpPr>
        <p:spPr>
          <a:xfrm>
            <a:off x="0" y="0"/>
            <a:ext cx="12192000" cy="6858000"/>
          </a:xfrm>
          <a:prstGeom prst="rect">
            <a:avLst/>
          </a:prstGeom>
          <a:solidFill>
            <a:srgbClr val="DED5C9"/>
          </a:solidFill>
          <a:ln w="12700" cap="flat" cmpd="sng" algn="ctr">
            <a:no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Verdana"/>
              <a:ea typeface="微软雅黑"/>
              <a:cs typeface="+mn-cs"/>
            </a:endParaRPr>
          </a:p>
        </p:txBody>
      </p:sp>
      <p:sp>
        <p:nvSpPr>
          <p:cNvPr id="4" name="矩形 3">
            <a:extLst>
              <a:ext uri="{FF2B5EF4-FFF2-40B4-BE49-F238E27FC236}">
                <a16:creationId xmlns:a16="http://schemas.microsoft.com/office/drawing/2014/main" id="{D9CA8363-A2FE-4CE1-A232-B254E3986C77}"/>
              </a:ext>
            </a:extLst>
          </p:cNvPr>
          <p:cNvSpPr/>
          <p:nvPr userDrawn="1"/>
        </p:nvSpPr>
        <p:spPr>
          <a:xfrm>
            <a:off x="2" y="0"/>
            <a:ext cx="1003300" cy="6858000"/>
          </a:xfrm>
          <a:prstGeom prst="rect">
            <a:avLst/>
          </a:prstGeom>
          <a:solidFill>
            <a:srgbClr val="726250">
              <a:lumMod val="60000"/>
              <a:lumOff val="40000"/>
            </a:srgbClr>
          </a:solidFill>
          <a:ln w="12700" cap="flat" cmpd="sng" algn="ctr">
            <a:no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Verdana"/>
              <a:ea typeface="微软雅黑"/>
              <a:cs typeface="+mn-cs"/>
            </a:endParaRPr>
          </a:p>
        </p:txBody>
      </p:sp>
      <p:sp>
        <p:nvSpPr>
          <p:cNvPr id="5" name="文本框 4">
            <a:extLst>
              <a:ext uri="{FF2B5EF4-FFF2-40B4-BE49-F238E27FC236}">
                <a16:creationId xmlns:a16="http://schemas.microsoft.com/office/drawing/2014/main" id="{29D1A950-BEEE-460A-B35A-EA7438BB0B72}"/>
              </a:ext>
            </a:extLst>
          </p:cNvPr>
          <p:cNvSpPr txBox="1"/>
          <p:nvPr userDrawn="1"/>
        </p:nvSpPr>
        <p:spPr>
          <a:xfrm>
            <a:off x="222904" y="316072"/>
            <a:ext cx="615553" cy="4725827"/>
          </a:xfrm>
          <a:prstGeom prst="rect">
            <a:avLst/>
          </a:prstGeom>
          <a:noFill/>
        </p:spPr>
        <p:txBody>
          <a:bodyPr vert="eaVert" wrap="square" rtlCol="0">
            <a:spAutoFit/>
          </a:bodyPr>
          <a:lstStyle/>
          <a:p>
            <a:r>
              <a:rPr lang="en-US" sz="2800" dirty="0">
                <a:solidFill>
                  <a:srgbClr val="000000"/>
                </a:solidFill>
                <a:latin typeface="+mn-ea"/>
                <a:ea typeface="+mn-ea"/>
              </a:rPr>
              <a:t>CHAPTER		</a:t>
            </a:r>
          </a:p>
        </p:txBody>
      </p:sp>
      <p:grpSp>
        <p:nvGrpSpPr>
          <p:cNvPr id="6" name="组合 5">
            <a:extLst>
              <a:ext uri="{FF2B5EF4-FFF2-40B4-BE49-F238E27FC236}">
                <a16:creationId xmlns:a16="http://schemas.microsoft.com/office/drawing/2014/main" id="{D431516A-0EEE-4820-BD57-1243A8014BA9}"/>
              </a:ext>
            </a:extLst>
          </p:cNvPr>
          <p:cNvGrpSpPr/>
          <p:nvPr userDrawn="1"/>
        </p:nvGrpSpPr>
        <p:grpSpPr>
          <a:xfrm>
            <a:off x="1221977" y="316072"/>
            <a:ext cx="2023048" cy="1800000"/>
            <a:chOff x="1133076" y="316072"/>
            <a:chExt cx="2023048" cy="1800000"/>
          </a:xfrm>
        </p:grpSpPr>
        <p:sp>
          <p:nvSpPr>
            <p:cNvPr id="7" name="文本框 6">
              <a:extLst>
                <a:ext uri="{FF2B5EF4-FFF2-40B4-BE49-F238E27FC236}">
                  <a16:creationId xmlns:a16="http://schemas.microsoft.com/office/drawing/2014/main" id="{D55BB6AE-8DA0-4FC6-9534-A0F332535C1E}"/>
                </a:ext>
              </a:extLst>
            </p:cNvPr>
            <p:cNvSpPr txBox="1"/>
            <p:nvPr/>
          </p:nvSpPr>
          <p:spPr>
            <a:xfrm>
              <a:off x="1133076" y="615907"/>
              <a:ext cx="2023048" cy="120032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200" b="0" i="0" u="none" strike="noStrike" kern="0" cap="none" spc="0" normalizeH="0" baseline="0" noProof="0" dirty="0">
                  <a:ln>
                    <a:solidFill>
                      <a:srgbClr val="000000"/>
                    </a:solidFill>
                  </a:ln>
                  <a:solidFill>
                    <a:srgbClr val="000000"/>
                  </a:solidFill>
                  <a:effectLst/>
                  <a:uLnTx/>
                  <a:uFillTx/>
                  <a:latin typeface="+mn-ea"/>
                  <a:ea typeface="+mn-ea"/>
                </a:rPr>
                <a:t>02</a:t>
              </a:r>
            </a:p>
          </p:txBody>
        </p:sp>
        <p:sp>
          <p:nvSpPr>
            <p:cNvPr id="8" name="椭圆 7">
              <a:extLst>
                <a:ext uri="{FF2B5EF4-FFF2-40B4-BE49-F238E27FC236}">
                  <a16:creationId xmlns:a16="http://schemas.microsoft.com/office/drawing/2014/main" id="{46038BEC-5502-452F-8681-9670427BCF28}"/>
                </a:ext>
              </a:extLst>
            </p:cNvPr>
            <p:cNvSpPr/>
            <p:nvPr/>
          </p:nvSpPr>
          <p:spPr>
            <a:xfrm>
              <a:off x="1244600" y="316072"/>
              <a:ext cx="1800000" cy="1800000"/>
            </a:xfrm>
            <a:prstGeom prst="ellipse">
              <a:avLst/>
            </a:prstGeom>
            <a:noFill/>
            <a:ln w="12700" cap="flat" cmpd="sng" algn="ctr">
              <a:solidFill>
                <a:srgbClr val="000000"/>
              </a:solid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mn-ea"/>
                <a:ea typeface="+mn-ea"/>
                <a:cs typeface="+mn-cs"/>
              </a:endParaRPr>
            </a:p>
          </p:txBody>
        </p:sp>
      </p:grpSp>
      <p:grpSp>
        <p:nvGrpSpPr>
          <p:cNvPr id="9" name="组合 8">
            <a:extLst>
              <a:ext uri="{FF2B5EF4-FFF2-40B4-BE49-F238E27FC236}">
                <a16:creationId xmlns:a16="http://schemas.microsoft.com/office/drawing/2014/main" id="{47AD5CB4-88AA-4E24-AA32-21BB26BE6E72}"/>
              </a:ext>
            </a:extLst>
          </p:cNvPr>
          <p:cNvGrpSpPr/>
          <p:nvPr userDrawn="1"/>
        </p:nvGrpSpPr>
        <p:grpSpPr>
          <a:xfrm>
            <a:off x="5732521" y="1051172"/>
            <a:ext cx="5759205" cy="5019587"/>
            <a:chOff x="2851395" y="919800"/>
            <a:chExt cx="5759205" cy="5019587"/>
          </a:xfrm>
        </p:grpSpPr>
        <p:sp>
          <p:nvSpPr>
            <p:cNvPr id="10" name="椭圆 9">
              <a:extLst>
                <a:ext uri="{FF2B5EF4-FFF2-40B4-BE49-F238E27FC236}">
                  <a16:creationId xmlns:a16="http://schemas.microsoft.com/office/drawing/2014/main" id="{F8580FA4-9140-4F46-BDFA-38D10F68541C}"/>
                </a:ext>
              </a:extLst>
            </p:cNvPr>
            <p:cNvSpPr/>
            <p:nvPr/>
          </p:nvSpPr>
          <p:spPr>
            <a:xfrm>
              <a:off x="3592200" y="919800"/>
              <a:ext cx="5018400" cy="5018400"/>
            </a:xfrm>
            <a:prstGeom prst="ellipse">
              <a:avLst/>
            </a:prstGeom>
            <a:solidFill>
              <a:srgbClr val="F0ECE2"/>
            </a:solidFill>
            <a:ln w="12700" cap="flat" cmpd="sng" algn="ctr">
              <a:no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Verdana"/>
                <a:ea typeface="微软雅黑"/>
                <a:cs typeface="+mn-cs"/>
              </a:endParaRPr>
            </a:p>
          </p:txBody>
        </p:sp>
        <p:pic>
          <p:nvPicPr>
            <p:cNvPr id="11" name="图片 10">
              <a:extLst>
                <a:ext uri="{FF2B5EF4-FFF2-40B4-BE49-F238E27FC236}">
                  <a16:creationId xmlns:a16="http://schemas.microsoft.com/office/drawing/2014/main" id="{8C6878BA-F6B7-4385-BEB5-E4D8004EF67D}"/>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2851395" y="919800"/>
              <a:ext cx="5013495" cy="5019587"/>
            </a:xfrm>
            <a:prstGeom prst="ellipse">
              <a:avLst/>
            </a:prstGeom>
            <a:ln>
              <a:noFill/>
            </a:ln>
          </p:spPr>
        </p:pic>
      </p:grpSp>
      <p:sp>
        <p:nvSpPr>
          <p:cNvPr id="15" name="文本占位符 14">
            <a:extLst>
              <a:ext uri="{FF2B5EF4-FFF2-40B4-BE49-F238E27FC236}">
                <a16:creationId xmlns:a16="http://schemas.microsoft.com/office/drawing/2014/main" id="{AECB91CB-CC0C-4049-A18E-A256A1F2108D}"/>
              </a:ext>
            </a:extLst>
          </p:cNvPr>
          <p:cNvSpPr>
            <a:spLocks noGrp="1"/>
          </p:cNvSpPr>
          <p:nvPr>
            <p:ph type="body" sz="quarter" idx="10"/>
          </p:nvPr>
        </p:nvSpPr>
        <p:spPr>
          <a:xfrm>
            <a:off x="1221977" y="3052763"/>
            <a:ext cx="3653310" cy="752475"/>
          </a:xfrm>
          <a:prstGeom prst="rect">
            <a:avLst/>
          </a:prstGeom>
        </p:spPr>
        <p:txBody>
          <a:bodyPr anchor="ctr"/>
          <a:lstStyle>
            <a:lvl1pPr marL="0" indent="0">
              <a:buNone/>
              <a:defRPr sz="4800">
                <a:latin typeface="+mn-ea"/>
                <a:ea typeface="+mn-ea"/>
              </a:defRPr>
            </a:lvl1pPr>
          </a:lstStyle>
          <a:p>
            <a:pPr lvl="0"/>
            <a:endParaRPr lang="zh-CN" altLang="en-US" dirty="0"/>
          </a:p>
        </p:txBody>
      </p:sp>
      <p:grpSp>
        <p:nvGrpSpPr>
          <p:cNvPr id="12" name="组合 11">
            <a:extLst>
              <a:ext uri="{FF2B5EF4-FFF2-40B4-BE49-F238E27FC236}">
                <a16:creationId xmlns:a16="http://schemas.microsoft.com/office/drawing/2014/main" id="{E075CA5F-1A38-4AE9-AD6C-BD8F3EAC51B8}"/>
              </a:ext>
            </a:extLst>
          </p:cNvPr>
          <p:cNvGrpSpPr/>
          <p:nvPr userDrawn="1"/>
        </p:nvGrpSpPr>
        <p:grpSpPr>
          <a:xfrm>
            <a:off x="9112151" y="149813"/>
            <a:ext cx="3079850" cy="336324"/>
            <a:chOff x="8461793" y="155601"/>
            <a:chExt cx="3687147" cy="402641"/>
          </a:xfrm>
        </p:grpSpPr>
        <p:grpSp>
          <p:nvGrpSpPr>
            <p:cNvPr id="13" name="组合 12">
              <a:extLst>
                <a:ext uri="{FF2B5EF4-FFF2-40B4-BE49-F238E27FC236}">
                  <a16:creationId xmlns:a16="http://schemas.microsoft.com/office/drawing/2014/main" id="{F2C5193E-63D0-4591-BC93-646B1B01AE2B}"/>
                </a:ext>
              </a:extLst>
            </p:cNvPr>
            <p:cNvGrpSpPr/>
            <p:nvPr userDrawn="1"/>
          </p:nvGrpSpPr>
          <p:grpSpPr>
            <a:xfrm>
              <a:off x="10416175" y="155601"/>
              <a:ext cx="1732765" cy="380364"/>
              <a:chOff x="10416175" y="155601"/>
              <a:chExt cx="1732765" cy="380364"/>
            </a:xfrm>
          </p:grpSpPr>
          <p:grpSp>
            <p:nvGrpSpPr>
              <p:cNvPr id="16" name="组合 15">
                <a:extLst>
                  <a:ext uri="{FF2B5EF4-FFF2-40B4-BE49-F238E27FC236}">
                    <a16:creationId xmlns:a16="http://schemas.microsoft.com/office/drawing/2014/main" id="{3BDCE682-CCCE-47A8-B4DF-D7ECCBEA96A3}"/>
                  </a:ext>
                </a:extLst>
              </p:cNvPr>
              <p:cNvGrpSpPr/>
              <p:nvPr userDrawn="1"/>
            </p:nvGrpSpPr>
            <p:grpSpPr>
              <a:xfrm>
                <a:off x="10501419" y="313894"/>
                <a:ext cx="95342" cy="95342"/>
                <a:chOff x="10825120" y="313894"/>
                <a:chExt cx="95342" cy="95342"/>
              </a:xfrm>
            </p:grpSpPr>
            <p:cxnSp>
              <p:nvCxnSpPr>
                <p:cNvPr id="18" name="直线连接符 38">
                  <a:extLst>
                    <a:ext uri="{FF2B5EF4-FFF2-40B4-BE49-F238E27FC236}">
                      <a16:creationId xmlns:a16="http://schemas.microsoft.com/office/drawing/2014/main" id="{A6D45A41-5455-40CE-9278-5BB53C5439BA}"/>
                    </a:ext>
                  </a:extLst>
                </p:cNvPr>
                <p:cNvCxnSpPr/>
                <p:nvPr/>
              </p:nvCxnSpPr>
              <p:spPr>
                <a:xfrm>
                  <a:off x="10825120" y="313894"/>
                  <a:ext cx="95342" cy="95342"/>
                </a:xfrm>
                <a:prstGeom prst="line">
                  <a:avLst/>
                </a:prstGeom>
                <a:ln>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cxnSp>
              <p:nvCxnSpPr>
                <p:cNvPr id="19" name="直线连接符 39">
                  <a:extLst>
                    <a:ext uri="{FF2B5EF4-FFF2-40B4-BE49-F238E27FC236}">
                      <a16:creationId xmlns:a16="http://schemas.microsoft.com/office/drawing/2014/main" id="{A4B46413-6BDE-40F6-AD52-6C0B1AE74F0C}"/>
                    </a:ext>
                  </a:extLst>
                </p:cNvPr>
                <p:cNvCxnSpPr/>
                <p:nvPr/>
              </p:nvCxnSpPr>
              <p:spPr>
                <a:xfrm flipH="1">
                  <a:off x="10825120" y="313894"/>
                  <a:ext cx="95342" cy="95342"/>
                </a:xfrm>
                <a:prstGeom prst="line">
                  <a:avLst/>
                </a:prstGeom>
                <a:ln>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grpSp>
          <p:pic>
            <p:nvPicPr>
              <p:cNvPr id="17" name="图片 16">
                <a:extLst>
                  <a:ext uri="{FF2B5EF4-FFF2-40B4-BE49-F238E27FC236}">
                    <a16:creationId xmlns:a16="http://schemas.microsoft.com/office/drawing/2014/main" id="{E671D98E-0F3F-41CB-B5C2-58ABBB9B653C}"/>
                  </a:ext>
                </a:extLst>
              </p:cNvPr>
              <p:cNvPicPr>
                <a:picLocks noChangeAspect="1"/>
              </p:cNvPicPr>
              <p:nvPr userDrawn="1"/>
            </p:nvPicPr>
            <p:blipFill>
              <a:blip r:embed="rId3">
                <a:extLst>
                  <a:ext uri="{BEBA8EAE-BF5A-486C-A8C5-ECC9F3942E4B}">
                    <a14:imgProps xmlns:a14="http://schemas.microsoft.com/office/drawing/2010/main">
                      <a14:imgLayer r:embed="rId4">
                        <a14:imgEffect>
                          <a14:backgroundRemoval t="10000" b="90000" l="10000" r="90000">
                            <a14:foregroundMark x1="20000" y1="57037" x2="20000" y2="57037"/>
                            <a14:foregroundMark x1="13496" y1="15556" x2="13496" y2="15556"/>
                            <a14:foregroundMark x1="26992" y1="43704" x2="26992" y2="43704"/>
                            <a14:foregroundMark x1="36423" y1="49630" x2="36423" y2="49630"/>
                            <a14:foregroundMark x1="41301" y1="42963" x2="41301" y2="42963"/>
                            <a14:foregroundMark x1="49106" y1="40741" x2="49106" y2="40741"/>
                            <a14:foregroundMark x1="56911" y1="48889" x2="56911" y2="48889"/>
                            <a14:foregroundMark x1="64065" y1="45926" x2="64065" y2="45926"/>
                            <a14:foregroundMark x1="71057" y1="43704" x2="71057" y2="43704"/>
                            <a14:foregroundMark x1="78211" y1="46667" x2="78211" y2="46667"/>
                            <a14:foregroundMark x1="12358" y1="16296" x2="12358" y2="16296"/>
                            <a14:foregroundMark x1="11545" y1="16296" x2="11545" y2="16296"/>
                            <a14:foregroundMark x1="11057" y1="16296" x2="11057" y2="16296"/>
                            <a14:backgroundMark x1="39837" y1="14074" x2="39837" y2="14074"/>
                            <a14:backgroundMark x1="32846" y1="51852" x2="32846" y2="51852"/>
                            <a14:backgroundMark x1="80325" y1="45926" x2="80325" y2="45926"/>
                          </a14:backgroundRemoval>
                        </a14:imgEffect>
                      </a14:imgLayer>
                    </a14:imgProps>
                  </a:ext>
                </a:extLst>
              </a:blip>
              <a:stretch>
                <a:fillRect/>
              </a:stretch>
            </p:blipFill>
            <p:spPr>
              <a:xfrm>
                <a:off x="10416175" y="155601"/>
                <a:ext cx="1732765" cy="380364"/>
              </a:xfrm>
              <a:prstGeom prst="rect">
                <a:avLst/>
              </a:prstGeom>
            </p:spPr>
          </p:pic>
        </p:grpSp>
        <p:pic>
          <p:nvPicPr>
            <p:cNvPr id="14" name="图片 13" descr="文本&#10;&#10;中度可信度描述已自动生成">
              <a:extLst>
                <a:ext uri="{FF2B5EF4-FFF2-40B4-BE49-F238E27FC236}">
                  <a16:creationId xmlns:a16="http://schemas.microsoft.com/office/drawing/2014/main" id="{FB4FAA60-9A37-496F-A968-2357FA4AC7F5}"/>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8461793" y="193117"/>
              <a:ext cx="2062130" cy="365125"/>
            </a:xfrm>
            <a:prstGeom prst="rect">
              <a:avLst/>
            </a:prstGeom>
          </p:spPr>
        </p:pic>
      </p:grpSp>
    </p:spTree>
    <p:extLst>
      <p:ext uri="{BB962C8B-B14F-4D97-AF65-F5344CB8AC3E}">
        <p14:creationId xmlns:p14="http://schemas.microsoft.com/office/powerpoint/2010/main" val="230330147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Key points">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0215DC5C-AEFF-472F-98B2-4D8366B5EBC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4457154" cy="6858000"/>
          </a:xfrm>
          <a:prstGeom prst="rect">
            <a:avLst/>
          </a:prstGeom>
        </p:spPr>
      </p:pic>
      <p:sp>
        <p:nvSpPr>
          <p:cNvPr id="5" name="矩形 4">
            <a:extLst>
              <a:ext uri="{FF2B5EF4-FFF2-40B4-BE49-F238E27FC236}">
                <a16:creationId xmlns:a16="http://schemas.microsoft.com/office/drawing/2014/main" id="{A281AC29-C418-4663-9A22-0C562359A883}"/>
              </a:ext>
            </a:extLst>
          </p:cNvPr>
          <p:cNvSpPr/>
          <p:nvPr userDrawn="1"/>
        </p:nvSpPr>
        <p:spPr>
          <a:xfrm>
            <a:off x="0" y="0"/>
            <a:ext cx="4457154" cy="6858000"/>
          </a:xfrm>
          <a:prstGeom prst="rect">
            <a:avLst/>
          </a:prstGeom>
          <a:gradFill flip="none" rotWithShape="1">
            <a:gsLst>
              <a:gs pos="0">
                <a:schemeClr val="bg1">
                  <a:alpha val="40000"/>
                </a:schemeClr>
              </a:gs>
              <a:gs pos="100000">
                <a:schemeClr val="bg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 name="组合 6">
            <a:extLst>
              <a:ext uri="{FF2B5EF4-FFF2-40B4-BE49-F238E27FC236}">
                <a16:creationId xmlns:a16="http://schemas.microsoft.com/office/drawing/2014/main" id="{74AB4C4D-F1D5-4B99-BACE-28042C005AE5}"/>
              </a:ext>
            </a:extLst>
          </p:cNvPr>
          <p:cNvGrpSpPr/>
          <p:nvPr userDrawn="1"/>
        </p:nvGrpSpPr>
        <p:grpSpPr>
          <a:xfrm>
            <a:off x="9112151" y="149813"/>
            <a:ext cx="3079850" cy="336324"/>
            <a:chOff x="8461793" y="155601"/>
            <a:chExt cx="3687147" cy="402641"/>
          </a:xfrm>
        </p:grpSpPr>
        <p:grpSp>
          <p:nvGrpSpPr>
            <p:cNvPr id="8" name="组合 7">
              <a:extLst>
                <a:ext uri="{FF2B5EF4-FFF2-40B4-BE49-F238E27FC236}">
                  <a16:creationId xmlns:a16="http://schemas.microsoft.com/office/drawing/2014/main" id="{D36493B5-1754-4998-B111-F69E12711F29}"/>
                </a:ext>
              </a:extLst>
            </p:cNvPr>
            <p:cNvGrpSpPr/>
            <p:nvPr userDrawn="1"/>
          </p:nvGrpSpPr>
          <p:grpSpPr>
            <a:xfrm>
              <a:off x="10416175" y="155601"/>
              <a:ext cx="1732765" cy="380364"/>
              <a:chOff x="10416175" y="155601"/>
              <a:chExt cx="1732765" cy="380364"/>
            </a:xfrm>
          </p:grpSpPr>
          <p:grpSp>
            <p:nvGrpSpPr>
              <p:cNvPr id="10" name="组合 9">
                <a:extLst>
                  <a:ext uri="{FF2B5EF4-FFF2-40B4-BE49-F238E27FC236}">
                    <a16:creationId xmlns:a16="http://schemas.microsoft.com/office/drawing/2014/main" id="{66E15F9D-1103-4ECD-9C38-06C493F0D86F}"/>
                  </a:ext>
                </a:extLst>
              </p:cNvPr>
              <p:cNvGrpSpPr/>
              <p:nvPr userDrawn="1"/>
            </p:nvGrpSpPr>
            <p:grpSpPr>
              <a:xfrm>
                <a:off x="10501419" y="313894"/>
                <a:ext cx="95342" cy="95342"/>
                <a:chOff x="10825120" y="313894"/>
                <a:chExt cx="95342" cy="95342"/>
              </a:xfrm>
            </p:grpSpPr>
            <p:cxnSp>
              <p:nvCxnSpPr>
                <p:cNvPr id="12" name="直线连接符 38">
                  <a:extLst>
                    <a:ext uri="{FF2B5EF4-FFF2-40B4-BE49-F238E27FC236}">
                      <a16:creationId xmlns:a16="http://schemas.microsoft.com/office/drawing/2014/main" id="{A7AA7D7F-5685-426C-AF8C-BB6B7B182D89}"/>
                    </a:ext>
                  </a:extLst>
                </p:cNvPr>
                <p:cNvCxnSpPr/>
                <p:nvPr/>
              </p:nvCxnSpPr>
              <p:spPr>
                <a:xfrm>
                  <a:off x="10825120" y="313894"/>
                  <a:ext cx="95342" cy="95342"/>
                </a:xfrm>
                <a:prstGeom prst="line">
                  <a:avLst/>
                </a:prstGeom>
                <a:ln>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cxnSp>
              <p:nvCxnSpPr>
                <p:cNvPr id="13" name="直线连接符 39">
                  <a:extLst>
                    <a:ext uri="{FF2B5EF4-FFF2-40B4-BE49-F238E27FC236}">
                      <a16:creationId xmlns:a16="http://schemas.microsoft.com/office/drawing/2014/main" id="{2E37FE4C-E3FD-4313-9F92-70AFA57B871B}"/>
                    </a:ext>
                  </a:extLst>
                </p:cNvPr>
                <p:cNvCxnSpPr/>
                <p:nvPr/>
              </p:nvCxnSpPr>
              <p:spPr>
                <a:xfrm flipH="1">
                  <a:off x="10825120" y="313894"/>
                  <a:ext cx="95342" cy="95342"/>
                </a:xfrm>
                <a:prstGeom prst="line">
                  <a:avLst/>
                </a:prstGeom>
                <a:ln>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grpSp>
          <p:pic>
            <p:nvPicPr>
              <p:cNvPr id="11" name="图片 10">
                <a:extLst>
                  <a:ext uri="{FF2B5EF4-FFF2-40B4-BE49-F238E27FC236}">
                    <a16:creationId xmlns:a16="http://schemas.microsoft.com/office/drawing/2014/main" id="{DF7FF8BB-2344-42B5-A753-08F6ADAABF8E}"/>
                  </a:ext>
                </a:extLst>
              </p:cNvPr>
              <p:cNvPicPr>
                <a:picLocks noChangeAspect="1"/>
              </p:cNvPicPr>
              <p:nvPr userDrawn="1"/>
            </p:nvPicPr>
            <p:blipFill>
              <a:blip r:embed="rId3">
                <a:extLst>
                  <a:ext uri="{BEBA8EAE-BF5A-486C-A8C5-ECC9F3942E4B}">
                    <a14:imgProps xmlns:a14="http://schemas.microsoft.com/office/drawing/2010/main">
                      <a14:imgLayer r:embed="rId4">
                        <a14:imgEffect>
                          <a14:backgroundRemoval t="10000" b="90000" l="10000" r="90000">
                            <a14:foregroundMark x1="20000" y1="57037" x2="20000" y2="57037"/>
                            <a14:foregroundMark x1="13496" y1="15556" x2="13496" y2="15556"/>
                            <a14:foregroundMark x1="26992" y1="43704" x2="26992" y2="43704"/>
                            <a14:foregroundMark x1="36423" y1="49630" x2="36423" y2="49630"/>
                            <a14:foregroundMark x1="41301" y1="42963" x2="41301" y2="42963"/>
                            <a14:foregroundMark x1="49106" y1="40741" x2="49106" y2="40741"/>
                            <a14:foregroundMark x1="56911" y1="48889" x2="56911" y2="48889"/>
                            <a14:foregroundMark x1="64065" y1="45926" x2="64065" y2="45926"/>
                            <a14:foregroundMark x1="71057" y1="43704" x2="71057" y2="43704"/>
                            <a14:foregroundMark x1="78211" y1="46667" x2="78211" y2="46667"/>
                            <a14:foregroundMark x1="12358" y1="16296" x2="12358" y2="16296"/>
                            <a14:foregroundMark x1="11545" y1="16296" x2="11545" y2="16296"/>
                            <a14:foregroundMark x1="11057" y1="16296" x2="11057" y2="16296"/>
                            <a14:backgroundMark x1="39837" y1="14074" x2="39837" y2="14074"/>
                            <a14:backgroundMark x1="32846" y1="51852" x2="32846" y2="51852"/>
                            <a14:backgroundMark x1="80325" y1="45926" x2="80325" y2="45926"/>
                          </a14:backgroundRemoval>
                        </a14:imgEffect>
                      </a14:imgLayer>
                    </a14:imgProps>
                  </a:ext>
                </a:extLst>
              </a:blip>
              <a:stretch>
                <a:fillRect/>
              </a:stretch>
            </p:blipFill>
            <p:spPr>
              <a:xfrm>
                <a:off x="10416175" y="155601"/>
                <a:ext cx="1732765" cy="380364"/>
              </a:xfrm>
              <a:prstGeom prst="rect">
                <a:avLst/>
              </a:prstGeom>
            </p:spPr>
          </p:pic>
        </p:grpSp>
        <p:pic>
          <p:nvPicPr>
            <p:cNvPr id="9" name="图片 8" descr="文本&#10;&#10;中度可信度描述已自动生成">
              <a:extLst>
                <a:ext uri="{FF2B5EF4-FFF2-40B4-BE49-F238E27FC236}">
                  <a16:creationId xmlns:a16="http://schemas.microsoft.com/office/drawing/2014/main" id="{8AFE3D65-3E2B-49AD-AE88-D6BB38312AF6}"/>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8461793" y="193117"/>
              <a:ext cx="2062130" cy="365125"/>
            </a:xfrm>
            <a:prstGeom prst="rect">
              <a:avLst/>
            </a:prstGeom>
          </p:spPr>
        </p:pic>
      </p:grpSp>
    </p:spTree>
    <p:extLst>
      <p:ext uri="{BB962C8B-B14F-4D97-AF65-F5344CB8AC3E}">
        <p14:creationId xmlns:p14="http://schemas.microsoft.com/office/powerpoint/2010/main" val="357245327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B626A1-938A-492A-AA6A-23736C441ED7}"/>
              </a:ext>
            </a:extLst>
          </p:cNvPr>
          <p:cNvSpPr>
            <a:spLocks noGrp="1"/>
          </p:cNvSpPr>
          <p:nvPr>
            <p:ph type="title"/>
          </p:nvPr>
        </p:nvSpPr>
        <p:spPr>
          <a:xfrm>
            <a:off x="282372" y="219660"/>
            <a:ext cx="9433127" cy="711321"/>
          </a:xfrm>
          <a:prstGeom prst="rect">
            <a:avLst/>
          </a:prstGeom>
        </p:spPr>
        <p:txBody>
          <a:bodyPr anchor="ctr"/>
          <a:lstStyle>
            <a:lvl1pPr>
              <a:defRPr sz="2800"/>
            </a:lvl1pPr>
          </a:lstStyle>
          <a:p>
            <a:endParaRPr lang="zh-CN" altLang="en-US" dirty="0"/>
          </a:p>
        </p:txBody>
      </p:sp>
      <p:sp>
        <p:nvSpPr>
          <p:cNvPr id="5" name="文本占位符 4">
            <a:extLst>
              <a:ext uri="{FF2B5EF4-FFF2-40B4-BE49-F238E27FC236}">
                <a16:creationId xmlns:a16="http://schemas.microsoft.com/office/drawing/2014/main" id="{1DCE48FA-AA7F-4E36-A348-1B61836BE1F2}"/>
              </a:ext>
            </a:extLst>
          </p:cNvPr>
          <p:cNvSpPr>
            <a:spLocks noGrp="1"/>
          </p:cNvSpPr>
          <p:nvPr>
            <p:ph type="body" sz="quarter" idx="10"/>
          </p:nvPr>
        </p:nvSpPr>
        <p:spPr>
          <a:xfrm>
            <a:off x="282373" y="1084267"/>
            <a:ext cx="11627255" cy="712788"/>
          </a:xfrm>
          <a:prstGeom prst="rect">
            <a:avLst/>
          </a:prstGeom>
        </p:spPr>
        <p:txBody>
          <a:bodyPr/>
          <a:lstStyle>
            <a:lvl1pPr marL="285750" marR="0" indent="-285750" algn="l" defTabSz="914400" rtl="0" eaLnBrk="1" fontAlgn="auto" latinLnBrk="0" hangingPunct="1">
              <a:lnSpc>
                <a:spcPct val="150000"/>
              </a:lnSpc>
              <a:spcBef>
                <a:spcPts val="0"/>
              </a:spcBef>
              <a:spcAft>
                <a:spcPts val="600"/>
              </a:spcAft>
              <a:buClrTx/>
              <a:buSzTx/>
              <a:buFont typeface="Arial" panose="020B0604020202020204" pitchFamily="34" charset="0"/>
              <a:buChar char="•"/>
              <a:tabLst/>
              <a:defRPr sz="1200"/>
            </a:lvl1p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zh-CN" altLang="en-US" sz="1400" b="0" i="0" u="none" strike="noStrike" kern="1200" cap="none" spc="0" normalizeH="0" baseline="0" noProof="0" dirty="0">
              <a:ln>
                <a:noFill/>
              </a:ln>
              <a:solidFill>
                <a:srgbClr val="000000"/>
              </a:solidFill>
              <a:effectLst/>
              <a:uLnTx/>
              <a:uFillTx/>
              <a:latin typeface="Verdana"/>
              <a:ea typeface="微软雅黑"/>
              <a:cs typeface="+mn-cs"/>
            </a:endParaRPr>
          </a:p>
        </p:txBody>
      </p:sp>
      <p:sp>
        <p:nvSpPr>
          <p:cNvPr id="6" name="矩形 5">
            <a:extLst>
              <a:ext uri="{FF2B5EF4-FFF2-40B4-BE49-F238E27FC236}">
                <a16:creationId xmlns:a16="http://schemas.microsoft.com/office/drawing/2014/main" id="{4B60EB82-9ACA-4FD0-AA1A-7C7CC511A665}"/>
              </a:ext>
            </a:extLst>
          </p:cNvPr>
          <p:cNvSpPr/>
          <p:nvPr userDrawn="1"/>
        </p:nvSpPr>
        <p:spPr>
          <a:xfrm>
            <a:off x="282373" y="966172"/>
            <a:ext cx="4127822" cy="73673"/>
          </a:xfrm>
          <a:prstGeom prst="rect">
            <a:avLst/>
          </a:prstGeom>
          <a:gradFill flip="none" rotWithShape="1">
            <a:gsLst>
              <a:gs pos="0">
                <a:schemeClr val="accent1"/>
              </a:gs>
              <a:gs pos="28000">
                <a:schemeClr val="accent1">
                  <a:lumMod val="40000"/>
                  <a:lumOff val="60000"/>
                </a:schemeClr>
              </a:gs>
              <a:gs pos="100000">
                <a:schemeClr val="bg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400" dirty="0">
              <a:solidFill>
                <a:schemeClr val="tx1"/>
              </a:solidFill>
            </a:endParaRPr>
          </a:p>
        </p:txBody>
      </p:sp>
      <p:sp>
        <p:nvSpPr>
          <p:cNvPr id="8" name="文本占位符 7">
            <a:extLst>
              <a:ext uri="{FF2B5EF4-FFF2-40B4-BE49-F238E27FC236}">
                <a16:creationId xmlns:a16="http://schemas.microsoft.com/office/drawing/2014/main" id="{DD3B625D-BE45-49EA-A355-F4BEAC08860B}"/>
              </a:ext>
            </a:extLst>
          </p:cNvPr>
          <p:cNvSpPr>
            <a:spLocks noGrp="1"/>
          </p:cNvSpPr>
          <p:nvPr>
            <p:ph type="body" sz="quarter" idx="11"/>
          </p:nvPr>
        </p:nvSpPr>
        <p:spPr>
          <a:xfrm>
            <a:off x="282372" y="6447099"/>
            <a:ext cx="11627255" cy="300942"/>
          </a:xfrm>
          <a:prstGeom prst="rect">
            <a:avLst/>
          </a:prstGeom>
        </p:spPr>
        <p:txBody>
          <a:bodyPr anchor="ctr"/>
          <a:lstStyle>
            <a:lvl1pPr marL="0" indent="0">
              <a:spcBef>
                <a:spcPts val="0"/>
              </a:spcBef>
              <a:buNone/>
              <a:defRPr sz="800">
                <a:solidFill>
                  <a:schemeClr val="tx1">
                    <a:lumMod val="65000"/>
                    <a:lumOff val="35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endParaRPr lang="zh-CN" altLang="en-US" dirty="0"/>
          </a:p>
        </p:txBody>
      </p:sp>
    </p:spTree>
    <p:extLst>
      <p:ext uri="{BB962C8B-B14F-4D97-AF65-F5344CB8AC3E}">
        <p14:creationId xmlns:p14="http://schemas.microsoft.com/office/powerpoint/2010/main" val="82912033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市场">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B626A1-938A-492A-AA6A-23736C441ED7}"/>
              </a:ext>
            </a:extLst>
          </p:cNvPr>
          <p:cNvSpPr>
            <a:spLocks noGrp="1"/>
          </p:cNvSpPr>
          <p:nvPr>
            <p:ph type="title"/>
          </p:nvPr>
        </p:nvSpPr>
        <p:spPr>
          <a:xfrm>
            <a:off x="282372" y="219660"/>
            <a:ext cx="9433127" cy="711321"/>
          </a:xfrm>
          <a:prstGeom prst="rect">
            <a:avLst/>
          </a:prstGeom>
        </p:spPr>
        <p:txBody>
          <a:bodyPr anchor="ctr"/>
          <a:lstStyle>
            <a:lvl1pPr>
              <a:defRPr sz="2800">
                <a:latin typeface="+mn-ea"/>
                <a:ea typeface="+mn-ea"/>
              </a:defRPr>
            </a:lvl1pPr>
          </a:lstStyle>
          <a:p>
            <a:endParaRPr lang="zh-CN" altLang="en-US" dirty="0"/>
          </a:p>
        </p:txBody>
      </p:sp>
      <p:sp>
        <p:nvSpPr>
          <p:cNvPr id="5" name="文本占位符 4">
            <a:extLst>
              <a:ext uri="{FF2B5EF4-FFF2-40B4-BE49-F238E27FC236}">
                <a16:creationId xmlns:a16="http://schemas.microsoft.com/office/drawing/2014/main" id="{1DCE48FA-AA7F-4E36-A348-1B61836BE1F2}"/>
              </a:ext>
            </a:extLst>
          </p:cNvPr>
          <p:cNvSpPr>
            <a:spLocks noGrp="1"/>
          </p:cNvSpPr>
          <p:nvPr>
            <p:ph type="body" sz="quarter" idx="10"/>
          </p:nvPr>
        </p:nvSpPr>
        <p:spPr>
          <a:xfrm>
            <a:off x="282373" y="1084267"/>
            <a:ext cx="11627255" cy="712788"/>
          </a:xfrm>
          <a:prstGeom prst="rect">
            <a:avLst/>
          </a:prstGeom>
        </p:spPr>
        <p:txBody>
          <a:bodyPr/>
          <a:lstStyle>
            <a:lvl1pPr marL="285750" marR="0" indent="-285750" algn="l" defTabSz="914400" rtl="0" eaLnBrk="1" fontAlgn="auto" latinLnBrk="0" hangingPunct="1">
              <a:lnSpc>
                <a:spcPct val="150000"/>
              </a:lnSpc>
              <a:spcBef>
                <a:spcPts val="0"/>
              </a:spcBef>
              <a:spcAft>
                <a:spcPts val="600"/>
              </a:spcAft>
              <a:buClrTx/>
              <a:buSzTx/>
              <a:buFont typeface="Arial" panose="020B0604020202020204" pitchFamily="34" charset="0"/>
              <a:buChar char="•"/>
              <a:tabLst/>
              <a:defRPr sz="1200">
                <a:latin typeface="+mn-ea"/>
                <a:ea typeface="+mn-ea"/>
              </a:defRPr>
            </a:lvl1p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zh-CN" altLang="en-US" sz="1400" b="0" i="0" u="none" strike="noStrike" kern="1200" cap="none" spc="0" normalizeH="0" baseline="0" noProof="0" dirty="0">
              <a:ln>
                <a:noFill/>
              </a:ln>
              <a:solidFill>
                <a:srgbClr val="000000"/>
              </a:solidFill>
              <a:effectLst/>
              <a:uLnTx/>
              <a:uFillTx/>
              <a:latin typeface="Verdana"/>
              <a:ea typeface="微软雅黑"/>
              <a:cs typeface="+mn-cs"/>
            </a:endParaRPr>
          </a:p>
        </p:txBody>
      </p:sp>
      <p:sp>
        <p:nvSpPr>
          <p:cNvPr id="6" name="矩形 5">
            <a:extLst>
              <a:ext uri="{FF2B5EF4-FFF2-40B4-BE49-F238E27FC236}">
                <a16:creationId xmlns:a16="http://schemas.microsoft.com/office/drawing/2014/main" id="{4B60EB82-9ACA-4FD0-AA1A-7C7CC511A665}"/>
              </a:ext>
            </a:extLst>
          </p:cNvPr>
          <p:cNvSpPr/>
          <p:nvPr userDrawn="1"/>
        </p:nvSpPr>
        <p:spPr>
          <a:xfrm>
            <a:off x="282373" y="966172"/>
            <a:ext cx="4127822" cy="73673"/>
          </a:xfrm>
          <a:prstGeom prst="rect">
            <a:avLst/>
          </a:prstGeom>
          <a:gradFill flip="none" rotWithShape="1">
            <a:gsLst>
              <a:gs pos="0">
                <a:schemeClr val="accent1"/>
              </a:gs>
              <a:gs pos="28000">
                <a:schemeClr val="accent1">
                  <a:lumMod val="40000"/>
                  <a:lumOff val="60000"/>
                </a:schemeClr>
              </a:gs>
              <a:gs pos="100000">
                <a:schemeClr val="bg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400" dirty="0">
              <a:solidFill>
                <a:schemeClr val="tx1"/>
              </a:solidFill>
              <a:latin typeface="+mn-ea"/>
              <a:ea typeface="+mn-ea"/>
            </a:endParaRPr>
          </a:p>
        </p:txBody>
      </p:sp>
      <p:sp>
        <p:nvSpPr>
          <p:cNvPr id="8" name="文本占位符 7">
            <a:extLst>
              <a:ext uri="{FF2B5EF4-FFF2-40B4-BE49-F238E27FC236}">
                <a16:creationId xmlns:a16="http://schemas.microsoft.com/office/drawing/2014/main" id="{DD3B625D-BE45-49EA-A355-F4BEAC08860B}"/>
              </a:ext>
            </a:extLst>
          </p:cNvPr>
          <p:cNvSpPr>
            <a:spLocks noGrp="1"/>
          </p:cNvSpPr>
          <p:nvPr>
            <p:ph type="body" sz="quarter" idx="11"/>
          </p:nvPr>
        </p:nvSpPr>
        <p:spPr>
          <a:xfrm>
            <a:off x="282372" y="6447099"/>
            <a:ext cx="11627255" cy="300942"/>
          </a:xfrm>
          <a:prstGeom prst="rect">
            <a:avLst/>
          </a:prstGeom>
        </p:spPr>
        <p:txBody>
          <a:bodyPr anchor="ctr"/>
          <a:lstStyle>
            <a:lvl1pPr marL="0" indent="0">
              <a:spcBef>
                <a:spcPts val="0"/>
              </a:spcBef>
              <a:buNone/>
              <a:defRPr sz="800">
                <a:solidFill>
                  <a:schemeClr val="tx1">
                    <a:lumMod val="65000"/>
                    <a:lumOff val="35000"/>
                  </a:schemeClr>
                </a:solidFill>
                <a:latin typeface="+mn-ea"/>
                <a:ea typeface="+mn-ea"/>
              </a:defRPr>
            </a:lvl1pPr>
            <a:lvl2pPr marL="457200" indent="0">
              <a:buNone/>
              <a:defRPr/>
            </a:lvl2pPr>
            <a:lvl3pPr marL="914400" indent="0">
              <a:buNone/>
              <a:defRPr/>
            </a:lvl3pPr>
            <a:lvl4pPr marL="1371600" indent="0">
              <a:buNone/>
              <a:defRPr/>
            </a:lvl4pPr>
            <a:lvl5pPr marL="1828800" indent="0">
              <a:buNone/>
              <a:defRPr/>
            </a:lvl5pPr>
          </a:lstStyle>
          <a:p>
            <a:pPr lvl="0"/>
            <a:endParaRPr lang="zh-CN" altLang="en-US" dirty="0"/>
          </a:p>
        </p:txBody>
      </p:sp>
      <p:grpSp>
        <p:nvGrpSpPr>
          <p:cNvPr id="4" name="组合 3">
            <a:extLst>
              <a:ext uri="{FF2B5EF4-FFF2-40B4-BE49-F238E27FC236}">
                <a16:creationId xmlns:a16="http://schemas.microsoft.com/office/drawing/2014/main" id="{3A50FD34-ACCC-47C3-B5E0-9BF056ED3F79}"/>
              </a:ext>
            </a:extLst>
          </p:cNvPr>
          <p:cNvGrpSpPr/>
          <p:nvPr userDrawn="1"/>
        </p:nvGrpSpPr>
        <p:grpSpPr>
          <a:xfrm rot="-2700000">
            <a:off x="-9812" y="-22671"/>
            <a:ext cx="576000" cy="596566"/>
            <a:chOff x="2936880" y="3676550"/>
            <a:chExt cx="576000" cy="596566"/>
          </a:xfrm>
        </p:grpSpPr>
        <p:sp>
          <p:nvSpPr>
            <p:cNvPr id="3" name="直角三角形 2">
              <a:extLst>
                <a:ext uri="{FF2B5EF4-FFF2-40B4-BE49-F238E27FC236}">
                  <a16:creationId xmlns:a16="http://schemas.microsoft.com/office/drawing/2014/main" id="{699D27F7-7047-46C2-A3C9-2F2A843049C1}"/>
                </a:ext>
              </a:extLst>
            </p:cNvPr>
            <p:cNvSpPr>
              <a:spLocks noChangeAspect="1"/>
            </p:cNvSpPr>
            <p:nvPr userDrawn="1"/>
          </p:nvSpPr>
          <p:spPr>
            <a:xfrm rot="2700000" flipV="1">
              <a:off x="2936880" y="3697116"/>
              <a:ext cx="576000" cy="57600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wrap="square" rtlCol="0" anchor="ctr">
              <a:noAutofit/>
            </a:bodyPr>
            <a:lstStyle/>
            <a:p>
              <a:pPr algn="ctr"/>
              <a:endParaRPr lang="zh-CN" altLang="en-US" sz="1400" dirty="0">
                <a:solidFill>
                  <a:schemeClr val="tx1"/>
                </a:solidFill>
                <a:latin typeface="+mn-ea"/>
                <a:ea typeface="+mn-ea"/>
              </a:endParaRPr>
            </a:p>
          </p:txBody>
        </p:sp>
        <p:sp>
          <p:nvSpPr>
            <p:cNvPr id="10" name="文本框 9">
              <a:extLst>
                <a:ext uri="{FF2B5EF4-FFF2-40B4-BE49-F238E27FC236}">
                  <a16:creationId xmlns:a16="http://schemas.microsoft.com/office/drawing/2014/main" id="{1B8E908B-34F6-4FFC-A8D9-CF8A48A1D510}"/>
                </a:ext>
              </a:extLst>
            </p:cNvPr>
            <p:cNvSpPr txBox="1"/>
            <p:nvPr userDrawn="1"/>
          </p:nvSpPr>
          <p:spPr>
            <a:xfrm>
              <a:off x="2953013" y="3676550"/>
              <a:ext cx="543739" cy="307777"/>
            </a:xfrm>
            <a:prstGeom prst="rect">
              <a:avLst/>
            </a:prstGeom>
            <a:noFill/>
          </p:spPr>
          <p:txBody>
            <a:bodyPr wrap="none" rtlCol="0">
              <a:spAutoFit/>
            </a:bodyPr>
            <a:lstStyle/>
            <a:p>
              <a:pPr algn="ctr"/>
              <a:r>
                <a:rPr lang="zh-CN" altLang="en-US" sz="1400" dirty="0">
                  <a:solidFill>
                    <a:schemeClr val="bg1"/>
                  </a:solidFill>
                  <a:latin typeface="+mn-ea"/>
                  <a:ea typeface="+mn-ea"/>
                </a:rPr>
                <a:t>市场</a:t>
              </a:r>
            </a:p>
          </p:txBody>
        </p:sp>
      </p:grpSp>
    </p:spTree>
    <p:extLst>
      <p:ext uri="{BB962C8B-B14F-4D97-AF65-F5344CB8AC3E}">
        <p14:creationId xmlns:p14="http://schemas.microsoft.com/office/powerpoint/2010/main" val="184103327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货">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B626A1-938A-492A-AA6A-23736C441ED7}"/>
              </a:ext>
            </a:extLst>
          </p:cNvPr>
          <p:cNvSpPr>
            <a:spLocks noGrp="1"/>
          </p:cNvSpPr>
          <p:nvPr>
            <p:ph type="title"/>
          </p:nvPr>
        </p:nvSpPr>
        <p:spPr>
          <a:xfrm>
            <a:off x="282372" y="219660"/>
            <a:ext cx="9433127" cy="711321"/>
          </a:xfrm>
          <a:prstGeom prst="rect">
            <a:avLst/>
          </a:prstGeom>
        </p:spPr>
        <p:txBody>
          <a:bodyPr anchor="ctr"/>
          <a:lstStyle>
            <a:lvl1pPr>
              <a:defRPr sz="2800">
                <a:latin typeface="+mn-ea"/>
                <a:ea typeface="+mn-ea"/>
              </a:defRPr>
            </a:lvl1pPr>
          </a:lstStyle>
          <a:p>
            <a:endParaRPr lang="zh-CN" altLang="en-US" dirty="0"/>
          </a:p>
        </p:txBody>
      </p:sp>
      <p:sp>
        <p:nvSpPr>
          <p:cNvPr id="5" name="文本占位符 4">
            <a:extLst>
              <a:ext uri="{FF2B5EF4-FFF2-40B4-BE49-F238E27FC236}">
                <a16:creationId xmlns:a16="http://schemas.microsoft.com/office/drawing/2014/main" id="{1DCE48FA-AA7F-4E36-A348-1B61836BE1F2}"/>
              </a:ext>
            </a:extLst>
          </p:cNvPr>
          <p:cNvSpPr>
            <a:spLocks noGrp="1"/>
          </p:cNvSpPr>
          <p:nvPr>
            <p:ph type="body" sz="quarter" idx="10"/>
          </p:nvPr>
        </p:nvSpPr>
        <p:spPr>
          <a:xfrm>
            <a:off x="282373" y="1084267"/>
            <a:ext cx="11627255" cy="712788"/>
          </a:xfrm>
          <a:prstGeom prst="rect">
            <a:avLst/>
          </a:prstGeom>
        </p:spPr>
        <p:txBody>
          <a:bodyPr/>
          <a:lstStyle>
            <a:lvl1pPr marL="285750" marR="0" indent="-285750" algn="l" defTabSz="914400" rtl="0" eaLnBrk="1" fontAlgn="auto" latinLnBrk="0" hangingPunct="1">
              <a:lnSpc>
                <a:spcPct val="150000"/>
              </a:lnSpc>
              <a:spcBef>
                <a:spcPts val="0"/>
              </a:spcBef>
              <a:spcAft>
                <a:spcPts val="600"/>
              </a:spcAft>
              <a:buClrTx/>
              <a:buSzTx/>
              <a:buFont typeface="Arial" panose="020B0604020202020204" pitchFamily="34" charset="0"/>
              <a:buChar char="•"/>
              <a:tabLst/>
              <a:defRPr sz="1200">
                <a:latin typeface="+mn-ea"/>
                <a:ea typeface="+mn-ea"/>
              </a:defRPr>
            </a:lvl1p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zh-CN" altLang="en-US" sz="1400" b="0" i="0" u="none" strike="noStrike" kern="1200" cap="none" spc="0" normalizeH="0" baseline="0" noProof="0" dirty="0">
              <a:ln>
                <a:noFill/>
              </a:ln>
              <a:solidFill>
                <a:srgbClr val="000000"/>
              </a:solidFill>
              <a:effectLst/>
              <a:uLnTx/>
              <a:uFillTx/>
              <a:latin typeface="Verdana"/>
              <a:ea typeface="微软雅黑"/>
              <a:cs typeface="+mn-cs"/>
            </a:endParaRPr>
          </a:p>
        </p:txBody>
      </p:sp>
      <p:sp>
        <p:nvSpPr>
          <p:cNvPr id="6" name="矩形 5">
            <a:extLst>
              <a:ext uri="{FF2B5EF4-FFF2-40B4-BE49-F238E27FC236}">
                <a16:creationId xmlns:a16="http://schemas.microsoft.com/office/drawing/2014/main" id="{4B60EB82-9ACA-4FD0-AA1A-7C7CC511A665}"/>
              </a:ext>
            </a:extLst>
          </p:cNvPr>
          <p:cNvSpPr/>
          <p:nvPr userDrawn="1"/>
        </p:nvSpPr>
        <p:spPr>
          <a:xfrm>
            <a:off x="282373" y="966172"/>
            <a:ext cx="4127822" cy="73673"/>
          </a:xfrm>
          <a:prstGeom prst="rect">
            <a:avLst/>
          </a:prstGeom>
          <a:gradFill flip="none" rotWithShape="1">
            <a:gsLst>
              <a:gs pos="0">
                <a:schemeClr val="accent1"/>
              </a:gs>
              <a:gs pos="28000">
                <a:schemeClr val="accent1">
                  <a:lumMod val="40000"/>
                  <a:lumOff val="60000"/>
                </a:schemeClr>
              </a:gs>
              <a:gs pos="100000">
                <a:schemeClr val="bg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400" dirty="0">
              <a:solidFill>
                <a:schemeClr val="tx1"/>
              </a:solidFill>
              <a:latin typeface="+mn-ea"/>
              <a:ea typeface="+mn-ea"/>
            </a:endParaRPr>
          </a:p>
        </p:txBody>
      </p:sp>
      <p:sp>
        <p:nvSpPr>
          <p:cNvPr id="8" name="文本占位符 7">
            <a:extLst>
              <a:ext uri="{FF2B5EF4-FFF2-40B4-BE49-F238E27FC236}">
                <a16:creationId xmlns:a16="http://schemas.microsoft.com/office/drawing/2014/main" id="{DD3B625D-BE45-49EA-A355-F4BEAC08860B}"/>
              </a:ext>
            </a:extLst>
          </p:cNvPr>
          <p:cNvSpPr>
            <a:spLocks noGrp="1"/>
          </p:cNvSpPr>
          <p:nvPr>
            <p:ph type="body" sz="quarter" idx="11"/>
          </p:nvPr>
        </p:nvSpPr>
        <p:spPr>
          <a:xfrm>
            <a:off x="282372" y="6447099"/>
            <a:ext cx="11627255" cy="300942"/>
          </a:xfrm>
          <a:prstGeom prst="rect">
            <a:avLst/>
          </a:prstGeom>
        </p:spPr>
        <p:txBody>
          <a:bodyPr anchor="ctr"/>
          <a:lstStyle>
            <a:lvl1pPr marL="0" indent="0">
              <a:spcBef>
                <a:spcPts val="0"/>
              </a:spcBef>
              <a:buNone/>
              <a:defRPr sz="800">
                <a:solidFill>
                  <a:schemeClr val="tx1">
                    <a:lumMod val="65000"/>
                    <a:lumOff val="35000"/>
                  </a:schemeClr>
                </a:solidFill>
                <a:latin typeface="+mn-ea"/>
                <a:ea typeface="+mn-ea"/>
              </a:defRPr>
            </a:lvl1pPr>
            <a:lvl2pPr marL="457200" indent="0">
              <a:buNone/>
              <a:defRPr/>
            </a:lvl2pPr>
            <a:lvl3pPr marL="914400" indent="0">
              <a:buNone/>
              <a:defRPr/>
            </a:lvl3pPr>
            <a:lvl4pPr marL="1371600" indent="0">
              <a:buNone/>
              <a:defRPr/>
            </a:lvl4pPr>
            <a:lvl5pPr marL="1828800" indent="0">
              <a:buNone/>
              <a:defRPr/>
            </a:lvl5pPr>
          </a:lstStyle>
          <a:p>
            <a:pPr lvl="0"/>
            <a:endParaRPr lang="zh-CN" altLang="en-US" dirty="0"/>
          </a:p>
        </p:txBody>
      </p:sp>
      <p:grpSp>
        <p:nvGrpSpPr>
          <p:cNvPr id="4" name="组合 3">
            <a:extLst>
              <a:ext uri="{FF2B5EF4-FFF2-40B4-BE49-F238E27FC236}">
                <a16:creationId xmlns:a16="http://schemas.microsoft.com/office/drawing/2014/main" id="{3A50FD34-ACCC-47C3-B5E0-9BF056ED3F79}"/>
              </a:ext>
            </a:extLst>
          </p:cNvPr>
          <p:cNvGrpSpPr/>
          <p:nvPr userDrawn="1"/>
        </p:nvGrpSpPr>
        <p:grpSpPr>
          <a:xfrm rot="-2700000">
            <a:off x="-15253" y="-35804"/>
            <a:ext cx="576000" cy="611952"/>
            <a:chOff x="2936880" y="3661164"/>
            <a:chExt cx="576000" cy="611952"/>
          </a:xfrm>
        </p:grpSpPr>
        <p:sp>
          <p:nvSpPr>
            <p:cNvPr id="3" name="直角三角形 2">
              <a:extLst>
                <a:ext uri="{FF2B5EF4-FFF2-40B4-BE49-F238E27FC236}">
                  <a16:creationId xmlns:a16="http://schemas.microsoft.com/office/drawing/2014/main" id="{699D27F7-7047-46C2-A3C9-2F2A843049C1}"/>
                </a:ext>
              </a:extLst>
            </p:cNvPr>
            <p:cNvSpPr>
              <a:spLocks noChangeAspect="1"/>
            </p:cNvSpPr>
            <p:nvPr userDrawn="1"/>
          </p:nvSpPr>
          <p:spPr>
            <a:xfrm rot="2700000" flipV="1">
              <a:off x="2936880" y="3697116"/>
              <a:ext cx="576000" cy="57600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wrap="square" rtlCol="0" anchor="ctr">
              <a:noAutofit/>
            </a:bodyPr>
            <a:lstStyle/>
            <a:p>
              <a:pPr algn="ctr"/>
              <a:endParaRPr lang="zh-CN" altLang="en-US" sz="1400" dirty="0">
                <a:solidFill>
                  <a:schemeClr val="tx1"/>
                </a:solidFill>
                <a:latin typeface="+mn-ea"/>
                <a:ea typeface="+mn-ea"/>
              </a:endParaRPr>
            </a:p>
          </p:txBody>
        </p:sp>
        <p:sp>
          <p:nvSpPr>
            <p:cNvPr id="10" name="文本框 9">
              <a:extLst>
                <a:ext uri="{FF2B5EF4-FFF2-40B4-BE49-F238E27FC236}">
                  <a16:creationId xmlns:a16="http://schemas.microsoft.com/office/drawing/2014/main" id="{1B8E908B-34F6-4FFC-A8D9-CF8A48A1D510}"/>
                </a:ext>
              </a:extLst>
            </p:cNvPr>
            <p:cNvSpPr txBox="1"/>
            <p:nvPr userDrawn="1"/>
          </p:nvSpPr>
          <p:spPr>
            <a:xfrm>
              <a:off x="3029955" y="3661164"/>
              <a:ext cx="389851" cy="338554"/>
            </a:xfrm>
            <a:prstGeom prst="rect">
              <a:avLst/>
            </a:prstGeom>
            <a:noFill/>
          </p:spPr>
          <p:txBody>
            <a:bodyPr wrap="none" rtlCol="0">
              <a:spAutoFit/>
            </a:bodyPr>
            <a:lstStyle/>
            <a:p>
              <a:pPr algn="ctr"/>
              <a:r>
                <a:rPr lang="zh-CN" altLang="en-US" sz="1600" dirty="0">
                  <a:solidFill>
                    <a:schemeClr val="bg1"/>
                  </a:solidFill>
                  <a:latin typeface="+mn-ea"/>
                  <a:ea typeface="+mn-ea"/>
                </a:rPr>
                <a:t>货</a:t>
              </a:r>
            </a:p>
          </p:txBody>
        </p:sp>
      </p:grpSp>
    </p:spTree>
    <p:extLst>
      <p:ext uri="{BB962C8B-B14F-4D97-AF65-F5344CB8AC3E}">
        <p14:creationId xmlns:p14="http://schemas.microsoft.com/office/powerpoint/2010/main" val="3245072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场">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B626A1-938A-492A-AA6A-23736C441ED7}"/>
              </a:ext>
            </a:extLst>
          </p:cNvPr>
          <p:cNvSpPr>
            <a:spLocks noGrp="1"/>
          </p:cNvSpPr>
          <p:nvPr>
            <p:ph type="title"/>
          </p:nvPr>
        </p:nvSpPr>
        <p:spPr>
          <a:xfrm>
            <a:off x="282372" y="219660"/>
            <a:ext cx="9433127" cy="711321"/>
          </a:xfrm>
          <a:prstGeom prst="rect">
            <a:avLst/>
          </a:prstGeom>
        </p:spPr>
        <p:txBody>
          <a:bodyPr anchor="ctr"/>
          <a:lstStyle>
            <a:lvl1pPr>
              <a:defRPr sz="2800">
                <a:latin typeface="+mn-ea"/>
                <a:ea typeface="+mn-ea"/>
              </a:defRPr>
            </a:lvl1pPr>
          </a:lstStyle>
          <a:p>
            <a:endParaRPr lang="zh-CN" altLang="en-US" dirty="0"/>
          </a:p>
        </p:txBody>
      </p:sp>
      <p:sp>
        <p:nvSpPr>
          <p:cNvPr id="5" name="文本占位符 4">
            <a:extLst>
              <a:ext uri="{FF2B5EF4-FFF2-40B4-BE49-F238E27FC236}">
                <a16:creationId xmlns:a16="http://schemas.microsoft.com/office/drawing/2014/main" id="{1DCE48FA-AA7F-4E36-A348-1B61836BE1F2}"/>
              </a:ext>
            </a:extLst>
          </p:cNvPr>
          <p:cNvSpPr>
            <a:spLocks noGrp="1"/>
          </p:cNvSpPr>
          <p:nvPr>
            <p:ph type="body" sz="quarter" idx="10"/>
          </p:nvPr>
        </p:nvSpPr>
        <p:spPr>
          <a:xfrm>
            <a:off x="282373" y="1084267"/>
            <a:ext cx="11627255" cy="712788"/>
          </a:xfrm>
          <a:prstGeom prst="rect">
            <a:avLst/>
          </a:prstGeom>
        </p:spPr>
        <p:txBody>
          <a:bodyPr/>
          <a:lstStyle>
            <a:lvl1pPr marL="285750" marR="0" indent="-285750" algn="l" defTabSz="914400" rtl="0" eaLnBrk="1" fontAlgn="auto" latinLnBrk="0" hangingPunct="1">
              <a:lnSpc>
                <a:spcPct val="150000"/>
              </a:lnSpc>
              <a:spcBef>
                <a:spcPts val="0"/>
              </a:spcBef>
              <a:spcAft>
                <a:spcPts val="600"/>
              </a:spcAft>
              <a:buClrTx/>
              <a:buSzTx/>
              <a:buFont typeface="Arial" panose="020B0604020202020204" pitchFamily="34" charset="0"/>
              <a:buChar char="•"/>
              <a:tabLst/>
              <a:defRPr sz="1200">
                <a:latin typeface="+mn-ea"/>
                <a:ea typeface="+mn-ea"/>
              </a:defRPr>
            </a:lvl1p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zh-CN" altLang="en-US" sz="1400" b="0" i="0" u="none" strike="noStrike" kern="1200" cap="none" spc="0" normalizeH="0" baseline="0" noProof="0" dirty="0">
              <a:ln>
                <a:noFill/>
              </a:ln>
              <a:solidFill>
                <a:srgbClr val="000000"/>
              </a:solidFill>
              <a:effectLst/>
              <a:uLnTx/>
              <a:uFillTx/>
              <a:latin typeface="Verdana"/>
              <a:ea typeface="微软雅黑"/>
              <a:cs typeface="+mn-cs"/>
            </a:endParaRPr>
          </a:p>
        </p:txBody>
      </p:sp>
      <p:sp>
        <p:nvSpPr>
          <p:cNvPr id="6" name="矩形 5">
            <a:extLst>
              <a:ext uri="{FF2B5EF4-FFF2-40B4-BE49-F238E27FC236}">
                <a16:creationId xmlns:a16="http://schemas.microsoft.com/office/drawing/2014/main" id="{4B60EB82-9ACA-4FD0-AA1A-7C7CC511A665}"/>
              </a:ext>
            </a:extLst>
          </p:cNvPr>
          <p:cNvSpPr/>
          <p:nvPr userDrawn="1"/>
        </p:nvSpPr>
        <p:spPr>
          <a:xfrm>
            <a:off x="282373" y="966172"/>
            <a:ext cx="4127822" cy="73673"/>
          </a:xfrm>
          <a:prstGeom prst="rect">
            <a:avLst/>
          </a:prstGeom>
          <a:gradFill flip="none" rotWithShape="1">
            <a:gsLst>
              <a:gs pos="0">
                <a:schemeClr val="accent1"/>
              </a:gs>
              <a:gs pos="28000">
                <a:schemeClr val="accent1">
                  <a:lumMod val="40000"/>
                  <a:lumOff val="60000"/>
                </a:schemeClr>
              </a:gs>
              <a:gs pos="100000">
                <a:schemeClr val="bg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400" dirty="0">
              <a:solidFill>
                <a:schemeClr val="tx1"/>
              </a:solidFill>
              <a:latin typeface="+mn-ea"/>
              <a:ea typeface="+mn-ea"/>
            </a:endParaRPr>
          </a:p>
        </p:txBody>
      </p:sp>
      <p:sp>
        <p:nvSpPr>
          <p:cNvPr id="8" name="文本占位符 7">
            <a:extLst>
              <a:ext uri="{FF2B5EF4-FFF2-40B4-BE49-F238E27FC236}">
                <a16:creationId xmlns:a16="http://schemas.microsoft.com/office/drawing/2014/main" id="{DD3B625D-BE45-49EA-A355-F4BEAC08860B}"/>
              </a:ext>
            </a:extLst>
          </p:cNvPr>
          <p:cNvSpPr>
            <a:spLocks noGrp="1"/>
          </p:cNvSpPr>
          <p:nvPr>
            <p:ph type="body" sz="quarter" idx="11"/>
          </p:nvPr>
        </p:nvSpPr>
        <p:spPr>
          <a:xfrm>
            <a:off x="282372" y="6447099"/>
            <a:ext cx="11627255" cy="300942"/>
          </a:xfrm>
          <a:prstGeom prst="rect">
            <a:avLst/>
          </a:prstGeom>
        </p:spPr>
        <p:txBody>
          <a:bodyPr anchor="ctr"/>
          <a:lstStyle>
            <a:lvl1pPr marL="0" indent="0">
              <a:spcBef>
                <a:spcPts val="0"/>
              </a:spcBef>
              <a:buNone/>
              <a:defRPr sz="800">
                <a:solidFill>
                  <a:schemeClr val="tx1">
                    <a:lumMod val="65000"/>
                    <a:lumOff val="35000"/>
                  </a:schemeClr>
                </a:solidFill>
                <a:latin typeface="+mn-ea"/>
                <a:ea typeface="+mn-ea"/>
              </a:defRPr>
            </a:lvl1pPr>
            <a:lvl2pPr marL="457200" indent="0">
              <a:buNone/>
              <a:defRPr/>
            </a:lvl2pPr>
            <a:lvl3pPr marL="914400" indent="0">
              <a:buNone/>
              <a:defRPr/>
            </a:lvl3pPr>
            <a:lvl4pPr marL="1371600" indent="0">
              <a:buNone/>
              <a:defRPr/>
            </a:lvl4pPr>
            <a:lvl5pPr marL="1828800" indent="0">
              <a:buNone/>
              <a:defRPr/>
            </a:lvl5pPr>
          </a:lstStyle>
          <a:p>
            <a:pPr lvl="0"/>
            <a:endParaRPr lang="zh-CN" altLang="en-US" dirty="0"/>
          </a:p>
        </p:txBody>
      </p:sp>
      <p:grpSp>
        <p:nvGrpSpPr>
          <p:cNvPr id="7" name="组合 6">
            <a:extLst>
              <a:ext uri="{FF2B5EF4-FFF2-40B4-BE49-F238E27FC236}">
                <a16:creationId xmlns:a16="http://schemas.microsoft.com/office/drawing/2014/main" id="{2240F827-C0F4-A617-5CD4-41A51410509E}"/>
              </a:ext>
            </a:extLst>
          </p:cNvPr>
          <p:cNvGrpSpPr/>
          <p:nvPr userDrawn="1"/>
        </p:nvGrpSpPr>
        <p:grpSpPr>
          <a:xfrm rot="-2700000">
            <a:off x="-15253" y="-35804"/>
            <a:ext cx="576000" cy="611952"/>
            <a:chOff x="2936880" y="3661164"/>
            <a:chExt cx="576000" cy="611952"/>
          </a:xfrm>
        </p:grpSpPr>
        <p:sp>
          <p:nvSpPr>
            <p:cNvPr id="9" name="直角三角形 8">
              <a:extLst>
                <a:ext uri="{FF2B5EF4-FFF2-40B4-BE49-F238E27FC236}">
                  <a16:creationId xmlns:a16="http://schemas.microsoft.com/office/drawing/2014/main" id="{56F3E4C3-74D3-37AF-B0F0-6527D6C1966B}"/>
                </a:ext>
              </a:extLst>
            </p:cNvPr>
            <p:cNvSpPr>
              <a:spLocks noChangeAspect="1"/>
            </p:cNvSpPr>
            <p:nvPr userDrawn="1"/>
          </p:nvSpPr>
          <p:spPr>
            <a:xfrm rot="2700000" flipV="1">
              <a:off x="2936880" y="3697116"/>
              <a:ext cx="576000" cy="57600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wrap="square" rtlCol="0" anchor="ctr">
              <a:noAutofit/>
            </a:bodyPr>
            <a:lstStyle/>
            <a:p>
              <a:pPr algn="ctr"/>
              <a:endParaRPr lang="zh-CN" altLang="en-US" sz="1400" dirty="0">
                <a:solidFill>
                  <a:schemeClr val="tx1"/>
                </a:solidFill>
                <a:latin typeface="+mn-ea"/>
                <a:ea typeface="+mn-ea"/>
              </a:endParaRPr>
            </a:p>
          </p:txBody>
        </p:sp>
        <p:sp>
          <p:nvSpPr>
            <p:cNvPr id="11" name="文本框 10">
              <a:extLst>
                <a:ext uri="{FF2B5EF4-FFF2-40B4-BE49-F238E27FC236}">
                  <a16:creationId xmlns:a16="http://schemas.microsoft.com/office/drawing/2014/main" id="{AFCB40D1-6098-5626-390E-D4BE5E847723}"/>
                </a:ext>
              </a:extLst>
            </p:cNvPr>
            <p:cNvSpPr txBox="1"/>
            <p:nvPr userDrawn="1"/>
          </p:nvSpPr>
          <p:spPr>
            <a:xfrm>
              <a:off x="3029956" y="3661164"/>
              <a:ext cx="389851" cy="338554"/>
            </a:xfrm>
            <a:prstGeom prst="rect">
              <a:avLst/>
            </a:prstGeom>
            <a:noFill/>
          </p:spPr>
          <p:txBody>
            <a:bodyPr wrap="none" rtlCol="0">
              <a:spAutoFit/>
            </a:bodyPr>
            <a:lstStyle/>
            <a:p>
              <a:pPr algn="ctr"/>
              <a:r>
                <a:rPr lang="zh-CN" altLang="en-US" sz="1600" dirty="0">
                  <a:solidFill>
                    <a:schemeClr val="bg1"/>
                  </a:solidFill>
                  <a:latin typeface="+mn-ea"/>
                  <a:ea typeface="+mn-ea"/>
                </a:rPr>
                <a:t>场</a:t>
              </a:r>
            </a:p>
          </p:txBody>
        </p:sp>
      </p:grpSp>
    </p:spTree>
    <p:extLst>
      <p:ext uri="{BB962C8B-B14F-4D97-AF65-F5344CB8AC3E}">
        <p14:creationId xmlns:p14="http://schemas.microsoft.com/office/powerpoint/2010/main" val="224512200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人">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B626A1-938A-492A-AA6A-23736C441ED7}"/>
              </a:ext>
            </a:extLst>
          </p:cNvPr>
          <p:cNvSpPr>
            <a:spLocks noGrp="1"/>
          </p:cNvSpPr>
          <p:nvPr>
            <p:ph type="title"/>
          </p:nvPr>
        </p:nvSpPr>
        <p:spPr>
          <a:xfrm>
            <a:off x="282372" y="219660"/>
            <a:ext cx="9433127" cy="711321"/>
          </a:xfrm>
          <a:prstGeom prst="rect">
            <a:avLst/>
          </a:prstGeom>
        </p:spPr>
        <p:txBody>
          <a:bodyPr anchor="ctr"/>
          <a:lstStyle>
            <a:lvl1pPr>
              <a:defRPr sz="2800">
                <a:latin typeface="+mn-ea"/>
                <a:ea typeface="+mn-ea"/>
              </a:defRPr>
            </a:lvl1pPr>
          </a:lstStyle>
          <a:p>
            <a:endParaRPr lang="zh-CN" altLang="en-US" dirty="0"/>
          </a:p>
        </p:txBody>
      </p:sp>
      <p:sp>
        <p:nvSpPr>
          <p:cNvPr id="5" name="文本占位符 4">
            <a:extLst>
              <a:ext uri="{FF2B5EF4-FFF2-40B4-BE49-F238E27FC236}">
                <a16:creationId xmlns:a16="http://schemas.microsoft.com/office/drawing/2014/main" id="{1DCE48FA-AA7F-4E36-A348-1B61836BE1F2}"/>
              </a:ext>
            </a:extLst>
          </p:cNvPr>
          <p:cNvSpPr>
            <a:spLocks noGrp="1"/>
          </p:cNvSpPr>
          <p:nvPr>
            <p:ph type="body" sz="quarter" idx="10"/>
          </p:nvPr>
        </p:nvSpPr>
        <p:spPr>
          <a:xfrm>
            <a:off x="282373" y="1084267"/>
            <a:ext cx="11627255" cy="712788"/>
          </a:xfrm>
          <a:prstGeom prst="rect">
            <a:avLst/>
          </a:prstGeom>
        </p:spPr>
        <p:txBody>
          <a:bodyPr/>
          <a:lstStyle>
            <a:lvl1pPr marL="285750" marR="0" indent="-285750" algn="l" defTabSz="914400" rtl="0" eaLnBrk="1" fontAlgn="auto" latinLnBrk="0" hangingPunct="1">
              <a:lnSpc>
                <a:spcPct val="150000"/>
              </a:lnSpc>
              <a:spcBef>
                <a:spcPts val="0"/>
              </a:spcBef>
              <a:spcAft>
                <a:spcPts val="600"/>
              </a:spcAft>
              <a:buClrTx/>
              <a:buSzTx/>
              <a:buFont typeface="Arial" panose="020B0604020202020204" pitchFamily="34" charset="0"/>
              <a:buChar char="•"/>
              <a:tabLst/>
              <a:defRPr sz="1200">
                <a:latin typeface="+mn-ea"/>
                <a:ea typeface="+mn-ea"/>
              </a:defRPr>
            </a:lvl1p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zh-CN" altLang="en-US" sz="1400" b="0" i="0" u="none" strike="noStrike" kern="1200" cap="none" spc="0" normalizeH="0" baseline="0" noProof="0" dirty="0">
              <a:ln>
                <a:noFill/>
              </a:ln>
              <a:solidFill>
                <a:srgbClr val="000000"/>
              </a:solidFill>
              <a:effectLst/>
              <a:uLnTx/>
              <a:uFillTx/>
              <a:latin typeface="Verdana"/>
              <a:ea typeface="微软雅黑"/>
              <a:cs typeface="+mn-cs"/>
            </a:endParaRPr>
          </a:p>
        </p:txBody>
      </p:sp>
      <p:sp>
        <p:nvSpPr>
          <p:cNvPr id="6" name="矩形 5">
            <a:extLst>
              <a:ext uri="{FF2B5EF4-FFF2-40B4-BE49-F238E27FC236}">
                <a16:creationId xmlns:a16="http://schemas.microsoft.com/office/drawing/2014/main" id="{4B60EB82-9ACA-4FD0-AA1A-7C7CC511A665}"/>
              </a:ext>
            </a:extLst>
          </p:cNvPr>
          <p:cNvSpPr/>
          <p:nvPr userDrawn="1"/>
        </p:nvSpPr>
        <p:spPr>
          <a:xfrm>
            <a:off x="282373" y="966172"/>
            <a:ext cx="4127822" cy="73673"/>
          </a:xfrm>
          <a:prstGeom prst="rect">
            <a:avLst/>
          </a:prstGeom>
          <a:gradFill flip="none" rotWithShape="1">
            <a:gsLst>
              <a:gs pos="0">
                <a:schemeClr val="accent1"/>
              </a:gs>
              <a:gs pos="28000">
                <a:schemeClr val="accent1">
                  <a:lumMod val="40000"/>
                  <a:lumOff val="60000"/>
                </a:schemeClr>
              </a:gs>
              <a:gs pos="100000">
                <a:schemeClr val="bg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400" dirty="0">
              <a:solidFill>
                <a:schemeClr val="tx1"/>
              </a:solidFill>
              <a:latin typeface="+mn-ea"/>
              <a:ea typeface="+mn-ea"/>
            </a:endParaRPr>
          </a:p>
        </p:txBody>
      </p:sp>
      <p:sp>
        <p:nvSpPr>
          <p:cNvPr id="8" name="文本占位符 7">
            <a:extLst>
              <a:ext uri="{FF2B5EF4-FFF2-40B4-BE49-F238E27FC236}">
                <a16:creationId xmlns:a16="http://schemas.microsoft.com/office/drawing/2014/main" id="{DD3B625D-BE45-49EA-A355-F4BEAC08860B}"/>
              </a:ext>
            </a:extLst>
          </p:cNvPr>
          <p:cNvSpPr>
            <a:spLocks noGrp="1"/>
          </p:cNvSpPr>
          <p:nvPr>
            <p:ph type="body" sz="quarter" idx="11"/>
          </p:nvPr>
        </p:nvSpPr>
        <p:spPr>
          <a:xfrm>
            <a:off x="282372" y="6447099"/>
            <a:ext cx="11627255" cy="300942"/>
          </a:xfrm>
          <a:prstGeom prst="rect">
            <a:avLst/>
          </a:prstGeom>
        </p:spPr>
        <p:txBody>
          <a:bodyPr anchor="ctr"/>
          <a:lstStyle>
            <a:lvl1pPr marL="0" indent="0">
              <a:spcBef>
                <a:spcPts val="0"/>
              </a:spcBef>
              <a:buNone/>
              <a:defRPr sz="800">
                <a:solidFill>
                  <a:schemeClr val="tx1">
                    <a:lumMod val="65000"/>
                    <a:lumOff val="35000"/>
                  </a:schemeClr>
                </a:solidFill>
                <a:latin typeface="+mn-ea"/>
                <a:ea typeface="+mn-ea"/>
              </a:defRPr>
            </a:lvl1pPr>
            <a:lvl2pPr marL="457200" indent="0">
              <a:buNone/>
              <a:defRPr/>
            </a:lvl2pPr>
            <a:lvl3pPr marL="914400" indent="0">
              <a:buNone/>
              <a:defRPr/>
            </a:lvl3pPr>
            <a:lvl4pPr marL="1371600" indent="0">
              <a:buNone/>
              <a:defRPr/>
            </a:lvl4pPr>
            <a:lvl5pPr marL="1828800" indent="0">
              <a:buNone/>
              <a:defRPr/>
            </a:lvl5pPr>
          </a:lstStyle>
          <a:p>
            <a:pPr lvl="0"/>
            <a:endParaRPr lang="zh-CN" altLang="en-US" dirty="0"/>
          </a:p>
        </p:txBody>
      </p:sp>
      <p:grpSp>
        <p:nvGrpSpPr>
          <p:cNvPr id="4" name="组合 3">
            <a:extLst>
              <a:ext uri="{FF2B5EF4-FFF2-40B4-BE49-F238E27FC236}">
                <a16:creationId xmlns:a16="http://schemas.microsoft.com/office/drawing/2014/main" id="{3A50FD34-ACCC-47C3-B5E0-9BF056ED3F79}"/>
              </a:ext>
            </a:extLst>
          </p:cNvPr>
          <p:cNvGrpSpPr/>
          <p:nvPr userDrawn="1"/>
        </p:nvGrpSpPr>
        <p:grpSpPr>
          <a:xfrm rot="-2700000">
            <a:off x="-15253" y="-35803"/>
            <a:ext cx="576000" cy="611951"/>
            <a:chOff x="2936880" y="3661165"/>
            <a:chExt cx="576000" cy="611951"/>
          </a:xfrm>
        </p:grpSpPr>
        <p:sp>
          <p:nvSpPr>
            <p:cNvPr id="3" name="直角三角形 2">
              <a:extLst>
                <a:ext uri="{FF2B5EF4-FFF2-40B4-BE49-F238E27FC236}">
                  <a16:creationId xmlns:a16="http://schemas.microsoft.com/office/drawing/2014/main" id="{699D27F7-7047-46C2-A3C9-2F2A843049C1}"/>
                </a:ext>
              </a:extLst>
            </p:cNvPr>
            <p:cNvSpPr>
              <a:spLocks noChangeAspect="1"/>
            </p:cNvSpPr>
            <p:nvPr userDrawn="1"/>
          </p:nvSpPr>
          <p:spPr>
            <a:xfrm rot="2700000" flipV="1">
              <a:off x="2936880" y="3697116"/>
              <a:ext cx="576000" cy="57600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wrap="square" rtlCol="0" anchor="ctr">
              <a:noAutofit/>
            </a:bodyPr>
            <a:lstStyle/>
            <a:p>
              <a:pPr algn="ctr"/>
              <a:endParaRPr lang="zh-CN" altLang="en-US" sz="1400" dirty="0">
                <a:solidFill>
                  <a:schemeClr val="tx1"/>
                </a:solidFill>
                <a:latin typeface="+mn-ea"/>
                <a:ea typeface="+mn-ea"/>
              </a:endParaRPr>
            </a:p>
          </p:txBody>
        </p:sp>
        <p:sp>
          <p:nvSpPr>
            <p:cNvPr id="10" name="文本框 9">
              <a:extLst>
                <a:ext uri="{FF2B5EF4-FFF2-40B4-BE49-F238E27FC236}">
                  <a16:creationId xmlns:a16="http://schemas.microsoft.com/office/drawing/2014/main" id="{1B8E908B-34F6-4FFC-A8D9-CF8A48A1D510}"/>
                </a:ext>
              </a:extLst>
            </p:cNvPr>
            <p:cNvSpPr txBox="1"/>
            <p:nvPr userDrawn="1"/>
          </p:nvSpPr>
          <p:spPr>
            <a:xfrm>
              <a:off x="3029956" y="3661165"/>
              <a:ext cx="389850" cy="338554"/>
            </a:xfrm>
            <a:prstGeom prst="rect">
              <a:avLst/>
            </a:prstGeom>
            <a:noFill/>
          </p:spPr>
          <p:txBody>
            <a:bodyPr wrap="none" rtlCol="0">
              <a:spAutoFit/>
            </a:bodyPr>
            <a:lstStyle/>
            <a:p>
              <a:pPr algn="ctr"/>
              <a:r>
                <a:rPr lang="zh-CN" altLang="en-US" sz="1600" dirty="0">
                  <a:solidFill>
                    <a:schemeClr val="bg1"/>
                  </a:solidFill>
                  <a:latin typeface="+mn-ea"/>
                  <a:ea typeface="+mn-ea"/>
                </a:rPr>
                <a:t>人</a:t>
              </a:r>
            </a:p>
          </p:txBody>
        </p:sp>
      </p:grpSp>
    </p:spTree>
    <p:extLst>
      <p:ext uri="{BB962C8B-B14F-4D97-AF65-F5344CB8AC3E}">
        <p14:creationId xmlns:p14="http://schemas.microsoft.com/office/powerpoint/2010/main" val="394620084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DEEP DIVE">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B626A1-938A-492A-AA6A-23736C441ED7}"/>
              </a:ext>
            </a:extLst>
          </p:cNvPr>
          <p:cNvSpPr>
            <a:spLocks noGrp="1"/>
          </p:cNvSpPr>
          <p:nvPr>
            <p:ph type="title"/>
          </p:nvPr>
        </p:nvSpPr>
        <p:spPr>
          <a:xfrm>
            <a:off x="282372" y="219660"/>
            <a:ext cx="9433127" cy="711321"/>
          </a:xfrm>
          <a:prstGeom prst="rect">
            <a:avLst/>
          </a:prstGeom>
        </p:spPr>
        <p:txBody>
          <a:bodyPr anchor="ctr"/>
          <a:lstStyle>
            <a:lvl1pPr>
              <a:defRPr sz="2800">
                <a:latin typeface="+mn-ea"/>
                <a:ea typeface="+mn-ea"/>
              </a:defRPr>
            </a:lvl1pPr>
          </a:lstStyle>
          <a:p>
            <a:endParaRPr lang="zh-CN" altLang="en-US" dirty="0"/>
          </a:p>
        </p:txBody>
      </p:sp>
      <p:sp>
        <p:nvSpPr>
          <p:cNvPr id="5" name="文本占位符 4">
            <a:extLst>
              <a:ext uri="{FF2B5EF4-FFF2-40B4-BE49-F238E27FC236}">
                <a16:creationId xmlns:a16="http://schemas.microsoft.com/office/drawing/2014/main" id="{1DCE48FA-AA7F-4E36-A348-1B61836BE1F2}"/>
              </a:ext>
            </a:extLst>
          </p:cNvPr>
          <p:cNvSpPr>
            <a:spLocks noGrp="1"/>
          </p:cNvSpPr>
          <p:nvPr>
            <p:ph type="body" sz="quarter" idx="10"/>
          </p:nvPr>
        </p:nvSpPr>
        <p:spPr>
          <a:xfrm>
            <a:off x="282373" y="1084267"/>
            <a:ext cx="11627255" cy="712788"/>
          </a:xfrm>
          <a:prstGeom prst="rect">
            <a:avLst/>
          </a:prstGeom>
        </p:spPr>
        <p:txBody>
          <a:bodyPr/>
          <a:lstStyle>
            <a:lvl1pPr marL="285750" marR="0" indent="-285750" algn="l" defTabSz="914400" rtl="0" eaLnBrk="1" fontAlgn="auto" latinLnBrk="0" hangingPunct="1">
              <a:lnSpc>
                <a:spcPct val="150000"/>
              </a:lnSpc>
              <a:spcBef>
                <a:spcPts val="0"/>
              </a:spcBef>
              <a:spcAft>
                <a:spcPts val="600"/>
              </a:spcAft>
              <a:buClrTx/>
              <a:buSzTx/>
              <a:buFont typeface="Arial" panose="020B0604020202020204" pitchFamily="34" charset="0"/>
              <a:buChar char="•"/>
              <a:tabLst/>
              <a:defRPr sz="1200">
                <a:latin typeface="+mn-ea"/>
                <a:ea typeface="+mn-ea"/>
              </a:defRPr>
            </a:lvl1p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zh-CN" altLang="en-US" sz="1400" b="0" i="0" u="none" strike="noStrike" kern="1200" cap="none" spc="0" normalizeH="0" baseline="0" noProof="0" dirty="0">
              <a:ln>
                <a:noFill/>
              </a:ln>
              <a:solidFill>
                <a:srgbClr val="000000"/>
              </a:solidFill>
              <a:effectLst/>
              <a:uLnTx/>
              <a:uFillTx/>
              <a:latin typeface="Verdana"/>
              <a:ea typeface="微软雅黑"/>
              <a:cs typeface="+mn-cs"/>
            </a:endParaRPr>
          </a:p>
        </p:txBody>
      </p:sp>
      <p:sp>
        <p:nvSpPr>
          <p:cNvPr id="6" name="矩形 5">
            <a:extLst>
              <a:ext uri="{FF2B5EF4-FFF2-40B4-BE49-F238E27FC236}">
                <a16:creationId xmlns:a16="http://schemas.microsoft.com/office/drawing/2014/main" id="{4B60EB82-9ACA-4FD0-AA1A-7C7CC511A665}"/>
              </a:ext>
            </a:extLst>
          </p:cNvPr>
          <p:cNvSpPr/>
          <p:nvPr userDrawn="1"/>
        </p:nvSpPr>
        <p:spPr>
          <a:xfrm>
            <a:off x="282373" y="966172"/>
            <a:ext cx="4127822" cy="73673"/>
          </a:xfrm>
          <a:prstGeom prst="rect">
            <a:avLst/>
          </a:prstGeom>
          <a:gradFill flip="none" rotWithShape="1">
            <a:gsLst>
              <a:gs pos="0">
                <a:schemeClr val="accent1"/>
              </a:gs>
              <a:gs pos="28000">
                <a:schemeClr val="accent1">
                  <a:lumMod val="40000"/>
                  <a:lumOff val="60000"/>
                </a:schemeClr>
              </a:gs>
              <a:gs pos="100000">
                <a:schemeClr val="bg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400" dirty="0">
              <a:solidFill>
                <a:schemeClr val="tx1"/>
              </a:solidFill>
              <a:latin typeface="+mn-ea"/>
              <a:ea typeface="+mn-ea"/>
            </a:endParaRPr>
          </a:p>
        </p:txBody>
      </p:sp>
      <p:sp>
        <p:nvSpPr>
          <p:cNvPr id="8" name="文本占位符 7">
            <a:extLst>
              <a:ext uri="{FF2B5EF4-FFF2-40B4-BE49-F238E27FC236}">
                <a16:creationId xmlns:a16="http://schemas.microsoft.com/office/drawing/2014/main" id="{DD3B625D-BE45-49EA-A355-F4BEAC08860B}"/>
              </a:ext>
            </a:extLst>
          </p:cNvPr>
          <p:cNvSpPr>
            <a:spLocks noGrp="1"/>
          </p:cNvSpPr>
          <p:nvPr>
            <p:ph type="body" sz="quarter" idx="11"/>
          </p:nvPr>
        </p:nvSpPr>
        <p:spPr>
          <a:xfrm>
            <a:off x="282372" y="6447099"/>
            <a:ext cx="11627255" cy="300942"/>
          </a:xfrm>
          <a:prstGeom prst="rect">
            <a:avLst/>
          </a:prstGeom>
        </p:spPr>
        <p:txBody>
          <a:bodyPr anchor="ctr"/>
          <a:lstStyle>
            <a:lvl1pPr marL="0" indent="0">
              <a:spcBef>
                <a:spcPts val="0"/>
              </a:spcBef>
              <a:buNone/>
              <a:defRPr sz="800">
                <a:solidFill>
                  <a:schemeClr val="tx1">
                    <a:lumMod val="65000"/>
                    <a:lumOff val="35000"/>
                  </a:schemeClr>
                </a:solidFill>
                <a:latin typeface="+mn-ea"/>
                <a:ea typeface="+mn-ea"/>
              </a:defRPr>
            </a:lvl1pPr>
            <a:lvl2pPr marL="457200" indent="0">
              <a:buNone/>
              <a:defRPr/>
            </a:lvl2pPr>
            <a:lvl3pPr marL="914400" indent="0">
              <a:buNone/>
              <a:defRPr/>
            </a:lvl3pPr>
            <a:lvl4pPr marL="1371600" indent="0">
              <a:buNone/>
              <a:defRPr/>
            </a:lvl4pPr>
            <a:lvl5pPr marL="1828800" indent="0">
              <a:buNone/>
              <a:defRPr/>
            </a:lvl5pPr>
          </a:lstStyle>
          <a:p>
            <a:pPr lvl="0"/>
            <a:endParaRPr lang="zh-CN" altLang="en-US" dirty="0"/>
          </a:p>
        </p:txBody>
      </p:sp>
      <p:grpSp>
        <p:nvGrpSpPr>
          <p:cNvPr id="10" name="组合 9">
            <a:extLst>
              <a:ext uri="{FF2B5EF4-FFF2-40B4-BE49-F238E27FC236}">
                <a16:creationId xmlns:a16="http://schemas.microsoft.com/office/drawing/2014/main" id="{DEC7E3CF-D7E3-44E1-9208-66425159201E}"/>
              </a:ext>
            </a:extLst>
          </p:cNvPr>
          <p:cNvGrpSpPr/>
          <p:nvPr userDrawn="1"/>
        </p:nvGrpSpPr>
        <p:grpSpPr>
          <a:xfrm rot="-2700000">
            <a:off x="-26135" y="-62075"/>
            <a:ext cx="576000" cy="642731"/>
            <a:chOff x="2936880" y="3630385"/>
            <a:chExt cx="576000" cy="642731"/>
          </a:xfrm>
        </p:grpSpPr>
        <p:sp>
          <p:nvSpPr>
            <p:cNvPr id="11" name="直角三角形 10">
              <a:extLst>
                <a:ext uri="{FF2B5EF4-FFF2-40B4-BE49-F238E27FC236}">
                  <a16:creationId xmlns:a16="http://schemas.microsoft.com/office/drawing/2014/main" id="{52E4FA91-7210-4886-ADCD-16C79D1D757C}"/>
                </a:ext>
              </a:extLst>
            </p:cNvPr>
            <p:cNvSpPr>
              <a:spLocks noChangeAspect="1"/>
            </p:cNvSpPr>
            <p:nvPr userDrawn="1"/>
          </p:nvSpPr>
          <p:spPr>
            <a:xfrm rot="2700000" flipV="1">
              <a:off x="2936880" y="3697116"/>
              <a:ext cx="576000" cy="57600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wrap="square" rtlCol="0" anchor="ctr">
              <a:noAutofit/>
            </a:bodyPr>
            <a:lstStyle/>
            <a:p>
              <a:pPr algn="ctr"/>
              <a:endParaRPr lang="zh-CN" altLang="en-US" sz="1400" dirty="0">
                <a:solidFill>
                  <a:schemeClr val="tx1"/>
                </a:solidFill>
                <a:latin typeface="+mn-ea"/>
                <a:ea typeface="+mn-ea"/>
              </a:endParaRPr>
            </a:p>
          </p:txBody>
        </p:sp>
        <p:sp>
          <p:nvSpPr>
            <p:cNvPr id="12" name="文本框 11">
              <a:extLst>
                <a:ext uri="{FF2B5EF4-FFF2-40B4-BE49-F238E27FC236}">
                  <a16:creationId xmlns:a16="http://schemas.microsoft.com/office/drawing/2014/main" id="{B98E42DE-F5E5-413B-9312-7A4674380DDF}"/>
                </a:ext>
              </a:extLst>
            </p:cNvPr>
            <p:cNvSpPr txBox="1"/>
            <p:nvPr userDrawn="1"/>
          </p:nvSpPr>
          <p:spPr>
            <a:xfrm>
              <a:off x="2973851" y="3630385"/>
              <a:ext cx="502061" cy="400110"/>
            </a:xfrm>
            <a:prstGeom prst="rect">
              <a:avLst/>
            </a:prstGeom>
            <a:noFill/>
          </p:spPr>
          <p:txBody>
            <a:bodyPr wrap="none" rtlCol="0">
              <a:spAutoFit/>
            </a:bodyPr>
            <a:lstStyle/>
            <a:p>
              <a:pPr algn="ctr"/>
              <a:r>
                <a:rPr lang="en-US" altLang="zh-CN" sz="1000" dirty="0">
                  <a:solidFill>
                    <a:schemeClr val="bg1"/>
                  </a:solidFill>
                  <a:latin typeface="+mn-ea"/>
                  <a:ea typeface="+mn-ea"/>
                </a:rPr>
                <a:t>DEEP</a:t>
              </a:r>
            </a:p>
            <a:p>
              <a:pPr algn="ctr"/>
              <a:r>
                <a:rPr lang="en-US" altLang="zh-CN" sz="1000" dirty="0">
                  <a:solidFill>
                    <a:schemeClr val="bg1"/>
                  </a:solidFill>
                  <a:latin typeface="+mn-ea"/>
                  <a:ea typeface="+mn-ea"/>
                </a:rPr>
                <a:t>DIVE</a:t>
              </a:r>
              <a:endParaRPr lang="zh-CN" altLang="en-US" sz="1000" dirty="0">
                <a:solidFill>
                  <a:schemeClr val="bg1"/>
                </a:solidFill>
                <a:latin typeface="+mn-ea"/>
                <a:ea typeface="+mn-ea"/>
              </a:endParaRPr>
            </a:p>
          </p:txBody>
        </p:sp>
      </p:grpSp>
    </p:spTree>
    <p:extLst>
      <p:ext uri="{BB962C8B-B14F-4D97-AF65-F5344CB8AC3E}">
        <p14:creationId xmlns:p14="http://schemas.microsoft.com/office/powerpoint/2010/main" val="161282269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art 2">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C6D33B49-8D69-4269-9D12-92A12A1B6472}"/>
              </a:ext>
            </a:extLst>
          </p:cNvPr>
          <p:cNvSpPr/>
          <p:nvPr userDrawn="1"/>
        </p:nvSpPr>
        <p:spPr>
          <a:xfrm>
            <a:off x="0" y="0"/>
            <a:ext cx="12192000" cy="6858000"/>
          </a:xfrm>
          <a:prstGeom prst="rect">
            <a:avLst/>
          </a:prstGeom>
          <a:solidFill>
            <a:srgbClr val="DED5C9"/>
          </a:solidFill>
          <a:ln w="12700" cap="flat" cmpd="sng" algn="ctr">
            <a:no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Verdana"/>
              <a:ea typeface="微软雅黑"/>
              <a:cs typeface="+mn-cs"/>
            </a:endParaRPr>
          </a:p>
        </p:txBody>
      </p:sp>
      <p:sp>
        <p:nvSpPr>
          <p:cNvPr id="4" name="矩形 3">
            <a:extLst>
              <a:ext uri="{FF2B5EF4-FFF2-40B4-BE49-F238E27FC236}">
                <a16:creationId xmlns:a16="http://schemas.microsoft.com/office/drawing/2014/main" id="{D9CA8363-A2FE-4CE1-A232-B254E3986C77}"/>
              </a:ext>
            </a:extLst>
          </p:cNvPr>
          <p:cNvSpPr/>
          <p:nvPr userDrawn="1"/>
        </p:nvSpPr>
        <p:spPr>
          <a:xfrm>
            <a:off x="2" y="0"/>
            <a:ext cx="1003300" cy="6858000"/>
          </a:xfrm>
          <a:prstGeom prst="rect">
            <a:avLst/>
          </a:prstGeom>
          <a:solidFill>
            <a:srgbClr val="726250">
              <a:lumMod val="60000"/>
              <a:lumOff val="40000"/>
            </a:srgbClr>
          </a:solidFill>
          <a:ln w="12700" cap="flat" cmpd="sng" algn="ctr">
            <a:no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Verdana"/>
              <a:ea typeface="微软雅黑"/>
              <a:cs typeface="+mn-cs"/>
            </a:endParaRPr>
          </a:p>
        </p:txBody>
      </p:sp>
      <p:sp>
        <p:nvSpPr>
          <p:cNvPr id="5" name="文本框 4">
            <a:extLst>
              <a:ext uri="{FF2B5EF4-FFF2-40B4-BE49-F238E27FC236}">
                <a16:creationId xmlns:a16="http://schemas.microsoft.com/office/drawing/2014/main" id="{29D1A950-BEEE-460A-B35A-EA7438BB0B72}"/>
              </a:ext>
            </a:extLst>
          </p:cNvPr>
          <p:cNvSpPr txBox="1"/>
          <p:nvPr userDrawn="1"/>
        </p:nvSpPr>
        <p:spPr>
          <a:xfrm>
            <a:off x="222904" y="316072"/>
            <a:ext cx="615553" cy="4725827"/>
          </a:xfrm>
          <a:prstGeom prst="rect">
            <a:avLst/>
          </a:prstGeom>
          <a:noFill/>
        </p:spPr>
        <p:txBody>
          <a:bodyPr vert="eaVert" wrap="square" rtlCol="0">
            <a:spAutoFit/>
          </a:bodyPr>
          <a:lstStyle/>
          <a:p>
            <a:r>
              <a:rPr lang="en-US" sz="2800" dirty="0">
                <a:solidFill>
                  <a:srgbClr val="000000"/>
                </a:solidFill>
                <a:latin typeface="+mn-ea"/>
                <a:ea typeface="+mn-ea"/>
              </a:rPr>
              <a:t>CHAPTER		</a:t>
            </a:r>
          </a:p>
        </p:txBody>
      </p:sp>
      <p:grpSp>
        <p:nvGrpSpPr>
          <p:cNvPr id="6" name="组合 5">
            <a:extLst>
              <a:ext uri="{FF2B5EF4-FFF2-40B4-BE49-F238E27FC236}">
                <a16:creationId xmlns:a16="http://schemas.microsoft.com/office/drawing/2014/main" id="{D431516A-0EEE-4820-BD57-1243A8014BA9}"/>
              </a:ext>
            </a:extLst>
          </p:cNvPr>
          <p:cNvGrpSpPr/>
          <p:nvPr userDrawn="1"/>
        </p:nvGrpSpPr>
        <p:grpSpPr>
          <a:xfrm>
            <a:off x="1221977" y="316072"/>
            <a:ext cx="2023048" cy="1800000"/>
            <a:chOff x="1133076" y="316072"/>
            <a:chExt cx="2023048" cy="1800000"/>
          </a:xfrm>
        </p:grpSpPr>
        <p:sp>
          <p:nvSpPr>
            <p:cNvPr id="7" name="文本框 6">
              <a:extLst>
                <a:ext uri="{FF2B5EF4-FFF2-40B4-BE49-F238E27FC236}">
                  <a16:creationId xmlns:a16="http://schemas.microsoft.com/office/drawing/2014/main" id="{D55BB6AE-8DA0-4FC6-9534-A0F332535C1E}"/>
                </a:ext>
              </a:extLst>
            </p:cNvPr>
            <p:cNvSpPr txBox="1"/>
            <p:nvPr/>
          </p:nvSpPr>
          <p:spPr>
            <a:xfrm>
              <a:off x="1133076" y="615907"/>
              <a:ext cx="2023048" cy="120032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200" b="0" i="0" u="none" strike="noStrike" kern="0" cap="none" spc="0" normalizeH="0" baseline="0" noProof="0" dirty="0">
                  <a:ln>
                    <a:solidFill>
                      <a:srgbClr val="000000"/>
                    </a:solidFill>
                  </a:ln>
                  <a:solidFill>
                    <a:srgbClr val="000000"/>
                  </a:solidFill>
                  <a:effectLst/>
                  <a:uLnTx/>
                  <a:uFillTx/>
                  <a:latin typeface="+mn-ea"/>
                  <a:ea typeface="+mn-ea"/>
                </a:rPr>
                <a:t>02</a:t>
              </a:r>
            </a:p>
          </p:txBody>
        </p:sp>
        <p:sp>
          <p:nvSpPr>
            <p:cNvPr id="8" name="椭圆 7">
              <a:extLst>
                <a:ext uri="{FF2B5EF4-FFF2-40B4-BE49-F238E27FC236}">
                  <a16:creationId xmlns:a16="http://schemas.microsoft.com/office/drawing/2014/main" id="{46038BEC-5502-452F-8681-9670427BCF28}"/>
                </a:ext>
              </a:extLst>
            </p:cNvPr>
            <p:cNvSpPr/>
            <p:nvPr/>
          </p:nvSpPr>
          <p:spPr>
            <a:xfrm>
              <a:off x="1244600" y="316072"/>
              <a:ext cx="1800000" cy="1800000"/>
            </a:xfrm>
            <a:prstGeom prst="ellipse">
              <a:avLst/>
            </a:prstGeom>
            <a:noFill/>
            <a:ln w="12700" cap="flat" cmpd="sng" algn="ctr">
              <a:solidFill>
                <a:srgbClr val="000000"/>
              </a:solid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mn-ea"/>
                <a:ea typeface="+mn-ea"/>
                <a:cs typeface="+mn-cs"/>
              </a:endParaRPr>
            </a:p>
          </p:txBody>
        </p:sp>
      </p:grpSp>
      <p:grpSp>
        <p:nvGrpSpPr>
          <p:cNvPr id="9" name="组合 8">
            <a:extLst>
              <a:ext uri="{FF2B5EF4-FFF2-40B4-BE49-F238E27FC236}">
                <a16:creationId xmlns:a16="http://schemas.microsoft.com/office/drawing/2014/main" id="{47AD5CB4-88AA-4E24-AA32-21BB26BE6E72}"/>
              </a:ext>
            </a:extLst>
          </p:cNvPr>
          <p:cNvGrpSpPr/>
          <p:nvPr userDrawn="1"/>
        </p:nvGrpSpPr>
        <p:grpSpPr>
          <a:xfrm>
            <a:off x="5732521" y="1051172"/>
            <a:ext cx="5759205" cy="5019587"/>
            <a:chOff x="2851395" y="919800"/>
            <a:chExt cx="5759205" cy="5019587"/>
          </a:xfrm>
        </p:grpSpPr>
        <p:sp>
          <p:nvSpPr>
            <p:cNvPr id="10" name="椭圆 9">
              <a:extLst>
                <a:ext uri="{FF2B5EF4-FFF2-40B4-BE49-F238E27FC236}">
                  <a16:creationId xmlns:a16="http://schemas.microsoft.com/office/drawing/2014/main" id="{F8580FA4-9140-4F46-BDFA-38D10F68541C}"/>
                </a:ext>
              </a:extLst>
            </p:cNvPr>
            <p:cNvSpPr/>
            <p:nvPr/>
          </p:nvSpPr>
          <p:spPr>
            <a:xfrm>
              <a:off x="3592200" y="919800"/>
              <a:ext cx="5018400" cy="5018400"/>
            </a:xfrm>
            <a:prstGeom prst="ellipse">
              <a:avLst/>
            </a:prstGeom>
            <a:solidFill>
              <a:srgbClr val="F0ECE2"/>
            </a:solidFill>
            <a:ln w="12700" cap="flat" cmpd="sng" algn="ctr">
              <a:no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Verdana"/>
                <a:ea typeface="微软雅黑"/>
                <a:cs typeface="+mn-cs"/>
              </a:endParaRPr>
            </a:p>
          </p:txBody>
        </p:sp>
        <p:pic>
          <p:nvPicPr>
            <p:cNvPr id="11" name="图片 10">
              <a:extLst>
                <a:ext uri="{FF2B5EF4-FFF2-40B4-BE49-F238E27FC236}">
                  <a16:creationId xmlns:a16="http://schemas.microsoft.com/office/drawing/2014/main" id="{8C6878BA-F6B7-4385-BEB5-E4D8004EF67D}"/>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2851395" y="919800"/>
              <a:ext cx="5013495" cy="5019587"/>
            </a:xfrm>
            <a:prstGeom prst="ellipse">
              <a:avLst/>
            </a:prstGeom>
            <a:ln>
              <a:noFill/>
            </a:ln>
          </p:spPr>
        </p:pic>
      </p:grpSp>
      <p:sp>
        <p:nvSpPr>
          <p:cNvPr id="15" name="文本占位符 14">
            <a:extLst>
              <a:ext uri="{FF2B5EF4-FFF2-40B4-BE49-F238E27FC236}">
                <a16:creationId xmlns:a16="http://schemas.microsoft.com/office/drawing/2014/main" id="{AECB91CB-CC0C-4049-A18E-A256A1F2108D}"/>
              </a:ext>
            </a:extLst>
          </p:cNvPr>
          <p:cNvSpPr>
            <a:spLocks noGrp="1"/>
          </p:cNvSpPr>
          <p:nvPr>
            <p:ph type="body" sz="quarter" idx="10"/>
          </p:nvPr>
        </p:nvSpPr>
        <p:spPr>
          <a:xfrm>
            <a:off x="1221977" y="3052763"/>
            <a:ext cx="3653310" cy="752475"/>
          </a:xfrm>
          <a:prstGeom prst="rect">
            <a:avLst/>
          </a:prstGeom>
        </p:spPr>
        <p:txBody>
          <a:bodyPr anchor="ctr"/>
          <a:lstStyle>
            <a:lvl1pPr marL="0" indent="0">
              <a:buNone/>
              <a:defRPr sz="4800">
                <a:latin typeface="+mn-ea"/>
                <a:ea typeface="+mn-ea"/>
              </a:defRPr>
            </a:lvl1pPr>
          </a:lstStyle>
          <a:p>
            <a:pPr lvl="0"/>
            <a:endParaRPr lang="zh-CN" altLang="en-US" dirty="0"/>
          </a:p>
        </p:txBody>
      </p:sp>
      <p:grpSp>
        <p:nvGrpSpPr>
          <p:cNvPr id="12" name="组合 11">
            <a:extLst>
              <a:ext uri="{FF2B5EF4-FFF2-40B4-BE49-F238E27FC236}">
                <a16:creationId xmlns:a16="http://schemas.microsoft.com/office/drawing/2014/main" id="{E075CA5F-1A38-4AE9-AD6C-BD8F3EAC51B8}"/>
              </a:ext>
            </a:extLst>
          </p:cNvPr>
          <p:cNvGrpSpPr/>
          <p:nvPr userDrawn="1"/>
        </p:nvGrpSpPr>
        <p:grpSpPr>
          <a:xfrm>
            <a:off x="9112151" y="149813"/>
            <a:ext cx="3079850" cy="336324"/>
            <a:chOff x="8461793" y="155601"/>
            <a:chExt cx="3687147" cy="402641"/>
          </a:xfrm>
        </p:grpSpPr>
        <p:grpSp>
          <p:nvGrpSpPr>
            <p:cNvPr id="13" name="组合 12">
              <a:extLst>
                <a:ext uri="{FF2B5EF4-FFF2-40B4-BE49-F238E27FC236}">
                  <a16:creationId xmlns:a16="http://schemas.microsoft.com/office/drawing/2014/main" id="{F2C5193E-63D0-4591-BC93-646B1B01AE2B}"/>
                </a:ext>
              </a:extLst>
            </p:cNvPr>
            <p:cNvGrpSpPr/>
            <p:nvPr userDrawn="1"/>
          </p:nvGrpSpPr>
          <p:grpSpPr>
            <a:xfrm>
              <a:off x="10416175" y="155601"/>
              <a:ext cx="1732765" cy="380364"/>
              <a:chOff x="10416175" y="155601"/>
              <a:chExt cx="1732765" cy="380364"/>
            </a:xfrm>
          </p:grpSpPr>
          <p:grpSp>
            <p:nvGrpSpPr>
              <p:cNvPr id="16" name="组合 15">
                <a:extLst>
                  <a:ext uri="{FF2B5EF4-FFF2-40B4-BE49-F238E27FC236}">
                    <a16:creationId xmlns:a16="http://schemas.microsoft.com/office/drawing/2014/main" id="{3BDCE682-CCCE-47A8-B4DF-D7ECCBEA96A3}"/>
                  </a:ext>
                </a:extLst>
              </p:cNvPr>
              <p:cNvGrpSpPr/>
              <p:nvPr userDrawn="1"/>
            </p:nvGrpSpPr>
            <p:grpSpPr>
              <a:xfrm>
                <a:off x="10501419" y="313894"/>
                <a:ext cx="95342" cy="95342"/>
                <a:chOff x="10825120" y="313894"/>
                <a:chExt cx="95342" cy="95342"/>
              </a:xfrm>
            </p:grpSpPr>
            <p:cxnSp>
              <p:nvCxnSpPr>
                <p:cNvPr id="18" name="直线连接符 38">
                  <a:extLst>
                    <a:ext uri="{FF2B5EF4-FFF2-40B4-BE49-F238E27FC236}">
                      <a16:creationId xmlns:a16="http://schemas.microsoft.com/office/drawing/2014/main" id="{A6D45A41-5455-40CE-9278-5BB53C5439BA}"/>
                    </a:ext>
                  </a:extLst>
                </p:cNvPr>
                <p:cNvCxnSpPr/>
                <p:nvPr/>
              </p:nvCxnSpPr>
              <p:spPr>
                <a:xfrm>
                  <a:off x="10825120" y="313894"/>
                  <a:ext cx="95342" cy="95342"/>
                </a:xfrm>
                <a:prstGeom prst="line">
                  <a:avLst/>
                </a:prstGeom>
                <a:ln>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cxnSp>
              <p:nvCxnSpPr>
                <p:cNvPr id="19" name="直线连接符 39">
                  <a:extLst>
                    <a:ext uri="{FF2B5EF4-FFF2-40B4-BE49-F238E27FC236}">
                      <a16:creationId xmlns:a16="http://schemas.microsoft.com/office/drawing/2014/main" id="{A4B46413-6BDE-40F6-AD52-6C0B1AE74F0C}"/>
                    </a:ext>
                  </a:extLst>
                </p:cNvPr>
                <p:cNvCxnSpPr/>
                <p:nvPr/>
              </p:nvCxnSpPr>
              <p:spPr>
                <a:xfrm flipH="1">
                  <a:off x="10825120" y="313894"/>
                  <a:ext cx="95342" cy="95342"/>
                </a:xfrm>
                <a:prstGeom prst="line">
                  <a:avLst/>
                </a:prstGeom>
                <a:ln>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grpSp>
          <p:pic>
            <p:nvPicPr>
              <p:cNvPr id="17" name="图片 16">
                <a:extLst>
                  <a:ext uri="{FF2B5EF4-FFF2-40B4-BE49-F238E27FC236}">
                    <a16:creationId xmlns:a16="http://schemas.microsoft.com/office/drawing/2014/main" id="{E671D98E-0F3F-41CB-B5C2-58ABBB9B653C}"/>
                  </a:ext>
                </a:extLst>
              </p:cNvPr>
              <p:cNvPicPr>
                <a:picLocks noChangeAspect="1"/>
              </p:cNvPicPr>
              <p:nvPr userDrawn="1"/>
            </p:nvPicPr>
            <p:blipFill>
              <a:blip r:embed="rId3">
                <a:extLst>
                  <a:ext uri="{BEBA8EAE-BF5A-486C-A8C5-ECC9F3942E4B}">
                    <a14:imgProps xmlns:a14="http://schemas.microsoft.com/office/drawing/2010/main">
                      <a14:imgLayer r:embed="rId4">
                        <a14:imgEffect>
                          <a14:backgroundRemoval t="10000" b="90000" l="10000" r="90000">
                            <a14:foregroundMark x1="20000" y1="57037" x2="20000" y2="57037"/>
                            <a14:foregroundMark x1="13496" y1="15556" x2="13496" y2="15556"/>
                            <a14:foregroundMark x1="26992" y1="43704" x2="26992" y2="43704"/>
                            <a14:foregroundMark x1="36423" y1="49630" x2="36423" y2="49630"/>
                            <a14:foregroundMark x1="41301" y1="42963" x2="41301" y2="42963"/>
                            <a14:foregroundMark x1="49106" y1="40741" x2="49106" y2="40741"/>
                            <a14:foregroundMark x1="56911" y1="48889" x2="56911" y2="48889"/>
                            <a14:foregroundMark x1="64065" y1="45926" x2="64065" y2="45926"/>
                            <a14:foregroundMark x1="71057" y1="43704" x2="71057" y2="43704"/>
                            <a14:foregroundMark x1="78211" y1="46667" x2="78211" y2="46667"/>
                            <a14:foregroundMark x1="12358" y1="16296" x2="12358" y2="16296"/>
                            <a14:foregroundMark x1="11545" y1="16296" x2="11545" y2="16296"/>
                            <a14:foregroundMark x1="11057" y1="16296" x2="11057" y2="16296"/>
                            <a14:backgroundMark x1="39837" y1="14074" x2="39837" y2="14074"/>
                            <a14:backgroundMark x1="32846" y1="51852" x2="32846" y2="51852"/>
                            <a14:backgroundMark x1="80325" y1="45926" x2="80325" y2="45926"/>
                          </a14:backgroundRemoval>
                        </a14:imgEffect>
                      </a14:imgLayer>
                    </a14:imgProps>
                  </a:ext>
                </a:extLst>
              </a:blip>
              <a:stretch>
                <a:fillRect/>
              </a:stretch>
            </p:blipFill>
            <p:spPr>
              <a:xfrm>
                <a:off x="10416175" y="155601"/>
                <a:ext cx="1732765" cy="380364"/>
              </a:xfrm>
              <a:prstGeom prst="rect">
                <a:avLst/>
              </a:prstGeom>
            </p:spPr>
          </p:pic>
        </p:grpSp>
        <p:pic>
          <p:nvPicPr>
            <p:cNvPr id="14" name="图片 13" descr="文本&#10;&#10;中度可信度描述已自动生成">
              <a:extLst>
                <a:ext uri="{FF2B5EF4-FFF2-40B4-BE49-F238E27FC236}">
                  <a16:creationId xmlns:a16="http://schemas.microsoft.com/office/drawing/2014/main" id="{FB4FAA60-9A37-496F-A968-2357FA4AC7F5}"/>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8461793" y="193117"/>
              <a:ext cx="2062130" cy="365125"/>
            </a:xfrm>
            <a:prstGeom prst="rect">
              <a:avLst/>
            </a:prstGeom>
          </p:spPr>
        </p:pic>
      </p:grpSp>
    </p:spTree>
    <p:extLst>
      <p:ext uri="{BB962C8B-B14F-4D97-AF65-F5344CB8AC3E}">
        <p14:creationId xmlns:p14="http://schemas.microsoft.com/office/powerpoint/2010/main" val="136976638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4B60EB82-9ACA-4FD0-AA1A-7C7CC511A665}"/>
              </a:ext>
            </a:extLst>
          </p:cNvPr>
          <p:cNvSpPr/>
          <p:nvPr userDrawn="1"/>
        </p:nvSpPr>
        <p:spPr>
          <a:xfrm>
            <a:off x="282372" y="763675"/>
            <a:ext cx="4127822" cy="73673"/>
          </a:xfrm>
          <a:prstGeom prst="rect">
            <a:avLst/>
          </a:prstGeom>
          <a:gradFill flip="none" rotWithShape="1">
            <a:gsLst>
              <a:gs pos="0">
                <a:schemeClr val="accent1"/>
              </a:gs>
              <a:gs pos="28000">
                <a:schemeClr val="accent1">
                  <a:lumMod val="40000"/>
                  <a:lumOff val="60000"/>
                </a:schemeClr>
              </a:gs>
              <a:gs pos="100000">
                <a:schemeClr val="bg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400" dirty="0">
              <a:solidFill>
                <a:schemeClr val="tx1"/>
              </a:solidFill>
              <a:latin typeface="+mn-ea"/>
              <a:ea typeface="+mn-ea"/>
            </a:endParaRPr>
          </a:p>
        </p:txBody>
      </p:sp>
      <p:grpSp>
        <p:nvGrpSpPr>
          <p:cNvPr id="3" name="组合 2">
            <a:extLst>
              <a:ext uri="{FF2B5EF4-FFF2-40B4-BE49-F238E27FC236}">
                <a16:creationId xmlns:a16="http://schemas.microsoft.com/office/drawing/2014/main" id="{D03F3317-E648-4EA6-0EE1-798443008693}"/>
              </a:ext>
            </a:extLst>
          </p:cNvPr>
          <p:cNvGrpSpPr/>
          <p:nvPr userDrawn="1"/>
        </p:nvGrpSpPr>
        <p:grpSpPr>
          <a:xfrm>
            <a:off x="285023" y="1133938"/>
            <a:ext cx="3665717" cy="5482453"/>
            <a:chOff x="397621" y="1133939"/>
            <a:chExt cx="3665717" cy="5482453"/>
          </a:xfrm>
        </p:grpSpPr>
        <p:sp>
          <p:nvSpPr>
            <p:cNvPr id="4" name="îṩḷíḋé">
              <a:extLst>
                <a:ext uri="{FF2B5EF4-FFF2-40B4-BE49-F238E27FC236}">
                  <a16:creationId xmlns:a16="http://schemas.microsoft.com/office/drawing/2014/main" id="{DA8C09F8-ABAE-7B90-FD0E-DE3B22DCBA08}"/>
                </a:ext>
              </a:extLst>
            </p:cNvPr>
            <p:cNvSpPr>
              <a:spLocks/>
            </p:cNvSpPr>
            <p:nvPr/>
          </p:nvSpPr>
          <p:spPr>
            <a:xfrm>
              <a:off x="397621" y="1133939"/>
              <a:ext cx="3665717" cy="5482453"/>
            </a:xfrm>
            <a:prstGeom prst="rect">
              <a:avLst/>
            </a:prstGeom>
            <a:solidFill>
              <a:schemeClr val="accent5">
                <a:lumMod val="20000"/>
                <a:lumOff val="80000"/>
              </a:schemeClr>
            </a:solidFill>
            <a:ln w="3175">
              <a:noFill/>
              <a:prstDash val="solid"/>
              <a:roun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2000" b="1" i="1">
                <a:solidFill>
                  <a:schemeClr val="tx1"/>
                </a:solidFill>
                <a:latin typeface="+mn-ea"/>
                <a:ea typeface="+mn-ea"/>
              </a:endParaRPr>
            </a:p>
          </p:txBody>
        </p:sp>
        <p:cxnSp>
          <p:nvCxnSpPr>
            <p:cNvPr id="5" name="直接连接符 11">
              <a:extLst>
                <a:ext uri="{FF2B5EF4-FFF2-40B4-BE49-F238E27FC236}">
                  <a16:creationId xmlns:a16="http://schemas.microsoft.com/office/drawing/2014/main" id="{AF2B5EBD-F9E5-36CE-979C-A3D70628AF54}"/>
                </a:ext>
              </a:extLst>
            </p:cNvPr>
            <p:cNvCxnSpPr>
              <a:cxnSpLocks/>
            </p:cNvCxnSpPr>
            <p:nvPr/>
          </p:nvCxnSpPr>
          <p:spPr>
            <a:xfrm>
              <a:off x="599839" y="2129001"/>
              <a:ext cx="3261281" cy="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sp>
          <p:nvSpPr>
            <p:cNvPr id="7" name="íṥ1iḑé">
              <a:extLst>
                <a:ext uri="{FF2B5EF4-FFF2-40B4-BE49-F238E27FC236}">
                  <a16:creationId xmlns:a16="http://schemas.microsoft.com/office/drawing/2014/main" id="{F4E5067D-FC2D-7D02-B43F-6E21FD514878}"/>
                </a:ext>
              </a:extLst>
            </p:cNvPr>
            <p:cNvSpPr txBox="1"/>
            <p:nvPr/>
          </p:nvSpPr>
          <p:spPr>
            <a:xfrm>
              <a:off x="518091" y="1636031"/>
              <a:ext cx="3424777" cy="381774"/>
            </a:xfrm>
            <a:prstGeom prst="rect">
              <a:avLst/>
            </a:prstGeom>
            <a:solidFill>
              <a:schemeClr val="accent5">
                <a:lumMod val="75000"/>
              </a:schemeClr>
            </a:solidFill>
            <a:ln>
              <a:noFill/>
            </a:ln>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spcBef>
                  <a:spcPct val="0"/>
                </a:spcBef>
              </a:pPr>
              <a:r>
                <a:rPr lang="en-US" altLang="zh-CN" sz="1600" b="1" i="1" dirty="0">
                  <a:solidFill>
                    <a:schemeClr val="bg1"/>
                  </a:solidFill>
                  <a:latin typeface="+mn-ea"/>
                  <a:ea typeface="+mn-ea"/>
                </a:rPr>
                <a:t>01 </a:t>
              </a:r>
              <a:r>
                <a:rPr lang="zh-CN" altLang="en-US" sz="1600" b="1" dirty="0">
                  <a:solidFill>
                    <a:schemeClr val="bg1"/>
                  </a:solidFill>
                  <a:latin typeface="+mn-ea"/>
                  <a:ea typeface="+mn-ea"/>
                </a:rPr>
                <a:t>整体生意</a:t>
              </a:r>
              <a:endParaRPr lang="en-US" altLang="zh-CN" sz="1600" b="1" dirty="0">
                <a:solidFill>
                  <a:schemeClr val="bg1"/>
                </a:solidFill>
                <a:latin typeface="+mn-ea"/>
                <a:ea typeface="+mn-ea"/>
              </a:endParaRPr>
            </a:p>
          </p:txBody>
        </p:sp>
        <p:sp>
          <p:nvSpPr>
            <p:cNvPr id="8" name="two-coin-stacks_72132">
              <a:extLst>
                <a:ext uri="{FF2B5EF4-FFF2-40B4-BE49-F238E27FC236}">
                  <a16:creationId xmlns:a16="http://schemas.microsoft.com/office/drawing/2014/main" id="{179249BA-A926-7450-1AAD-4B08C734AD5F}"/>
                </a:ext>
              </a:extLst>
            </p:cNvPr>
            <p:cNvSpPr>
              <a:spLocks/>
            </p:cNvSpPr>
            <p:nvPr/>
          </p:nvSpPr>
          <p:spPr bwMode="auto">
            <a:xfrm>
              <a:off x="2039592" y="1196939"/>
              <a:ext cx="381774" cy="381774"/>
            </a:xfrm>
            <a:custGeom>
              <a:avLst/>
              <a:gdLst>
                <a:gd name="connsiteX0" fmla="*/ 261001 w 608698"/>
                <a:gd name="connsiteY0" fmla="*/ 479068 h 600088"/>
                <a:gd name="connsiteX1" fmla="*/ 432425 w 608698"/>
                <a:gd name="connsiteY1" fmla="*/ 554184 h 600088"/>
                <a:gd name="connsiteX2" fmla="*/ 603774 w 608698"/>
                <a:gd name="connsiteY2" fmla="*/ 479068 h 600088"/>
                <a:gd name="connsiteX3" fmla="*/ 608697 w 608698"/>
                <a:gd name="connsiteY3" fmla="*/ 502020 h 600088"/>
                <a:gd name="connsiteX4" fmla="*/ 432425 w 608698"/>
                <a:gd name="connsiteY4" fmla="*/ 600088 h 600088"/>
                <a:gd name="connsiteX5" fmla="*/ 256152 w 608698"/>
                <a:gd name="connsiteY5" fmla="*/ 502020 h 600088"/>
                <a:gd name="connsiteX6" fmla="*/ 261001 w 608698"/>
                <a:gd name="connsiteY6" fmla="*/ 479068 h 600088"/>
                <a:gd name="connsiteX7" fmla="*/ 4924 w 608698"/>
                <a:gd name="connsiteY7" fmla="*/ 382605 h 600088"/>
                <a:gd name="connsiteX8" fmla="*/ 176285 w 608698"/>
                <a:gd name="connsiteY8" fmla="*/ 457793 h 600088"/>
                <a:gd name="connsiteX9" fmla="*/ 236041 w 608698"/>
                <a:gd name="connsiteY9" fmla="*/ 451980 h 600088"/>
                <a:gd name="connsiteX10" fmla="*/ 231640 w 608698"/>
                <a:gd name="connsiteY10" fmla="*/ 462264 h 600088"/>
                <a:gd name="connsiteX11" fmla="*/ 225000 w 608698"/>
                <a:gd name="connsiteY11" fmla="*/ 493412 h 600088"/>
                <a:gd name="connsiteX12" fmla="*/ 225298 w 608698"/>
                <a:gd name="connsiteY12" fmla="*/ 499820 h 600088"/>
                <a:gd name="connsiteX13" fmla="*/ 176285 w 608698"/>
                <a:gd name="connsiteY13" fmla="*/ 503695 h 600088"/>
                <a:gd name="connsiteX14" fmla="*/ 0 w 608698"/>
                <a:gd name="connsiteY14" fmla="*/ 405556 h 600088"/>
                <a:gd name="connsiteX15" fmla="*/ 4924 w 608698"/>
                <a:gd name="connsiteY15" fmla="*/ 382605 h 600088"/>
                <a:gd name="connsiteX16" fmla="*/ 261001 w 608698"/>
                <a:gd name="connsiteY16" fmla="*/ 375478 h 600088"/>
                <a:gd name="connsiteX17" fmla="*/ 432425 w 608698"/>
                <a:gd name="connsiteY17" fmla="*/ 450622 h 600088"/>
                <a:gd name="connsiteX18" fmla="*/ 603774 w 608698"/>
                <a:gd name="connsiteY18" fmla="*/ 375478 h 600088"/>
                <a:gd name="connsiteX19" fmla="*/ 608697 w 608698"/>
                <a:gd name="connsiteY19" fmla="*/ 398416 h 600088"/>
                <a:gd name="connsiteX20" fmla="*/ 432425 w 608698"/>
                <a:gd name="connsiteY20" fmla="*/ 496498 h 600088"/>
                <a:gd name="connsiteX21" fmla="*/ 256152 w 608698"/>
                <a:gd name="connsiteY21" fmla="*/ 398416 h 600088"/>
                <a:gd name="connsiteX22" fmla="*/ 261001 w 608698"/>
                <a:gd name="connsiteY22" fmla="*/ 375478 h 600088"/>
                <a:gd name="connsiteX23" fmla="*/ 4924 w 608698"/>
                <a:gd name="connsiteY23" fmla="*/ 279086 h 600088"/>
                <a:gd name="connsiteX24" fmla="*/ 176285 w 608698"/>
                <a:gd name="connsiteY24" fmla="*/ 354274 h 600088"/>
                <a:gd name="connsiteX25" fmla="*/ 236041 w 608698"/>
                <a:gd name="connsiteY25" fmla="*/ 348461 h 600088"/>
                <a:gd name="connsiteX26" fmla="*/ 231640 w 608698"/>
                <a:gd name="connsiteY26" fmla="*/ 358745 h 600088"/>
                <a:gd name="connsiteX27" fmla="*/ 225000 w 608698"/>
                <a:gd name="connsiteY27" fmla="*/ 389818 h 600088"/>
                <a:gd name="connsiteX28" fmla="*/ 225298 w 608698"/>
                <a:gd name="connsiteY28" fmla="*/ 396301 h 600088"/>
                <a:gd name="connsiteX29" fmla="*/ 176285 w 608698"/>
                <a:gd name="connsiteY29" fmla="*/ 400176 h 600088"/>
                <a:gd name="connsiteX30" fmla="*/ 0 w 608698"/>
                <a:gd name="connsiteY30" fmla="*/ 302037 h 600088"/>
                <a:gd name="connsiteX31" fmla="*/ 4924 w 608698"/>
                <a:gd name="connsiteY31" fmla="*/ 279086 h 600088"/>
                <a:gd name="connsiteX32" fmla="*/ 261001 w 608698"/>
                <a:gd name="connsiteY32" fmla="*/ 271959 h 600088"/>
                <a:gd name="connsiteX33" fmla="*/ 432425 w 608698"/>
                <a:gd name="connsiteY33" fmla="*/ 347103 h 600088"/>
                <a:gd name="connsiteX34" fmla="*/ 603774 w 608698"/>
                <a:gd name="connsiteY34" fmla="*/ 271959 h 600088"/>
                <a:gd name="connsiteX35" fmla="*/ 608697 w 608698"/>
                <a:gd name="connsiteY35" fmla="*/ 294897 h 600088"/>
                <a:gd name="connsiteX36" fmla="*/ 432425 w 608698"/>
                <a:gd name="connsiteY36" fmla="*/ 392979 h 600088"/>
                <a:gd name="connsiteX37" fmla="*/ 256152 w 608698"/>
                <a:gd name="connsiteY37" fmla="*/ 294897 h 600088"/>
                <a:gd name="connsiteX38" fmla="*/ 261001 w 608698"/>
                <a:gd name="connsiteY38" fmla="*/ 271959 h 600088"/>
                <a:gd name="connsiteX39" fmla="*/ 4924 w 608698"/>
                <a:gd name="connsiteY39" fmla="*/ 175567 h 600088"/>
                <a:gd name="connsiteX40" fmla="*/ 176285 w 608698"/>
                <a:gd name="connsiteY40" fmla="*/ 250713 h 600088"/>
                <a:gd name="connsiteX41" fmla="*/ 236041 w 608698"/>
                <a:gd name="connsiteY41" fmla="*/ 244904 h 600088"/>
                <a:gd name="connsiteX42" fmla="*/ 231640 w 608698"/>
                <a:gd name="connsiteY42" fmla="*/ 255182 h 600088"/>
                <a:gd name="connsiteX43" fmla="*/ 225000 w 608698"/>
                <a:gd name="connsiteY43" fmla="*/ 286238 h 600088"/>
                <a:gd name="connsiteX44" fmla="*/ 225298 w 608698"/>
                <a:gd name="connsiteY44" fmla="*/ 292718 h 600088"/>
                <a:gd name="connsiteX45" fmla="*/ 176285 w 608698"/>
                <a:gd name="connsiteY45" fmla="*/ 296516 h 600088"/>
                <a:gd name="connsiteX46" fmla="*/ 0 w 608698"/>
                <a:gd name="connsiteY46" fmla="*/ 198506 h 600088"/>
                <a:gd name="connsiteX47" fmla="*/ 4924 w 608698"/>
                <a:gd name="connsiteY47" fmla="*/ 175567 h 600088"/>
                <a:gd name="connsiteX48" fmla="*/ 432425 w 608698"/>
                <a:gd name="connsiteY48" fmla="*/ 96392 h 600088"/>
                <a:gd name="connsiteX49" fmla="*/ 608698 w 608698"/>
                <a:gd name="connsiteY49" fmla="*/ 194443 h 600088"/>
                <a:gd name="connsiteX50" fmla="*/ 432425 w 608698"/>
                <a:gd name="connsiteY50" fmla="*/ 292494 h 600088"/>
                <a:gd name="connsiteX51" fmla="*/ 256152 w 608698"/>
                <a:gd name="connsiteY51" fmla="*/ 194443 h 600088"/>
                <a:gd name="connsiteX52" fmla="*/ 432425 w 608698"/>
                <a:gd name="connsiteY52" fmla="*/ 96392 h 600088"/>
                <a:gd name="connsiteX53" fmla="*/ 176258 w 608698"/>
                <a:gd name="connsiteY53" fmla="*/ 0 h 600088"/>
                <a:gd name="connsiteX54" fmla="*/ 347817 w 608698"/>
                <a:gd name="connsiteY54" fmla="*/ 75446 h 600088"/>
                <a:gd name="connsiteX55" fmla="*/ 224966 w 608698"/>
                <a:gd name="connsiteY55" fmla="*/ 185823 h 600088"/>
                <a:gd name="connsiteX56" fmla="*/ 225264 w 608698"/>
                <a:gd name="connsiteY56" fmla="*/ 192228 h 600088"/>
                <a:gd name="connsiteX57" fmla="*/ 176258 w 608698"/>
                <a:gd name="connsiteY57" fmla="*/ 196101 h 600088"/>
                <a:gd name="connsiteX58" fmla="*/ 0 w 608698"/>
                <a:gd name="connsiteY58" fmla="*/ 98013 h 600088"/>
                <a:gd name="connsiteX59" fmla="*/ 176258 w 608698"/>
                <a:gd name="connsiteY59" fmla="*/ 0 h 60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608698" h="600088">
                  <a:moveTo>
                    <a:pt x="261001" y="479068"/>
                  </a:moveTo>
                  <a:cubicBezTo>
                    <a:pt x="279575" y="522140"/>
                    <a:pt x="349249" y="554184"/>
                    <a:pt x="432425" y="554184"/>
                  </a:cubicBezTo>
                  <a:cubicBezTo>
                    <a:pt x="515600" y="554184"/>
                    <a:pt x="585199" y="522140"/>
                    <a:pt x="603774" y="479068"/>
                  </a:cubicBezTo>
                  <a:cubicBezTo>
                    <a:pt x="606981" y="486371"/>
                    <a:pt x="608697" y="494046"/>
                    <a:pt x="608697" y="502020"/>
                  </a:cubicBezTo>
                  <a:cubicBezTo>
                    <a:pt x="608697" y="556196"/>
                    <a:pt x="529774" y="600088"/>
                    <a:pt x="432425" y="600088"/>
                  </a:cubicBezTo>
                  <a:cubicBezTo>
                    <a:pt x="335076" y="600088"/>
                    <a:pt x="256152" y="556196"/>
                    <a:pt x="256152" y="502020"/>
                  </a:cubicBezTo>
                  <a:cubicBezTo>
                    <a:pt x="256152" y="494046"/>
                    <a:pt x="257868" y="486371"/>
                    <a:pt x="261001" y="479068"/>
                  </a:cubicBezTo>
                  <a:close/>
                  <a:moveTo>
                    <a:pt x="4924" y="382605"/>
                  </a:moveTo>
                  <a:cubicBezTo>
                    <a:pt x="23425" y="425750"/>
                    <a:pt x="93103" y="457793"/>
                    <a:pt x="176285" y="457793"/>
                  </a:cubicBezTo>
                  <a:cubicBezTo>
                    <a:pt x="197248" y="457793"/>
                    <a:pt x="217391" y="455781"/>
                    <a:pt x="236041" y="451980"/>
                  </a:cubicBezTo>
                  <a:lnTo>
                    <a:pt x="231640" y="462264"/>
                  </a:lnTo>
                  <a:cubicBezTo>
                    <a:pt x="227238" y="472398"/>
                    <a:pt x="225000" y="482905"/>
                    <a:pt x="225000" y="493412"/>
                  </a:cubicBezTo>
                  <a:cubicBezTo>
                    <a:pt x="225000" y="495573"/>
                    <a:pt x="225149" y="497734"/>
                    <a:pt x="225298" y="499820"/>
                  </a:cubicBezTo>
                  <a:cubicBezTo>
                    <a:pt x="209781" y="502354"/>
                    <a:pt x="193294" y="503695"/>
                    <a:pt x="176285" y="503695"/>
                  </a:cubicBezTo>
                  <a:cubicBezTo>
                    <a:pt x="78929" y="503695"/>
                    <a:pt x="0" y="459730"/>
                    <a:pt x="0" y="405556"/>
                  </a:cubicBezTo>
                  <a:cubicBezTo>
                    <a:pt x="0" y="397657"/>
                    <a:pt x="1716" y="389982"/>
                    <a:pt x="4924" y="382605"/>
                  </a:cubicBezTo>
                  <a:close/>
                  <a:moveTo>
                    <a:pt x="261001" y="375478"/>
                  </a:moveTo>
                  <a:cubicBezTo>
                    <a:pt x="279575" y="418598"/>
                    <a:pt x="349249" y="450622"/>
                    <a:pt x="432425" y="450622"/>
                  </a:cubicBezTo>
                  <a:cubicBezTo>
                    <a:pt x="515600" y="450622"/>
                    <a:pt x="585199" y="418598"/>
                    <a:pt x="603774" y="375478"/>
                  </a:cubicBezTo>
                  <a:cubicBezTo>
                    <a:pt x="606981" y="382851"/>
                    <a:pt x="608697" y="390522"/>
                    <a:pt x="608697" y="398416"/>
                  </a:cubicBezTo>
                  <a:cubicBezTo>
                    <a:pt x="608697" y="452558"/>
                    <a:pt x="529774" y="496498"/>
                    <a:pt x="432425" y="496498"/>
                  </a:cubicBezTo>
                  <a:cubicBezTo>
                    <a:pt x="335076" y="496498"/>
                    <a:pt x="256152" y="452558"/>
                    <a:pt x="256152" y="398416"/>
                  </a:cubicBezTo>
                  <a:cubicBezTo>
                    <a:pt x="256152" y="390522"/>
                    <a:pt x="257868" y="382851"/>
                    <a:pt x="261001" y="375478"/>
                  </a:cubicBezTo>
                  <a:close/>
                  <a:moveTo>
                    <a:pt x="4924" y="279086"/>
                  </a:moveTo>
                  <a:cubicBezTo>
                    <a:pt x="23425" y="322231"/>
                    <a:pt x="93103" y="354274"/>
                    <a:pt x="176285" y="354274"/>
                  </a:cubicBezTo>
                  <a:cubicBezTo>
                    <a:pt x="197248" y="354274"/>
                    <a:pt x="217391" y="352187"/>
                    <a:pt x="236041" y="348461"/>
                  </a:cubicBezTo>
                  <a:lnTo>
                    <a:pt x="231640" y="358745"/>
                  </a:lnTo>
                  <a:cubicBezTo>
                    <a:pt x="227238" y="368879"/>
                    <a:pt x="225000" y="379311"/>
                    <a:pt x="225000" y="389818"/>
                  </a:cubicBezTo>
                  <a:cubicBezTo>
                    <a:pt x="225000" y="392054"/>
                    <a:pt x="225149" y="394140"/>
                    <a:pt x="225298" y="396301"/>
                  </a:cubicBezTo>
                  <a:cubicBezTo>
                    <a:pt x="209781" y="398835"/>
                    <a:pt x="193294" y="400176"/>
                    <a:pt x="176285" y="400176"/>
                  </a:cubicBezTo>
                  <a:cubicBezTo>
                    <a:pt x="78929" y="400176"/>
                    <a:pt x="0" y="356211"/>
                    <a:pt x="0" y="302037"/>
                  </a:cubicBezTo>
                  <a:cubicBezTo>
                    <a:pt x="0" y="294138"/>
                    <a:pt x="1716" y="286463"/>
                    <a:pt x="4924" y="279086"/>
                  </a:cubicBezTo>
                  <a:close/>
                  <a:moveTo>
                    <a:pt x="261001" y="271959"/>
                  </a:moveTo>
                  <a:cubicBezTo>
                    <a:pt x="279575" y="315079"/>
                    <a:pt x="349249" y="347103"/>
                    <a:pt x="432425" y="347103"/>
                  </a:cubicBezTo>
                  <a:cubicBezTo>
                    <a:pt x="515600" y="347103"/>
                    <a:pt x="585199" y="315079"/>
                    <a:pt x="603774" y="271959"/>
                  </a:cubicBezTo>
                  <a:cubicBezTo>
                    <a:pt x="606981" y="279332"/>
                    <a:pt x="608697" y="287003"/>
                    <a:pt x="608697" y="294897"/>
                  </a:cubicBezTo>
                  <a:cubicBezTo>
                    <a:pt x="608697" y="349039"/>
                    <a:pt x="529774" y="392979"/>
                    <a:pt x="432425" y="392979"/>
                  </a:cubicBezTo>
                  <a:cubicBezTo>
                    <a:pt x="335076" y="392979"/>
                    <a:pt x="256152" y="349039"/>
                    <a:pt x="256152" y="294897"/>
                  </a:cubicBezTo>
                  <a:cubicBezTo>
                    <a:pt x="256152" y="287003"/>
                    <a:pt x="257868" y="279332"/>
                    <a:pt x="261001" y="271959"/>
                  </a:cubicBezTo>
                  <a:close/>
                  <a:moveTo>
                    <a:pt x="4924" y="175567"/>
                  </a:moveTo>
                  <a:cubicBezTo>
                    <a:pt x="23425" y="218689"/>
                    <a:pt x="93103" y="250713"/>
                    <a:pt x="176285" y="250713"/>
                  </a:cubicBezTo>
                  <a:cubicBezTo>
                    <a:pt x="197248" y="250713"/>
                    <a:pt x="217391" y="248628"/>
                    <a:pt x="236041" y="244904"/>
                  </a:cubicBezTo>
                  <a:lnTo>
                    <a:pt x="231640" y="255182"/>
                  </a:lnTo>
                  <a:cubicBezTo>
                    <a:pt x="227238" y="265311"/>
                    <a:pt x="225000" y="275737"/>
                    <a:pt x="225000" y="286238"/>
                  </a:cubicBezTo>
                  <a:cubicBezTo>
                    <a:pt x="225000" y="288398"/>
                    <a:pt x="225149" y="290558"/>
                    <a:pt x="225298" y="292718"/>
                  </a:cubicBezTo>
                  <a:cubicBezTo>
                    <a:pt x="209781" y="295175"/>
                    <a:pt x="193294" y="296516"/>
                    <a:pt x="176285" y="296516"/>
                  </a:cubicBezTo>
                  <a:cubicBezTo>
                    <a:pt x="78929" y="296516"/>
                    <a:pt x="0" y="252650"/>
                    <a:pt x="0" y="198506"/>
                  </a:cubicBezTo>
                  <a:cubicBezTo>
                    <a:pt x="0" y="190611"/>
                    <a:pt x="1716" y="182940"/>
                    <a:pt x="4924" y="175567"/>
                  </a:cubicBezTo>
                  <a:close/>
                  <a:moveTo>
                    <a:pt x="432425" y="96392"/>
                  </a:moveTo>
                  <a:cubicBezTo>
                    <a:pt x="529778" y="96392"/>
                    <a:pt x="608698" y="140291"/>
                    <a:pt x="608698" y="194443"/>
                  </a:cubicBezTo>
                  <a:cubicBezTo>
                    <a:pt x="608698" y="248595"/>
                    <a:pt x="529778" y="292494"/>
                    <a:pt x="432425" y="292494"/>
                  </a:cubicBezTo>
                  <a:cubicBezTo>
                    <a:pt x="335072" y="292494"/>
                    <a:pt x="256152" y="248595"/>
                    <a:pt x="256152" y="194443"/>
                  </a:cubicBezTo>
                  <a:cubicBezTo>
                    <a:pt x="256152" y="140291"/>
                    <a:pt x="335072" y="96392"/>
                    <a:pt x="432425" y="96392"/>
                  </a:cubicBezTo>
                  <a:close/>
                  <a:moveTo>
                    <a:pt x="176258" y="0"/>
                  </a:moveTo>
                  <a:cubicBezTo>
                    <a:pt x="259651" y="0"/>
                    <a:pt x="329542" y="32175"/>
                    <a:pt x="347817" y="75446"/>
                  </a:cubicBezTo>
                  <a:cubicBezTo>
                    <a:pt x="275166" y="92800"/>
                    <a:pt x="224966" y="135103"/>
                    <a:pt x="224966" y="185823"/>
                  </a:cubicBezTo>
                  <a:cubicBezTo>
                    <a:pt x="224966" y="187983"/>
                    <a:pt x="225115" y="190143"/>
                    <a:pt x="225264" y="192228"/>
                  </a:cubicBezTo>
                  <a:cubicBezTo>
                    <a:pt x="209749" y="194760"/>
                    <a:pt x="193265" y="196101"/>
                    <a:pt x="176258" y="196101"/>
                  </a:cubicBezTo>
                  <a:cubicBezTo>
                    <a:pt x="78917" y="196101"/>
                    <a:pt x="0" y="152159"/>
                    <a:pt x="0" y="98013"/>
                  </a:cubicBezTo>
                  <a:cubicBezTo>
                    <a:pt x="0" y="43868"/>
                    <a:pt x="78917" y="0"/>
                    <a:pt x="176258" y="0"/>
                  </a:cubicBezTo>
                  <a:close/>
                </a:path>
              </a:pathLst>
            </a:custGeom>
            <a:solidFill>
              <a:schemeClr val="accent5">
                <a:lumMod val="75000"/>
              </a:schemeClr>
            </a:solidFill>
            <a:ln>
              <a:noFill/>
            </a:ln>
          </p:spPr>
        </p:sp>
      </p:grpSp>
      <p:grpSp>
        <p:nvGrpSpPr>
          <p:cNvPr id="9" name="组合 8">
            <a:extLst>
              <a:ext uri="{FF2B5EF4-FFF2-40B4-BE49-F238E27FC236}">
                <a16:creationId xmlns:a16="http://schemas.microsoft.com/office/drawing/2014/main" id="{5B7EB39B-788F-3FB3-8E1E-27925565C40E}"/>
              </a:ext>
            </a:extLst>
          </p:cNvPr>
          <p:cNvGrpSpPr/>
          <p:nvPr userDrawn="1"/>
        </p:nvGrpSpPr>
        <p:grpSpPr>
          <a:xfrm>
            <a:off x="4263142" y="1133938"/>
            <a:ext cx="3665717" cy="5482453"/>
            <a:chOff x="4263142" y="1133939"/>
            <a:chExt cx="3665717" cy="5482453"/>
          </a:xfrm>
        </p:grpSpPr>
        <p:grpSp>
          <p:nvGrpSpPr>
            <p:cNvPr id="10" name="组合 9">
              <a:extLst>
                <a:ext uri="{FF2B5EF4-FFF2-40B4-BE49-F238E27FC236}">
                  <a16:creationId xmlns:a16="http://schemas.microsoft.com/office/drawing/2014/main" id="{39BC56DB-CC02-39F6-40F9-D1DD2754A8AD}"/>
                </a:ext>
              </a:extLst>
            </p:cNvPr>
            <p:cNvGrpSpPr/>
            <p:nvPr/>
          </p:nvGrpSpPr>
          <p:grpSpPr>
            <a:xfrm>
              <a:off x="4263142" y="1133939"/>
              <a:ext cx="3665717" cy="5482453"/>
              <a:chOff x="4135338" y="1133939"/>
              <a:chExt cx="3665717" cy="5482453"/>
            </a:xfrm>
          </p:grpSpPr>
          <p:sp>
            <p:nvSpPr>
              <p:cNvPr id="12" name="îṩḷíḋé">
                <a:extLst>
                  <a:ext uri="{FF2B5EF4-FFF2-40B4-BE49-F238E27FC236}">
                    <a16:creationId xmlns:a16="http://schemas.microsoft.com/office/drawing/2014/main" id="{52299C58-7197-25A5-4CD7-B285991CAE42}"/>
                  </a:ext>
                </a:extLst>
              </p:cNvPr>
              <p:cNvSpPr>
                <a:spLocks/>
              </p:cNvSpPr>
              <p:nvPr/>
            </p:nvSpPr>
            <p:spPr>
              <a:xfrm>
                <a:off x="4135338" y="1133939"/>
                <a:ext cx="3665717" cy="5482453"/>
              </a:xfrm>
              <a:prstGeom prst="rect">
                <a:avLst/>
              </a:prstGeom>
              <a:solidFill>
                <a:schemeClr val="accent5">
                  <a:lumMod val="20000"/>
                  <a:lumOff val="80000"/>
                </a:schemeClr>
              </a:solidFill>
              <a:ln w="3175">
                <a:noFill/>
                <a:prstDash val="solid"/>
                <a:roun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2000" b="1" i="1">
                  <a:solidFill>
                    <a:schemeClr val="tx1"/>
                  </a:solidFill>
                  <a:latin typeface="+mn-ea"/>
                  <a:ea typeface="+mn-ea"/>
                </a:endParaRPr>
              </a:p>
            </p:txBody>
          </p:sp>
          <p:cxnSp>
            <p:nvCxnSpPr>
              <p:cNvPr id="13" name="直接连接符 11">
                <a:extLst>
                  <a:ext uri="{FF2B5EF4-FFF2-40B4-BE49-F238E27FC236}">
                    <a16:creationId xmlns:a16="http://schemas.microsoft.com/office/drawing/2014/main" id="{A3D7E4D6-D653-3A10-4549-292DF6540954}"/>
                  </a:ext>
                </a:extLst>
              </p:cNvPr>
              <p:cNvCxnSpPr>
                <a:cxnSpLocks/>
              </p:cNvCxnSpPr>
              <p:nvPr/>
            </p:nvCxnSpPr>
            <p:spPr>
              <a:xfrm>
                <a:off x="4337556" y="2129001"/>
                <a:ext cx="3261281" cy="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sp>
            <p:nvSpPr>
              <p:cNvPr id="14" name="íṥ1iḑé">
                <a:extLst>
                  <a:ext uri="{FF2B5EF4-FFF2-40B4-BE49-F238E27FC236}">
                    <a16:creationId xmlns:a16="http://schemas.microsoft.com/office/drawing/2014/main" id="{2260D51A-1DF1-8D0B-0B15-CAEFADC5F489}"/>
                  </a:ext>
                </a:extLst>
              </p:cNvPr>
              <p:cNvSpPr txBox="1"/>
              <p:nvPr/>
            </p:nvSpPr>
            <p:spPr>
              <a:xfrm>
                <a:off x="4255807" y="1636031"/>
                <a:ext cx="3424778" cy="381774"/>
              </a:xfrm>
              <a:prstGeom prst="rect">
                <a:avLst/>
              </a:prstGeom>
              <a:solidFill>
                <a:schemeClr val="accent5">
                  <a:lumMod val="75000"/>
                </a:schemeClr>
              </a:solidFill>
              <a:ln>
                <a:noFill/>
              </a:ln>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spcBef>
                    <a:spcPct val="0"/>
                  </a:spcBef>
                </a:pPr>
                <a:r>
                  <a:rPr lang="en-US" altLang="zh-CN" sz="1600" b="1" i="1" dirty="0">
                    <a:solidFill>
                      <a:schemeClr val="bg1"/>
                    </a:solidFill>
                    <a:latin typeface="+mn-ea"/>
                    <a:ea typeface="+mn-ea"/>
                  </a:rPr>
                  <a:t>02 </a:t>
                </a:r>
                <a:r>
                  <a:rPr lang="zh-CN" altLang="en-US" sz="1600" b="1" dirty="0">
                    <a:solidFill>
                      <a:schemeClr val="bg1"/>
                    </a:solidFill>
                    <a:latin typeface="+mn-ea"/>
                    <a:ea typeface="+mn-ea"/>
                  </a:rPr>
                  <a:t>人</a:t>
                </a:r>
                <a:endParaRPr lang="en-US" altLang="zh-CN" sz="1600" b="1" dirty="0">
                  <a:solidFill>
                    <a:schemeClr val="bg1"/>
                  </a:solidFill>
                  <a:latin typeface="+mn-ea"/>
                  <a:ea typeface="+mn-ea"/>
                </a:endParaRPr>
              </a:p>
            </p:txBody>
          </p:sp>
        </p:grpSp>
        <p:sp>
          <p:nvSpPr>
            <p:cNvPr id="11" name="íSļiḋe">
              <a:extLst>
                <a:ext uri="{FF2B5EF4-FFF2-40B4-BE49-F238E27FC236}">
                  <a16:creationId xmlns:a16="http://schemas.microsoft.com/office/drawing/2014/main" id="{5C1E5323-3AA2-75DA-7518-2E4A7877D18B}"/>
                </a:ext>
              </a:extLst>
            </p:cNvPr>
            <p:cNvSpPr>
              <a:spLocks/>
            </p:cNvSpPr>
            <p:nvPr/>
          </p:nvSpPr>
          <p:spPr bwMode="auto">
            <a:xfrm>
              <a:off x="5905113" y="1196939"/>
              <a:ext cx="381774" cy="381774"/>
            </a:xfrm>
            <a:custGeom>
              <a:avLst/>
              <a:gdLst>
                <a:gd name="T0" fmla="*/ 184 w 260"/>
                <a:gd name="T1" fmla="*/ 106 h 260"/>
                <a:gd name="T2" fmla="*/ 193 w 260"/>
                <a:gd name="T3" fmla="*/ 143 h 260"/>
                <a:gd name="T4" fmla="*/ 117 w 260"/>
                <a:gd name="T5" fmla="*/ 219 h 260"/>
                <a:gd name="T6" fmla="*/ 42 w 260"/>
                <a:gd name="T7" fmla="*/ 143 h 260"/>
                <a:gd name="T8" fmla="*/ 117 w 260"/>
                <a:gd name="T9" fmla="*/ 66 h 260"/>
                <a:gd name="T10" fmla="*/ 154 w 260"/>
                <a:gd name="T11" fmla="*/ 76 h 260"/>
                <a:gd name="T12" fmla="*/ 183 w 260"/>
                <a:gd name="T13" fmla="*/ 46 h 260"/>
                <a:gd name="T14" fmla="*/ 117 w 260"/>
                <a:gd name="T15" fmla="*/ 25 h 260"/>
                <a:gd name="T16" fmla="*/ 0 w 260"/>
                <a:gd name="T17" fmla="*/ 143 h 260"/>
                <a:gd name="T18" fmla="*/ 117 w 260"/>
                <a:gd name="T19" fmla="*/ 260 h 260"/>
                <a:gd name="T20" fmla="*/ 233 w 260"/>
                <a:gd name="T21" fmla="*/ 143 h 260"/>
                <a:gd name="T22" fmla="*/ 213 w 260"/>
                <a:gd name="T23" fmla="*/ 77 h 260"/>
                <a:gd name="T24" fmla="*/ 184 w 260"/>
                <a:gd name="T25" fmla="*/ 106 h 260"/>
                <a:gd name="T26" fmla="*/ 225 w 260"/>
                <a:gd name="T27" fmla="*/ 35 h 260"/>
                <a:gd name="T28" fmla="*/ 225 w 260"/>
                <a:gd name="T29" fmla="*/ 35 h 260"/>
                <a:gd name="T30" fmla="*/ 225 w 260"/>
                <a:gd name="T31" fmla="*/ 0 h 260"/>
                <a:gd name="T32" fmla="*/ 203 w 260"/>
                <a:gd name="T33" fmla="*/ 23 h 260"/>
                <a:gd name="T34" fmla="*/ 203 w 260"/>
                <a:gd name="T35" fmla="*/ 46 h 260"/>
                <a:gd name="T36" fmla="*/ 139 w 260"/>
                <a:gd name="T37" fmla="*/ 111 h 260"/>
                <a:gd name="T38" fmla="*/ 117 w 260"/>
                <a:gd name="T39" fmla="*/ 104 h 260"/>
                <a:gd name="T40" fmla="*/ 79 w 260"/>
                <a:gd name="T41" fmla="*/ 143 h 260"/>
                <a:gd name="T42" fmla="*/ 117 w 260"/>
                <a:gd name="T43" fmla="*/ 181 h 260"/>
                <a:gd name="T44" fmla="*/ 155 w 260"/>
                <a:gd name="T45" fmla="*/ 143 h 260"/>
                <a:gd name="T46" fmla="*/ 150 w 260"/>
                <a:gd name="T47" fmla="*/ 123 h 260"/>
                <a:gd name="T48" fmla="*/ 215 w 260"/>
                <a:gd name="T49" fmla="*/ 58 h 260"/>
                <a:gd name="T50" fmla="*/ 237 w 260"/>
                <a:gd name="T51" fmla="*/ 58 h 260"/>
                <a:gd name="T52" fmla="*/ 260 w 260"/>
                <a:gd name="T53" fmla="*/ 35 h 260"/>
                <a:gd name="T54" fmla="*/ 225 w 260"/>
                <a:gd name="T55" fmla="*/ 35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60" h="260">
                  <a:moveTo>
                    <a:pt x="184" y="106"/>
                  </a:moveTo>
                  <a:cubicBezTo>
                    <a:pt x="190" y="117"/>
                    <a:pt x="193" y="129"/>
                    <a:pt x="193" y="143"/>
                  </a:cubicBezTo>
                  <a:cubicBezTo>
                    <a:pt x="193" y="185"/>
                    <a:pt x="159" y="219"/>
                    <a:pt x="117" y="219"/>
                  </a:cubicBezTo>
                  <a:cubicBezTo>
                    <a:pt x="76" y="219"/>
                    <a:pt x="42" y="185"/>
                    <a:pt x="42" y="143"/>
                  </a:cubicBezTo>
                  <a:cubicBezTo>
                    <a:pt x="42" y="100"/>
                    <a:pt x="76" y="66"/>
                    <a:pt x="117" y="66"/>
                  </a:cubicBezTo>
                  <a:cubicBezTo>
                    <a:pt x="131" y="66"/>
                    <a:pt x="143" y="70"/>
                    <a:pt x="154" y="76"/>
                  </a:cubicBezTo>
                  <a:cubicBezTo>
                    <a:pt x="183" y="46"/>
                    <a:pt x="183" y="46"/>
                    <a:pt x="183" y="46"/>
                  </a:cubicBezTo>
                  <a:cubicBezTo>
                    <a:pt x="165" y="33"/>
                    <a:pt x="141" y="25"/>
                    <a:pt x="117" y="25"/>
                  </a:cubicBezTo>
                  <a:cubicBezTo>
                    <a:pt x="52" y="25"/>
                    <a:pt x="0" y="78"/>
                    <a:pt x="0" y="143"/>
                  </a:cubicBezTo>
                  <a:cubicBezTo>
                    <a:pt x="0" y="207"/>
                    <a:pt x="52" y="260"/>
                    <a:pt x="117" y="260"/>
                  </a:cubicBezTo>
                  <a:cubicBezTo>
                    <a:pt x="181" y="260"/>
                    <a:pt x="233" y="207"/>
                    <a:pt x="233" y="143"/>
                  </a:cubicBezTo>
                  <a:cubicBezTo>
                    <a:pt x="233" y="118"/>
                    <a:pt x="226" y="96"/>
                    <a:pt x="213" y="77"/>
                  </a:cubicBezTo>
                  <a:cubicBezTo>
                    <a:pt x="184" y="106"/>
                    <a:pt x="184" y="106"/>
                    <a:pt x="184" y="106"/>
                  </a:cubicBezTo>
                  <a:close/>
                  <a:moveTo>
                    <a:pt x="225" y="35"/>
                  </a:moveTo>
                  <a:cubicBezTo>
                    <a:pt x="225" y="35"/>
                    <a:pt x="225" y="35"/>
                    <a:pt x="225" y="35"/>
                  </a:cubicBezTo>
                  <a:cubicBezTo>
                    <a:pt x="225" y="0"/>
                    <a:pt x="225" y="0"/>
                    <a:pt x="225" y="0"/>
                  </a:cubicBezTo>
                  <a:cubicBezTo>
                    <a:pt x="203" y="23"/>
                    <a:pt x="203" y="23"/>
                    <a:pt x="203" y="23"/>
                  </a:cubicBezTo>
                  <a:cubicBezTo>
                    <a:pt x="203" y="46"/>
                    <a:pt x="203" y="46"/>
                    <a:pt x="203" y="46"/>
                  </a:cubicBezTo>
                  <a:cubicBezTo>
                    <a:pt x="139" y="111"/>
                    <a:pt x="139" y="111"/>
                    <a:pt x="139" y="111"/>
                  </a:cubicBezTo>
                  <a:cubicBezTo>
                    <a:pt x="133" y="106"/>
                    <a:pt x="125" y="104"/>
                    <a:pt x="117" y="104"/>
                  </a:cubicBezTo>
                  <a:cubicBezTo>
                    <a:pt x="96" y="104"/>
                    <a:pt x="79" y="121"/>
                    <a:pt x="79" y="143"/>
                  </a:cubicBezTo>
                  <a:cubicBezTo>
                    <a:pt x="79" y="164"/>
                    <a:pt x="96" y="181"/>
                    <a:pt x="117" y="181"/>
                  </a:cubicBezTo>
                  <a:cubicBezTo>
                    <a:pt x="138" y="181"/>
                    <a:pt x="155" y="164"/>
                    <a:pt x="155" y="143"/>
                  </a:cubicBezTo>
                  <a:cubicBezTo>
                    <a:pt x="155" y="136"/>
                    <a:pt x="154" y="129"/>
                    <a:pt x="150" y="123"/>
                  </a:cubicBezTo>
                  <a:cubicBezTo>
                    <a:pt x="215" y="58"/>
                    <a:pt x="215" y="58"/>
                    <a:pt x="215" y="58"/>
                  </a:cubicBezTo>
                  <a:cubicBezTo>
                    <a:pt x="237" y="58"/>
                    <a:pt x="237" y="58"/>
                    <a:pt x="237" y="58"/>
                  </a:cubicBezTo>
                  <a:cubicBezTo>
                    <a:pt x="260" y="35"/>
                    <a:pt x="260" y="35"/>
                    <a:pt x="260" y="35"/>
                  </a:cubicBezTo>
                  <a:cubicBezTo>
                    <a:pt x="225" y="35"/>
                    <a:pt x="225" y="35"/>
                    <a:pt x="225" y="35"/>
                  </a:cubicBezTo>
                  <a:close/>
                </a:path>
              </a:pathLst>
            </a:custGeom>
            <a:solidFill>
              <a:schemeClr val="accent5">
                <a:lumMod val="75000"/>
              </a:schemeClr>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latin typeface="+mn-ea"/>
                <a:ea typeface="+mn-ea"/>
              </a:endParaRPr>
            </a:p>
          </p:txBody>
        </p:sp>
      </p:grpSp>
      <p:grpSp>
        <p:nvGrpSpPr>
          <p:cNvPr id="15" name="组合 14">
            <a:extLst>
              <a:ext uri="{FF2B5EF4-FFF2-40B4-BE49-F238E27FC236}">
                <a16:creationId xmlns:a16="http://schemas.microsoft.com/office/drawing/2014/main" id="{72194FB1-711C-9EEE-9689-3F5AE255DC56}"/>
              </a:ext>
            </a:extLst>
          </p:cNvPr>
          <p:cNvGrpSpPr/>
          <p:nvPr userDrawn="1"/>
        </p:nvGrpSpPr>
        <p:grpSpPr>
          <a:xfrm>
            <a:off x="8241260" y="1133938"/>
            <a:ext cx="3665717" cy="5482453"/>
            <a:chOff x="8096783" y="1133939"/>
            <a:chExt cx="3665717" cy="5482453"/>
          </a:xfrm>
        </p:grpSpPr>
        <p:grpSp>
          <p:nvGrpSpPr>
            <p:cNvPr id="16" name="组合 15">
              <a:extLst>
                <a:ext uri="{FF2B5EF4-FFF2-40B4-BE49-F238E27FC236}">
                  <a16:creationId xmlns:a16="http://schemas.microsoft.com/office/drawing/2014/main" id="{37419C54-96CA-6187-5A81-631A642BE985}"/>
                </a:ext>
              </a:extLst>
            </p:cNvPr>
            <p:cNvGrpSpPr/>
            <p:nvPr/>
          </p:nvGrpSpPr>
          <p:grpSpPr>
            <a:xfrm>
              <a:off x="8096783" y="1133939"/>
              <a:ext cx="3665717" cy="5482453"/>
              <a:chOff x="8013414" y="1133939"/>
              <a:chExt cx="3665717" cy="5482453"/>
            </a:xfrm>
          </p:grpSpPr>
          <p:sp>
            <p:nvSpPr>
              <p:cNvPr id="18" name="îṩḷíḋé">
                <a:extLst>
                  <a:ext uri="{FF2B5EF4-FFF2-40B4-BE49-F238E27FC236}">
                    <a16:creationId xmlns:a16="http://schemas.microsoft.com/office/drawing/2014/main" id="{2EAA930F-4560-7227-60B7-6340B800B6A5}"/>
                  </a:ext>
                </a:extLst>
              </p:cNvPr>
              <p:cNvSpPr>
                <a:spLocks/>
              </p:cNvSpPr>
              <p:nvPr/>
            </p:nvSpPr>
            <p:spPr>
              <a:xfrm>
                <a:off x="8013414" y="1133939"/>
                <a:ext cx="3665717" cy="5482453"/>
              </a:xfrm>
              <a:prstGeom prst="rect">
                <a:avLst/>
              </a:prstGeom>
              <a:solidFill>
                <a:schemeClr val="accent5">
                  <a:lumMod val="20000"/>
                  <a:lumOff val="80000"/>
                </a:schemeClr>
              </a:solidFill>
              <a:ln w="3175">
                <a:noFill/>
                <a:prstDash val="solid"/>
                <a:roun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2000" b="1" i="1">
                  <a:solidFill>
                    <a:schemeClr val="tx1"/>
                  </a:solidFill>
                  <a:latin typeface="+mn-ea"/>
                  <a:ea typeface="+mn-ea"/>
                </a:endParaRPr>
              </a:p>
            </p:txBody>
          </p:sp>
          <p:cxnSp>
            <p:nvCxnSpPr>
              <p:cNvPr id="19" name="直接连接符 11">
                <a:extLst>
                  <a:ext uri="{FF2B5EF4-FFF2-40B4-BE49-F238E27FC236}">
                    <a16:creationId xmlns:a16="http://schemas.microsoft.com/office/drawing/2014/main" id="{776FEC79-EF3F-6CA6-54F4-65F300000588}"/>
                  </a:ext>
                </a:extLst>
              </p:cNvPr>
              <p:cNvCxnSpPr>
                <a:cxnSpLocks/>
              </p:cNvCxnSpPr>
              <p:nvPr/>
            </p:nvCxnSpPr>
            <p:spPr>
              <a:xfrm>
                <a:off x="8215632" y="2129001"/>
                <a:ext cx="3261281" cy="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sp>
            <p:nvSpPr>
              <p:cNvPr id="20" name="íṥ1iḑé">
                <a:extLst>
                  <a:ext uri="{FF2B5EF4-FFF2-40B4-BE49-F238E27FC236}">
                    <a16:creationId xmlns:a16="http://schemas.microsoft.com/office/drawing/2014/main" id="{18E4E3D4-8CCB-F4EE-B26A-6322FD591B47}"/>
                  </a:ext>
                </a:extLst>
              </p:cNvPr>
              <p:cNvSpPr txBox="1"/>
              <p:nvPr/>
            </p:nvSpPr>
            <p:spPr>
              <a:xfrm>
                <a:off x="8133884" y="1636031"/>
                <a:ext cx="3424777" cy="381774"/>
              </a:xfrm>
              <a:prstGeom prst="rect">
                <a:avLst/>
              </a:prstGeom>
              <a:solidFill>
                <a:schemeClr val="accent5">
                  <a:lumMod val="75000"/>
                </a:schemeClr>
              </a:solidFill>
              <a:ln>
                <a:noFill/>
              </a:ln>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spcBef>
                    <a:spcPct val="0"/>
                  </a:spcBef>
                </a:pPr>
                <a:r>
                  <a:rPr lang="en-US" altLang="zh-CN" sz="1600" b="1" i="1" dirty="0">
                    <a:solidFill>
                      <a:schemeClr val="bg1"/>
                    </a:solidFill>
                    <a:latin typeface="+mn-ea"/>
                    <a:ea typeface="+mn-ea"/>
                  </a:rPr>
                  <a:t>03 </a:t>
                </a:r>
                <a:r>
                  <a:rPr lang="zh-CN" altLang="en-US" sz="1600" b="1" dirty="0">
                    <a:solidFill>
                      <a:schemeClr val="bg1"/>
                    </a:solidFill>
                    <a:latin typeface="+mn-ea"/>
                    <a:ea typeface="+mn-ea"/>
                  </a:rPr>
                  <a:t>场</a:t>
                </a:r>
                <a:endParaRPr lang="en-US" altLang="zh-CN" sz="1600" b="1" dirty="0">
                  <a:solidFill>
                    <a:schemeClr val="bg1"/>
                  </a:solidFill>
                  <a:latin typeface="+mn-ea"/>
                  <a:ea typeface="+mn-ea"/>
                </a:endParaRPr>
              </a:p>
            </p:txBody>
          </p:sp>
        </p:grpSp>
        <p:sp>
          <p:nvSpPr>
            <p:cNvPr id="17" name="işḻïďè">
              <a:extLst>
                <a:ext uri="{FF2B5EF4-FFF2-40B4-BE49-F238E27FC236}">
                  <a16:creationId xmlns:a16="http://schemas.microsoft.com/office/drawing/2014/main" id="{ED844C4B-1BF7-14CB-B075-B01D4B6A48BD}"/>
                </a:ext>
              </a:extLst>
            </p:cNvPr>
            <p:cNvSpPr>
              <a:spLocks/>
            </p:cNvSpPr>
            <p:nvPr/>
          </p:nvSpPr>
          <p:spPr bwMode="auto">
            <a:xfrm>
              <a:off x="9738754" y="1196939"/>
              <a:ext cx="381774" cy="381774"/>
            </a:xfrm>
            <a:custGeom>
              <a:avLst/>
              <a:gdLst>
                <a:gd name="T0" fmla="*/ 116 w 232"/>
                <a:gd name="T1" fmla="*/ 0 h 232"/>
                <a:gd name="T2" fmla="*/ 0 w 232"/>
                <a:gd name="T3" fmla="*/ 116 h 232"/>
                <a:gd name="T4" fmla="*/ 116 w 232"/>
                <a:gd name="T5" fmla="*/ 232 h 232"/>
                <a:gd name="T6" fmla="*/ 232 w 232"/>
                <a:gd name="T7" fmla="*/ 116 h 232"/>
                <a:gd name="T8" fmla="*/ 116 w 232"/>
                <a:gd name="T9" fmla="*/ 0 h 232"/>
                <a:gd name="T10" fmla="*/ 129 w 232"/>
                <a:gd name="T11" fmla="*/ 208 h 232"/>
                <a:gd name="T12" fmla="*/ 129 w 232"/>
                <a:gd name="T13" fmla="*/ 190 h 232"/>
                <a:gd name="T14" fmla="*/ 117 w 232"/>
                <a:gd name="T15" fmla="*/ 178 h 232"/>
                <a:gd name="T16" fmla="*/ 105 w 232"/>
                <a:gd name="T17" fmla="*/ 190 h 232"/>
                <a:gd name="T18" fmla="*/ 105 w 232"/>
                <a:gd name="T19" fmla="*/ 208 h 232"/>
                <a:gd name="T20" fmla="*/ 25 w 232"/>
                <a:gd name="T21" fmla="*/ 129 h 232"/>
                <a:gd name="T22" fmla="*/ 42 w 232"/>
                <a:gd name="T23" fmla="*/ 129 h 232"/>
                <a:gd name="T24" fmla="*/ 53 w 232"/>
                <a:gd name="T25" fmla="*/ 117 h 232"/>
                <a:gd name="T26" fmla="*/ 42 w 232"/>
                <a:gd name="T27" fmla="*/ 105 h 232"/>
                <a:gd name="T28" fmla="*/ 24 w 232"/>
                <a:gd name="T29" fmla="*/ 105 h 232"/>
                <a:gd name="T30" fmla="*/ 104 w 232"/>
                <a:gd name="T31" fmla="*/ 25 h 232"/>
                <a:gd name="T32" fmla="*/ 104 w 232"/>
                <a:gd name="T33" fmla="*/ 41 h 232"/>
                <a:gd name="T34" fmla="*/ 116 w 232"/>
                <a:gd name="T35" fmla="*/ 53 h 232"/>
                <a:gd name="T36" fmla="*/ 128 w 232"/>
                <a:gd name="T37" fmla="*/ 41 h 232"/>
                <a:gd name="T38" fmla="*/ 128 w 232"/>
                <a:gd name="T39" fmla="*/ 25 h 232"/>
                <a:gd name="T40" fmla="*/ 208 w 232"/>
                <a:gd name="T41" fmla="*/ 104 h 232"/>
                <a:gd name="T42" fmla="*/ 190 w 232"/>
                <a:gd name="T43" fmla="*/ 104 h 232"/>
                <a:gd name="T44" fmla="*/ 179 w 232"/>
                <a:gd name="T45" fmla="*/ 116 h 232"/>
                <a:gd name="T46" fmla="*/ 190 w 232"/>
                <a:gd name="T47" fmla="*/ 128 h 232"/>
                <a:gd name="T48" fmla="*/ 208 w 232"/>
                <a:gd name="T49" fmla="*/ 128 h 232"/>
                <a:gd name="T50" fmla="*/ 129 w 232"/>
                <a:gd name="T51" fmla="*/ 208 h 232"/>
                <a:gd name="T52" fmla="*/ 124 w 232"/>
                <a:gd name="T53" fmla="*/ 94 h 232"/>
                <a:gd name="T54" fmla="*/ 70 w 232"/>
                <a:gd name="T55" fmla="*/ 69 h 232"/>
                <a:gd name="T56" fmla="*/ 94 w 232"/>
                <a:gd name="T57" fmla="*/ 124 h 232"/>
                <a:gd name="T58" fmla="*/ 109 w 232"/>
                <a:gd name="T59" fmla="*/ 138 h 232"/>
                <a:gd name="T60" fmla="*/ 163 w 232"/>
                <a:gd name="T61" fmla="*/ 163 h 232"/>
                <a:gd name="T62" fmla="*/ 138 w 232"/>
                <a:gd name="T63" fmla="*/ 108 h 232"/>
                <a:gd name="T64" fmla="*/ 124 w 232"/>
                <a:gd name="T65" fmla="*/ 94 h 232"/>
                <a:gd name="T66" fmla="*/ 123 w 232"/>
                <a:gd name="T67" fmla="*/ 123 h 232"/>
                <a:gd name="T68" fmla="*/ 110 w 232"/>
                <a:gd name="T69" fmla="*/ 123 h 232"/>
                <a:gd name="T70" fmla="*/ 110 w 232"/>
                <a:gd name="T71" fmla="*/ 109 h 232"/>
                <a:gd name="T72" fmla="*/ 123 w 232"/>
                <a:gd name="T73" fmla="*/ 109 h 232"/>
                <a:gd name="T74" fmla="*/ 123 w 232"/>
                <a:gd name="T75" fmla="*/ 123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32" h="232">
                  <a:moveTo>
                    <a:pt x="116" y="0"/>
                  </a:moveTo>
                  <a:cubicBezTo>
                    <a:pt x="52" y="0"/>
                    <a:pt x="0" y="52"/>
                    <a:pt x="0" y="116"/>
                  </a:cubicBezTo>
                  <a:cubicBezTo>
                    <a:pt x="0" y="180"/>
                    <a:pt x="52" y="232"/>
                    <a:pt x="116" y="232"/>
                  </a:cubicBezTo>
                  <a:cubicBezTo>
                    <a:pt x="180" y="232"/>
                    <a:pt x="232" y="180"/>
                    <a:pt x="232" y="116"/>
                  </a:cubicBezTo>
                  <a:cubicBezTo>
                    <a:pt x="232" y="52"/>
                    <a:pt x="180" y="0"/>
                    <a:pt x="116" y="0"/>
                  </a:cubicBezTo>
                  <a:close/>
                  <a:moveTo>
                    <a:pt x="129" y="208"/>
                  </a:moveTo>
                  <a:cubicBezTo>
                    <a:pt x="129" y="190"/>
                    <a:pt x="129" y="190"/>
                    <a:pt x="129" y="190"/>
                  </a:cubicBezTo>
                  <a:cubicBezTo>
                    <a:pt x="129" y="183"/>
                    <a:pt x="123" y="178"/>
                    <a:pt x="117" y="178"/>
                  </a:cubicBezTo>
                  <a:cubicBezTo>
                    <a:pt x="110" y="178"/>
                    <a:pt x="105" y="183"/>
                    <a:pt x="105" y="190"/>
                  </a:cubicBezTo>
                  <a:cubicBezTo>
                    <a:pt x="105" y="208"/>
                    <a:pt x="105" y="208"/>
                    <a:pt x="105" y="208"/>
                  </a:cubicBezTo>
                  <a:cubicBezTo>
                    <a:pt x="63" y="203"/>
                    <a:pt x="30" y="170"/>
                    <a:pt x="25" y="129"/>
                  </a:cubicBezTo>
                  <a:cubicBezTo>
                    <a:pt x="42" y="129"/>
                    <a:pt x="42" y="129"/>
                    <a:pt x="42" y="129"/>
                  </a:cubicBezTo>
                  <a:cubicBezTo>
                    <a:pt x="48" y="129"/>
                    <a:pt x="53" y="123"/>
                    <a:pt x="53" y="117"/>
                  </a:cubicBezTo>
                  <a:cubicBezTo>
                    <a:pt x="53" y="110"/>
                    <a:pt x="48" y="105"/>
                    <a:pt x="42" y="105"/>
                  </a:cubicBezTo>
                  <a:cubicBezTo>
                    <a:pt x="24" y="105"/>
                    <a:pt x="24" y="105"/>
                    <a:pt x="24" y="105"/>
                  </a:cubicBezTo>
                  <a:cubicBezTo>
                    <a:pt x="29" y="63"/>
                    <a:pt x="63" y="30"/>
                    <a:pt x="104" y="25"/>
                  </a:cubicBezTo>
                  <a:cubicBezTo>
                    <a:pt x="104" y="41"/>
                    <a:pt x="104" y="41"/>
                    <a:pt x="104" y="41"/>
                  </a:cubicBezTo>
                  <a:cubicBezTo>
                    <a:pt x="104" y="47"/>
                    <a:pt x="109" y="53"/>
                    <a:pt x="116" y="53"/>
                  </a:cubicBezTo>
                  <a:cubicBezTo>
                    <a:pt x="122" y="53"/>
                    <a:pt x="128" y="47"/>
                    <a:pt x="128" y="41"/>
                  </a:cubicBezTo>
                  <a:cubicBezTo>
                    <a:pt x="128" y="25"/>
                    <a:pt x="128" y="25"/>
                    <a:pt x="128" y="25"/>
                  </a:cubicBezTo>
                  <a:cubicBezTo>
                    <a:pt x="169" y="30"/>
                    <a:pt x="202" y="63"/>
                    <a:pt x="208" y="104"/>
                  </a:cubicBezTo>
                  <a:cubicBezTo>
                    <a:pt x="190" y="104"/>
                    <a:pt x="190" y="104"/>
                    <a:pt x="190" y="104"/>
                  </a:cubicBezTo>
                  <a:cubicBezTo>
                    <a:pt x="184" y="104"/>
                    <a:pt x="179" y="109"/>
                    <a:pt x="179" y="116"/>
                  </a:cubicBezTo>
                  <a:cubicBezTo>
                    <a:pt x="179" y="122"/>
                    <a:pt x="184" y="128"/>
                    <a:pt x="190" y="128"/>
                  </a:cubicBezTo>
                  <a:cubicBezTo>
                    <a:pt x="208" y="128"/>
                    <a:pt x="208" y="128"/>
                    <a:pt x="208" y="128"/>
                  </a:cubicBezTo>
                  <a:cubicBezTo>
                    <a:pt x="203" y="169"/>
                    <a:pt x="170" y="202"/>
                    <a:pt x="129" y="208"/>
                  </a:cubicBezTo>
                  <a:close/>
                  <a:moveTo>
                    <a:pt x="124" y="94"/>
                  </a:moveTo>
                  <a:cubicBezTo>
                    <a:pt x="70" y="69"/>
                    <a:pt x="70" y="69"/>
                    <a:pt x="70" y="69"/>
                  </a:cubicBezTo>
                  <a:cubicBezTo>
                    <a:pt x="94" y="124"/>
                    <a:pt x="94" y="124"/>
                    <a:pt x="94" y="124"/>
                  </a:cubicBezTo>
                  <a:cubicBezTo>
                    <a:pt x="97" y="129"/>
                    <a:pt x="103" y="136"/>
                    <a:pt x="109" y="138"/>
                  </a:cubicBezTo>
                  <a:cubicBezTo>
                    <a:pt x="163" y="163"/>
                    <a:pt x="163" y="163"/>
                    <a:pt x="163" y="163"/>
                  </a:cubicBezTo>
                  <a:cubicBezTo>
                    <a:pt x="138" y="108"/>
                    <a:pt x="138" y="108"/>
                    <a:pt x="138" y="108"/>
                  </a:cubicBezTo>
                  <a:cubicBezTo>
                    <a:pt x="136" y="103"/>
                    <a:pt x="130" y="96"/>
                    <a:pt x="124" y="94"/>
                  </a:cubicBezTo>
                  <a:close/>
                  <a:moveTo>
                    <a:pt x="123" y="123"/>
                  </a:moveTo>
                  <a:cubicBezTo>
                    <a:pt x="119" y="126"/>
                    <a:pt x="113" y="126"/>
                    <a:pt x="110" y="123"/>
                  </a:cubicBezTo>
                  <a:cubicBezTo>
                    <a:pt x="106" y="119"/>
                    <a:pt x="106" y="113"/>
                    <a:pt x="110" y="109"/>
                  </a:cubicBezTo>
                  <a:cubicBezTo>
                    <a:pt x="113" y="106"/>
                    <a:pt x="119" y="106"/>
                    <a:pt x="123" y="109"/>
                  </a:cubicBezTo>
                  <a:cubicBezTo>
                    <a:pt x="127" y="113"/>
                    <a:pt x="127" y="119"/>
                    <a:pt x="123" y="123"/>
                  </a:cubicBezTo>
                  <a:close/>
                </a:path>
              </a:pathLst>
            </a:custGeom>
            <a:solidFill>
              <a:schemeClr val="accent5">
                <a:lumMod val="75000"/>
              </a:schemeClr>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latin typeface="+mn-ea"/>
                <a:ea typeface="+mn-ea"/>
              </a:endParaRPr>
            </a:p>
          </p:txBody>
        </p:sp>
      </p:grpSp>
      <p:sp>
        <p:nvSpPr>
          <p:cNvPr id="30" name="标题 1">
            <a:extLst>
              <a:ext uri="{FF2B5EF4-FFF2-40B4-BE49-F238E27FC236}">
                <a16:creationId xmlns:a16="http://schemas.microsoft.com/office/drawing/2014/main" id="{E66FDBB9-C01C-0260-BCF5-543979C8AAB3}"/>
              </a:ext>
            </a:extLst>
          </p:cNvPr>
          <p:cNvSpPr>
            <a:spLocks noGrp="1"/>
          </p:cNvSpPr>
          <p:nvPr>
            <p:ph type="title"/>
          </p:nvPr>
        </p:nvSpPr>
        <p:spPr>
          <a:xfrm>
            <a:off x="282372" y="107993"/>
            <a:ext cx="9433127" cy="711321"/>
          </a:xfrm>
          <a:prstGeom prst="rect">
            <a:avLst/>
          </a:prstGeom>
        </p:spPr>
        <p:txBody>
          <a:bodyPr anchor="ctr"/>
          <a:lstStyle>
            <a:lvl1pPr>
              <a:defRPr sz="2800">
                <a:latin typeface="+mn-ea"/>
                <a:ea typeface="+mn-ea"/>
              </a:defRPr>
            </a:lvl1pPr>
          </a:lstStyle>
          <a:p>
            <a:endParaRPr lang="zh-CN" altLang="en-US" dirty="0"/>
          </a:p>
        </p:txBody>
      </p:sp>
    </p:spTree>
    <p:extLst>
      <p:ext uri="{BB962C8B-B14F-4D97-AF65-F5344CB8AC3E}">
        <p14:creationId xmlns:p14="http://schemas.microsoft.com/office/powerpoint/2010/main" val="289111873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_Summary">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4B60EB82-9ACA-4FD0-AA1A-7C7CC511A665}"/>
              </a:ext>
            </a:extLst>
          </p:cNvPr>
          <p:cNvSpPr/>
          <p:nvPr userDrawn="1"/>
        </p:nvSpPr>
        <p:spPr>
          <a:xfrm>
            <a:off x="282372" y="763675"/>
            <a:ext cx="4127822" cy="73673"/>
          </a:xfrm>
          <a:prstGeom prst="rect">
            <a:avLst/>
          </a:prstGeom>
          <a:gradFill flip="none" rotWithShape="1">
            <a:gsLst>
              <a:gs pos="0">
                <a:schemeClr val="accent1"/>
              </a:gs>
              <a:gs pos="28000">
                <a:schemeClr val="accent1">
                  <a:lumMod val="40000"/>
                  <a:lumOff val="60000"/>
                </a:schemeClr>
              </a:gs>
              <a:gs pos="100000">
                <a:schemeClr val="bg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400" dirty="0">
              <a:solidFill>
                <a:schemeClr val="tx1"/>
              </a:solidFill>
              <a:latin typeface="+mn-ea"/>
              <a:ea typeface="+mn-ea"/>
            </a:endParaRPr>
          </a:p>
        </p:txBody>
      </p:sp>
      <p:grpSp>
        <p:nvGrpSpPr>
          <p:cNvPr id="3" name="组合 2">
            <a:extLst>
              <a:ext uri="{FF2B5EF4-FFF2-40B4-BE49-F238E27FC236}">
                <a16:creationId xmlns:a16="http://schemas.microsoft.com/office/drawing/2014/main" id="{D03F3317-E648-4EA6-0EE1-798443008693}"/>
              </a:ext>
            </a:extLst>
          </p:cNvPr>
          <p:cNvGrpSpPr/>
          <p:nvPr userDrawn="1"/>
        </p:nvGrpSpPr>
        <p:grpSpPr>
          <a:xfrm>
            <a:off x="285023" y="1133938"/>
            <a:ext cx="3665717" cy="5482453"/>
            <a:chOff x="397621" y="1133939"/>
            <a:chExt cx="3665717" cy="5482453"/>
          </a:xfrm>
        </p:grpSpPr>
        <p:sp>
          <p:nvSpPr>
            <p:cNvPr id="4" name="îṩḷíḋé">
              <a:extLst>
                <a:ext uri="{FF2B5EF4-FFF2-40B4-BE49-F238E27FC236}">
                  <a16:creationId xmlns:a16="http://schemas.microsoft.com/office/drawing/2014/main" id="{DA8C09F8-ABAE-7B90-FD0E-DE3B22DCBA08}"/>
                </a:ext>
              </a:extLst>
            </p:cNvPr>
            <p:cNvSpPr>
              <a:spLocks/>
            </p:cNvSpPr>
            <p:nvPr/>
          </p:nvSpPr>
          <p:spPr>
            <a:xfrm>
              <a:off x="397621" y="1133939"/>
              <a:ext cx="3665717" cy="5482453"/>
            </a:xfrm>
            <a:prstGeom prst="rect">
              <a:avLst/>
            </a:prstGeom>
            <a:solidFill>
              <a:schemeClr val="accent5">
                <a:lumMod val="20000"/>
                <a:lumOff val="80000"/>
              </a:schemeClr>
            </a:solidFill>
            <a:ln w="3175">
              <a:noFill/>
              <a:prstDash val="solid"/>
              <a:roun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2000" b="1" i="1">
                <a:solidFill>
                  <a:schemeClr val="tx1"/>
                </a:solidFill>
                <a:latin typeface="+mn-ea"/>
                <a:ea typeface="+mn-ea"/>
              </a:endParaRPr>
            </a:p>
          </p:txBody>
        </p:sp>
        <p:cxnSp>
          <p:nvCxnSpPr>
            <p:cNvPr id="5" name="直接连接符 11">
              <a:extLst>
                <a:ext uri="{FF2B5EF4-FFF2-40B4-BE49-F238E27FC236}">
                  <a16:creationId xmlns:a16="http://schemas.microsoft.com/office/drawing/2014/main" id="{AF2B5EBD-F9E5-36CE-979C-A3D70628AF54}"/>
                </a:ext>
              </a:extLst>
            </p:cNvPr>
            <p:cNvCxnSpPr>
              <a:cxnSpLocks/>
            </p:cNvCxnSpPr>
            <p:nvPr/>
          </p:nvCxnSpPr>
          <p:spPr>
            <a:xfrm>
              <a:off x="599839" y="2129001"/>
              <a:ext cx="3261281" cy="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sp>
          <p:nvSpPr>
            <p:cNvPr id="7" name="íṥ1iḑé">
              <a:extLst>
                <a:ext uri="{FF2B5EF4-FFF2-40B4-BE49-F238E27FC236}">
                  <a16:creationId xmlns:a16="http://schemas.microsoft.com/office/drawing/2014/main" id="{F4E5067D-FC2D-7D02-B43F-6E21FD514878}"/>
                </a:ext>
              </a:extLst>
            </p:cNvPr>
            <p:cNvSpPr txBox="1"/>
            <p:nvPr/>
          </p:nvSpPr>
          <p:spPr>
            <a:xfrm>
              <a:off x="518091" y="1636031"/>
              <a:ext cx="3424777" cy="381774"/>
            </a:xfrm>
            <a:prstGeom prst="rect">
              <a:avLst/>
            </a:prstGeom>
            <a:solidFill>
              <a:schemeClr val="accent5">
                <a:lumMod val="75000"/>
              </a:schemeClr>
            </a:solidFill>
            <a:ln>
              <a:noFill/>
            </a:ln>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spcBef>
                  <a:spcPct val="0"/>
                </a:spcBef>
              </a:pPr>
              <a:endParaRPr lang="en-US" altLang="zh-CN" sz="1600" b="1" dirty="0">
                <a:solidFill>
                  <a:schemeClr val="bg1"/>
                </a:solidFill>
                <a:latin typeface="+mn-ea"/>
                <a:ea typeface="+mn-ea"/>
              </a:endParaRPr>
            </a:p>
          </p:txBody>
        </p:sp>
        <p:sp>
          <p:nvSpPr>
            <p:cNvPr id="8" name="two-coin-stacks_72132">
              <a:extLst>
                <a:ext uri="{FF2B5EF4-FFF2-40B4-BE49-F238E27FC236}">
                  <a16:creationId xmlns:a16="http://schemas.microsoft.com/office/drawing/2014/main" id="{179249BA-A926-7450-1AAD-4B08C734AD5F}"/>
                </a:ext>
              </a:extLst>
            </p:cNvPr>
            <p:cNvSpPr>
              <a:spLocks/>
            </p:cNvSpPr>
            <p:nvPr/>
          </p:nvSpPr>
          <p:spPr bwMode="auto">
            <a:xfrm>
              <a:off x="2039592" y="1196939"/>
              <a:ext cx="381774" cy="381774"/>
            </a:xfrm>
            <a:custGeom>
              <a:avLst/>
              <a:gdLst>
                <a:gd name="connsiteX0" fmla="*/ 261001 w 608698"/>
                <a:gd name="connsiteY0" fmla="*/ 479068 h 600088"/>
                <a:gd name="connsiteX1" fmla="*/ 432425 w 608698"/>
                <a:gd name="connsiteY1" fmla="*/ 554184 h 600088"/>
                <a:gd name="connsiteX2" fmla="*/ 603774 w 608698"/>
                <a:gd name="connsiteY2" fmla="*/ 479068 h 600088"/>
                <a:gd name="connsiteX3" fmla="*/ 608697 w 608698"/>
                <a:gd name="connsiteY3" fmla="*/ 502020 h 600088"/>
                <a:gd name="connsiteX4" fmla="*/ 432425 w 608698"/>
                <a:gd name="connsiteY4" fmla="*/ 600088 h 600088"/>
                <a:gd name="connsiteX5" fmla="*/ 256152 w 608698"/>
                <a:gd name="connsiteY5" fmla="*/ 502020 h 600088"/>
                <a:gd name="connsiteX6" fmla="*/ 261001 w 608698"/>
                <a:gd name="connsiteY6" fmla="*/ 479068 h 600088"/>
                <a:gd name="connsiteX7" fmla="*/ 4924 w 608698"/>
                <a:gd name="connsiteY7" fmla="*/ 382605 h 600088"/>
                <a:gd name="connsiteX8" fmla="*/ 176285 w 608698"/>
                <a:gd name="connsiteY8" fmla="*/ 457793 h 600088"/>
                <a:gd name="connsiteX9" fmla="*/ 236041 w 608698"/>
                <a:gd name="connsiteY9" fmla="*/ 451980 h 600088"/>
                <a:gd name="connsiteX10" fmla="*/ 231640 w 608698"/>
                <a:gd name="connsiteY10" fmla="*/ 462264 h 600088"/>
                <a:gd name="connsiteX11" fmla="*/ 225000 w 608698"/>
                <a:gd name="connsiteY11" fmla="*/ 493412 h 600088"/>
                <a:gd name="connsiteX12" fmla="*/ 225298 w 608698"/>
                <a:gd name="connsiteY12" fmla="*/ 499820 h 600088"/>
                <a:gd name="connsiteX13" fmla="*/ 176285 w 608698"/>
                <a:gd name="connsiteY13" fmla="*/ 503695 h 600088"/>
                <a:gd name="connsiteX14" fmla="*/ 0 w 608698"/>
                <a:gd name="connsiteY14" fmla="*/ 405556 h 600088"/>
                <a:gd name="connsiteX15" fmla="*/ 4924 w 608698"/>
                <a:gd name="connsiteY15" fmla="*/ 382605 h 600088"/>
                <a:gd name="connsiteX16" fmla="*/ 261001 w 608698"/>
                <a:gd name="connsiteY16" fmla="*/ 375478 h 600088"/>
                <a:gd name="connsiteX17" fmla="*/ 432425 w 608698"/>
                <a:gd name="connsiteY17" fmla="*/ 450622 h 600088"/>
                <a:gd name="connsiteX18" fmla="*/ 603774 w 608698"/>
                <a:gd name="connsiteY18" fmla="*/ 375478 h 600088"/>
                <a:gd name="connsiteX19" fmla="*/ 608697 w 608698"/>
                <a:gd name="connsiteY19" fmla="*/ 398416 h 600088"/>
                <a:gd name="connsiteX20" fmla="*/ 432425 w 608698"/>
                <a:gd name="connsiteY20" fmla="*/ 496498 h 600088"/>
                <a:gd name="connsiteX21" fmla="*/ 256152 w 608698"/>
                <a:gd name="connsiteY21" fmla="*/ 398416 h 600088"/>
                <a:gd name="connsiteX22" fmla="*/ 261001 w 608698"/>
                <a:gd name="connsiteY22" fmla="*/ 375478 h 600088"/>
                <a:gd name="connsiteX23" fmla="*/ 4924 w 608698"/>
                <a:gd name="connsiteY23" fmla="*/ 279086 h 600088"/>
                <a:gd name="connsiteX24" fmla="*/ 176285 w 608698"/>
                <a:gd name="connsiteY24" fmla="*/ 354274 h 600088"/>
                <a:gd name="connsiteX25" fmla="*/ 236041 w 608698"/>
                <a:gd name="connsiteY25" fmla="*/ 348461 h 600088"/>
                <a:gd name="connsiteX26" fmla="*/ 231640 w 608698"/>
                <a:gd name="connsiteY26" fmla="*/ 358745 h 600088"/>
                <a:gd name="connsiteX27" fmla="*/ 225000 w 608698"/>
                <a:gd name="connsiteY27" fmla="*/ 389818 h 600088"/>
                <a:gd name="connsiteX28" fmla="*/ 225298 w 608698"/>
                <a:gd name="connsiteY28" fmla="*/ 396301 h 600088"/>
                <a:gd name="connsiteX29" fmla="*/ 176285 w 608698"/>
                <a:gd name="connsiteY29" fmla="*/ 400176 h 600088"/>
                <a:gd name="connsiteX30" fmla="*/ 0 w 608698"/>
                <a:gd name="connsiteY30" fmla="*/ 302037 h 600088"/>
                <a:gd name="connsiteX31" fmla="*/ 4924 w 608698"/>
                <a:gd name="connsiteY31" fmla="*/ 279086 h 600088"/>
                <a:gd name="connsiteX32" fmla="*/ 261001 w 608698"/>
                <a:gd name="connsiteY32" fmla="*/ 271959 h 600088"/>
                <a:gd name="connsiteX33" fmla="*/ 432425 w 608698"/>
                <a:gd name="connsiteY33" fmla="*/ 347103 h 600088"/>
                <a:gd name="connsiteX34" fmla="*/ 603774 w 608698"/>
                <a:gd name="connsiteY34" fmla="*/ 271959 h 600088"/>
                <a:gd name="connsiteX35" fmla="*/ 608697 w 608698"/>
                <a:gd name="connsiteY35" fmla="*/ 294897 h 600088"/>
                <a:gd name="connsiteX36" fmla="*/ 432425 w 608698"/>
                <a:gd name="connsiteY36" fmla="*/ 392979 h 600088"/>
                <a:gd name="connsiteX37" fmla="*/ 256152 w 608698"/>
                <a:gd name="connsiteY37" fmla="*/ 294897 h 600088"/>
                <a:gd name="connsiteX38" fmla="*/ 261001 w 608698"/>
                <a:gd name="connsiteY38" fmla="*/ 271959 h 600088"/>
                <a:gd name="connsiteX39" fmla="*/ 4924 w 608698"/>
                <a:gd name="connsiteY39" fmla="*/ 175567 h 600088"/>
                <a:gd name="connsiteX40" fmla="*/ 176285 w 608698"/>
                <a:gd name="connsiteY40" fmla="*/ 250713 h 600088"/>
                <a:gd name="connsiteX41" fmla="*/ 236041 w 608698"/>
                <a:gd name="connsiteY41" fmla="*/ 244904 h 600088"/>
                <a:gd name="connsiteX42" fmla="*/ 231640 w 608698"/>
                <a:gd name="connsiteY42" fmla="*/ 255182 h 600088"/>
                <a:gd name="connsiteX43" fmla="*/ 225000 w 608698"/>
                <a:gd name="connsiteY43" fmla="*/ 286238 h 600088"/>
                <a:gd name="connsiteX44" fmla="*/ 225298 w 608698"/>
                <a:gd name="connsiteY44" fmla="*/ 292718 h 600088"/>
                <a:gd name="connsiteX45" fmla="*/ 176285 w 608698"/>
                <a:gd name="connsiteY45" fmla="*/ 296516 h 600088"/>
                <a:gd name="connsiteX46" fmla="*/ 0 w 608698"/>
                <a:gd name="connsiteY46" fmla="*/ 198506 h 600088"/>
                <a:gd name="connsiteX47" fmla="*/ 4924 w 608698"/>
                <a:gd name="connsiteY47" fmla="*/ 175567 h 600088"/>
                <a:gd name="connsiteX48" fmla="*/ 432425 w 608698"/>
                <a:gd name="connsiteY48" fmla="*/ 96392 h 600088"/>
                <a:gd name="connsiteX49" fmla="*/ 608698 w 608698"/>
                <a:gd name="connsiteY49" fmla="*/ 194443 h 600088"/>
                <a:gd name="connsiteX50" fmla="*/ 432425 w 608698"/>
                <a:gd name="connsiteY50" fmla="*/ 292494 h 600088"/>
                <a:gd name="connsiteX51" fmla="*/ 256152 w 608698"/>
                <a:gd name="connsiteY51" fmla="*/ 194443 h 600088"/>
                <a:gd name="connsiteX52" fmla="*/ 432425 w 608698"/>
                <a:gd name="connsiteY52" fmla="*/ 96392 h 600088"/>
                <a:gd name="connsiteX53" fmla="*/ 176258 w 608698"/>
                <a:gd name="connsiteY53" fmla="*/ 0 h 600088"/>
                <a:gd name="connsiteX54" fmla="*/ 347817 w 608698"/>
                <a:gd name="connsiteY54" fmla="*/ 75446 h 600088"/>
                <a:gd name="connsiteX55" fmla="*/ 224966 w 608698"/>
                <a:gd name="connsiteY55" fmla="*/ 185823 h 600088"/>
                <a:gd name="connsiteX56" fmla="*/ 225264 w 608698"/>
                <a:gd name="connsiteY56" fmla="*/ 192228 h 600088"/>
                <a:gd name="connsiteX57" fmla="*/ 176258 w 608698"/>
                <a:gd name="connsiteY57" fmla="*/ 196101 h 600088"/>
                <a:gd name="connsiteX58" fmla="*/ 0 w 608698"/>
                <a:gd name="connsiteY58" fmla="*/ 98013 h 600088"/>
                <a:gd name="connsiteX59" fmla="*/ 176258 w 608698"/>
                <a:gd name="connsiteY59" fmla="*/ 0 h 60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608698" h="600088">
                  <a:moveTo>
                    <a:pt x="261001" y="479068"/>
                  </a:moveTo>
                  <a:cubicBezTo>
                    <a:pt x="279575" y="522140"/>
                    <a:pt x="349249" y="554184"/>
                    <a:pt x="432425" y="554184"/>
                  </a:cubicBezTo>
                  <a:cubicBezTo>
                    <a:pt x="515600" y="554184"/>
                    <a:pt x="585199" y="522140"/>
                    <a:pt x="603774" y="479068"/>
                  </a:cubicBezTo>
                  <a:cubicBezTo>
                    <a:pt x="606981" y="486371"/>
                    <a:pt x="608697" y="494046"/>
                    <a:pt x="608697" y="502020"/>
                  </a:cubicBezTo>
                  <a:cubicBezTo>
                    <a:pt x="608697" y="556196"/>
                    <a:pt x="529774" y="600088"/>
                    <a:pt x="432425" y="600088"/>
                  </a:cubicBezTo>
                  <a:cubicBezTo>
                    <a:pt x="335076" y="600088"/>
                    <a:pt x="256152" y="556196"/>
                    <a:pt x="256152" y="502020"/>
                  </a:cubicBezTo>
                  <a:cubicBezTo>
                    <a:pt x="256152" y="494046"/>
                    <a:pt x="257868" y="486371"/>
                    <a:pt x="261001" y="479068"/>
                  </a:cubicBezTo>
                  <a:close/>
                  <a:moveTo>
                    <a:pt x="4924" y="382605"/>
                  </a:moveTo>
                  <a:cubicBezTo>
                    <a:pt x="23425" y="425750"/>
                    <a:pt x="93103" y="457793"/>
                    <a:pt x="176285" y="457793"/>
                  </a:cubicBezTo>
                  <a:cubicBezTo>
                    <a:pt x="197248" y="457793"/>
                    <a:pt x="217391" y="455781"/>
                    <a:pt x="236041" y="451980"/>
                  </a:cubicBezTo>
                  <a:lnTo>
                    <a:pt x="231640" y="462264"/>
                  </a:lnTo>
                  <a:cubicBezTo>
                    <a:pt x="227238" y="472398"/>
                    <a:pt x="225000" y="482905"/>
                    <a:pt x="225000" y="493412"/>
                  </a:cubicBezTo>
                  <a:cubicBezTo>
                    <a:pt x="225000" y="495573"/>
                    <a:pt x="225149" y="497734"/>
                    <a:pt x="225298" y="499820"/>
                  </a:cubicBezTo>
                  <a:cubicBezTo>
                    <a:pt x="209781" y="502354"/>
                    <a:pt x="193294" y="503695"/>
                    <a:pt x="176285" y="503695"/>
                  </a:cubicBezTo>
                  <a:cubicBezTo>
                    <a:pt x="78929" y="503695"/>
                    <a:pt x="0" y="459730"/>
                    <a:pt x="0" y="405556"/>
                  </a:cubicBezTo>
                  <a:cubicBezTo>
                    <a:pt x="0" y="397657"/>
                    <a:pt x="1716" y="389982"/>
                    <a:pt x="4924" y="382605"/>
                  </a:cubicBezTo>
                  <a:close/>
                  <a:moveTo>
                    <a:pt x="261001" y="375478"/>
                  </a:moveTo>
                  <a:cubicBezTo>
                    <a:pt x="279575" y="418598"/>
                    <a:pt x="349249" y="450622"/>
                    <a:pt x="432425" y="450622"/>
                  </a:cubicBezTo>
                  <a:cubicBezTo>
                    <a:pt x="515600" y="450622"/>
                    <a:pt x="585199" y="418598"/>
                    <a:pt x="603774" y="375478"/>
                  </a:cubicBezTo>
                  <a:cubicBezTo>
                    <a:pt x="606981" y="382851"/>
                    <a:pt x="608697" y="390522"/>
                    <a:pt x="608697" y="398416"/>
                  </a:cubicBezTo>
                  <a:cubicBezTo>
                    <a:pt x="608697" y="452558"/>
                    <a:pt x="529774" y="496498"/>
                    <a:pt x="432425" y="496498"/>
                  </a:cubicBezTo>
                  <a:cubicBezTo>
                    <a:pt x="335076" y="496498"/>
                    <a:pt x="256152" y="452558"/>
                    <a:pt x="256152" y="398416"/>
                  </a:cubicBezTo>
                  <a:cubicBezTo>
                    <a:pt x="256152" y="390522"/>
                    <a:pt x="257868" y="382851"/>
                    <a:pt x="261001" y="375478"/>
                  </a:cubicBezTo>
                  <a:close/>
                  <a:moveTo>
                    <a:pt x="4924" y="279086"/>
                  </a:moveTo>
                  <a:cubicBezTo>
                    <a:pt x="23425" y="322231"/>
                    <a:pt x="93103" y="354274"/>
                    <a:pt x="176285" y="354274"/>
                  </a:cubicBezTo>
                  <a:cubicBezTo>
                    <a:pt x="197248" y="354274"/>
                    <a:pt x="217391" y="352187"/>
                    <a:pt x="236041" y="348461"/>
                  </a:cubicBezTo>
                  <a:lnTo>
                    <a:pt x="231640" y="358745"/>
                  </a:lnTo>
                  <a:cubicBezTo>
                    <a:pt x="227238" y="368879"/>
                    <a:pt x="225000" y="379311"/>
                    <a:pt x="225000" y="389818"/>
                  </a:cubicBezTo>
                  <a:cubicBezTo>
                    <a:pt x="225000" y="392054"/>
                    <a:pt x="225149" y="394140"/>
                    <a:pt x="225298" y="396301"/>
                  </a:cubicBezTo>
                  <a:cubicBezTo>
                    <a:pt x="209781" y="398835"/>
                    <a:pt x="193294" y="400176"/>
                    <a:pt x="176285" y="400176"/>
                  </a:cubicBezTo>
                  <a:cubicBezTo>
                    <a:pt x="78929" y="400176"/>
                    <a:pt x="0" y="356211"/>
                    <a:pt x="0" y="302037"/>
                  </a:cubicBezTo>
                  <a:cubicBezTo>
                    <a:pt x="0" y="294138"/>
                    <a:pt x="1716" y="286463"/>
                    <a:pt x="4924" y="279086"/>
                  </a:cubicBezTo>
                  <a:close/>
                  <a:moveTo>
                    <a:pt x="261001" y="271959"/>
                  </a:moveTo>
                  <a:cubicBezTo>
                    <a:pt x="279575" y="315079"/>
                    <a:pt x="349249" y="347103"/>
                    <a:pt x="432425" y="347103"/>
                  </a:cubicBezTo>
                  <a:cubicBezTo>
                    <a:pt x="515600" y="347103"/>
                    <a:pt x="585199" y="315079"/>
                    <a:pt x="603774" y="271959"/>
                  </a:cubicBezTo>
                  <a:cubicBezTo>
                    <a:pt x="606981" y="279332"/>
                    <a:pt x="608697" y="287003"/>
                    <a:pt x="608697" y="294897"/>
                  </a:cubicBezTo>
                  <a:cubicBezTo>
                    <a:pt x="608697" y="349039"/>
                    <a:pt x="529774" y="392979"/>
                    <a:pt x="432425" y="392979"/>
                  </a:cubicBezTo>
                  <a:cubicBezTo>
                    <a:pt x="335076" y="392979"/>
                    <a:pt x="256152" y="349039"/>
                    <a:pt x="256152" y="294897"/>
                  </a:cubicBezTo>
                  <a:cubicBezTo>
                    <a:pt x="256152" y="287003"/>
                    <a:pt x="257868" y="279332"/>
                    <a:pt x="261001" y="271959"/>
                  </a:cubicBezTo>
                  <a:close/>
                  <a:moveTo>
                    <a:pt x="4924" y="175567"/>
                  </a:moveTo>
                  <a:cubicBezTo>
                    <a:pt x="23425" y="218689"/>
                    <a:pt x="93103" y="250713"/>
                    <a:pt x="176285" y="250713"/>
                  </a:cubicBezTo>
                  <a:cubicBezTo>
                    <a:pt x="197248" y="250713"/>
                    <a:pt x="217391" y="248628"/>
                    <a:pt x="236041" y="244904"/>
                  </a:cubicBezTo>
                  <a:lnTo>
                    <a:pt x="231640" y="255182"/>
                  </a:lnTo>
                  <a:cubicBezTo>
                    <a:pt x="227238" y="265311"/>
                    <a:pt x="225000" y="275737"/>
                    <a:pt x="225000" y="286238"/>
                  </a:cubicBezTo>
                  <a:cubicBezTo>
                    <a:pt x="225000" y="288398"/>
                    <a:pt x="225149" y="290558"/>
                    <a:pt x="225298" y="292718"/>
                  </a:cubicBezTo>
                  <a:cubicBezTo>
                    <a:pt x="209781" y="295175"/>
                    <a:pt x="193294" y="296516"/>
                    <a:pt x="176285" y="296516"/>
                  </a:cubicBezTo>
                  <a:cubicBezTo>
                    <a:pt x="78929" y="296516"/>
                    <a:pt x="0" y="252650"/>
                    <a:pt x="0" y="198506"/>
                  </a:cubicBezTo>
                  <a:cubicBezTo>
                    <a:pt x="0" y="190611"/>
                    <a:pt x="1716" y="182940"/>
                    <a:pt x="4924" y="175567"/>
                  </a:cubicBezTo>
                  <a:close/>
                  <a:moveTo>
                    <a:pt x="432425" y="96392"/>
                  </a:moveTo>
                  <a:cubicBezTo>
                    <a:pt x="529778" y="96392"/>
                    <a:pt x="608698" y="140291"/>
                    <a:pt x="608698" y="194443"/>
                  </a:cubicBezTo>
                  <a:cubicBezTo>
                    <a:pt x="608698" y="248595"/>
                    <a:pt x="529778" y="292494"/>
                    <a:pt x="432425" y="292494"/>
                  </a:cubicBezTo>
                  <a:cubicBezTo>
                    <a:pt x="335072" y="292494"/>
                    <a:pt x="256152" y="248595"/>
                    <a:pt x="256152" y="194443"/>
                  </a:cubicBezTo>
                  <a:cubicBezTo>
                    <a:pt x="256152" y="140291"/>
                    <a:pt x="335072" y="96392"/>
                    <a:pt x="432425" y="96392"/>
                  </a:cubicBezTo>
                  <a:close/>
                  <a:moveTo>
                    <a:pt x="176258" y="0"/>
                  </a:moveTo>
                  <a:cubicBezTo>
                    <a:pt x="259651" y="0"/>
                    <a:pt x="329542" y="32175"/>
                    <a:pt x="347817" y="75446"/>
                  </a:cubicBezTo>
                  <a:cubicBezTo>
                    <a:pt x="275166" y="92800"/>
                    <a:pt x="224966" y="135103"/>
                    <a:pt x="224966" y="185823"/>
                  </a:cubicBezTo>
                  <a:cubicBezTo>
                    <a:pt x="224966" y="187983"/>
                    <a:pt x="225115" y="190143"/>
                    <a:pt x="225264" y="192228"/>
                  </a:cubicBezTo>
                  <a:cubicBezTo>
                    <a:pt x="209749" y="194760"/>
                    <a:pt x="193265" y="196101"/>
                    <a:pt x="176258" y="196101"/>
                  </a:cubicBezTo>
                  <a:cubicBezTo>
                    <a:pt x="78917" y="196101"/>
                    <a:pt x="0" y="152159"/>
                    <a:pt x="0" y="98013"/>
                  </a:cubicBezTo>
                  <a:cubicBezTo>
                    <a:pt x="0" y="43868"/>
                    <a:pt x="78917" y="0"/>
                    <a:pt x="176258" y="0"/>
                  </a:cubicBezTo>
                  <a:close/>
                </a:path>
              </a:pathLst>
            </a:custGeom>
            <a:solidFill>
              <a:schemeClr val="accent5">
                <a:lumMod val="75000"/>
              </a:schemeClr>
            </a:solidFill>
            <a:ln>
              <a:noFill/>
            </a:ln>
          </p:spPr>
        </p:sp>
      </p:grpSp>
      <p:grpSp>
        <p:nvGrpSpPr>
          <p:cNvPr id="9" name="组合 8">
            <a:extLst>
              <a:ext uri="{FF2B5EF4-FFF2-40B4-BE49-F238E27FC236}">
                <a16:creationId xmlns:a16="http://schemas.microsoft.com/office/drawing/2014/main" id="{5B7EB39B-788F-3FB3-8E1E-27925565C40E}"/>
              </a:ext>
            </a:extLst>
          </p:cNvPr>
          <p:cNvGrpSpPr/>
          <p:nvPr userDrawn="1"/>
        </p:nvGrpSpPr>
        <p:grpSpPr>
          <a:xfrm>
            <a:off x="4263142" y="1133938"/>
            <a:ext cx="3665717" cy="5482453"/>
            <a:chOff x="4263142" y="1133939"/>
            <a:chExt cx="3665717" cy="5482453"/>
          </a:xfrm>
        </p:grpSpPr>
        <p:grpSp>
          <p:nvGrpSpPr>
            <p:cNvPr id="10" name="组合 9">
              <a:extLst>
                <a:ext uri="{FF2B5EF4-FFF2-40B4-BE49-F238E27FC236}">
                  <a16:creationId xmlns:a16="http://schemas.microsoft.com/office/drawing/2014/main" id="{39BC56DB-CC02-39F6-40F9-D1DD2754A8AD}"/>
                </a:ext>
              </a:extLst>
            </p:cNvPr>
            <p:cNvGrpSpPr/>
            <p:nvPr/>
          </p:nvGrpSpPr>
          <p:grpSpPr>
            <a:xfrm>
              <a:off x="4263142" y="1133939"/>
              <a:ext cx="3665717" cy="5482453"/>
              <a:chOff x="4135338" y="1133939"/>
              <a:chExt cx="3665717" cy="5482453"/>
            </a:xfrm>
          </p:grpSpPr>
          <p:sp>
            <p:nvSpPr>
              <p:cNvPr id="12" name="îṩḷíḋé">
                <a:extLst>
                  <a:ext uri="{FF2B5EF4-FFF2-40B4-BE49-F238E27FC236}">
                    <a16:creationId xmlns:a16="http://schemas.microsoft.com/office/drawing/2014/main" id="{52299C58-7197-25A5-4CD7-B285991CAE42}"/>
                  </a:ext>
                </a:extLst>
              </p:cNvPr>
              <p:cNvSpPr>
                <a:spLocks/>
              </p:cNvSpPr>
              <p:nvPr/>
            </p:nvSpPr>
            <p:spPr>
              <a:xfrm>
                <a:off x="4135338" y="1133939"/>
                <a:ext cx="3665717" cy="5482453"/>
              </a:xfrm>
              <a:prstGeom prst="rect">
                <a:avLst/>
              </a:prstGeom>
              <a:solidFill>
                <a:schemeClr val="accent5">
                  <a:lumMod val="20000"/>
                  <a:lumOff val="80000"/>
                </a:schemeClr>
              </a:solidFill>
              <a:ln w="3175">
                <a:noFill/>
                <a:prstDash val="solid"/>
                <a:roun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2000" b="1" i="1">
                  <a:solidFill>
                    <a:schemeClr val="tx1"/>
                  </a:solidFill>
                  <a:latin typeface="+mn-ea"/>
                  <a:ea typeface="+mn-ea"/>
                </a:endParaRPr>
              </a:p>
            </p:txBody>
          </p:sp>
          <p:cxnSp>
            <p:nvCxnSpPr>
              <p:cNvPr id="13" name="直接连接符 11">
                <a:extLst>
                  <a:ext uri="{FF2B5EF4-FFF2-40B4-BE49-F238E27FC236}">
                    <a16:creationId xmlns:a16="http://schemas.microsoft.com/office/drawing/2014/main" id="{A3D7E4D6-D653-3A10-4549-292DF6540954}"/>
                  </a:ext>
                </a:extLst>
              </p:cNvPr>
              <p:cNvCxnSpPr>
                <a:cxnSpLocks/>
              </p:cNvCxnSpPr>
              <p:nvPr/>
            </p:nvCxnSpPr>
            <p:spPr>
              <a:xfrm>
                <a:off x="4337556" y="2129001"/>
                <a:ext cx="3261281" cy="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sp>
            <p:nvSpPr>
              <p:cNvPr id="14" name="íṥ1iḑé">
                <a:extLst>
                  <a:ext uri="{FF2B5EF4-FFF2-40B4-BE49-F238E27FC236}">
                    <a16:creationId xmlns:a16="http://schemas.microsoft.com/office/drawing/2014/main" id="{2260D51A-1DF1-8D0B-0B15-CAEFADC5F489}"/>
                  </a:ext>
                </a:extLst>
              </p:cNvPr>
              <p:cNvSpPr txBox="1"/>
              <p:nvPr/>
            </p:nvSpPr>
            <p:spPr>
              <a:xfrm>
                <a:off x="4255807" y="1636031"/>
                <a:ext cx="3424778" cy="381774"/>
              </a:xfrm>
              <a:prstGeom prst="rect">
                <a:avLst/>
              </a:prstGeom>
              <a:solidFill>
                <a:schemeClr val="accent5">
                  <a:lumMod val="75000"/>
                </a:schemeClr>
              </a:solidFill>
              <a:ln>
                <a:noFill/>
              </a:ln>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spcBef>
                    <a:spcPct val="0"/>
                  </a:spcBef>
                </a:pPr>
                <a:endParaRPr lang="en-US" altLang="zh-CN" sz="1600" b="1" dirty="0">
                  <a:solidFill>
                    <a:schemeClr val="bg1"/>
                  </a:solidFill>
                  <a:latin typeface="+mn-ea"/>
                  <a:ea typeface="+mn-ea"/>
                </a:endParaRPr>
              </a:p>
            </p:txBody>
          </p:sp>
        </p:grpSp>
        <p:sp>
          <p:nvSpPr>
            <p:cNvPr id="11" name="íSļiḋe">
              <a:extLst>
                <a:ext uri="{FF2B5EF4-FFF2-40B4-BE49-F238E27FC236}">
                  <a16:creationId xmlns:a16="http://schemas.microsoft.com/office/drawing/2014/main" id="{5C1E5323-3AA2-75DA-7518-2E4A7877D18B}"/>
                </a:ext>
              </a:extLst>
            </p:cNvPr>
            <p:cNvSpPr>
              <a:spLocks/>
            </p:cNvSpPr>
            <p:nvPr/>
          </p:nvSpPr>
          <p:spPr bwMode="auto">
            <a:xfrm>
              <a:off x="5905113" y="1196939"/>
              <a:ext cx="381774" cy="381774"/>
            </a:xfrm>
            <a:custGeom>
              <a:avLst/>
              <a:gdLst>
                <a:gd name="T0" fmla="*/ 184 w 260"/>
                <a:gd name="T1" fmla="*/ 106 h 260"/>
                <a:gd name="T2" fmla="*/ 193 w 260"/>
                <a:gd name="T3" fmla="*/ 143 h 260"/>
                <a:gd name="T4" fmla="*/ 117 w 260"/>
                <a:gd name="T5" fmla="*/ 219 h 260"/>
                <a:gd name="T6" fmla="*/ 42 w 260"/>
                <a:gd name="T7" fmla="*/ 143 h 260"/>
                <a:gd name="T8" fmla="*/ 117 w 260"/>
                <a:gd name="T9" fmla="*/ 66 h 260"/>
                <a:gd name="T10" fmla="*/ 154 w 260"/>
                <a:gd name="T11" fmla="*/ 76 h 260"/>
                <a:gd name="T12" fmla="*/ 183 w 260"/>
                <a:gd name="T13" fmla="*/ 46 h 260"/>
                <a:gd name="T14" fmla="*/ 117 w 260"/>
                <a:gd name="T15" fmla="*/ 25 h 260"/>
                <a:gd name="T16" fmla="*/ 0 w 260"/>
                <a:gd name="T17" fmla="*/ 143 h 260"/>
                <a:gd name="T18" fmla="*/ 117 w 260"/>
                <a:gd name="T19" fmla="*/ 260 h 260"/>
                <a:gd name="T20" fmla="*/ 233 w 260"/>
                <a:gd name="T21" fmla="*/ 143 h 260"/>
                <a:gd name="T22" fmla="*/ 213 w 260"/>
                <a:gd name="T23" fmla="*/ 77 h 260"/>
                <a:gd name="T24" fmla="*/ 184 w 260"/>
                <a:gd name="T25" fmla="*/ 106 h 260"/>
                <a:gd name="T26" fmla="*/ 225 w 260"/>
                <a:gd name="T27" fmla="*/ 35 h 260"/>
                <a:gd name="T28" fmla="*/ 225 w 260"/>
                <a:gd name="T29" fmla="*/ 35 h 260"/>
                <a:gd name="T30" fmla="*/ 225 w 260"/>
                <a:gd name="T31" fmla="*/ 0 h 260"/>
                <a:gd name="T32" fmla="*/ 203 w 260"/>
                <a:gd name="T33" fmla="*/ 23 h 260"/>
                <a:gd name="T34" fmla="*/ 203 w 260"/>
                <a:gd name="T35" fmla="*/ 46 h 260"/>
                <a:gd name="T36" fmla="*/ 139 w 260"/>
                <a:gd name="T37" fmla="*/ 111 h 260"/>
                <a:gd name="T38" fmla="*/ 117 w 260"/>
                <a:gd name="T39" fmla="*/ 104 h 260"/>
                <a:gd name="T40" fmla="*/ 79 w 260"/>
                <a:gd name="T41" fmla="*/ 143 h 260"/>
                <a:gd name="T42" fmla="*/ 117 w 260"/>
                <a:gd name="T43" fmla="*/ 181 h 260"/>
                <a:gd name="T44" fmla="*/ 155 w 260"/>
                <a:gd name="T45" fmla="*/ 143 h 260"/>
                <a:gd name="T46" fmla="*/ 150 w 260"/>
                <a:gd name="T47" fmla="*/ 123 h 260"/>
                <a:gd name="T48" fmla="*/ 215 w 260"/>
                <a:gd name="T49" fmla="*/ 58 h 260"/>
                <a:gd name="T50" fmla="*/ 237 w 260"/>
                <a:gd name="T51" fmla="*/ 58 h 260"/>
                <a:gd name="T52" fmla="*/ 260 w 260"/>
                <a:gd name="T53" fmla="*/ 35 h 260"/>
                <a:gd name="T54" fmla="*/ 225 w 260"/>
                <a:gd name="T55" fmla="*/ 35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60" h="260">
                  <a:moveTo>
                    <a:pt x="184" y="106"/>
                  </a:moveTo>
                  <a:cubicBezTo>
                    <a:pt x="190" y="117"/>
                    <a:pt x="193" y="129"/>
                    <a:pt x="193" y="143"/>
                  </a:cubicBezTo>
                  <a:cubicBezTo>
                    <a:pt x="193" y="185"/>
                    <a:pt x="159" y="219"/>
                    <a:pt x="117" y="219"/>
                  </a:cubicBezTo>
                  <a:cubicBezTo>
                    <a:pt x="76" y="219"/>
                    <a:pt x="42" y="185"/>
                    <a:pt x="42" y="143"/>
                  </a:cubicBezTo>
                  <a:cubicBezTo>
                    <a:pt x="42" y="100"/>
                    <a:pt x="76" y="66"/>
                    <a:pt x="117" y="66"/>
                  </a:cubicBezTo>
                  <a:cubicBezTo>
                    <a:pt x="131" y="66"/>
                    <a:pt x="143" y="70"/>
                    <a:pt x="154" y="76"/>
                  </a:cubicBezTo>
                  <a:cubicBezTo>
                    <a:pt x="183" y="46"/>
                    <a:pt x="183" y="46"/>
                    <a:pt x="183" y="46"/>
                  </a:cubicBezTo>
                  <a:cubicBezTo>
                    <a:pt x="165" y="33"/>
                    <a:pt x="141" y="25"/>
                    <a:pt x="117" y="25"/>
                  </a:cubicBezTo>
                  <a:cubicBezTo>
                    <a:pt x="52" y="25"/>
                    <a:pt x="0" y="78"/>
                    <a:pt x="0" y="143"/>
                  </a:cubicBezTo>
                  <a:cubicBezTo>
                    <a:pt x="0" y="207"/>
                    <a:pt x="52" y="260"/>
                    <a:pt x="117" y="260"/>
                  </a:cubicBezTo>
                  <a:cubicBezTo>
                    <a:pt x="181" y="260"/>
                    <a:pt x="233" y="207"/>
                    <a:pt x="233" y="143"/>
                  </a:cubicBezTo>
                  <a:cubicBezTo>
                    <a:pt x="233" y="118"/>
                    <a:pt x="226" y="96"/>
                    <a:pt x="213" y="77"/>
                  </a:cubicBezTo>
                  <a:cubicBezTo>
                    <a:pt x="184" y="106"/>
                    <a:pt x="184" y="106"/>
                    <a:pt x="184" y="106"/>
                  </a:cubicBezTo>
                  <a:close/>
                  <a:moveTo>
                    <a:pt x="225" y="35"/>
                  </a:moveTo>
                  <a:cubicBezTo>
                    <a:pt x="225" y="35"/>
                    <a:pt x="225" y="35"/>
                    <a:pt x="225" y="35"/>
                  </a:cubicBezTo>
                  <a:cubicBezTo>
                    <a:pt x="225" y="0"/>
                    <a:pt x="225" y="0"/>
                    <a:pt x="225" y="0"/>
                  </a:cubicBezTo>
                  <a:cubicBezTo>
                    <a:pt x="203" y="23"/>
                    <a:pt x="203" y="23"/>
                    <a:pt x="203" y="23"/>
                  </a:cubicBezTo>
                  <a:cubicBezTo>
                    <a:pt x="203" y="46"/>
                    <a:pt x="203" y="46"/>
                    <a:pt x="203" y="46"/>
                  </a:cubicBezTo>
                  <a:cubicBezTo>
                    <a:pt x="139" y="111"/>
                    <a:pt x="139" y="111"/>
                    <a:pt x="139" y="111"/>
                  </a:cubicBezTo>
                  <a:cubicBezTo>
                    <a:pt x="133" y="106"/>
                    <a:pt x="125" y="104"/>
                    <a:pt x="117" y="104"/>
                  </a:cubicBezTo>
                  <a:cubicBezTo>
                    <a:pt x="96" y="104"/>
                    <a:pt x="79" y="121"/>
                    <a:pt x="79" y="143"/>
                  </a:cubicBezTo>
                  <a:cubicBezTo>
                    <a:pt x="79" y="164"/>
                    <a:pt x="96" y="181"/>
                    <a:pt x="117" y="181"/>
                  </a:cubicBezTo>
                  <a:cubicBezTo>
                    <a:pt x="138" y="181"/>
                    <a:pt x="155" y="164"/>
                    <a:pt x="155" y="143"/>
                  </a:cubicBezTo>
                  <a:cubicBezTo>
                    <a:pt x="155" y="136"/>
                    <a:pt x="154" y="129"/>
                    <a:pt x="150" y="123"/>
                  </a:cubicBezTo>
                  <a:cubicBezTo>
                    <a:pt x="215" y="58"/>
                    <a:pt x="215" y="58"/>
                    <a:pt x="215" y="58"/>
                  </a:cubicBezTo>
                  <a:cubicBezTo>
                    <a:pt x="237" y="58"/>
                    <a:pt x="237" y="58"/>
                    <a:pt x="237" y="58"/>
                  </a:cubicBezTo>
                  <a:cubicBezTo>
                    <a:pt x="260" y="35"/>
                    <a:pt x="260" y="35"/>
                    <a:pt x="260" y="35"/>
                  </a:cubicBezTo>
                  <a:cubicBezTo>
                    <a:pt x="225" y="35"/>
                    <a:pt x="225" y="35"/>
                    <a:pt x="225" y="35"/>
                  </a:cubicBezTo>
                  <a:close/>
                </a:path>
              </a:pathLst>
            </a:custGeom>
            <a:solidFill>
              <a:schemeClr val="accent5">
                <a:lumMod val="75000"/>
              </a:schemeClr>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latin typeface="+mn-ea"/>
                <a:ea typeface="+mn-ea"/>
              </a:endParaRPr>
            </a:p>
          </p:txBody>
        </p:sp>
      </p:grpSp>
      <p:grpSp>
        <p:nvGrpSpPr>
          <p:cNvPr id="15" name="组合 14">
            <a:extLst>
              <a:ext uri="{FF2B5EF4-FFF2-40B4-BE49-F238E27FC236}">
                <a16:creationId xmlns:a16="http://schemas.microsoft.com/office/drawing/2014/main" id="{72194FB1-711C-9EEE-9689-3F5AE255DC56}"/>
              </a:ext>
            </a:extLst>
          </p:cNvPr>
          <p:cNvGrpSpPr/>
          <p:nvPr userDrawn="1"/>
        </p:nvGrpSpPr>
        <p:grpSpPr>
          <a:xfrm>
            <a:off x="8241260" y="1133938"/>
            <a:ext cx="3665717" cy="5482453"/>
            <a:chOff x="8096783" y="1133939"/>
            <a:chExt cx="3665717" cy="5482453"/>
          </a:xfrm>
        </p:grpSpPr>
        <p:grpSp>
          <p:nvGrpSpPr>
            <p:cNvPr id="16" name="组合 15">
              <a:extLst>
                <a:ext uri="{FF2B5EF4-FFF2-40B4-BE49-F238E27FC236}">
                  <a16:creationId xmlns:a16="http://schemas.microsoft.com/office/drawing/2014/main" id="{37419C54-96CA-6187-5A81-631A642BE985}"/>
                </a:ext>
              </a:extLst>
            </p:cNvPr>
            <p:cNvGrpSpPr/>
            <p:nvPr/>
          </p:nvGrpSpPr>
          <p:grpSpPr>
            <a:xfrm>
              <a:off x="8096783" y="1133939"/>
              <a:ext cx="3665717" cy="5482453"/>
              <a:chOff x="8013414" y="1133939"/>
              <a:chExt cx="3665717" cy="5482453"/>
            </a:xfrm>
          </p:grpSpPr>
          <p:sp>
            <p:nvSpPr>
              <p:cNvPr id="18" name="îṩḷíḋé">
                <a:extLst>
                  <a:ext uri="{FF2B5EF4-FFF2-40B4-BE49-F238E27FC236}">
                    <a16:creationId xmlns:a16="http://schemas.microsoft.com/office/drawing/2014/main" id="{2EAA930F-4560-7227-60B7-6340B800B6A5}"/>
                  </a:ext>
                </a:extLst>
              </p:cNvPr>
              <p:cNvSpPr>
                <a:spLocks/>
              </p:cNvSpPr>
              <p:nvPr/>
            </p:nvSpPr>
            <p:spPr>
              <a:xfrm>
                <a:off x="8013414" y="1133939"/>
                <a:ext cx="3665717" cy="5482453"/>
              </a:xfrm>
              <a:prstGeom prst="rect">
                <a:avLst/>
              </a:prstGeom>
              <a:solidFill>
                <a:schemeClr val="accent5">
                  <a:lumMod val="20000"/>
                  <a:lumOff val="80000"/>
                </a:schemeClr>
              </a:solidFill>
              <a:ln w="3175">
                <a:noFill/>
                <a:prstDash val="solid"/>
                <a:roun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2000" b="1" i="1">
                  <a:solidFill>
                    <a:schemeClr val="tx1"/>
                  </a:solidFill>
                  <a:latin typeface="+mn-ea"/>
                  <a:ea typeface="+mn-ea"/>
                </a:endParaRPr>
              </a:p>
            </p:txBody>
          </p:sp>
          <p:cxnSp>
            <p:nvCxnSpPr>
              <p:cNvPr id="19" name="直接连接符 11">
                <a:extLst>
                  <a:ext uri="{FF2B5EF4-FFF2-40B4-BE49-F238E27FC236}">
                    <a16:creationId xmlns:a16="http://schemas.microsoft.com/office/drawing/2014/main" id="{776FEC79-EF3F-6CA6-54F4-65F300000588}"/>
                  </a:ext>
                </a:extLst>
              </p:cNvPr>
              <p:cNvCxnSpPr>
                <a:cxnSpLocks/>
              </p:cNvCxnSpPr>
              <p:nvPr/>
            </p:nvCxnSpPr>
            <p:spPr>
              <a:xfrm>
                <a:off x="8215632" y="2129001"/>
                <a:ext cx="3261281" cy="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sp>
            <p:nvSpPr>
              <p:cNvPr id="20" name="íṥ1iḑé">
                <a:extLst>
                  <a:ext uri="{FF2B5EF4-FFF2-40B4-BE49-F238E27FC236}">
                    <a16:creationId xmlns:a16="http://schemas.microsoft.com/office/drawing/2014/main" id="{18E4E3D4-8CCB-F4EE-B26A-6322FD591B47}"/>
                  </a:ext>
                </a:extLst>
              </p:cNvPr>
              <p:cNvSpPr txBox="1"/>
              <p:nvPr userDrawn="1"/>
            </p:nvSpPr>
            <p:spPr>
              <a:xfrm>
                <a:off x="8133884" y="1636031"/>
                <a:ext cx="3424777" cy="381774"/>
              </a:xfrm>
              <a:prstGeom prst="rect">
                <a:avLst/>
              </a:prstGeom>
              <a:solidFill>
                <a:schemeClr val="accent5">
                  <a:lumMod val="75000"/>
                </a:schemeClr>
              </a:solidFill>
              <a:ln>
                <a:noFill/>
              </a:ln>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spcBef>
                    <a:spcPct val="0"/>
                  </a:spcBef>
                </a:pPr>
                <a:endParaRPr lang="en-US" altLang="zh-CN" sz="1600" b="1" dirty="0">
                  <a:solidFill>
                    <a:schemeClr val="bg1"/>
                  </a:solidFill>
                  <a:latin typeface="+mn-ea"/>
                  <a:ea typeface="+mn-ea"/>
                </a:endParaRPr>
              </a:p>
            </p:txBody>
          </p:sp>
        </p:grpSp>
        <p:sp>
          <p:nvSpPr>
            <p:cNvPr id="17" name="işḻïďè">
              <a:extLst>
                <a:ext uri="{FF2B5EF4-FFF2-40B4-BE49-F238E27FC236}">
                  <a16:creationId xmlns:a16="http://schemas.microsoft.com/office/drawing/2014/main" id="{ED844C4B-1BF7-14CB-B075-B01D4B6A48BD}"/>
                </a:ext>
              </a:extLst>
            </p:cNvPr>
            <p:cNvSpPr>
              <a:spLocks/>
            </p:cNvSpPr>
            <p:nvPr/>
          </p:nvSpPr>
          <p:spPr bwMode="auto">
            <a:xfrm>
              <a:off x="9738754" y="1196939"/>
              <a:ext cx="381774" cy="381774"/>
            </a:xfrm>
            <a:custGeom>
              <a:avLst/>
              <a:gdLst>
                <a:gd name="T0" fmla="*/ 116 w 232"/>
                <a:gd name="T1" fmla="*/ 0 h 232"/>
                <a:gd name="T2" fmla="*/ 0 w 232"/>
                <a:gd name="T3" fmla="*/ 116 h 232"/>
                <a:gd name="T4" fmla="*/ 116 w 232"/>
                <a:gd name="T5" fmla="*/ 232 h 232"/>
                <a:gd name="T6" fmla="*/ 232 w 232"/>
                <a:gd name="T7" fmla="*/ 116 h 232"/>
                <a:gd name="T8" fmla="*/ 116 w 232"/>
                <a:gd name="T9" fmla="*/ 0 h 232"/>
                <a:gd name="T10" fmla="*/ 129 w 232"/>
                <a:gd name="T11" fmla="*/ 208 h 232"/>
                <a:gd name="T12" fmla="*/ 129 w 232"/>
                <a:gd name="T13" fmla="*/ 190 h 232"/>
                <a:gd name="T14" fmla="*/ 117 w 232"/>
                <a:gd name="T15" fmla="*/ 178 h 232"/>
                <a:gd name="T16" fmla="*/ 105 w 232"/>
                <a:gd name="T17" fmla="*/ 190 h 232"/>
                <a:gd name="T18" fmla="*/ 105 w 232"/>
                <a:gd name="T19" fmla="*/ 208 h 232"/>
                <a:gd name="T20" fmla="*/ 25 w 232"/>
                <a:gd name="T21" fmla="*/ 129 h 232"/>
                <a:gd name="T22" fmla="*/ 42 w 232"/>
                <a:gd name="T23" fmla="*/ 129 h 232"/>
                <a:gd name="T24" fmla="*/ 53 w 232"/>
                <a:gd name="T25" fmla="*/ 117 h 232"/>
                <a:gd name="T26" fmla="*/ 42 w 232"/>
                <a:gd name="T27" fmla="*/ 105 h 232"/>
                <a:gd name="T28" fmla="*/ 24 w 232"/>
                <a:gd name="T29" fmla="*/ 105 h 232"/>
                <a:gd name="T30" fmla="*/ 104 w 232"/>
                <a:gd name="T31" fmla="*/ 25 h 232"/>
                <a:gd name="T32" fmla="*/ 104 w 232"/>
                <a:gd name="T33" fmla="*/ 41 h 232"/>
                <a:gd name="T34" fmla="*/ 116 w 232"/>
                <a:gd name="T35" fmla="*/ 53 h 232"/>
                <a:gd name="T36" fmla="*/ 128 w 232"/>
                <a:gd name="T37" fmla="*/ 41 h 232"/>
                <a:gd name="T38" fmla="*/ 128 w 232"/>
                <a:gd name="T39" fmla="*/ 25 h 232"/>
                <a:gd name="T40" fmla="*/ 208 w 232"/>
                <a:gd name="T41" fmla="*/ 104 h 232"/>
                <a:gd name="T42" fmla="*/ 190 w 232"/>
                <a:gd name="T43" fmla="*/ 104 h 232"/>
                <a:gd name="T44" fmla="*/ 179 w 232"/>
                <a:gd name="T45" fmla="*/ 116 h 232"/>
                <a:gd name="T46" fmla="*/ 190 w 232"/>
                <a:gd name="T47" fmla="*/ 128 h 232"/>
                <a:gd name="T48" fmla="*/ 208 w 232"/>
                <a:gd name="T49" fmla="*/ 128 h 232"/>
                <a:gd name="T50" fmla="*/ 129 w 232"/>
                <a:gd name="T51" fmla="*/ 208 h 232"/>
                <a:gd name="T52" fmla="*/ 124 w 232"/>
                <a:gd name="T53" fmla="*/ 94 h 232"/>
                <a:gd name="T54" fmla="*/ 70 w 232"/>
                <a:gd name="T55" fmla="*/ 69 h 232"/>
                <a:gd name="T56" fmla="*/ 94 w 232"/>
                <a:gd name="T57" fmla="*/ 124 h 232"/>
                <a:gd name="T58" fmla="*/ 109 w 232"/>
                <a:gd name="T59" fmla="*/ 138 h 232"/>
                <a:gd name="T60" fmla="*/ 163 w 232"/>
                <a:gd name="T61" fmla="*/ 163 h 232"/>
                <a:gd name="T62" fmla="*/ 138 w 232"/>
                <a:gd name="T63" fmla="*/ 108 h 232"/>
                <a:gd name="T64" fmla="*/ 124 w 232"/>
                <a:gd name="T65" fmla="*/ 94 h 232"/>
                <a:gd name="T66" fmla="*/ 123 w 232"/>
                <a:gd name="T67" fmla="*/ 123 h 232"/>
                <a:gd name="T68" fmla="*/ 110 w 232"/>
                <a:gd name="T69" fmla="*/ 123 h 232"/>
                <a:gd name="T70" fmla="*/ 110 w 232"/>
                <a:gd name="T71" fmla="*/ 109 h 232"/>
                <a:gd name="T72" fmla="*/ 123 w 232"/>
                <a:gd name="T73" fmla="*/ 109 h 232"/>
                <a:gd name="T74" fmla="*/ 123 w 232"/>
                <a:gd name="T75" fmla="*/ 123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32" h="232">
                  <a:moveTo>
                    <a:pt x="116" y="0"/>
                  </a:moveTo>
                  <a:cubicBezTo>
                    <a:pt x="52" y="0"/>
                    <a:pt x="0" y="52"/>
                    <a:pt x="0" y="116"/>
                  </a:cubicBezTo>
                  <a:cubicBezTo>
                    <a:pt x="0" y="180"/>
                    <a:pt x="52" y="232"/>
                    <a:pt x="116" y="232"/>
                  </a:cubicBezTo>
                  <a:cubicBezTo>
                    <a:pt x="180" y="232"/>
                    <a:pt x="232" y="180"/>
                    <a:pt x="232" y="116"/>
                  </a:cubicBezTo>
                  <a:cubicBezTo>
                    <a:pt x="232" y="52"/>
                    <a:pt x="180" y="0"/>
                    <a:pt x="116" y="0"/>
                  </a:cubicBezTo>
                  <a:close/>
                  <a:moveTo>
                    <a:pt x="129" y="208"/>
                  </a:moveTo>
                  <a:cubicBezTo>
                    <a:pt x="129" y="190"/>
                    <a:pt x="129" y="190"/>
                    <a:pt x="129" y="190"/>
                  </a:cubicBezTo>
                  <a:cubicBezTo>
                    <a:pt x="129" y="183"/>
                    <a:pt x="123" y="178"/>
                    <a:pt x="117" y="178"/>
                  </a:cubicBezTo>
                  <a:cubicBezTo>
                    <a:pt x="110" y="178"/>
                    <a:pt x="105" y="183"/>
                    <a:pt x="105" y="190"/>
                  </a:cubicBezTo>
                  <a:cubicBezTo>
                    <a:pt x="105" y="208"/>
                    <a:pt x="105" y="208"/>
                    <a:pt x="105" y="208"/>
                  </a:cubicBezTo>
                  <a:cubicBezTo>
                    <a:pt x="63" y="203"/>
                    <a:pt x="30" y="170"/>
                    <a:pt x="25" y="129"/>
                  </a:cubicBezTo>
                  <a:cubicBezTo>
                    <a:pt x="42" y="129"/>
                    <a:pt x="42" y="129"/>
                    <a:pt x="42" y="129"/>
                  </a:cubicBezTo>
                  <a:cubicBezTo>
                    <a:pt x="48" y="129"/>
                    <a:pt x="53" y="123"/>
                    <a:pt x="53" y="117"/>
                  </a:cubicBezTo>
                  <a:cubicBezTo>
                    <a:pt x="53" y="110"/>
                    <a:pt x="48" y="105"/>
                    <a:pt x="42" y="105"/>
                  </a:cubicBezTo>
                  <a:cubicBezTo>
                    <a:pt x="24" y="105"/>
                    <a:pt x="24" y="105"/>
                    <a:pt x="24" y="105"/>
                  </a:cubicBezTo>
                  <a:cubicBezTo>
                    <a:pt x="29" y="63"/>
                    <a:pt x="63" y="30"/>
                    <a:pt x="104" y="25"/>
                  </a:cubicBezTo>
                  <a:cubicBezTo>
                    <a:pt x="104" y="41"/>
                    <a:pt x="104" y="41"/>
                    <a:pt x="104" y="41"/>
                  </a:cubicBezTo>
                  <a:cubicBezTo>
                    <a:pt x="104" y="47"/>
                    <a:pt x="109" y="53"/>
                    <a:pt x="116" y="53"/>
                  </a:cubicBezTo>
                  <a:cubicBezTo>
                    <a:pt x="122" y="53"/>
                    <a:pt x="128" y="47"/>
                    <a:pt x="128" y="41"/>
                  </a:cubicBezTo>
                  <a:cubicBezTo>
                    <a:pt x="128" y="25"/>
                    <a:pt x="128" y="25"/>
                    <a:pt x="128" y="25"/>
                  </a:cubicBezTo>
                  <a:cubicBezTo>
                    <a:pt x="169" y="30"/>
                    <a:pt x="202" y="63"/>
                    <a:pt x="208" y="104"/>
                  </a:cubicBezTo>
                  <a:cubicBezTo>
                    <a:pt x="190" y="104"/>
                    <a:pt x="190" y="104"/>
                    <a:pt x="190" y="104"/>
                  </a:cubicBezTo>
                  <a:cubicBezTo>
                    <a:pt x="184" y="104"/>
                    <a:pt x="179" y="109"/>
                    <a:pt x="179" y="116"/>
                  </a:cubicBezTo>
                  <a:cubicBezTo>
                    <a:pt x="179" y="122"/>
                    <a:pt x="184" y="128"/>
                    <a:pt x="190" y="128"/>
                  </a:cubicBezTo>
                  <a:cubicBezTo>
                    <a:pt x="208" y="128"/>
                    <a:pt x="208" y="128"/>
                    <a:pt x="208" y="128"/>
                  </a:cubicBezTo>
                  <a:cubicBezTo>
                    <a:pt x="203" y="169"/>
                    <a:pt x="170" y="202"/>
                    <a:pt x="129" y="208"/>
                  </a:cubicBezTo>
                  <a:close/>
                  <a:moveTo>
                    <a:pt x="124" y="94"/>
                  </a:moveTo>
                  <a:cubicBezTo>
                    <a:pt x="70" y="69"/>
                    <a:pt x="70" y="69"/>
                    <a:pt x="70" y="69"/>
                  </a:cubicBezTo>
                  <a:cubicBezTo>
                    <a:pt x="94" y="124"/>
                    <a:pt x="94" y="124"/>
                    <a:pt x="94" y="124"/>
                  </a:cubicBezTo>
                  <a:cubicBezTo>
                    <a:pt x="97" y="129"/>
                    <a:pt x="103" y="136"/>
                    <a:pt x="109" y="138"/>
                  </a:cubicBezTo>
                  <a:cubicBezTo>
                    <a:pt x="163" y="163"/>
                    <a:pt x="163" y="163"/>
                    <a:pt x="163" y="163"/>
                  </a:cubicBezTo>
                  <a:cubicBezTo>
                    <a:pt x="138" y="108"/>
                    <a:pt x="138" y="108"/>
                    <a:pt x="138" y="108"/>
                  </a:cubicBezTo>
                  <a:cubicBezTo>
                    <a:pt x="136" y="103"/>
                    <a:pt x="130" y="96"/>
                    <a:pt x="124" y="94"/>
                  </a:cubicBezTo>
                  <a:close/>
                  <a:moveTo>
                    <a:pt x="123" y="123"/>
                  </a:moveTo>
                  <a:cubicBezTo>
                    <a:pt x="119" y="126"/>
                    <a:pt x="113" y="126"/>
                    <a:pt x="110" y="123"/>
                  </a:cubicBezTo>
                  <a:cubicBezTo>
                    <a:pt x="106" y="119"/>
                    <a:pt x="106" y="113"/>
                    <a:pt x="110" y="109"/>
                  </a:cubicBezTo>
                  <a:cubicBezTo>
                    <a:pt x="113" y="106"/>
                    <a:pt x="119" y="106"/>
                    <a:pt x="123" y="109"/>
                  </a:cubicBezTo>
                  <a:cubicBezTo>
                    <a:pt x="127" y="113"/>
                    <a:pt x="127" y="119"/>
                    <a:pt x="123" y="123"/>
                  </a:cubicBezTo>
                  <a:close/>
                </a:path>
              </a:pathLst>
            </a:custGeom>
            <a:solidFill>
              <a:schemeClr val="accent5">
                <a:lumMod val="75000"/>
              </a:schemeClr>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latin typeface="+mn-ea"/>
                <a:ea typeface="+mn-ea"/>
              </a:endParaRPr>
            </a:p>
          </p:txBody>
        </p:sp>
      </p:grpSp>
      <p:sp>
        <p:nvSpPr>
          <p:cNvPr id="30" name="标题 1">
            <a:extLst>
              <a:ext uri="{FF2B5EF4-FFF2-40B4-BE49-F238E27FC236}">
                <a16:creationId xmlns:a16="http://schemas.microsoft.com/office/drawing/2014/main" id="{E66FDBB9-C01C-0260-BCF5-543979C8AAB3}"/>
              </a:ext>
            </a:extLst>
          </p:cNvPr>
          <p:cNvSpPr>
            <a:spLocks noGrp="1"/>
          </p:cNvSpPr>
          <p:nvPr>
            <p:ph type="title"/>
          </p:nvPr>
        </p:nvSpPr>
        <p:spPr>
          <a:xfrm>
            <a:off x="282372" y="107993"/>
            <a:ext cx="9433127" cy="711321"/>
          </a:xfrm>
          <a:prstGeom prst="rect">
            <a:avLst/>
          </a:prstGeom>
        </p:spPr>
        <p:txBody>
          <a:bodyPr anchor="ctr"/>
          <a:lstStyle>
            <a:lvl1pPr>
              <a:defRPr sz="2800">
                <a:latin typeface="+mn-ea"/>
                <a:ea typeface="+mn-ea"/>
              </a:defRPr>
            </a:lvl1pPr>
          </a:lstStyle>
          <a:p>
            <a:endParaRPr lang="zh-CN" altLang="en-US" dirty="0"/>
          </a:p>
        </p:txBody>
      </p:sp>
      <p:sp>
        <p:nvSpPr>
          <p:cNvPr id="23" name="文本占位符 22">
            <a:extLst>
              <a:ext uri="{FF2B5EF4-FFF2-40B4-BE49-F238E27FC236}">
                <a16:creationId xmlns:a16="http://schemas.microsoft.com/office/drawing/2014/main" id="{C7EE9BEC-9812-4648-8028-D1571EDDFB99}"/>
              </a:ext>
            </a:extLst>
          </p:cNvPr>
          <p:cNvSpPr>
            <a:spLocks noGrp="1"/>
          </p:cNvSpPr>
          <p:nvPr>
            <p:ph type="body" sz="quarter" idx="10"/>
          </p:nvPr>
        </p:nvSpPr>
        <p:spPr>
          <a:xfrm>
            <a:off x="404813" y="1636713"/>
            <a:ext cx="3425825" cy="381000"/>
          </a:xfrm>
          <a:prstGeom prst="rect">
            <a:avLst/>
          </a:prstGeom>
        </p:spPr>
        <p:txBody>
          <a:bodyPr anchor="ctr"/>
          <a:lstStyle>
            <a:lvl1pPr marL="0" indent="0" algn="ctr">
              <a:buNone/>
              <a:defRPr sz="1600">
                <a:solidFill>
                  <a:schemeClr val="bg1"/>
                </a:solidFill>
              </a:defRPr>
            </a:lvl1pPr>
          </a:lstStyle>
          <a:p>
            <a:pPr lvl="0"/>
            <a:endParaRPr lang="zh-CN" altLang="en-US" dirty="0"/>
          </a:p>
        </p:txBody>
      </p:sp>
      <p:sp>
        <p:nvSpPr>
          <p:cNvPr id="25" name="文本占位符 22">
            <a:extLst>
              <a:ext uri="{FF2B5EF4-FFF2-40B4-BE49-F238E27FC236}">
                <a16:creationId xmlns:a16="http://schemas.microsoft.com/office/drawing/2014/main" id="{DE2B8B1C-96A1-4E68-BF0C-B3FAB0A318B0}"/>
              </a:ext>
            </a:extLst>
          </p:cNvPr>
          <p:cNvSpPr>
            <a:spLocks noGrp="1"/>
          </p:cNvSpPr>
          <p:nvPr>
            <p:ph type="body" sz="quarter" idx="11"/>
          </p:nvPr>
        </p:nvSpPr>
        <p:spPr>
          <a:xfrm>
            <a:off x="4382564" y="1636713"/>
            <a:ext cx="3425825" cy="381000"/>
          </a:xfrm>
          <a:prstGeom prst="rect">
            <a:avLst/>
          </a:prstGeom>
        </p:spPr>
        <p:txBody>
          <a:bodyPr anchor="ctr"/>
          <a:lstStyle>
            <a:lvl1pPr marL="0" indent="0" algn="ctr">
              <a:buNone/>
              <a:defRPr sz="1600">
                <a:solidFill>
                  <a:schemeClr val="bg1"/>
                </a:solidFill>
              </a:defRPr>
            </a:lvl1pPr>
          </a:lstStyle>
          <a:p>
            <a:pPr lvl="0"/>
            <a:endParaRPr lang="zh-CN" altLang="en-US" dirty="0"/>
          </a:p>
        </p:txBody>
      </p:sp>
      <p:sp>
        <p:nvSpPr>
          <p:cNvPr id="26" name="文本占位符 22">
            <a:extLst>
              <a:ext uri="{FF2B5EF4-FFF2-40B4-BE49-F238E27FC236}">
                <a16:creationId xmlns:a16="http://schemas.microsoft.com/office/drawing/2014/main" id="{0D58AB49-F5F4-4D18-86B8-C8526D71E686}"/>
              </a:ext>
            </a:extLst>
          </p:cNvPr>
          <p:cNvSpPr>
            <a:spLocks noGrp="1"/>
          </p:cNvSpPr>
          <p:nvPr>
            <p:ph type="body" sz="quarter" idx="12"/>
          </p:nvPr>
        </p:nvSpPr>
        <p:spPr>
          <a:xfrm>
            <a:off x="8360682" y="1636713"/>
            <a:ext cx="3425825" cy="381000"/>
          </a:xfrm>
          <a:prstGeom prst="rect">
            <a:avLst/>
          </a:prstGeom>
        </p:spPr>
        <p:txBody>
          <a:bodyPr anchor="ctr"/>
          <a:lstStyle>
            <a:lvl1pPr marL="0" indent="0" algn="ctr">
              <a:buNone/>
              <a:defRPr sz="1600">
                <a:solidFill>
                  <a:schemeClr val="bg1"/>
                </a:solidFill>
              </a:defRPr>
            </a:lvl1pPr>
          </a:lstStyle>
          <a:p>
            <a:pPr lvl="0"/>
            <a:endParaRPr lang="zh-CN" altLang="en-US" dirty="0"/>
          </a:p>
        </p:txBody>
      </p:sp>
    </p:spTree>
    <p:extLst>
      <p:ext uri="{BB962C8B-B14F-4D97-AF65-F5344CB8AC3E}">
        <p14:creationId xmlns:p14="http://schemas.microsoft.com/office/powerpoint/2010/main" val="321327782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ummary2">
    <p:spTree>
      <p:nvGrpSpPr>
        <p:cNvPr id="1" name=""/>
        <p:cNvGrpSpPr/>
        <p:nvPr/>
      </p:nvGrpSpPr>
      <p:grpSpPr>
        <a:xfrm>
          <a:off x="0" y="0"/>
          <a:ext cx="0" cy="0"/>
          <a:chOff x="0" y="0"/>
          <a:chExt cx="0" cy="0"/>
        </a:xfrm>
      </p:grpSpPr>
      <p:grpSp>
        <p:nvGrpSpPr>
          <p:cNvPr id="73" name="组合 72">
            <a:extLst>
              <a:ext uri="{FF2B5EF4-FFF2-40B4-BE49-F238E27FC236}">
                <a16:creationId xmlns:a16="http://schemas.microsoft.com/office/drawing/2014/main" id="{2F63D38C-A2CE-BD7C-A87F-D73B27472385}"/>
              </a:ext>
            </a:extLst>
          </p:cNvPr>
          <p:cNvGrpSpPr/>
          <p:nvPr userDrawn="1"/>
        </p:nvGrpSpPr>
        <p:grpSpPr>
          <a:xfrm>
            <a:off x="282372" y="979966"/>
            <a:ext cx="11629857" cy="5658373"/>
            <a:chOff x="282372" y="979966"/>
            <a:chExt cx="11629857" cy="5658373"/>
          </a:xfrm>
        </p:grpSpPr>
        <p:sp>
          <p:nvSpPr>
            <p:cNvPr id="59" name="îṩḷíḋé">
              <a:extLst>
                <a:ext uri="{FF2B5EF4-FFF2-40B4-BE49-F238E27FC236}">
                  <a16:creationId xmlns:a16="http://schemas.microsoft.com/office/drawing/2014/main" id="{39AF6BCA-628C-0077-7732-E7F90E5ED345}"/>
                </a:ext>
              </a:extLst>
            </p:cNvPr>
            <p:cNvSpPr>
              <a:spLocks/>
            </p:cNvSpPr>
            <p:nvPr userDrawn="1"/>
          </p:nvSpPr>
          <p:spPr>
            <a:xfrm>
              <a:off x="6327009" y="979966"/>
              <a:ext cx="5585220" cy="2754851"/>
            </a:xfrm>
            <a:prstGeom prst="rect">
              <a:avLst/>
            </a:prstGeom>
            <a:solidFill>
              <a:schemeClr val="accent5">
                <a:lumMod val="20000"/>
                <a:lumOff val="80000"/>
              </a:schemeClr>
            </a:solidFill>
            <a:ln w="3175">
              <a:noFill/>
              <a:prstDash val="solid"/>
              <a:roun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2000" b="1" i="1">
                <a:solidFill>
                  <a:schemeClr val="tx1"/>
                </a:solidFill>
                <a:latin typeface="+mn-ea"/>
                <a:ea typeface="+mn-ea"/>
              </a:endParaRPr>
            </a:p>
          </p:txBody>
        </p:sp>
        <p:sp>
          <p:nvSpPr>
            <p:cNvPr id="12" name="îṩḷíḋé">
              <a:extLst>
                <a:ext uri="{FF2B5EF4-FFF2-40B4-BE49-F238E27FC236}">
                  <a16:creationId xmlns:a16="http://schemas.microsoft.com/office/drawing/2014/main" id="{52299C58-7197-25A5-4CD7-B285991CAE42}"/>
                </a:ext>
              </a:extLst>
            </p:cNvPr>
            <p:cNvSpPr>
              <a:spLocks/>
            </p:cNvSpPr>
            <p:nvPr userDrawn="1"/>
          </p:nvSpPr>
          <p:spPr>
            <a:xfrm>
              <a:off x="282372" y="979966"/>
              <a:ext cx="5585220" cy="2754851"/>
            </a:xfrm>
            <a:prstGeom prst="rect">
              <a:avLst/>
            </a:prstGeom>
            <a:solidFill>
              <a:schemeClr val="accent5">
                <a:lumMod val="20000"/>
                <a:lumOff val="80000"/>
              </a:schemeClr>
            </a:solidFill>
            <a:ln w="3175">
              <a:noFill/>
              <a:prstDash val="solid"/>
              <a:roun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2000" b="1" i="1">
                <a:solidFill>
                  <a:schemeClr val="tx1"/>
                </a:solidFill>
                <a:latin typeface="+mn-ea"/>
                <a:ea typeface="+mn-ea"/>
              </a:endParaRPr>
            </a:p>
          </p:txBody>
        </p:sp>
        <p:sp>
          <p:nvSpPr>
            <p:cNvPr id="18" name="îṩḷíḋé">
              <a:extLst>
                <a:ext uri="{FF2B5EF4-FFF2-40B4-BE49-F238E27FC236}">
                  <a16:creationId xmlns:a16="http://schemas.microsoft.com/office/drawing/2014/main" id="{2EAA930F-4560-7227-60B7-6340B800B6A5}"/>
                </a:ext>
              </a:extLst>
            </p:cNvPr>
            <p:cNvSpPr>
              <a:spLocks/>
            </p:cNvSpPr>
            <p:nvPr userDrawn="1"/>
          </p:nvSpPr>
          <p:spPr>
            <a:xfrm>
              <a:off x="6327009" y="3883488"/>
              <a:ext cx="5585220" cy="2754851"/>
            </a:xfrm>
            <a:prstGeom prst="rect">
              <a:avLst/>
            </a:prstGeom>
            <a:solidFill>
              <a:schemeClr val="accent5">
                <a:lumMod val="20000"/>
                <a:lumOff val="80000"/>
              </a:schemeClr>
            </a:solidFill>
            <a:ln w="3175">
              <a:noFill/>
              <a:prstDash val="solid"/>
              <a:roun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2000" b="1" i="1">
                <a:solidFill>
                  <a:schemeClr val="tx1"/>
                </a:solidFill>
                <a:latin typeface="+mn-ea"/>
                <a:ea typeface="+mn-ea"/>
              </a:endParaRPr>
            </a:p>
          </p:txBody>
        </p:sp>
        <p:sp>
          <p:nvSpPr>
            <p:cNvPr id="65" name="îṩḷíḋé">
              <a:extLst>
                <a:ext uri="{FF2B5EF4-FFF2-40B4-BE49-F238E27FC236}">
                  <a16:creationId xmlns:a16="http://schemas.microsoft.com/office/drawing/2014/main" id="{913DE1E9-AF7A-1CEE-F844-1314DA9BA4D6}"/>
                </a:ext>
              </a:extLst>
            </p:cNvPr>
            <p:cNvSpPr>
              <a:spLocks/>
            </p:cNvSpPr>
            <p:nvPr userDrawn="1"/>
          </p:nvSpPr>
          <p:spPr>
            <a:xfrm>
              <a:off x="282372" y="3883488"/>
              <a:ext cx="5585220" cy="2754851"/>
            </a:xfrm>
            <a:prstGeom prst="rect">
              <a:avLst/>
            </a:prstGeom>
            <a:solidFill>
              <a:schemeClr val="accent5">
                <a:lumMod val="20000"/>
                <a:lumOff val="80000"/>
              </a:schemeClr>
            </a:solidFill>
            <a:ln w="3175">
              <a:noFill/>
              <a:prstDash val="solid"/>
              <a:roun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2000" b="1" i="1">
                <a:solidFill>
                  <a:schemeClr val="tx1"/>
                </a:solidFill>
                <a:latin typeface="+mn-ea"/>
                <a:ea typeface="+mn-ea"/>
              </a:endParaRPr>
            </a:p>
          </p:txBody>
        </p:sp>
      </p:grpSp>
      <p:sp>
        <p:nvSpPr>
          <p:cNvPr id="6" name="矩形 5">
            <a:extLst>
              <a:ext uri="{FF2B5EF4-FFF2-40B4-BE49-F238E27FC236}">
                <a16:creationId xmlns:a16="http://schemas.microsoft.com/office/drawing/2014/main" id="{4B60EB82-9ACA-4FD0-AA1A-7C7CC511A665}"/>
              </a:ext>
            </a:extLst>
          </p:cNvPr>
          <p:cNvSpPr/>
          <p:nvPr userDrawn="1"/>
        </p:nvSpPr>
        <p:spPr>
          <a:xfrm>
            <a:off x="282372" y="763675"/>
            <a:ext cx="4127822" cy="73673"/>
          </a:xfrm>
          <a:prstGeom prst="rect">
            <a:avLst/>
          </a:prstGeom>
          <a:gradFill flip="none" rotWithShape="1">
            <a:gsLst>
              <a:gs pos="0">
                <a:schemeClr val="accent1"/>
              </a:gs>
              <a:gs pos="28000">
                <a:schemeClr val="accent1">
                  <a:lumMod val="40000"/>
                  <a:lumOff val="60000"/>
                </a:schemeClr>
              </a:gs>
              <a:gs pos="100000">
                <a:schemeClr val="bg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400" dirty="0">
              <a:solidFill>
                <a:schemeClr val="tx1"/>
              </a:solidFill>
              <a:latin typeface="+mn-ea"/>
              <a:ea typeface="+mn-ea"/>
            </a:endParaRPr>
          </a:p>
        </p:txBody>
      </p:sp>
      <p:grpSp>
        <p:nvGrpSpPr>
          <p:cNvPr id="67" name="组合 66">
            <a:extLst>
              <a:ext uri="{FF2B5EF4-FFF2-40B4-BE49-F238E27FC236}">
                <a16:creationId xmlns:a16="http://schemas.microsoft.com/office/drawing/2014/main" id="{BFFC6DF4-0814-72E5-D1E0-B341277F6987}"/>
              </a:ext>
            </a:extLst>
          </p:cNvPr>
          <p:cNvGrpSpPr/>
          <p:nvPr userDrawn="1"/>
        </p:nvGrpSpPr>
        <p:grpSpPr>
          <a:xfrm>
            <a:off x="5349088" y="3082315"/>
            <a:ext cx="1496424" cy="1453675"/>
            <a:chOff x="5342944" y="3060957"/>
            <a:chExt cx="1496424" cy="1453675"/>
          </a:xfrm>
        </p:grpSpPr>
        <p:grpSp>
          <p:nvGrpSpPr>
            <p:cNvPr id="58" name="组合 57">
              <a:extLst>
                <a:ext uri="{FF2B5EF4-FFF2-40B4-BE49-F238E27FC236}">
                  <a16:creationId xmlns:a16="http://schemas.microsoft.com/office/drawing/2014/main" id="{A79BA37D-5AC6-3E56-5DEB-849B97765E60}"/>
                </a:ext>
              </a:extLst>
            </p:cNvPr>
            <p:cNvGrpSpPr>
              <a:grpSpLocks/>
            </p:cNvGrpSpPr>
            <p:nvPr userDrawn="1"/>
          </p:nvGrpSpPr>
          <p:grpSpPr>
            <a:xfrm>
              <a:off x="6036066" y="3711330"/>
              <a:ext cx="803302" cy="803302"/>
              <a:chOff x="6596608" y="4196782"/>
              <a:chExt cx="1062394" cy="1062394"/>
            </a:xfrm>
          </p:grpSpPr>
          <p:sp>
            <p:nvSpPr>
              <p:cNvPr id="28" name="îṥ1íḍê">
                <a:extLst>
                  <a:ext uri="{FF2B5EF4-FFF2-40B4-BE49-F238E27FC236}">
                    <a16:creationId xmlns:a16="http://schemas.microsoft.com/office/drawing/2014/main" id="{9764AD25-A616-7EDA-644F-3A82475C057F}"/>
                  </a:ext>
                </a:extLst>
              </p:cNvPr>
              <p:cNvSpPr/>
              <p:nvPr/>
            </p:nvSpPr>
            <p:spPr>
              <a:xfrm>
                <a:off x="6596608" y="4196782"/>
                <a:ext cx="1062394" cy="1062394"/>
              </a:xfrm>
              <a:prstGeom prst="ellipse">
                <a:avLst/>
              </a:prstGeom>
              <a:solidFill>
                <a:schemeClr val="accent3"/>
              </a:solidFill>
              <a:ln w="19050">
                <a:no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latin typeface="+mn-ea"/>
                  <a:ea typeface="+mn-ea"/>
                </a:endParaRPr>
              </a:p>
            </p:txBody>
          </p:sp>
          <p:sp>
            <p:nvSpPr>
              <p:cNvPr id="37" name="işḻïďè">
                <a:extLst>
                  <a:ext uri="{FF2B5EF4-FFF2-40B4-BE49-F238E27FC236}">
                    <a16:creationId xmlns:a16="http://schemas.microsoft.com/office/drawing/2014/main" id="{F3A11C90-80F9-6957-1A35-26BBFA3221F9}"/>
                  </a:ext>
                </a:extLst>
              </p:cNvPr>
              <p:cNvSpPr/>
              <p:nvPr/>
            </p:nvSpPr>
            <p:spPr bwMode="auto">
              <a:xfrm>
                <a:off x="6832313" y="4432487"/>
                <a:ext cx="590984" cy="590984"/>
              </a:xfrm>
              <a:custGeom>
                <a:avLst/>
                <a:gdLst>
                  <a:gd name="T0" fmla="*/ 116 w 232"/>
                  <a:gd name="T1" fmla="*/ 0 h 232"/>
                  <a:gd name="T2" fmla="*/ 0 w 232"/>
                  <a:gd name="T3" fmla="*/ 116 h 232"/>
                  <a:gd name="T4" fmla="*/ 116 w 232"/>
                  <a:gd name="T5" fmla="*/ 232 h 232"/>
                  <a:gd name="T6" fmla="*/ 232 w 232"/>
                  <a:gd name="T7" fmla="*/ 116 h 232"/>
                  <a:gd name="T8" fmla="*/ 116 w 232"/>
                  <a:gd name="T9" fmla="*/ 0 h 232"/>
                  <a:gd name="T10" fmla="*/ 129 w 232"/>
                  <a:gd name="T11" fmla="*/ 208 h 232"/>
                  <a:gd name="T12" fmla="*/ 129 w 232"/>
                  <a:gd name="T13" fmla="*/ 190 h 232"/>
                  <a:gd name="T14" fmla="*/ 117 w 232"/>
                  <a:gd name="T15" fmla="*/ 178 h 232"/>
                  <a:gd name="T16" fmla="*/ 105 w 232"/>
                  <a:gd name="T17" fmla="*/ 190 h 232"/>
                  <a:gd name="T18" fmla="*/ 105 w 232"/>
                  <a:gd name="T19" fmla="*/ 208 h 232"/>
                  <a:gd name="T20" fmla="*/ 25 w 232"/>
                  <a:gd name="T21" fmla="*/ 129 h 232"/>
                  <a:gd name="T22" fmla="*/ 42 w 232"/>
                  <a:gd name="T23" fmla="*/ 129 h 232"/>
                  <a:gd name="T24" fmla="*/ 53 w 232"/>
                  <a:gd name="T25" fmla="*/ 117 h 232"/>
                  <a:gd name="T26" fmla="*/ 42 w 232"/>
                  <a:gd name="T27" fmla="*/ 105 h 232"/>
                  <a:gd name="T28" fmla="*/ 24 w 232"/>
                  <a:gd name="T29" fmla="*/ 105 h 232"/>
                  <a:gd name="T30" fmla="*/ 104 w 232"/>
                  <a:gd name="T31" fmla="*/ 25 h 232"/>
                  <a:gd name="T32" fmla="*/ 104 w 232"/>
                  <a:gd name="T33" fmla="*/ 41 h 232"/>
                  <a:gd name="T34" fmla="*/ 116 w 232"/>
                  <a:gd name="T35" fmla="*/ 53 h 232"/>
                  <a:gd name="T36" fmla="*/ 128 w 232"/>
                  <a:gd name="T37" fmla="*/ 41 h 232"/>
                  <a:gd name="T38" fmla="*/ 128 w 232"/>
                  <a:gd name="T39" fmla="*/ 25 h 232"/>
                  <a:gd name="T40" fmla="*/ 208 w 232"/>
                  <a:gd name="T41" fmla="*/ 104 h 232"/>
                  <a:gd name="T42" fmla="*/ 190 w 232"/>
                  <a:gd name="T43" fmla="*/ 104 h 232"/>
                  <a:gd name="T44" fmla="*/ 179 w 232"/>
                  <a:gd name="T45" fmla="*/ 116 h 232"/>
                  <a:gd name="T46" fmla="*/ 190 w 232"/>
                  <a:gd name="T47" fmla="*/ 128 h 232"/>
                  <a:gd name="T48" fmla="*/ 208 w 232"/>
                  <a:gd name="T49" fmla="*/ 128 h 232"/>
                  <a:gd name="T50" fmla="*/ 129 w 232"/>
                  <a:gd name="T51" fmla="*/ 208 h 232"/>
                  <a:gd name="T52" fmla="*/ 124 w 232"/>
                  <a:gd name="T53" fmla="*/ 94 h 232"/>
                  <a:gd name="T54" fmla="*/ 70 w 232"/>
                  <a:gd name="T55" fmla="*/ 69 h 232"/>
                  <a:gd name="T56" fmla="*/ 94 w 232"/>
                  <a:gd name="T57" fmla="*/ 124 h 232"/>
                  <a:gd name="T58" fmla="*/ 109 w 232"/>
                  <a:gd name="T59" fmla="*/ 138 h 232"/>
                  <a:gd name="T60" fmla="*/ 163 w 232"/>
                  <a:gd name="T61" fmla="*/ 163 h 232"/>
                  <a:gd name="T62" fmla="*/ 138 w 232"/>
                  <a:gd name="T63" fmla="*/ 108 h 232"/>
                  <a:gd name="T64" fmla="*/ 124 w 232"/>
                  <a:gd name="T65" fmla="*/ 94 h 232"/>
                  <a:gd name="T66" fmla="*/ 123 w 232"/>
                  <a:gd name="T67" fmla="*/ 123 h 232"/>
                  <a:gd name="T68" fmla="*/ 110 w 232"/>
                  <a:gd name="T69" fmla="*/ 123 h 232"/>
                  <a:gd name="T70" fmla="*/ 110 w 232"/>
                  <a:gd name="T71" fmla="*/ 109 h 232"/>
                  <a:gd name="T72" fmla="*/ 123 w 232"/>
                  <a:gd name="T73" fmla="*/ 109 h 232"/>
                  <a:gd name="T74" fmla="*/ 123 w 232"/>
                  <a:gd name="T75" fmla="*/ 123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32" h="232">
                    <a:moveTo>
                      <a:pt x="116" y="0"/>
                    </a:moveTo>
                    <a:cubicBezTo>
                      <a:pt x="52" y="0"/>
                      <a:pt x="0" y="52"/>
                      <a:pt x="0" y="116"/>
                    </a:cubicBezTo>
                    <a:cubicBezTo>
                      <a:pt x="0" y="180"/>
                      <a:pt x="52" y="232"/>
                      <a:pt x="116" y="232"/>
                    </a:cubicBezTo>
                    <a:cubicBezTo>
                      <a:pt x="180" y="232"/>
                      <a:pt x="232" y="180"/>
                      <a:pt x="232" y="116"/>
                    </a:cubicBezTo>
                    <a:cubicBezTo>
                      <a:pt x="232" y="52"/>
                      <a:pt x="180" y="0"/>
                      <a:pt x="116" y="0"/>
                    </a:cubicBezTo>
                    <a:close/>
                    <a:moveTo>
                      <a:pt x="129" y="208"/>
                    </a:moveTo>
                    <a:cubicBezTo>
                      <a:pt x="129" y="190"/>
                      <a:pt x="129" y="190"/>
                      <a:pt x="129" y="190"/>
                    </a:cubicBezTo>
                    <a:cubicBezTo>
                      <a:pt x="129" y="183"/>
                      <a:pt x="123" y="178"/>
                      <a:pt x="117" y="178"/>
                    </a:cubicBezTo>
                    <a:cubicBezTo>
                      <a:pt x="110" y="178"/>
                      <a:pt x="105" y="183"/>
                      <a:pt x="105" y="190"/>
                    </a:cubicBezTo>
                    <a:cubicBezTo>
                      <a:pt x="105" y="208"/>
                      <a:pt x="105" y="208"/>
                      <a:pt x="105" y="208"/>
                    </a:cubicBezTo>
                    <a:cubicBezTo>
                      <a:pt x="63" y="203"/>
                      <a:pt x="30" y="170"/>
                      <a:pt x="25" y="129"/>
                    </a:cubicBezTo>
                    <a:cubicBezTo>
                      <a:pt x="42" y="129"/>
                      <a:pt x="42" y="129"/>
                      <a:pt x="42" y="129"/>
                    </a:cubicBezTo>
                    <a:cubicBezTo>
                      <a:pt x="48" y="129"/>
                      <a:pt x="53" y="123"/>
                      <a:pt x="53" y="117"/>
                    </a:cubicBezTo>
                    <a:cubicBezTo>
                      <a:pt x="53" y="110"/>
                      <a:pt x="48" y="105"/>
                      <a:pt x="42" y="105"/>
                    </a:cubicBezTo>
                    <a:cubicBezTo>
                      <a:pt x="24" y="105"/>
                      <a:pt x="24" y="105"/>
                      <a:pt x="24" y="105"/>
                    </a:cubicBezTo>
                    <a:cubicBezTo>
                      <a:pt x="29" y="63"/>
                      <a:pt x="63" y="30"/>
                      <a:pt x="104" y="25"/>
                    </a:cubicBezTo>
                    <a:cubicBezTo>
                      <a:pt x="104" y="41"/>
                      <a:pt x="104" y="41"/>
                      <a:pt x="104" y="41"/>
                    </a:cubicBezTo>
                    <a:cubicBezTo>
                      <a:pt x="104" y="47"/>
                      <a:pt x="109" y="53"/>
                      <a:pt x="116" y="53"/>
                    </a:cubicBezTo>
                    <a:cubicBezTo>
                      <a:pt x="122" y="53"/>
                      <a:pt x="128" y="47"/>
                      <a:pt x="128" y="41"/>
                    </a:cubicBezTo>
                    <a:cubicBezTo>
                      <a:pt x="128" y="25"/>
                      <a:pt x="128" y="25"/>
                      <a:pt x="128" y="25"/>
                    </a:cubicBezTo>
                    <a:cubicBezTo>
                      <a:pt x="169" y="30"/>
                      <a:pt x="202" y="63"/>
                      <a:pt x="208" y="104"/>
                    </a:cubicBezTo>
                    <a:cubicBezTo>
                      <a:pt x="190" y="104"/>
                      <a:pt x="190" y="104"/>
                      <a:pt x="190" y="104"/>
                    </a:cubicBezTo>
                    <a:cubicBezTo>
                      <a:pt x="184" y="104"/>
                      <a:pt x="179" y="109"/>
                      <a:pt x="179" y="116"/>
                    </a:cubicBezTo>
                    <a:cubicBezTo>
                      <a:pt x="179" y="122"/>
                      <a:pt x="184" y="128"/>
                      <a:pt x="190" y="128"/>
                    </a:cubicBezTo>
                    <a:cubicBezTo>
                      <a:pt x="208" y="128"/>
                      <a:pt x="208" y="128"/>
                      <a:pt x="208" y="128"/>
                    </a:cubicBezTo>
                    <a:cubicBezTo>
                      <a:pt x="203" y="169"/>
                      <a:pt x="170" y="202"/>
                      <a:pt x="129" y="208"/>
                    </a:cubicBezTo>
                    <a:close/>
                    <a:moveTo>
                      <a:pt x="124" y="94"/>
                    </a:moveTo>
                    <a:cubicBezTo>
                      <a:pt x="70" y="69"/>
                      <a:pt x="70" y="69"/>
                      <a:pt x="70" y="69"/>
                    </a:cubicBezTo>
                    <a:cubicBezTo>
                      <a:pt x="94" y="124"/>
                      <a:pt x="94" y="124"/>
                      <a:pt x="94" y="124"/>
                    </a:cubicBezTo>
                    <a:cubicBezTo>
                      <a:pt x="97" y="129"/>
                      <a:pt x="103" y="136"/>
                      <a:pt x="109" y="138"/>
                    </a:cubicBezTo>
                    <a:cubicBezTo>
                      <a:pt x="163" y="163"/>
                      <a:pt x="163" y="163"/>
                      <a:pt x="163" y="163"/>
                    </a:cubicBezTo>
                    <a:cubicBezTo>
                      <a:pt x="138" y="108"/>
                      <a:pt x="138" y="108"/>
                      <a:pt x="138" y="108"/>
                    </a:cubicBezTo>
                    <a:cubicBezTo>
                      <a:pt x="136" y="103"/>
                      <a:pt x="130" y="96"/>
                      <a:pt x="124" y="94"/>
                    </a:cubicBezTo>
                    <a:close/>
                    <a:moveTo>
                      <a:pt x="123" y="123"/>
                    </a:moveTo>
                    <a:cubicBezTo>
                      <a:pt x="119" y="126"/>
                      <a:pt x="113" y="126"/>
                      <a:pt x="110" y="123"/>
                    </a:cubicBezTo>
                    <a:cubicBezTo>
                      <a:pt x="106" y="119"/>
                      <a:pt x="106" y="113"/>
                      <a:pt x="110" y="109"/>
                    </a:cubicBezTo>
                    <a:cubicBezTo>
                      <a:pt x="113" y="106"/>
                      <a:pt x="119" y="106"/>
                      <a:pt x="123" y="109"/>
                    </a:cubicBezTo>
                    <a:cubicBezTo>
                      <a:pt x="127" y="113"/>
                      <a:pt x="127" y="119"/>
                      <a:pt x="123" y="123"/>
                    </a:cubicBezTo>
                    <a:close/>
                  </a:path>
                </a:pathLst>
              </a:custGeom>
              <a:solidFill>
                <a:schemeClr val="bg1"/>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latin typeface="+mn-ea"/>
                  <a:ea typeface="+mn-ea"/>
                </a:endParaRPr>
              </a:p>
            </p:txBody>
          </p:sp>
        </p:grpSp>
        <p:grpSp>
          <p:nvGrpSpPr>
            <p:cNvPr id="55" name="组合 54">
              <a:extLst>
                <a:ext uri="{FF2B5EF4-FFF2-40B4-BE49-F238E27FC236}">
                  <a16:creationId xmlns:a16="http://schemas.microsoft.com/office/drawing/2014/main" id="{0A2AA137-5620-AAD8-4EA6-01929423024E}"/>
                </a:ext>
              </a:extLst>
            </p:cNvPr>
            <p:cNvGrpSpPr>
              <a:grpSpLocks/>
            </p:cNvGrpSpPr>
            <p:nvPr userDrawn="1"/>
          </p:nvGrpSpPr>
          <p:grpSpPr>
            <a:xfrm>
              <a:off x="5342944" y="3060957"/>
              <a:ext cx="803302" cy="803302"/>
              <a:chOff x="4532919" y="2592888"/>
              <a:chExt cx="1062394" cy="1062394"/>
            </a:xfrm>
          </p:grpSpPr>
          <p:sp>
            <p:nvSpPr>
              <p:cNvPr id="40" name="iṧľiḋé">
                <a:extLst>
                  <a:ext uri="{FF2B5EF4-FFF2-40B4-BE49-F238E27FC236}">
                    <a16:creationId xmlns:a16="http://schemas.microsoft.com/office/drawing/2014/main" id="{1041657D-14E3-E63D-EF99-5636808D9D2A}"/>
                  </a:ext>
                </a:extLst>
              </p:cNvPr>
              <p:cNvSpPr/>
              <p:nvPr/>
            </p:nvSpPr>
            <p:spPr>
              <a:xfrm>
                <a:off x="4532919" y="2592888"/>
                <a:ext cx="1062394" cy="1062394"/>
              </a:xfrm>
              <a:prstGeom prst="ellipse">
                <a:avLst/>
              </a:prstGeom>
              <a:solidFill>
                <a:schemeClr val="accent3">
                  <a:lumMod val="60000"/>
                  <a:lumOff val="40000"/>
                </a:schemeClr>
              </a:solidFill>
              <a:ln w="19050">
                <a:no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dirty="0">
                  <a:latin typeface="+mn-ea"/>
                  <a:ea typeface="+mn-ea"/>
                </a:endParaRPr>
              </a:p>
            </p:txBody>
          </p:sp>
          <p:sp>
            <p:nvSpPr>
              <p:cNvPr id="41" name="işḻïďè">
                <a:extLst>
                  <a:ext uri="{FF2B5EF4-FFF2-40B4-BE49-F238E27FC236}">
                    <a16:creationId xmlns:a16="http://schemas.microsoft.com/office/drawing/2014/main" id="{0B312C05-F394-F1D0-3306-FDEAAFB1589E}"/>
                  </a:ext>
                </a:extLst>
              </p:cNvPr>
              <p:cNvSpPr/>
              <p:nvPr/>
            </p:nvSpPr>
            <p:spPr bwMode="auto">
              <a:xfrm>
                <a:off x="4768624" y="2829004"/>
                <a:ext cx="590984" cy="590162"/>
              </a:xfrm>
              <a:custGeom>
                <a:avLst/>
                <a:gdLst>
                  <a:gd name="T0" fmla="*/ 1195 w 8160"/>
                  <a:gd name="T1" fmla="*/ 6965 h 8160"/>
                  <a:gd name="T2" fmla="*/ 2492 w 8160"/>
                  <a:gd name="T3" fmla="*/ 7839 h 8160"/>
                  <a:gd name="T4" fmla="*/ 4080 w 8160"/>
                  <a:gd name="T5" fmla="*/ 8160 h 8160"/>
                  <a:gd name="T6" fmla="*/ 5668 w 8160"/>
                  <a:gd name="T7" fmla="*/ 7839 h 8160"/>
                  <a:gd name="T8" fmla="*/ 6965 w 8160"/>
                  <a:gd name="T9" fmla="*/ 6965 h 8160"/>
                  <a:gd name="T10" fmla="*/ 7839 w 8160"/>
                  <a:gd name="T11" fmla="*/ 5668 h 8160"/>
                  <a:gd name="T12" fmla="*/ 8160 w 8160"/>
                  <a:gd name="T13" fmla="*/ 4080 h 8160"/>
                  <a:gd name="T14" fmla="*/ 7839 w 8160"/>
                  <a:gd name="T15" fmla="*/ 2492 h 8160"/>
                  <a:gd name="T16" fmla="*/ 6965 w 8160"/>
                  <a:gd name="T17" fmla="*/ 1195 h 8160"/>
                  <a:gd name="T18" fmla="*/ 5668 w 8160"/>
                  <a:gd name="T19" fmla="*/ 321 h 8160"/>
                  <a:gd name="T20" fmla="*/ 4080 w 8160"/>
                  <a:gd name="T21" fmla="*/ 0 h 8160"/>
                  <a:gd name="T22" fmla="*/ 2492 w 8160"/>
                  <a:gd name="T23" fmla="*/ 321 h 8160"/>
                  <a:gd name="T24" fmla="*/ 1195 w 8160"/>
                  <a:gd name="T25" fmla="*/ 1195 h 8160"/>
                  <a:gd name="T26" fmla="*/ 321 w 8160"/>
                  <a:gd name="T27" fmla="*/ 2492 h 8160"/>
                  <a:gd name="T28" fmla="*/ 0 w 8160"/>
                  <a:gd name="T29" fmla="*/ 4080 h 8160"/>
                  <a:gd name="T30" fmla="*/ 321 w 8160"/>
                  <a:gd name="T31" fmla="*/ 5668 h 8160"/>
                  <a:gd name="T32" fmla="*/ 1195 w 8160"/>
                  <a:gd name="T33" fmla="*/ 6965 h 8160"/>
                  <a:gd name="T34" fmla="*/ 7323 w 8160"/>
                  <a:gd name="T35" fmla="*/ 2305 h 8160"/>
                  <a:gd name="T36" fmla="*/ 7753 w 8160"/>
                  <a:gd name="T37" fmla="*/ 3664 h 8160"/>
                  <a:gd name="T38" fmla="*/ 7776 w 8160"/>
                  <a:gd name="T39" fmla="*/ 4080 h 8160"/>
                  <a:gd name="T40" fmla="*/ 7776 w 8160"/>
                  <a:gd name="T41" fmla="*/ 4152 h 8160"/>
                  <a:gd name="T42" fmla="*/ 7143 w 8160"/>
                  <a:gd name="T43" fmla="*/ 6150 h 8160"/>
                  <a:gd name="T44" fmla="*/ 6943 w 8160"/>
                  <a:gd name="T45" fmla="*/ 5743 h 8160"/>
                  <a:gd name="T46" fmla="*/ 5996 w 8160"/>
                  <a:gd name="T47" fmla="*/ 4393 h 8160"/>
                  <a:gd name="T48" fmla="*/ 5562 w 8160"/>
                  <a:gd name="T49" fmla="*/ 3594 h 8160"/>
                  <a:gd name="T50" fmla="*/ 5657 w 8160"/>
                  <a:gd name="T51" fmla="*/ 3389 h 8160"/>
                  <a:gd name="T52" fmla="*/ 7323 w 8160"/>
                  <a:gd name="T53" fmla="*/ 2305 h 8160"/>
                  <a:gd name="T54" fmla="*/ 2334 w 8160"/>
                  <a:gd name="T55" fmla="*/ 821 h 8160"/>
                  <a:gd name="T56" fmla="*/ 2532 w 8160"/>
                  <a:gd name="T57" fmla="*/ 722 h 8160"/>
                  <a:gd name="T58" fmla="*/ 4080 w 8160"/>
                  <a:gd name="T59" fmla="*/ 384 h 8160"/>
                  <a:gd name="T60" fmla="*/ 5992 w 8160"/>
                  <a:gd name="T61" fmla="*/ 916 h 8160"/>
                  <a:gd name="T62" fmla="*/ 5800 w 8160"/>
                  <a:gd name="T63" fmla="*/ 1239 h 8160"/>
                  <a:gd name="T64" fmla="*/ 5178 w 8160"/>
                  <a:gd name="T65" fmla="*/ 1833 h 8160"/>
                  <a:gd name="T66" fmla="*/ 4923 w 8160"/>
                  <a:gd name="T67" fmla="*/ 1685 h 8160"/>
                  <a:gd name="T68" fmla="*/ 4923 w 8160"/>
                  <a:gd name="T69" fmla="*/ 1308 h 8160"/>
                  <a:gd name="T70" fmla="*/ 4115 w 8160"/>
                  <a:gd name="T71" fmla="*/ 1589 h 8160"/>
                  <a:gd name="T72" fmla="*/ 4461 w 8160"/>
                  <a:gd name="T73" fmla="*/ 1935 h 8160"/>
                  <a:gd name="T74" fmla="*/ 4461 w 8160"/>
                  <a:gd name="T75" fmla="*/ 2214 h 8160"/>
                  <a:gd name="T76" fmla="*/ 3433 w 8160"/>
                  <a:gd name="T77" fmla="*/ 3242 h 8160"/>
                  <a:gd name="T78" fmla="*/ 3259 w 8160"/>
                  <a:gd name="T79" fmla="*/ 3314 h 8160"/>
                  <a:gd name="T80" fmla="*/ 2429 w 8160"/>
                  <a:gd name="T81" fmla="*/ 3314 h 8160"/>
                  <a:gd name="T82" fmla="*/ 3740 w 8160"/>
                  <a:gd name="T83" fmla="*/ 4186 h 8160"/>
                  <a:gd name="T84" fmla="*/ 4499 w 8160"/>
                  <a:gd name="T85" fmla="*/ 5507 h 8160"/>
                  <a:gd name="T86" fmla="*/ 4209 w 8160"/>
                  <a:gd name="T87" fmla="*/ 6572 h 8160"/>
                  <a:gd name="T88" fmla="*/ 3908 w 8160"/>
                  <a:gd name="T89" fmla="*/ 6627 h 8160"/>
                  <a:gd name="T90" fmla="*/ 2777 w 8160"/>
                  <a:gd name="T91" fmla="*/ 5100 h 8160"/>
                  <a:gd name="T92" fmla="*/ 2735 w 8160"/>
                  <a:gd name="T93" fmla="*/ 4973 h 8160"/>
                  <a:gd name="T94" fmla="*/ 2735 w 8160"/>
                  <a:gd name="T95" fmla="*/ 4176 h 8160"/>
                  <a:gd name="T96" fmla="*/ 1394 w 8160"/>
                  <a:gd name="T97" fmla="*/ 2510 h 8160"/>
                  <a:gd name="T98" fmla="*/ 757 w 8160"/>
                  <a:gd name="T99" fmla="*/ 3614 h 8160"/>
                  <a:gd name="T100" fmla="*/ 658 w 8160"/>
                  <a:gd name="T101" fmla="*/ 3784 h 8160"/>
                  <a:gd name="T102" fmla="*/ 386 w 8160"/>
                  <a:gd name="T103" fmla="*/ 3956 h 8160"/>
                  <a:gd name="T104" fmla="*/ 386 w 8160"/>
                  <a:gd name="T105" fmla="*/ 3956 h 8160"/>
                  <a:gd name="T106" fmla="*/ 2334 w 8160"/>
                  <a:gd name="T107" fmla="*/ 821 h 8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160" h="8160">
                    <a:moveTo>
                      <a:pt x="1195" y="6965"/>
                    </a:moveTo>
                    <a:cubicBezTo>
                      <a:pt x="1570" y="7340"/>
                      <a:pt x="2006" y="7634"/>
                      <a:pt x="2492" y="7839"/>
                    </a:cubicBezTo>
                    <a:cubicBezTo>
                      <a:pt x="2995" y="8052"/>
                      <a:pt x="3529" y="8160"/>
                      <a:pt x="4080" y="8160"/>
                    </a:cubicBezTo>
                    <a:cubicBezTo>
                      <a:pt x="4631" y="8160"/>
                      <a:pt x="5165" y="8052"/>
                      <a:pt x="5668" y="7839"/>
                    </a:cubicBezTo>
                    <a:cubicBezTo>
                      <a:pt x="6154" y="7634"/>
                      <a:pt x="6590" y="7340"/>
                      <a:pt x="6965" y="6965"/>
                    </a:cubicBezTo>
                    <a:cubicBezTo>
                      <a:pt x="7340" y="6590"/>
                      <a:pt x="7634" y="6154"/>
                      <a:pt x="7839" y="5668"/>
                    </a:cubicBezTo>
                    <a:cubicBezTo>
                      <a:pt x="8052" y="5165"/>
                      <a:pt x="8160" y="4631"/>
                      <a:pt x="8160" y="4080"/>
                    </a:cubicBezTo>
                    <a:cubicBezTo>
                      <a:pt x="8160" y="3529"/>
                      <a:pt x="8052" y="2995"/>
                      <a:pt x="7839" y="2492"/>
                    </a:cubicBezTo>
                    <a:cubicBezTo>
                      <a:pt x="7634" y="2006"/>
                      <a:pt x="7340" y="1570"/>
                      <a:pt x="6965" y="1195"/>
                    </a:cubicBezTo>
                    <a:cubicBezTo>
                      <a:pt x="6590" y="820"/>
                      <a:pt x="6154" y="526"/>
                      <a:pt x="5668" y="321"/>
                    </a:cubicBezTo>
                    <a:cubicBezTo>
                      <a:pt x="5165" y="108"/>
                      <a:pt x="4631" y="0"/>
                      <a:pt x="4080" y="0"/>
                    </a:cubicBezTo>
                    <a:cubicBezTo>
                      <a:pt x="3529" y="0"/>
                      <a:pt x="2995" y="108"/>
                      <a:pt x="2492" y="321"/>
                    </a:cubicBezTo>
                    <a:cubicBezTo>
                      <a:pt x="2006" y="526"/>
                      <a:pt x="1570" y="820"/>
                      <a:pt x="1195" y="1195"/>
                    </a:cubicBezTo>
                    <a:cubicBezTo>
                      <a:pt x="820" y="1570"/>
                      <a:pt x="526" y="2006"/>
                      <a:pt x="321" y="2492"/>
                    </a:cubicBezTo>
                    <a:cubicBezTo>
                      <a:pt x="108" y="2995"/>
                      <a:pt x="0" y="3529"/>
                      <a:pt x="0" y="4080"/>
                    </a:cubicBezTo>
                    <a:cubicBezTo>
                      <a:pt x="0" y="4631"/>
                      <a:pt x="108" y="5165"/>
                      <a:pt x="321" y="5668"/>
                    </a:cubicBezTo>
                    <a:cubicBezTo>
                      <a:pt x="526" y="6154"/>
                      <a:pt x="820" y="6590"/>
                      <a:pt x="1195" y="6965"/>
                    </a:cubicBezTo>
                    <a:close/>
                    <a:moveTo>
                      <a:pt x="7323" y="2305"/>
                    </a:moveTo>
                    <a:cubicBezTo>
                      <a:pt x="7549" y="2717"/>
                      <a:pt x="7699" y="3176"/>
                      <a:pt x="7753" y="3664"/>
                    </a:cubicBezTo>
                    <a:cubicBezTo>
                      <a:pt x="7769" y="3800"/>
                      <a:pt x="7776" y="3939"/>
                      <a:pt x="7776" y="4080"/>
                    </a:cubicBezTo>
                    <a:cubicBezTo>
                      <a:pt x="7776" y="4104"/>
                      <a:pt x="7776" y="4128"/>
                      <a:pt x="7776" y="4152"/>
                    </a:cubicBezTo>
                    <a:cubicBezTo>
                      <a:pt x="7762" y="4891"/>
                      <a:pt x="7530" y="5578"/>
                      <a:pt x="7143" y="6150"/>
                    </a:cubicBezTo>
                    <a:lnTo>
                      <a:pt x="6943" y="5743"/>
                    </a:lnTo>
                    <a:cubicBezTo>
                      <a:pt x="6894" y="4472"/>
                      <a:pt x="6461" y="4758"/>
                      <a:pt x="5996" y="4393"/>
                    </a:cubicBezTo>
                    <a:cubicBezTo>
                      <a:pt x="5672" y="4139"/>
                      <a:pt x="5585" y="3785"/>
                      <a:pt x="5562" y="3594"/>
                    </a:cubicBezTo>
                    <a:cubicBezTo>
                      <a:pt x="5552" y="3513"/>
                      <a:pt x="5589" y="3434"/>
                      <a:pt x="5657" y="3389"/>
                    </a:cubicBezTo>
                    <a:lnTo>
                      <a:pt x="7323" y="2305"/>
                    </a:lnTo>
                    <a:close/>
                    <a:moveTo>
                      <a:pt x="2334" y="821"/>
                    </a:moveTo>
                    <a:cubicBezTo>
                      <a:pt x="2399" y="786"/>
                      <a:pt x="2465" y="753"/>
                      <a:pt x="2532" y="722"/>
                    </a:cubicBezTo>
                    <a:cubicBezTo>
                      <a:pt x="3003" y="505"/>
                      <a:pt x="3527" y="384"/>
                      <a:pt x="4080" y="384"/>
                    </a:cubicBezTo>
                    <a:cubicBezTo>
                      <a:pt x="4780" y="384"/>
                      <a:pt x="5434" y="578"/>
                      <a:pt x="5992" y="916"/>
                    </a:cubicBezTo>
                    <a:cubicBezTo>
                      <a:pt x="5980" y="983"/>
                      <a:pt x="5932" y="1086"/>
                      <a:pt x="5800" y="1239"/>
                    </a:cubicBezTo>
                    <a:cubicBezTo>
                      <a:pt x="5800" y="1239"/>
                      <a:pt x="5537" y="1627"/>
                      <a:pt x="5178" y="1833"/>
                    </a:cubicBezTo>
                    <a:cubicBezTo>
                      <a:pt x="5064" y="1899"/>
                      <a:pt x="4923" y="1816"/>
                      <a:pt x="4923" y="1685"/>
                    </a:cubicBezTo>
                    <a:lnTo>
                      <a:pt x="4923" y="1308"/>
                    </a:lnTo>
                    <a:cubicBezTo>
                      <a:pt x="4923" y="1308"/>
                      <a:pt x="4115" y="1150"/>
                      <a:pt x="4115" y="1589"/>
                    </a:cubicBezTo>
                    <a:lnTo>
                      <a:pt x="4461" y="1935"/>
                    </a:lnTo>
                    <a:cubicBezTo>
                      <a:pt x="4538" y="2012"/>
                      <a:pt x="4538" y="2137"/>
                      <a:pt x="4461" y="2214"/>
                    </a:cubicBezTo>
                    <a:lnTo>
                      <a:pt x="3433" y="3242"/>
                    </a:lnTo>
                    <a:cubicBezTo>
                      <a:pt x="3387" y="3288"/>
                      <a:pt x="3324" y="3314"/>
                      <a:pt x="3259" y="3314"/>
                    </a:cubicBezTo>
                    <a:lnTo>
                      <a:pt x="2429" y="3314"/>
                    </a:lnTo>
                    <a:cubicBezTo>
                      <a:pt x="2429" y="3314"/>
                      <a:pt x="2498" y="3890"/>
                      <a:pt x="3740" y="4186"/>
                    </a:cubicBezTo>
                    <a:cubicBezTo>
                      <a:pt x="4982" y="4482"/>
                      <a:pt x="4588" y="5152"/>
                      <a:pt x="4499" y="5507"/>
                    </a:cubicBezTo>
                    <a:cubicBezTo>
                      <a:pt x="4443" y="5732"/>
                      <a:pt x="4303" y="6234"/>
                      <a:pt x="4209" y="6572"/>
                    </a:cubicBezTo>
                    <a:cubicBezTo>
                      <a:pt x="4171" y="6708"/>
                      <a:pt x="3992" y="6741"/>
                      <a:pt x="3908" y="6627"/>
                    </a:cubicBezTo>
                    <a:lnTo>
                      <a:pt x="2777" y="5100"/>
                    </a:lnTo>
                    <a:cubicBezTo>
                      <a:pt x="2750" y="5063"/>
                      <a:pt x="2735" y="5019"/>
                      <a:pt x="2735" y="4973"/>
                    </a:cubicBezTo>
                    <a:lnTo>
                      <a:pt x="2735" y="4176"/>
                    </a:lnTo>
                    <a:cubicBezTo>
                      <a:pt x="2735" y="4176"/>
                      <a:pt x="1394" y="4058"/>
                      <a:pt x="1394" y="2510"/>
                    </a:cubicBezTo>
                    <a:cubicBezTo>
                      <a:pt x="1394" y="2510"/>
                      <a:pt x="802" y="2729"/>
                      <a:pt x="757" y="3614"/>
                    </a:cubicBezTo>
                    <a:cubicBezTo>
                      <a:pt x="753" y="3683"/>
                      <a:pt x="716" y="3746"/>
                      <a:pt x="658" y="3784"/>
                    </a:cubicBezTo>
                    <a:lnTo>
                      <a:pt x="386" y="3956"/>
                    </a:lnTo>
                    <a:lnTo>
                      <a:pt x="386" y="3956"/>
                    </a:lnTo>
                    <a:cubicBezTo>
                      <a:pt x="431" y="2598"/>
                      <a:pt x="1207" y="1426"/>
                      <a:pt x="2334" y="821"/>
                    </a:cubicBezTo>
                    <a:close/>
                  </a:path>
                </a:pathLst>
              </a:custGeom>
              <a:solidFill>
                <a:schemeClr val="bg1"/>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latin typeface="+mn-ea"/>
                  <a:ea typeface="+mn-ea"/>
                </a:endParaRPr>
              </a:p>
            </p:txBody>
          </p:sp>
        </p:grpSp>
        <p:grpSp>
          <p:nvGrpSpPr>
            <p:cNvPr id="57" name="组合 56">
              <a:extLst>
                <a:ext uri="{FF2B5EF4-FFF2-40B4-BE49-F238E27FC236}">
                  <a16:creationId xmlns:a16="http://schemas.microsoft.com/office/drawing/2014/main" id="{92F495FB-CDEF-24A9-0094-DA6838654E41}"/>
                </a:ext>
              </a:extLst>
            </p:cNvPr>
            <p:cNvGrpSpPr>
              <a:grpSpLocks/>
            </p:cNvGrpSpPr>
            <p:nvPr userDrawn="1"/>
          </p:nvGrpSpPr>
          <p:grpSpPr>
            <a:xfrm>
              <a:off x="5342944" y="3711330"/>
              <a:ext cx="803302" cy="803302"/>
              <a:chOff x="4733951" y="3025590"/>
              <a:chExt cx="1062394" cy="1062394"/>
            </a:xfrm>
          </p:grpSpPr>
          <p:sp>
            <p:nvSpPr>
              <p:cNvPr id="36" name="iṧľiḋé">
                <a:extLst>
                  <a:ext uri="{FF2B5EF4-FFF2-40B4-BE49-F238E27FC236}">
                    <a16:creationId xmlns:a16="http://schemas.microsoft.com/office/drawing/2014/main" id="{90796400-41D6-B064-E02B-8CDF8D8CE3FD}"/>
                  </a:ext>
                </a:extLst>
              </p:cNvPr>
              <p:cNvSpPr/>
              <p:nvPr/>
            </p:nvSpPr>
            <p:spPr>
              <a:xfrm>
                <a:off x="4733951" y="3025590"/>
                <a:ext cx="1062394" cy="1062394"/>
              </a:xfrm>
              <a:prstGeom prst="ellipse">
                <a:avLst/>
              </a:prstGeom>
              <a:solidFill>
                <a:schemeClr val="accent2"/>
              </a:solidFill>
              <a:ln w="19050">
                <a:no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dirty="0">
                  <a:latin typeface="+mn-ea"/>
                  <a:ea typeface="+mn-ea"/>
                </a:endParaRPr>
              </a:p>
            </p:txBody>
          </p:sp>
          <p:sp>
            <p:nvSpPr>
              <p:cNvPr id="45" name="işḻïďè">
                <a:extLst>
                  <a:ext uri="{FF2B5EF4-FFF2-40B4-BE49-F238E27FC236}">
                    <a16:creationId xmlns:a16="http://schemas.microsoft.com/office/drawing/2014/main" id="{EDF80B2F-F0EA-3548-4FF0-D9D17F2DA06B}"/>
                  </a:ext>
                </a:extLst>
              </p:cNvPr>
              <p:cNvSpPr/>
              <p:nvPr/>
            </p:nvSpPr>
            <p:spPr bwMode="auto">
              <a:xfrm>
                <a:off x="5036179" y="3261295"/>
                <a:ext cx="457939" cy="590984"/>
              </a:xfrm>
              <a:custGeom>
                <a:avLst/>
                <a:gdLst>
                  <a:gd name="connsiteX0" fmla="*/ 420559 w 469423"/>
                  <a:gd name="connsiteY0" fmla="*/ 375428 h 605804"/>
                  <a:gd name="connsiteX1" fmla="*/ 397778 w 469423"/>
                  <a:gd name="connsiteY1" fmla="*/ 380337 h 605804"/>
                  <a:gd name="connsiteX2" fmla="*/ 379324 w 469423"/>
                  <a:gd name="connsiteY2" fmla="*/ 469223 h 605804"/>
                  <a:gd name="connsiteX3" fmla="*/ 437339 w 469423"/>
                  <a:gd name="connsiteY3" fmla="*/ 391056 h 605804"/>
                  <a:gd name="connsiteX4" fmla="*/ 433479 w 469423"/>
                  <a:gd name="connsiteY4" fmla="*/ 377566 h 605804"/>
                  <a:gd name="connsiteX5" fmla="*/ 420559 w 469423"/>
                  <a:gd name="connsiteY5" fmla="*/ 375428 h 605804"/>
                  <a:gd name="connsiteX6" fmla="*/ 89735 w 469423"/>
                  <a:gd name="connsiteY6" fmla="*/ 334328 h 605804"/>
                  <a:gd name="connsiteX7" fmla="*/ 121215 w 469423"/>
                  <a:gd name="connsiteY7" fmla="*/ 490902 h 605804"/>
                  <a:gd name="connsiteX8" fmla="*/ 180797 w 469423"/>
                  <a:gd name="connsiteY8" fmla="*/ 534502 h 605804"/>
                  <a:gd name="connsiteX9" fmla="*/ 135326 w 469423"/>
                  <a:gd name="connsiteY9" fmla="*/ 465609 h 605804"/>
                  <a:gd name="connsiteX10" fmla="*/ 89735 w 469423"/>
                  <a:gd name="connsiteY10" fmla="*/ 334328 h 605804"/>
                  <a:gd name="connsiteX11" fmla="*/ 414905 w 469423"/>
                  <a:gd name="connsiteY11" fmla="*/ 176187 h 605804"/>
                  <a:gd name="connsiteX12" fmla="*/ 417076 w 469423"/>
                  <a:gd name="connsiteY12" fmla="*/ 177271 h 605804"/>
                  <a:gd name="connsiteX13" fmla="*/ 421297 w 469423"/>
                  <a:gd name="connsiteY13" fmla="*/ 195458 h 605804"/>
                  <a:gd name="connsiteX14" fmla="*/ 421177 w 469423"/>
                  <a:gd name="connsiteY14" fmla="*/ 195699 h 605804"/>
                  <a:gd name="connsiteX15" fmla="*/ 379807 w 469423"/>
                  <a:gd name="connsiteY15" fmla="*/ 289042 h 605804"/>
                  <a:gd name="connsiteX16" fmla="*/ 361956 w 469423"/>
                  <a:gd name="connsiteY16" fmla="*/ 314816 h 605804"/>
                  <a:gd name="connsiteX17" fmla="*/ 400070 w 469423"/>
                  <a:gd name="connsiteY17" fmla="*/ 314816 h 605804"/>
                  <a:gd name="connsiteX18" fmla="*/ 400070 w 469423"/>
                  <a:gd name="connsiteY18" fmla="*/ 346372 h 605804"/>
                  <a:gd name="connsiteX19" fmla="*/ 452415 w 469423"/>
                  <a:gd name="connsiteY19" fmla="*/ 351792 h 605804"/>
                  <a:gd name="connsiteX20" fmla="*/ 469422 w 469423"/>
                  <a:gd name="connsiteY20" fmla="*/ 391417 h 605804"/>
                  <a:gd name="connsiteX21" fmla="*/ 361836 w 469423"/>
                  <a:gd name="connsiteY21" fmla="*/ 508607 h 605804"/>
                  <a:gd name="connsiteX22" fmla="*/ 300082 w 469423"/>
                  <a:gd name="connsiteY22" fmla="*/ 565335 h 605804"/>
                  <a:gd name="connsiteX23" fmla="*/ 300082 w 469423"/>
                  <a:gd name="connsiteY23" fmla="*/ 574971 h 605804"/>
                  <a:gd name="connsiteX24" fmla="*/ 469422 w 469423"/>
                  <a:gd name="connsiteY24" fmla="*/ 574971 h 605804"/>
                  <a:gd name="connsiteX25" fmla="*/ 469422 w 469423"/>
                  <a:gd name="connsiteY25" fmla="*/ 605804 h 605804"/>
                  <a:gd name="connsiteX26" fmla="*/ 0 w 469423"/>
                  <a:gd name="connsiteY26" fmla="*/ 605804 h 605804"/>
                  <a:gd name="connsiteX27" fmla="*/ 0 w 469423"/>
                  <a:gd name="connsiteY27" fmla="*/ 574971 h 605804"/>
                  <a:gd name="connsiteX28" fmla="*/ 162705 w 469423"/>
                  <a:gd name="connsiteY28" fmla="*/ 574971 h 605804"/>
                  <a:gd name="connsiteX29" fmla="*/ 162705 w 469423"/>
                  <a:gd name="connsiteY29" fmla="*/ 565335 h 605804"/>
                  <a:gd name="connsiteX30" fmla="*/ 59582 w 469423"/>
                  <a:gd name="connsiteY30" fmla="*/ 314816 h 605804"/>
                  <a:gd name="connsiteX31" fmla="*/ 213965 w 469423"/>
                  <a:gd name="connsiteY31" fmla="*/ 314816 h 605804"/>
                  <a:gd name="connsiteX32" fmla="*/ 216739 w 469423"/>
                  <a:gd name="connsiteY32" fmla="*/ 314816 h 605804"/>
                  <a:gd name="connsiteX33" fmla="*/ 346880 w 469423"/>
                  <a:gd name="connsiteY33" fmla="*/ 314816 h 605804"/>
                  <a:gd name="connsiteX34" fmla="*/ 355323 w 469423"/>
                  <a:gd name="connsiteY34" fmla="*/ 278322 h 605804"/>
                  <a:gd name="connsiteX35" fmla="*/ 396813 w 469423"/>
                  <a:gd name="connsiteY35" fmla="*/ 184980 h 605804"/>
                  <a:gd name="connsiteX36" fmla="*/ 396934 w 469423"/>
                  <a:gd name="connsiteY36" fmla="*/ 184618 h 605804"/>
                  <a:gd name="connsiteX37" fmla="*/ 414905 w 469423"/>
                  <a:gd name="connsiteY37" fmla="*/ 176187 h 605804"/>
                  <a:gd name="connsiteX38" fmla="*/ 289307 w 469423"/>
                  <a:gd name="connsiteY38" fmla="*/ 146700 h 605804"/>
                  <a:gd name="connsiteX39" fmla="*/ 289668 w 469423"/>
                  <a:gd name="connsiteY39" fmla="*/ 147060 h 605804"/>
                  <a:gd name="connsiteX40" fmla="*/ 289668 w 469423"/>
                  <a:gd name="connsiteY40" fmla="*/ 147180 h 605804"/>
                  <a:gd name="connsiteX41" fmla="*/ 289517 w 469423"/>
                  <a:gd name="connsiteY41" fmla="*/ 147000 h 605804"/>
                  <a:gd name="connsiteX42" fmla="*/ 289184 w 469423"/>
                  <a:gd name="connsiteY42" fmla="*/ 146576 h 605804"/>
                  <a:gd name="connsiteX43" fmla="*/ 289306 w 469423"/>
                  <a:gd name="connsiteY43" fmla="*/ 146698 h 605804"/>
                  <a:gd name="connsiteX44" fmla="*/ 289307 w 469423"/>
                  <a:gd name="connsiteY44" fmla="*/ 146700 h 605804"/>
                  <a:gd name="connsiteX45" fmla="*/ 289186 w 469423"/>
                  <a:gd name="connsiteY45" fmla="*/ 146578 h 605804"/>
                  <a:gd name="connsiteX46" fmla="*/ 218054 w 469423"/>
                  <a:gd name="connsiteY46" fmla="*/ 87664 h 605804"/>
                  <a:gd name="connsiteX47" fmla="*/ 218537 w 469423"/>
                  <a:gd name="connsiteY47" fmla="*/ 88266 h 605804"/>
                  <a:gd name="connsiteX48" fmla="*/ 218175 w 469423"/>
                  <a:gd name="connsiteY48" fmla="*/ 87905 h 605804"/>
                  <a:gd name="connsiteX49" fmla="*/ 218104 w 469423"/>
                  <a:gd name="connsiteY49" fmla="*/ 87813 h 605804"/>
                  <a:gd name="connsiteX50" fmla="*/ 150854 w 469423"/>
                  <a:gd name="connsiteY50" fmla="*/ 64708 h 605804"/>
                  <a:gd name="connsiteX51" fmla="*/ 148083 w 469423"/>
                  <a:gd name="connsiteY51" fmla="*/ 96378 h 605804"/>
                  <a:gd name="connsiteX52" fmla="*/ 149047 w 469423"/>
                  <a:gd name="connsiteY52" fmla="*/ 126001 h 605804"/>
                  <a:gd name="connsiteX53" fmla="*/ 152903 w 469423"/>
                  <a:gd name="connsiteY53" fmla="*/ 140330 h 605804"/>
                  <a:gd name="connsiteX54" fmla="*/ 155434 w 469423"/>
                  <a:gd name="connsiteY54" fmla="*/ 145870 h 605804"/>
                  <a:gd name="connsiteX55" fmla="*/ 160736 w 469423"/>
                  <a:gd name="connsiteY55" fmla="*/ 152613 h 605804"/>
                  <a:gd name="connsiteX56" fmla="*/ 161097 w 469423"/>
                  <a:gd name="connsiteY56" fmla="*/ 153095 h 605804"/>
                  <a:gd name="connsiteX57" fmla="*/ 161097 w 469423"/>
                  <a:gd name="connsiteY57" fmla="*/ 153185 h 605804"/>
                  <a:gd name="connsiteX58" fmla="*/ 160736 w 469423"/>
                  <a:gd name="connsiteY58" fmla="*/ 152734 h 605804"/>
                  <a:gd name="connsiteX59" fmla="*/ 160495 w 469423"/>
                  <a:gd name="connsiteY59" fmla="*/ 152493 h 605804"/>
                  <a:gd name="connsiteX60" fmla="*/ 161097 w 469423"/>
                  <a:gd name="connsiteY60" fmla="*/ 153215 h 605804"/>
                  <a:gd name="connsiteX61" fmla="*/ 161097 w 469423"/>
                  <a:gd name="connsiteY61" fmla="*/ 153185 h 605804"/>
                  <a:gd name="connsiteX62" fmla="*/ 161700 w 469423"/>
                  <a:gd name="connsiteY62" fmla="*/ 153938 h 605804"/>
                  <a:gd name="connsiteX63" fmla="*/ 163508 w 469423"/>
                  <a:gd name="connsiteY63" fmla="*/ 156346 h 605804"/>
                  <a:gd name="connsiteX64" fmla="*/ 167002 w 469423"/>
                  <a:gd name="connsiteY64" fmla="*/ 161283 h 605804"/>
                  <a:gd name="connsiteX65" fmla="*/ 172184 w 469423"/>
                  <a:gd name="connsiteY65" fmla="*/ 172000 h 605804"/>
                  <a:gd name="connsiteX66" fmla="*/ 175679 w 469423"/>
                  <a:gd name="connsiteY66" fmla="*/ 193435 h 605804"/>
                  <a:gd name="connsiteX67" fmla="*/ 173510 w 469423"/>
                  <a:gd name="connsiteY67" fmla="*/ 212461 h 605804"/>
                  <a:gd name="connsiteX68" fmla="*/ 168448 w 469423"/>
                  <a:gd name="connsiteY68" fmla="*/ 228115 h 605804"/>
                  <a:gd name="connsiteX69" fmla="*/ 150975 w 469423"/>
                  <a:gd name="connsiteY69" fmla="*/ 256293 h 605804"/>
                  <a:gd name="connsiteX70" fmla="*/ 153988 w 469423"/>
                  <a:gd name="connsiteY70" fmla="*/ 224743 h 605804"/>
                  <a:gd name="connsiteX71" fmla="*/ 152782 w 469423"/>
                  <a:gd name="connsiteY71" fmla="*/ 195241 h 605804"/>
                  <a:gd name="connsiteX72" fmla="*/ 148685 w 469423"/>
                  <a:gd name="connsiteY72" fmla="*/ 181152 h 605804"/>
                  <a:gd name="connsiteX73" fmla="*/ 145432 w 469423"/>
                  <a:gd name="connsiteY73" fmla="*/ 175131 h 605804"/>
                  <a:gd name="connsiteX74" fmla="*/ 140250 w 469423"/>
                  <a:gd name="connsiteY74" fmla="*/ 168749 h 605804"/>
                  <a:gd name="connsiteX75" fmla="*/ 134345 w 469423"/>
                  <a:gd name="connsiteY75" fmla="*/ 160320 h 605804"/>
                  <a:gd name="connsiteX76" fmla="*/ 129163 w 469423"/>
                  <a:gd name="connsiteY76" fmla="*/ 148760 h 605804"/>
                  <a:gd name="connsiteX77" fmla="*/ 126030 w 469423"/>
                  <a:gd name="connsiteY77" fmla="*/ 127446 h 605804"/>
                  <a:gd name="connsiteX78" fmla="*/ 133501 w 469423"/>
                  <a:gd name="connsiteY78" fmla="*/ 92886 h 605804"/>
                  <a:gd name="connsiteX79" fmla="*/ 150854 w 469423"/>
                  <a:gd name="connsiteY79" fmla="*/ 64708 h 605804"/>
                  <a:gd name="connsiteX80" fmla="*/ 279425 w 469423"/>
                  <a:gd name="connsiteY80" fmla="*/ 58640 h 605804"/>
                  <a:gd name="connsiteX81" fmla="*/ 276653 w 469423"/>
                  <a:gd name="connsiteY81" fmla="*/ 90201 h 605804"/>
                  <a:gd name="connsiteX82" fmla="*/ 277617 w 469423"/>
                  <a:gd name="connsiteY82" fmla="*/ 119955 h 605804"/>
                  <a:gd name="connsiteX83" fmla="*/ 281473 w 469423"/>
                  <a:gd name="connsiteY83" fmla="*/ 134291 h 605804"/>
                  <a:gd name="connsiteX84" fmla="*/ 284124 w 469423"/>
                  <a:gd name="connsiteY84" fmla="*/ 139832 h 605804"/>
                  <a:gd name="connsiteX85" fmla="*/ 289184 w 469423"/>
                  <a:gd name="connsiteY85" fmla="*/ 146576 h 605804"/>
                  <a:gd name="connsiteX86" fmla="*/ 289065 w 469423"/>
                  <a:gd name="connsiteY86" fmla="*/ 146457 h 605804"/>
                  <a:gd name="connsiteX87" fmla="*/ 289517 w 469423"/>
                  <a:gd name="connsiteY87" fmla="*/ 147000 h 605804"/>
                  <a:gd name="connsiteX88" fmla="*/ 290150 w 469423"/>
                  <a:gd name="connsiteY88" fmla="*/ 147903 h 605804"/>
                  <a:gd name="connsiteX89" fmla="*/ 292078 w 469423"/>
                  <a:gd name="connsiteY89" fmla="*/ 150312 h 605804"/>
                  <a:gd name="connsiteX90" fmla="*/ 295573 w 469423"/>
                  <a:gd name="connsiteY90" fmla="*/ 155251 h 605804"/>
                  <a:gd name="connsiteX91" fmla="*/ 300634 w 469423"/>
                  <a:gd name="connsiteY91" fmla="*/ 165972 h 605804"/>
                  <a:gd name="connsiteX92" fmla="*/ 304249 w 469423"/>
                  <a:gd name="connsiteY92" fmla="*/ 187415 h 605804"/>
                  <a:gd name="connsiteX93" fmla="*/ 302080 w 469423"/>
                  <a:gd name="connsiteY93" fmla="*/ 206448 h 605804"/>
                  <a:gd name="connsiteX94" fmla="*/ 297019 w 469423"/>
                  <a:gd name="connsiteY94" fmla="*/ 222108 h 605804"/>
                  <a:gd name="connsiteX95" fmla="*/ 279425 w 469423"/>
                  <a:gd name="connsiteY95" fmla="*/ 250296 h 605804"/>
                  <a:gd name="connsiteX96" fmla="*/ 282437 w 469423"/>
                  <a:gd name="connsiteY96" fmla="*/ 218735 h 605804"/>
                  <a:gd name="connsiteX97" fmla="*/ 281353 w 469423"/>
                  <a:gd name="connsiteY97" fmla="*/ 189221 h 605804"/>
                  <a:gd name="connsiteX98" fmla="*/ 277135 w 469423"/>
                  <a:gd name="connsiteY98" fmla="*/ 175127 h 605804"/>
                  <a:gd name="connsiteX99" fmla="*/ 274002 w 469423"/>
                  <a:gd name="connsiteY99" fmla="*/ 168984 h 605804"/>
                  <a:gd name="connsiteX100" fmla="*/ 268699 w 469423"/>
                  <a:gd name="connsiteY100" fmla="*/ 162720 h 605804"/>
                  <a:gd name="connsiteX101" fmla="*/ 262915 w 469423"/>
                  <a:gd name="connsiteY101" fmla="*/ 154287 h 605804"/>
                  <a:gd name="connsiteX102" fmla="*/ 257613 w 469423"/>
                  <a:gd name="connsiteY102" fmla="*/ 142723 h 605804"/>
                  <a:gd name="connsiteX103" fmla="*/ 254600 w 469423"/>
                  <a:gd name="connsiteY103" fmla="*/ 121281 h 605804"/>
                  <a:gd name="connsiteX104" fmla="*/ 262072 w 469423"/>
                  <a:gd name="connsiteY104" fmla="*/ 86828 h 605804"/>
                  <a:gd name="connsiteX105" fmla="*/ 279425 w 469423"/>
                  <a:gd name="connsiteY105" fmla="*/ 58640 h 605804"/>
                  <a:gd name="connsiteX106" fmla="*/ 208400 w 469423"/>
                  <a:gd name="connsiteY106" fmla="*/ 0 h 605804"/>
                  <a:gd name="connsiteX107" fmla="*/ 205625 w 469423"/>
                  <a:gd name="connsiteY107" fmla="*/ 31550 h 605804"/>
                  <a:gd name="connsiteX108" fmla="*/ 206590 w 469423"/>
                  <a:gd name="connsiteY108" fmla="*/ 61293 h 605804"/>
                  <a:gd name="connsiteX109" fmla="*/ 210452 w 469423"/>
                  <a:gd name="connsiteY109" fmla="*/ 75622 h 605804"/>
                  <a:gd name="connsiteX110" fmla="*/ 212986 w 469423"/>
                  <a:gd name="connsiteY110" fmla="*/ 81162 h 605804"/>
                  <a:gd name="connsiteX111" fmla="*/ 218104 w 469423"/>
                  <a:gd name="connsiteY111" fmla="*/ 87813 h 605804"/>
                  <a:gd name="connsiteX112" fmla="*/ 218175 w 469423"/>
                  <a:gd name="connsiteY112" fmla="*/ 88026 h 605804"/>
                  <a:gd name="connsiteX113" fmla="*/ 219140 w 469423"/>
                  <a:gd name="connsiteY113" fmla="*/ 89230 h 605804"/>
                  <a:gd name="connsiteX114" fmla="*/ 221071 w 469423"/>
                  <a:gd name="connsiteY114" fmla="*/ 91638 h 605804"/>
                  <a:gd name="connsiteX115" fmla="*/ 224571 w 469423"/>
                  <a:gd name="connsiteY115" fmla="*/ 96575 h 605804"/>
                  <a:gd name="connsiteX116" fmla="*/ 229639 w 469423"/>
                  <a:gd name="connsiteY116" fmla="*/ 107292 h 605804"/>
                  <a:gd name="connsiteX117" fmla="*/ 233260 w 469423"/>
                  <a:gd name="connsiteY117" fmla="*/ 128727 h 605804"/>
                  <a:gd name="connsiteX118" fmla="*/ 231087 w 469423"/>
                  <a:gd name="connsiteY118" fmla="*/ 147753 h 605804"/>
                  <a:gd name="connsiteX119" fmla="*/ 226019 w 469423"/>
                  <a:gd name="connsiteY119" fmla="*/ 163407 h 605804"/>
                  <a:gd name="connsiteX120" fmla="*/ 208400 w 469423"/>
                  <a:gd name="connsiteY120" fmla="*/ 191585 h 605804"/>
                  <a:gd name="connsiteX121" fmla="*/ 211417 w 469423"/>
                  <a:gd name="connsiteY121" fmla="*/ 160035 h 605804"/>
                  <a:gd name="connsiteX122" fmla="*/ 210331 w 469423"/>
                  <a:gd name="connsiteY122" fmla="*/ 130413 h 605804"/>
                  <a:gd name="connsiteX123" fmla="*/ 206228 w 469423"/>
                  <a:gd name="connsiteY123" fmla="*/ 116444 h 605804"/>
                  <a:gd name="connsiteX124" fmla="*/ 202970 w 469423"/>
                  <a:gd name="connsiteY124" fmla="*/ 110303 h 605804"/>
                  <a:gd name="connsiteX125" fmla="*/ 197660 w 469423"/>
                  <a:gd name="connsiteY125" fmla="*/ 104041 h 605804"/>
                  <a:gd name="connsiteX126" fmla="*/ 191747 w 469423"/>
                  <a:gd name="connsiteY126" fmla="*/ 95612 h 605804"/>
                  <a:gd name="connsiteX127" fmla="*/ 186558 w 469423"/>
                  <a:gd name="connsiteY127" fmla="*/ 84052 h 605804"/>
                  <a:gd name="connsiteX128" fmla="*/ 183541 w 469423"/>
                  <a:gd name="connsiteY128" fmla="*/ 62617 h 605804"/>
                  <a:gd name="connsiteX129" fmla="*/ 191023 w 469423"/>
                  <a:gd name="connsiteY129" fmla="*/ 28178 h 605804"/>
                  <a:gd name="connsiteX130" fmla="*/ 208400 w 469423"/>
                  <a:gd name="connsiteY130" fmla="*/ 0 h 605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Lst>
                <a:rect l="l" t="t" r="r" b="b"/>
                <a:pathLst>
                  <a:path w="469423" h="605804">
                    <a:moveTo>
                      <a:pt x="420559" y="375428"/>
                    </a:moveTo>
                    <a:cubicBezTo>
                      <a:pt x="414573" y="375910"/>
                      <a:pt x="406945" y="377567"/>
                      <a:pt x="397778" y="380337"/>
                    </a:cubicBezTo>
                    <a:cubicBezTo>
                      <a:pt x="394763" y="408520"/>
                      <a:pt x="389215" y="439955"/>
                      <a:pt x="379324" y="469223"/>
                    </a:cubicBezTo>
                    <a:cubicBezTo>
                      <a:pt x="405980" y="455011"/>
                      <a:pt x="437098" y="423937"/>
                      <a:pt x="437339" y="391056"/>
                    </a:cubicBezTo>
                    <a:cubicBezTo>
                      <a:pt x="437339" y="386238"/>
                      <a:pt x="436736" y="379975"/>
                      <a:pt x="433479" y="377566"/>
                    </a:cubicBezTo>
                    <a:cubicBezTo>
                      <a:pt x="430886" y="375639"/>
                      <a:pt x="426544" y="374946"/>
                      <a:pt x="420559" y="375428"/>
                    </a:cubicBezTo>
                    <a:close/>
                    <a:moveTo>
                      <a:pt x="89735" y="334328"/>
                    </a:moveTo>
                    <a:cubicBezTo>
                      <a:pt x="89735" y="334328"/>
                      <a:pt x="102882" y="448748"/>
                      <a:pt x="121215" y="490902"/>
                    </a:cubicBezTo>
                    <a:cubicBezTo>
                      <a:pt x="139548" y="533177"/>
                      <a:pt x="180797" y="534502"/>
                      <a:pt x="180797" y="534502"/>
                    </a:cubicBezTo>
                    <a:cubicBezTo>
                      <a:pt x="180797" y="534502"/>
                      <a:pt x="143769" y="494154"/>
                      <a:pt x="135326" y="465609"/>
                    </a:cubicBezTo>
                    <a:cubicBezTo>
                      <a:pt x="126884" y="437185"/>
                      <a:pt x="89735" y="334328"/>
                      <a:pt x="89735" y="334328"/>
                    </a:cubicBezTo>
                    <a:close/>
                    <a:moveTo>
                      <a:pt x="414905" y="176187"/>
                    </a:moveTo>
                    <a:cubicBezTo>
                      <a:pt x="415267" y="176428"/>
                      <a:pt x="416714" y="177030"/>
                      <a:pt x="417076" y="177271"/>
                    </a:cubicBezTo>
                    <a:cubicBezTo>
                      <a:pt x="424675" y="180523"/>
                      <a:pt x="424554" y="187870"/>
                      <a:pt x="421297" y="195458"/>
                    </a:cubicBezTo>
                    <a:cubicBezTo>
                      <a:pt x="421177" y="195458"/>
                      <a:pt x="421177" y="195579"/>
                      <a:pt x="421177" y="195699"/>
                    </a:cubicBezTo>
                    <a:cubicBezTo>
                      <a:pt x="421177" y="195699"/>
                      <a:pt x="383305" y="280972"/>
                      <a:pt x="379807" y="289042"/>
                    </a:cubicBezTo>
                    <a:cubicBezTo>
                      <a:pt x="373535" y="295425"/>
                      <a:pt x="366901" y="304940"/>
                      <a:pt x="361956" y="314816"/>
                    </a:cubicBezTo>
                    <a:lnTo>
                      <a:pt x="400070" y="314816"/>
                    </a:lnTo>
                    <a:cubicBezTo>
                      <a:pt x="400552" y="323247"/>
                      <a:pt x="400552" y="334087"/>
                      <a:pt x="400070" y="346372"/>
                    </a:cubicBezTo>
                    <a:cubicBezTo>
                      <a:pt x="415749" y="342638"/>
                      <a:pt x="436977" y="340350"/>
                      <a:pt x="452415" y="351792"/>
                    </a:cubicBezTo>
                    <a:cubicBezTo>
                      <a:pt x="460255" y="357573"/>
                      <a:pt x="469542" y="369135"/>
                      <a:pt x="469422" y="391417"/>
                    </a:cubicBezTo>
                    <a:cubicBezTo>
                      <a:pt x="468939" y="450434"/>
                      <a:pt x="405377" y="502706"/>
                      <a:pt x="361836" y="508607"/>
                    </a:cubicBezTo>
                    <a:cubicBezTo>
                      <a:pt x="347121" y="535105"/>
                      <a:pt x="322275" y="565095"/>
                      <a:pt x="300082" y="565335"/>
                    </a:cubicBezTo>
                    <a:lnTo>
                      <a:pt x="300082" y="574971"/>
                    </a:lnTo>
                    <a:lnTo>
                      <a:pt x="469422" y="574971"/>
                    </a:lnTo>
                    <a:lnTo>
                      <a:pt x="469422" y="605804"/>
                    </a:lnTo>
                    <a:lnTo>
                      <a:pt x="0" y="605804"/>
                    </a:lnTo>
                    <a:lnTo>
                      <a:pt x="0" y="574971"/>
                    </a:lnTo>
                    <a:lnTo>
                      <a:pt x="162705" y="574971"/>
                    </a:lnTo>
                    <a:lnTo>
                      <a:pt x="162705" y="565335"/>
                    </a:lnTo>
                    <a:cubicBezTo>
                      <a:pt x="78518" y="558109"/>
                      <a:pt x="56446" y="372267"/>
                      <a:pt x="59582" y="314816"/>
                    </a:cubicBezTo>
                    <a:lnTo>
                      <a:pt x="213965" y="314816"/>
                    </a:lnTo>
                    <a:lnTo>
                      <a:pt x="216739" y="314816"/>
                    </a:lnTo>
                    <a:lnTo>
                      <a:pt x="346880" y="314816"/>
                    </a:lnTo>
                    <a:cubicBezTo>
                      <a:pt x="351704" y="302892"/>
                      <a:pt x="354720" y="288921"/>
                      <a:pt x="355323" y="278322"/>
                    </a:cubicBezTo>
                    <a:cubicBezTo>
                      <a:pt x="358941" y="270132"/>
                      <a:pt x="396813" y="184980"/>
                      <a:pt x="396813" y="184980"/>
                    </a:cubicBezTo>
                    <a:cubicBezTo>
                      <a:pt x="396813" y="184859"/>
                      <a:pt x="396813" y="184739"/>
                      <a:pt x="396934" y="184618"/>
                    </a:cubicBezTo>
                    <a:cubicBezTo>
                      <a:pt x="400190" y="177151"/>
                      <a:pt x="407306" y="172815"/>
                      <a:pt x="414905" y="176187"/>
                    </a:cubicBezTo>
                    <a:close/>
                    <a:moveTo>
                      <a:pt x="289307" y="146700"/>
                    </a:moveTo>
                    <a:lnTo>
                      <a:pt x="289668" y="147060"/>
                    </a:lnTo>
                    <a:lnTo>
                      <a:pt x="289668" y="147180"/>
                    </a:lnTo>
                    <a:lnTo>
                      <a:pt x="289517" y="147000"/>
                    </a:lnTo>
                    <a:close/>
                    <a:moveTo>
                      <a:pt x="289184" y="146576"/>
                    </a:moveTo>
                    <a:lnTo>
                      <a:pt x="289306" y="146698"/>
                    </a:lnTo>
                    <a:lnTo>
                      <a:pt x="289307" y="146700"/>
                    </a:lnTo>
                    <a:lnTo>
                      <a:pt x="289186" y="146578"/>
                    </a:lnTo>
                    <a:close/>
                    <a:moveTo>
                      <a:pt x="218054" y="87664"/>
                    </a:moveTo>
                    <a:cubicBezTo>
                      <a:pt x="218054" y="87785"/>
                      <a:pt x="218296" y="88026"/>
                      <a:pt x="218537" y="88266"/>
                    </a:cubicBezTo>
                    <a:lnTo>
                      <a:pt x="218175" y="87905"/>
                    </a:lnTo>
                    <a:lnTo>
                      <a:pt x="218104" y="87813"/>
                    </a:lnTo>
                    <a:close/>
                    <a:moveTo>
                      <a:pt x="150854" y="64708"/>
                    </a:moveTo>
                    <a:cubicBezTo>
                      <a:pt x="150854" y="64708"/>
                      <a:pt x="149288" y="78074"/>
                      <a:pt x="148083" y="96378"/>
                    </a:cubicBezTo>
                    <a:cubicBezTo>
                      <a:pt x="147721" y="105530"/>
                      <a:pt x="147480" y="115886"/>
                      <a:pt x="149047" y="126001"/>
                    </a:cubicBezTo>
                    <a:cubicBezTo>
                      <a:pt x="149770" y="131058"/>
                      <a:pt x="151095" y="136116"/>
                      <a:pt x="152903" y="140330"/>
                    </a:cubicBezTo>
                    <a:cubicBezTo>
                      <a:pt x="153626" y="142859"/>
                      <a:pt x="154711" y="144184"/>
                      <a:pt x="155434" y="145870"/>
                    </a:cubicBezTo>
                    <a:cubicBezTo>
                      <a:pt x="155916" y="147194"/>
                      <a:pt x="159049" y="150446"/>
                      <a:pt x="160736" y="152613"/>
                    </a:cubicBezTo>
                    <a:lnTo>
                      <a:pt x="161097" y="153095"/>
                    </a:lnTo>
                    <a:lnTo>
                      <a:pt x="161097" y="153185"/>
                    </a:lnTo>
                    <a:lnTo>
                      <a:pt x="160736" y="152734"/>
                    </a:lnTo>
                    <a:lnTo>
                      <a:pt x="160495" y="152493"/>
                    </a:lnTo>
                    <a:cubicBezTo>
                      <a:pt x="160615" y="152613"/>
                      <a:pt x="160736" y="152854"/>
                      <a:pt x="161097" y="153215"/>
                    </a:cubicBezTo>
                    <a:lnTo>
                      <a:pt x="161097" y="153185"/>
                    </a:lnTo>
                    <a:lnTo>
                      <a:pt x="161700" y="153938"/>
                    </a:lnTo>
                    <a:lnTo>
                      <a:pt x="163508" y="156346"/>
                    </a:lnTo>
                    <a:cubicBezTo>
                      <a:pt x="164713" y="158032"/>
                      <a:pt x="166038" y="159597"/>
                      <a:pt x="167002" y="161283"/>
                    </a:cubicBezTo>
                    <a:cubicBezTo>
                      <a:pt x="168810" y="164896"/>
                      <a:pt x="171100" y="168388"/>
                      <a:pt x="172184" y="172000"/>
                    </a:cubicBezTo>
                    <a:cubicBezTo>
                      <a:pt x="174835" y="179225"/>
                      <a:pt x="175679" y="186691"/>
                      <a:pt x="175679" y="193435"/>
                    </a:cubicBezTo>
                    <a:cubicBezTo>
                      <a:pt x="175920" y="200299"/>
                      <a:pt x="174715" y="206681"/>
                      <a:pt x="173510" y="212461"/>
                    </a:cubicBezTo>
                    <a:cubicBezTo>
                      <a:pt x="172305" y="218241"/>
                      <a:pt x="170377" y="223539"/>
                      <a:pt x="168448" y="228115"/>
                    </a:cubicBezTo>
                    <a:cubicBezTo>
                      <a:pt x="160736" y="246900"/>
                      <a:pt x="150975" y="256293"/>
                      <a:pt x="150975" y="256293"/>
                    </a:cubicBezTo>
                    <a:cubicBezTo>
                      <a:pt x="150975" y="256293"/>
                      <a:pt x="152662" y="242927"/>
                      <a:pt x="153988" y="224743"/>
                    </a:cubicBezTo>
                    <a:cubicBezTo>
                      <a:pt x="154349" y="215592"/>
                      <a:pt x="154470" y="205236"/>
                      <a:pt x="152782" y="195241"/>
                    </a:cubicBezTo>
                    <a:cubicBezTo>
                      <a:pt x="152300" y="190184"/>
                      <a:pt x="150372" y="185487"/>
                      <a:pt x="148685" y="181152"/>
                    </a:cubicBezTo>
                    <a:cubicBezTo>
                      <a:pt x="147962" y="178864"/>
                      <a:pt x="146396" y="177178"/>
                      <a:pt x="145432" y="175131"/>
                    </a:cubicBezTo>
                    <a:lnTo>
                      <a:pt x="140250" y="168749"/>
                    </a:lnTo>
                    <a:cubicBezTo>
                      <a:pt x="138201" y="165859"/>
                      <a:pt x="136635" y="164655"/>
                      <a:pt x="134345" y="160320"/>
                    </a:cubicBezTo>
                    <a:cubicBezTo>
                      <a:pt x="132055" y="156346"/>
                      <a:pt x="130007" y="152252"/>
                      <a:pt x="129163" y="148760"/>
                    </a:cubicBezTo>
                    <a:cubicBezTo>
                      <a:pt x="126271" y="141535"/>
                      <a:pt x="126271" y="134069"/>
                      <a:pt x="126030" y="127446"/>
                    </a:cubicBezTo>
                    <a:cubicBezTo>
                      <a:pt x="126271" y="113718"/>
                      <a:pt x="129645" y="102158"/>
                      <a:pt x="133501" y="92886"/>
                    </a:cubicBezTo>
                    <a:cubicBezTo>
                      <a:pt x="141214" y="74221"/>
                      <a:pt x="150854" y="64708"/>
                      <a:pt x="150854" y="64708"/>
                    </a:cubicBezTo>
                    <a:close/>
                    <a:moveTo>
                      <a:pt x="279425" y="58640"/>
                    </a:moveTo>
                    <a:cubicBezTo>
                      <a:pt x="279425" y="58640"/>
                      <a:pt x="277858" y="72011"/>
                      <a:pt x="276653" y="90201"/>
                    </a:cubicBezTo>
                    <a:cubicBezTo>
                      <a:pt x="276291" y="99477"/>
                      <a:pt x="276050" y="109837"/>
                      <a:pt x="277617" y="119955"/>
                    </a:cubicBezTo>
                    <a:cubicBezTo>
                      <a:pt x="278340" y="125015"/>
                      <a:pt x="279666" y="129954"/>
                      <a:pt x="281473" y="134291"/>
                    </a:cubicBezTo>
                    <a:cubicBezTo>
                      <a:pt x="282196" y="136820"/>
                      <a:pt x="283281" y="138145"/>
                      <a:pt x="284124" y="139832"/>
                    </a:cubicBezTo>
                    <a:lnTo>
                      <a:pt x="289184" y="146576"/>
                    </a:lnTo>
                    <a:lnTo>
                      <a:pt x="289065" y="146457"/>
                    </a:lnTo>
                    <a:lnTo>
                      <a:pt x="289517" y="147000"/>
                    </a:lnTo>
                    <a:lnTo>
                      <a:pt x="290150" y="147903"/>
                    </a:lnTo>
                    <a:lnTo>
                      <a:pt x="292078" y="150312"/>
                    </a:lnTo>
                    <a:cubicBezTo>
                      <a:pt x="293283" y="151999"/>
                      <a:pt x="294609" y="153444"/>
                      <a:pt x="295573" y="155251"/>
                    </a:cubicBezTo>
                    <a:cubicBezTo>
                      <a:pt x="297380" y="158865"/>
                      <a:pt x="299670" y="162238"/>
                      <a:pt x="300634" y="165972"/>
                    </a:cubicBezTo>
                    <a:cubicBezTo>
                      <a:pt x="303406" y="173200"/>
                      <a:pt x="304249" y="180669"/>
                      <a:pt x="304249" y="187415"/>
                    </a:cubicBezTo>
                    <a:cubicBezTo>
                      <a:pt x="304490" y="194281"/>
                      <a:pt x="303285" y="200665"/>
                      <a:pt x="302080" y="206448"/>
                    </a:cubicBezTo>
                    <a:cubicBezTo>
                      <a:pt x="300875" y="212230"/>
                      <a:pt x="298947" y="217530"/>
                      <a:pt x="297019" y="222108"/>
                    </a:cubicBezTo>
                    <a:cubicBezTo>
                      <a:pt x="289306" y="240900"/>
                      <a:pt x="279425" y="250296"/>
                      <a:pt x="279425" y="250296"/>
                    </a:cubicBezTo>
                    <a:cubicBezTo>
                      <a:pt x="279425" y="250296"/>
                      <a:pt x="281232" y="236925"/>
                      <a:pt x="282437" y="218735"/>
                    </a:cubicBezTo>
                    <a:cubicBezTo>
                      <a:pt x="282919" y="209580"/>
                      <a:pt x="283040" y="199220"/>
                      <a:pt x="281353" y="189221"/>
                    </a:cubicBezTo>
                    <a:cubicBezTo>
                      <a:pt x="280750" y="184162"/>
                      <a:pt x="278943" y="179464"/>
                      <a:pt x="277135" y="175127"/>
                    </a:cubicBezTo>
                    <a:cubicBezTo>
                      <a:pt x="276532" y="172839"/>
                      <a:pt x="274966" y="171152"/>
                      <a:pt x="274002" y="168984"/>
                    </a:cubicBezTo>
                    <a:lnTo>
                      <a:pt x="268699" y="162720"/>
                    </a:lnTo>
                    <a:cubicBezTo>
                      <a:pt x="266771" y="159829"/>
                      <a:pt x="265205" y="158624"/>
                      <a:pt x="262915" y="154287"/>
                    </a:cubicBezTo>
                    <a:cubicBezTo>
                      <a:pt x="260625" y="150312"/>
                      <a:pt x="258577" y="146216"/>
                      <a:pt x="257613" y="142723"/>
                    </a:cubicBezTo>
                    <a:cubicBezTo>
                      <a:pt x="254841" y="135495"/>
                      <a:pt x="254721" y="128026"/>
                      <a:pt x="254600" y="121281"/>
                    </a:cubicBezTo>
                    <a:cubicBezTo>
                      <a:pt x="254721" y="107789"/>
                      <a:pt x="258215" y="96104"/>
                      <a:pt x="262072" y="86828"/>
                    </a:cubicBezTo>
                    <a:cubicBezTo>
                      <a:pt x="269784" y="68157"/>
                      <a:pt x="279425" y="58640"/>
                      <a:pt x="279425" y="58640"/>
                    </a:cubicBezTo>
                    <a:close/>
                    <a:moveTo>
                      <a:pt x="208400" y="0"/>
                    </a:moveTo>
                    <a:cubicBezTo>
                      <a:pt x="208400" y="0"/>
                      <a:pt x="206831" y="13366"/>
                      <a:pt x="205625" y="31550"/>
                    </a:cubicBezTo>
                    <a:cubicBezTo>
                      <a:pt x="205263" y="40701"/>
                      <a:pt x="205021" y="51178"/>
                      <a:pt x="206590" y="61293"/>
                    </a:cubicBezTo>
                    <a:cubicBezTo>
                      <a:pt x="207193" y="66350"/>
                      <a:pt x="208642" y="71287"/>
                      <a:pt x="210452" y="75622"/>
                    </a:cubicBezTo>
                    <a:cubicBezTo>
                      <a:pt x="211176" y="78151"/>
                      <a:pt x="212262" y="79476"/>
                      <a:pt x="212986" y="81162"/>
                    </a:cubicBezTo>
                    <a:lnTo>
                      <a:pt x="218104" y="87813"/>
                    </a:lnTo>
                    <a:lnTo>
                      <a:pt x="218175" y="88026"/>
                    </a:lnTo>
                    <a:lnTo>
                      <a:pt x="219140" y="89230"/>
                    </a:lnTo>
                    <a:lnTo>
                      <a:pt x="221071" y="91638"/>
                    </a:lnTo>
                    <a:cubicBezTo>
                      <a:pt x="222278" y="93204"/>
                      <a:pt x="223605" y="94769"/>
                      <a:pt x="224571" y="96575"/>
                    </a:cubicBezTo>
                    <a:cubicBezTo>
                      <a:pt x="226381" y="100188"/>
                      <a:pt x="228553" y="103559"/>
                      <a:pt x="229639" y="107292"/>
                    </a:cubicBezTo>
                    <a:cubicBezTo>
                      <a:pt x="232415" y="114517"/>
                      <a:pt x="233260" y="121983"/>
                      <a:pt x="233260" y="128727"/>
                    </a:cubicBezTo>
                    <a:cubicBezTo>
                      <a:pt x="233501" y="135591"/>
                      <a:pt x="232294" y="141973"/>
                      <a:pt x="231087" y="147753"/>
                    </a:cubicBezTo>
                    <a:cubicBezTo>
                      <a:pt x="229760" y="153533"/>
                      <a:pt x="227950" y="158831"/>
                      <a:pt x="226019" y="163407"/>
                    </a:cubicBezTo>
                    <a:cubicBezTo>
                      <a:pt x="218175" y="182072"/>
                      <a:pt x="208400" y="191585"/>
                      <a:pt x="208400" y="191585"/>
                    </a:cubicBezTo>
                    <a:cubicBezTo>
                      <a:pt x="208400" y="191585"/>
                      <a:pt x="210210" y="178219"/>
                      <a:pt x="211417" y="160035"/>
                    </a:cubicBezTo>
                    <a:cubicBezTo>
                      <a:pt x="211900" y="150884"/>
                      <a:pt x="212020" y="140528"/>
                      <a:pt x="210331" y="130413"/>
                    </a:cubicBezTo>
                    <a:cubicBezTo>
                      <a:pt x="209728" y="125476"/>
                      <a:pt x="207917" y="120779"/>
                      <a:pt x="206228" y="116444"/>
                    </a:cubicBezTo>
                    <a:cubicBezTo>
                      <a:pt x="205504" y="114156"/>
                      <a:pt x="203935" y="112350"/>
                      <a:pt x="202970" y="110303"/>
                    </a:cubicBezTo>
                    <a:lnTo>
                      <a:pt x="197660" y="104041"/>
                    </a:lnTo>
                    <a:cubicBezTo>
                      <a:pt x="195729" y="101151"/>
                      <a:pt x="194160" y="99947"/>
                      <a:pt x="191747" y="95612"/>
                    </a:cubicBezTo>
                    <a:cubicBezTo>
                      <a:pt x="189575" y="91638"/>
                      <a:pt x="187523" y="87544"/>
                      <a:pt x="186558" y="84052"/>
                    </a:cubicBezTo>
                    <a:cubicBezTo>
                      <a:pt x="183782" y="76827"/>
                      <a:pt x="183662" y="69361"/>
                      <a:pt x="183541" y="62617"/>
                    </a:cubicBezTo>
                    <a:cubicBezTo>
                      <a:pt x="183662" y="49010"/>
                      <a:pt x="187161" y="37330"/>
                      <a:pt x="191023" y="28178"/>
                    </a:cubicBezTo>
                    <a:cubicBezTo>
                      <a:pt x="198746" y="9513"/>
                      <a:pt x="208400" y="0"/>
                      <a:pt x="208400" y="0"/>
                    </a:cubicBezTo>
                    <a:close/>
                  </a:path>
                </a:pathLst>
              </a:custGeom>
              <a:solidFill>
                <a:schemeClr val="bg1"/>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latin typeface="+mn-ea"/>
                  <a:ea typeface="+mn-ea"/>
                </a:endParaRPr>
              </a:p>
            </p:txBody>
          </p:sp>
        </p:grpSp>
        <p:grpSp>
          <p:nvGrpSpPr>
            <p:cNvPr id="62" name="组合 61">
              <a:extLst>
                <a:ext uri="{FF2B5EF4-FFF2-40B4-BE49-F238E27FC236}">
                  <a16:creationId xmlns:a16="http://schemas.microsoft.com/office/drawing/2014/main" id="{29DC6733-9640-3FDA-4CB5-0970BBE2CCB1}"/>
                </a:ext>
              </a:extLst>
            </p:cNvPr>
            <p:cNvGrpSpPr>
              <a:grpSpLocks/>
            </p:cNvGrpSpPr>
            <p:nvPr userDrawn="1"/>
          </p:nvGrpSpPr>
          <p:grpSpPr>
            <a:xfrm>
              <a:off x="6036066" y="3060957"/>
              <a:ext cx="803302" cy="803302"/>
              <a:chOff x="6613047" y="3393548"/>
              <a:chExt cx="1062394" cy="1062394"/>
            </a:xfrm>
          </p:grpSpPr>
          <p:sp>
            <p:nvSpPr>
              <p:cNvPr id="63" name="î$ḷïďê">
                <a:extLst>
                  <a:ext uri="{FF2B5EF4-FFF2-40B4-BE49-F238E27FC236}">
                    <a16:creationId xmlns:a16="http://schemas.microsoft.com/office/drawing/2014/main" id="{D8A97EEE-1C6F-9AA9-B459-0A35D79693F4}"/>
                  </a:ext>
                </a:extLst>
              </p:cNvPr>
              <p:cNvSpPr/>
              <p:nvPr/>
            </p:nvSpPr>
            <p:spPr>
              <a:xfrm>
                <a:off x="6613047" y="3393548"/>
                <a:ext cx="1062394" cy="1062394"/>
              </a:xfrm>
              <a:prstGeom prst="ellipse">
                <a:avLst/>
              </a:prstGeom>
              <a:solidFill>
                <a:schemeClr val="accent1"/>
              </a:solidFill>
              <a:ln w="19050">
                <a:no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latin typeface="+mn-ea"/>
                  <a:ea typeface="+mn-ea"/>
                </a:endParaRPr>
              </a:p>
            </p:txBody>
          </p:sp>
          <p:sp>
            <p:nvSpPr>
              <p:cNvPr id="64" name="íSļiḋe">
                <a:extLst>
                  <a:ext uri="{FF2B5EF4-FFF2-40B4-BE49-F238E27FC236}">
                    <a16:creationId xmlns:a16="http://schemas.microsoft.com/office/drawing/2014/main" id="{13F0461E-77C8-EC19-410B-B180CE25E4C3}"/>
                  </a:ext>
                </a:extLst>
              </p:cNvPr>
              <p:cNvSpPr/>
              <p:nvPr/>
            </p:nvSpPr>
            <p:spPr bwMode="auto">
              <a:xfrm>
                <a:off x="6848752" y="3629253"/>
                <a:ext cx="590984" cy="590984"/>
              </a:xfrm>
              <a:custGeom>
                <a:avLst/>
                <a:gdLst>
                  <a:gd name="T0" fmla="*/ 184 w 260"/>
                  <a:gd name="T1" fmla="*/ 106 h 260"/>
                  <a:gd name="T2" fmla="*/ 193 w 260"/>
                  <a:gd name="T3" fmla="*/ 143 h 260"/>
                  <a:gd name="T4" fmla="*/ 117 w 260"/>
                  <a:gd name="T5" fmla="*/ 219 h 260"/>
                  <a:gd name="T6" fmla="*/ 42 w 260"/>
                  <a:gd name="T7" fmla="*/ 143 h 260"/>
                  <a:gd name="T8" fmla="*/ 117 w 260"/>
                  <a:gd name="T9" fmla="*/ 66 h 260"/>
                  <a:gd name="T10" fmla="*/ 154 w 260"/>
                  <a:gd name="T11" fmla="*/ 76 h 260"/>
                  <a:gd name="T12" fmla="*/ 183 w 260"/>
                  <a:gd name="T13" fmla="*/ 46 h 260"/>
                  <a:gd name="T14" fmla="*/ 117 w 260"/>
                  <a:gd name="T15" fmla="*/ 25 h 260"/>
                  <a:gd name="T16" fmla="*/ 0 w 260"/>
                  <a:gd name="T17" fmla="*/ 143 h 260"/>
                  <a:gd name="T18" fmla="*/ 117 w 260"/>
                  <a:gd name="T19" fmla="*/ 260 h 260"/>
                  <a:gd name="T20" fmla="*/ 233 w 260"/>
                  <a:gd name="T21" fmla="*/ 143 h 260"/>
                  <a:gd name="T22" fmla="*/ 213 w 260"/>
                  <a:gd name="T23" fmla="*/ 77 h 260"/>
                  <a:gd name="T24" fmla="*/ 184 w 260"/>
                  <a:gd name="T25" fmla="*/ 106 h 260"/>
                  <a:gd name="T26" fmla="*/ 225 w 260"/>
                  <a:gd name="T27" fmla="*/ 35 h 260"/>
                  <a:gd name="T28" fmla="*/ 225 w 260"/>
                  <a:gd name="T29" fmla="*/ 35 h 260"/>
                  <a:gd name="T30" fmla="*/ 225 w 260"/>
                  <a:gd name="T31" fmla="*/ 0 h 260"/>
                  <a:gd name="T32" fmla="*/ 203 w 260"/>
                  <a:gd name="T33" fmla="*/ 23 h 260"/>
                  <a:gd name="T34" fmla="*/ 203 w 260"/>
                  <a:gd name="T35" fmla="*/ 46 h 260"/>
                  <a:gd name="T36" fmla="*/ 139 w 260"/>
                  <a:gd name="T37" fmla="*/ 111 h 260"/>
                  <a:gd name="T38" fmla="*/ 117 w 260"/>
                  <a:gd name="T39" fmla="*/ 104 h 260"/>
                  <a:gd name="T40" fmla="*/ 79 w 260"/>
                  <a:gd name="T41" fmla="*/ 143 h 260"/>
                  <a:gd name="T42" fmla="*/ 117 w 260"/>
                  <a:gd name="T43" fmla="*/ 181 h 260"/>
                  <a:gd name="T44" fmla="*/ 155 w 260"/>
                  <a:gd name="T45" fmla="*/ 143 h 260"/>
                  <a:gd name="T46" fmla="*/ 150 w 260"/>
                  <a:gd name="T47" fmla="*/ 123 h 260"/>
                  <a:gd name="T48" fmla="*/ 215 w 260"/>
                  <a:gd name="T49" fmla="*/ 58 h 260"/>
                  <a:gd name="T50" fmla="*/ 237 w 260"/>
                  <a:gd name="T51" fmla="*/ 58 h 260"/>
                  <a:gd name="T52" fmla="*/ 260 w 260"/>
                  <a:gd name="T53" fmla="*/ 35 h 260"/>
                  <a:gd name="T54" fmla="*/ 225 w 260"/>
                  <a:gd name="T55" fmla="*/ 35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60" h="260">
                    <a:moveTo>
                      <a:pt x="184" y="106"/>
                    </a:moveTo>
                    <a:cubicBezTo>
                      <a:pt x="190" y="117"/>
                      <a:pt x="193" y="129"/>
                      <a:pt x="193" y="143"/>
                    </a:cubicBezTo>
                    <a:cubicBezTo>
                      <a:pt x="193" y="185"/>
                      <a:pt x="159" y="219"/>
                      <a:pt x="117" y="219"/>
                    </a:cubicBezTo>
                    <a:cubicBezTo>
                      <a:pt x="76" y="219"/>
                      <a:pt x="42" y="185"/>
                      <a:pt x="42" y="143"/>
                    </a:cubicBezTo>
                    <a:cubicBezTo>
                      <a:pt x="42" y="100"/>
                      <a:pt x="76" y="66"/>
                      <a:pt x="117" y="66"/>
                    </a:cubicBezTo>
                    <a:cubicBezTo>
                      <a:pt x="131" y="66"/>
                      <a:pt x="143" y="70"/>
                      <a:pt x="154" y="76"/>
                    </a:cubicBezTo>
                    <a:cubicBezTo>
                      <a:pt x="183" y="46"/>
                      <a:pt x="183" y="46"/>
                      <a:pt x="183" y="46"/>
                    </a:cubicBezTo>
                    <a:cubicBezTo>
                      <a:pt x="165" y="33"/>
                      <a:pt x="141" y="25"/>
                      <a:pt x="117" y="25"/>
                    </a:cubicBezTo>
                    <a:cubicBezTo>
                      <a:pt x="52" y="25"/>
                      <a:pt x="0" y="78"/>
                      <a:pt x="0" y="143"/>
                    </a:cubicBezTo>
                    <a:cubicBezTo>
                      <a:pt x="0" y="207"/>
                      <a:pt x="52" y="260"/>
                      <a:pt x="117" y="260"/>
                    </a:cubicBezTo>
                    <a:cubicBezTo>
                      <a:pt x="181" y="260"/>
                      <a:pt x="233" y="207"/>
                      <a:pt x="233" y="143"/>
                    </a:cubicBezTo>
                    <a:cubicBezTo>
                      <a:pt x="233" y="118"/>
                      <a:pt x="226" y="96"/>
                      <a:pt x="213" y="77"/>
                    </a:cubicBezTo>
                    <a:cubicBezTo>
                      <a:pt x="184" y="106"/>
                      <a:pt x="184" y="106"/>
                      <a:pt x="184" y="106"/>
                    </a:cubicBezTo>
                    <a:close/>
                    <a:moveTo>
                      <a:pt x="225" y="35"/>
                    </a:moveTo>
                    <a:cubicBezTo>
                      <a:pt x="225" y="35"/>
                      <a:pt x="225" y="35"/>
                      <a:pt x="225" y="35"/>
                    </a:cubicBezTo>
                    <a:cubicBezTo>
                      <a:pt x="225" y="0"/>
                      <a:pt x="225" y="0"/>
                      <a:pt x="225" y="0"/>
                    </a:cubicBezTo>
                    <a:cubicBezTo>
                      <a:pt x="203" y="23"/>
                      <a:pt x="203" y="23"/>
                      <a:pt x="203" y="23"/>
                    </a:cubicBezTo>
                    <a:cubicBezTo>
                      <a:pt x="203" y="46"/>
                      <a:pt x="203" y="46"/>
                      <a:pt x="203" y="46"/>
                    </a:cubicBezTo>
                    <a:cubicBezTo>
                      <a:pt x="139" y="111"/>
                      <a:pt x="139" y="111"/>
                      <a:pt x="139" y="111"/>
                    </a:cubicBezTo>
                    <a:cubicBezTo>
                      <a:pt x="133" y="106"/>
                      <a:pt x="125" y="104"/>
                      <a:pt x="117" y="104"/>
                    </a:cubicBezTo>
                    <a:cubicBezTo>
                      <a:pt x="96" y="104"/>
                      <a:pt x="79" y="121"/>
                      <a:pt x="79" y="143"/>
                    </a:cubicBezTo>
                    <a:cubicBezTo>
                      <a:pt x="79" y="164"/>
                      <a:pt x="96" y="181"/>
                      <a:pt x="117" y="181"/>
                    </a:cubicBezTo>
                    <a:cubicBezTo>
                      <a:pt x="138" y="181"/>
                      <a:pt x="155" y="164"/>
                      <a:pt x="155" y="143"/>
                    </a:cubicBezTo>
                    <a:cubicBezTo>
                      <a:pt x="155" y="136"/>
                      <a:pt x="154" y="129"/>
                      <a:pt x="150" y="123"/>
                    </a:cubicBezTo>
                    <a:cubicBezTo>
                      <a:pt x="215" y="58"/>
                      <a:pt x="215" y="58"/>
                      <a:pt x="215" y="58"/>
                    </a:cubicBezTo>
                    <a:cubicBezTo>
                      <a:pt x="237" y="58"/>
                      <a:pt x="237" y="58"/>
                      <a:pt x="237" y="58"/>
                    </a:cubicBezTo>
                    <a:cubicBezTo>
                      <a:pt x="260" y="35"/>
                      <a:pt x="260" y="35"/>
                      <a:pt x="260" y="35"/>
                    </a:cubicBezTo>
                    <a:cubicBezTo>
                      <a:pt x="225" y="35"/>
                      <a:pt x="225" y="35"/>
                      <a:pt x="225" y="35"/>
                    </a:cubicBezTo>
                    <a:close/>
                  </a:path>
                </a:pathLst>
              </a:custGeom>
              <a:solidFill>
                <a:schemeClr val="bg1"/>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latin typeface="+mn-ea"/>
                  <a:ea typeface="+mn-ea"/>
                </a:endParaRPr>
              </a:p>
            </p:txBody>
          </p:sp>
        </p:grpSp>
      </p:grpSp>
      <p:grpSp>
        <p:nvGrpSpPr>
          <p:cNvPr id="71" name="组合 70">
            <a:extLst>
              <a:ext uri="{FF2B5EF4-FFF2-40B4-BE49-F238E27FC236}">
                <a16:creationId xmlns:a16="http://schemas.microsoft.com/office/drawing/2014/main" id="{E7D9686F-E9D4-3BA3-5732-7422B88D1A20}"/>
              </a:ext>
            </a:extLst>
          </p:cNvPr>
          <p:cNvGrpSpPr/>
          <p:nvPr userDrawn="1"/>
        </p:nvGrpSpPr>
        <p:grpSpPr>
          <a:xfrm>
            <a:off x="487252" y="1140618"/>
            <a:ext cx="11220096" cy="5337069"/>
            <a:chOff x="471396" y="1140618"/>
            <a:chExt cx="11220096" cy="5337069"/>
          </a:xfrm>
        </p:grpSpPr>
        <p:sp>
          <p:nvSpPr>
            <p:cNvPr id="14" name="íṥ1iḑé">
              <a:extLst>
                <a:ext uri="{FF2B5EF4-FFF2-40B4-BE49-F238E27FC236}">
                  <a16:creationId xmlns:a16="http://schemas.microsoft.com/office/drawing/2014/main" id="{2260D51A-1DF1-8D0B-0B15-CAEFADC5F489}"/>
                </a:ext>
              </a:extLst>
            </p:cNvPr>
            <p:cNvSpPr txBox="1">
              <a:spLocks/>
            </p:cNvSpPr>
            <p:nvPr userDrawn="1"/>
          </p:nvSpPr>
          <p:spPr>
            <a:xfrm>
              <a:off x="471396" y="1140618"/>
              <a:ext cx="377385" cy="2433547"/>
            </a:xfrm>
            <a:prstGeom prst="rect">
              <a:avLst/>
            </a:prstGeom>
            <a:solidFill>
              <a:schemeClr val="accent5">
                <a:lumMod val="75000"/>
              </a:schemeClr>
            </a:solidFill>
            <a:ln>
              <a:noFill/>
            </a:ln>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spcBef>
                  <a:spcPct val="0"/>
                </a:spcBef>
              </a:pPr>
              <a:r>
                <a:rPr lang="zh-CN" altLang="en-US" sz="1600" b="1" i="0" dirty="0">
                  <a:solidFill>
                    <a:schemeClr val="bg1"/>
                  </a:solidFill>
                  <a:latin typeface="+mn-ea"/>
                  <a:ea typeface="+mn-ea"/>
                </a:rPr>
                <a:t>整体</a:t>
              </a:r>
              <a:endParaRPr lang="en-US" altLang="zh-CN" sz="1600" b="1" i="0" dirty="0">
                <a:solidFill>
                  <a:schemeClr val="bg1"/>
                </a:solidFill>
                <a:latin typeface="+mn-ea"/>
                <a:ea typeface="+mn-ea"/>
              </a:endParaRPr>
            </a:p>
          </p:txBody>
        </p:sp>
        <p:sp>
          <p:nvSpPr>
            <p:cNvPr id="68" name="íṥ1iḑé">
              <a:extLst>
                <a:ext uri="{FF2B5EF4-FFF2-40B4-BE49-F238E27FC236}">
                  <a16:creationId xmlns:a16="http://schemas.microsoft.com/office/drawing/2014/main" id="{34786404-464D-F6DA-6525-D7B662F4944E}"/>
                </a:ext>
              </a:extLst>
            </p:cNvPr>
            <p:cNvSpPr txBox="1">
              <a:spLocks/>
            </p:cNvSpPr>
            <p:nvPr userDrawn="1"/>
          </p:nvSpPr>
          <p:spPr>
            <a:xfrm>
              <a:off x="11314107" y="1140618"/>
              <a:ext cx="377385" cy="2433547"/>
            </a:xfrm>
            <a:prstGeom prst="rect">
              <a:avLst/>
            </a:prstGeom>
            <a:solidFill>
              <a:schemeClr val="accent5">
                <a:lumMod val="75000"/>
              </a:schemeClr>
            </a:solidFill>
            <a:ln>
              <a:noFill/>
            </a:ln>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spcBef>
                  <a:spcPct val="0"/>
                </a:spcBef>
              </a:pPr>
              <a:r>
                <a:rPr lang="zh-CN" altLang="en-US" sz="1600" b="1" i="0" dirty="0">
                  <a:solidFill>
                    <a:schemeClr val="bg1"/>
                  </a:solidFill>
                  <a:latin typeface="+mn-ea"/>
                  <a:ea typeface="+mn-ea"/>
                </a:rPr>
                <a:t>人</a:t>
              </a:r>
              <a:endParaRPr lang="en-US" altLang="zh-CN" sz="1600" b="1" i="0" dirty="0">
                <a:solidFill>
                  <a:schemeClr val="bg1"/>
                </a:solidFill>
                <a:latin typeface="+mn-ea"/>
                <a:ea typeface="+mn-ea"/>
              </a:endParaRPr>
            </a:p>
          </p:txBody>
        </p:sp>
        <p:sp>
          <p:nvSpPr>
            <p:cNvPr id="69" name="íṥ1iḑé">
              <a:extLst>
                <a:ext uri="{FF2B5EF4-FFF2-40B4-BE49-F238E27FC236}">
                  <a16:creationId xmlns:a16="http://schemas.microsoft.com/office/drawing/2014/main" id="{538FB236-5572-B097-5E23-536D9394CCEB}"/>
                </a:ext>
              </a:extLst>
            </p:cNvPr>
            <p:cNvSpPr txBox="1">
              <a:spLocks/>
            </p:cNvSpPr>
            <p:nvPr userDrawn="1"/>
          </p:nvSpPr>
          <p:spPr>
            <a:xfrm>
              <a:off x="471396" y="4044140"/>
              <a:ext cx="377385" cy="2433547"/>
            </a:xfrm>
            <a:prstGeom prst="rect">
              <a:avLst/>
            </a:prstGeom>
            <a:solidFill>
              <a:schemeClr val="accent5">
                <a:lumMod val="75000"/>
              </a:schemeClr>
            </a:solidFill>
            <a:ln>
              <a:noFill/>
            </a:ln>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spcBef>
                  <a:spcPct val="0"/>
                </a:spcBef>
              </a:pPr>
              <a:r>
                <a:rPr lang="zh-CN" altLang="en-US" sz="1600" b="1" i="0" dirty="0">
                  <a:solidFill>
                    <a:schemeClr val="bg1"/>
                  </a:solidFill>
                  <a:latin typeface="+mn-ea"/>
                  <a:ea typeface="+mn-ea"/>
                </a:rPr>
                <a:t>货</a:t>
              </a:r>
              <a:endParaRPr lang="en-US" altLang="zh-CN" sz="1600" b="1" i="0" dirty="0">
                <a:solidFill>
                  <a:schemeClr val="bg1"/>
                </a:solidFill>
                <a:latin typeface="+mn-ea"/>
                <a:ea typeface="+mn-ea"/>
              </a:endParaRPr>
            </a:p>
          </p:txBody>
        </p:sp>
        <p:sp>
          <p:nvSpPr>
            <p:cNvPr id="70" name="íṥ1iḑé">
              <a:extLst>
                <a:ext uri="{FF2B5EF4-FFF2-40B4-BE49-F238E27FC236}">
                  <a16:creationId xmlns:a16="http://schemas.microsoft.com/office/drawing/2014/main" id="{370930A8-EC7E-0E15-5CF8-C95686FE6745}"/>
                </a:ext>
              </a:extLst>
            </p:cNvPr>
            <p:cNvSpPr txBox="1">
              <a:spLocks/>
            </p:cNvSpPr>
            <p:nvPr userDrawn="1"/>
          </p:nvSpPr>
          <p:spPr>
            <a:xfrm>
              <a:off x="11314107" y="4044140"/>
              <a:ext cx="377385" cy="2433547"/>
            </a:xfrm>
            <a:prstGeom prst="rect">
              <a:avLst/>
            </a:prstGeom>
            <a:solidFill>
              <a:schemeClr val="accent5">
                <a:lumMod val="75000"/>
              </a:schemeClr>
            </a:solidFill>
            <a:ln>
              <a:noFill/>
            </a:ln>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spcBef>
                  <a:spcPct val="0"/>
                </a:spcBef>
              </a:pPr>
              <a:r>
                <a:rPr lang="zh-CN" altLang="en-US" sz="1600" b="1" i="0" dirty="0">
                  <a:solidFill>
                    <a:schemeClr val="bg1"/>
                  </a:solidFill>
                  <a:latin typeface="+mn-ea"/>
                  <a:ea typeface="+mn-ea"/>
                </a:rPr>
                <a:t>场</a:t>
              </a:r>
              <a:endParaRPr lang="en-US" altLang="zh-CN" sz="1600" b="1" i="0" dirty="0">
                <a:solidFill>
                  <a:schemeClr val="bg1"/>
                </a:solidFill>
                <a:latin typeface="+mn-ea"/>
                <a:ea typeface="+mn-ea"/>
              </a:endParaRPr>
            </a:p>
          </p:txBody>
        </p:sp>
      </p:grpSp>
      <p:sp>
        <p:nvSpPr>
          <p:cNvPr id="74" name="标题 1">
            <a:extLst>
              <a:ext uri="{FF2B5EF4-FFF2-40B4-BE49-F238E27FC236}">
                <a16:creationId xmlns:a16="http://schemas.microsoft.com/office/drawing/2014/main" id="{46A50606-25CF-B0E9-B9CC-C23E9DA28899}"/>
              </a:ext>
            </a:extLst>
          </p:cNvPr>
          <p:cNvSpPr>
            <a:spLocks noGrp="1"/>
          </p:cNvSpPr>
          <p:nvPr>
            <p:ph type="title"/>
          </p:nvPr>
        </p:nvSpPr>
        <p:spPr>
          <a:xfrm>
            <a:off x="282372" y="107993"/>
            <a:ext cx="9433127" cy="711321"/>
          </a:xfrm>
          <a:prstGeom prst="rect">
            <a:avLst/>
          </a:prstGeom>
        </p:spPr>
        <p:txBody>
          <a:bodyPr anchor="ctr"/>
          <a:lstStyle>
            <a:lvl1pPr>
              <a:defRPr sz="2800">
                <a:latin typeface="+mn-ea"/>
                <a:ea typeface="+mn-ea"/>
              </a:defRPr>
            </a:lvl1pPr>
          </a:lstStyle>
          <a:p>
            <a:endParaRPr lang="zh-CN" altLang="en-US" dirty="0"/>
          </a:p>
        </p:txBody>
      </p:sp>
    </p:spTree>
    <p:extLst>
      <p:ext uri="{BB962C8B-B14F-4D97-AF65-F5344CB8AC3E}">
        <p14:creationId xmlns:p14="http://schemas.microsoft.com/office/powerpoint/2010/main" val="382480706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第一章Summary">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B626A1-938A-492A-AA6A-23736C441ED7}"/>
              </a:ext>
            </a:extLst>
          </p:cNvPr>
          <p:cNvSpPr>
            <a:spLocks noGrp="1"/>
          </p:cNvSpPr>
          <p:nvPr>
            <p:ph type="title"/>
          </p:nvPr>
        </p:nvSpPr>
        <p:spPr>
          <a:xfrm>
            <a:off x="282372" y="219661"/>
            <a:ext cx="9433127" cy="544014"/>
          </a:xfrm>
          <a:prstGeom prst="rect">
            <a:avLst/>
          </a:prstGeom>
        </p:spPr>
        <p:txBody>
          <a:bodyPr anchor="ctr"/>
          <a:lstStyle>
            <a:lvl1pPr>
              <a:defRPr sz="2800">
                <a:latin typeface="+mn-ea"/>
                <a:ea typeface="+mn-ea"/>
              </a:defRPr>
            </a:lvl1pPr>
          </a:lstStyle>
          <a:p>
            <a:endParaRPr lang="zh-CN" altLang="en-US" dirty="0"/>
          </a:p>
        </p:txBody>
      </p:sp>
      <p:sp>
        <p:nvSpPr>
          <p:cNvPr id="6" name="矩形 5">
            <a:extLst>
              <a:ext uri="{FF2B5EF4-FFF2-40B4-BE49-F238E27FC236}">
                <a16:creationId xmlns:a16="http://schemas.microsoft.com/office/drawing/2014/main" id="{4B60EB82-9ACA-4FD0-AA1A-7C7CC511A665}"/>
              </a:ext>
            </a:extLst>
          </p:cNvPr>
          <p:cNvSpPr/>
          <p:nvPr userDrawn="1"/>
        </p:nvSpPr>
        <p:spPr>
          <a:xfrm>
            <a:off x="282372" y="763675"/>
            <a:ext cx="4127822" cy="73673"/>
          </a:xfrm>
          <a:prstGeom prst="rect">
            <a:avLst/>
          </a:prstGeom>
          <a:gradFill flip="none" rotWithShape="1">
            <a:gsLst>
              <a:gs pos="0">
                <a:schemeClr val="accent1"/>
              </a:gs>
              <a:gs pos="28000">
                <a:schemeClr val="accent1">
                  <a:lumMod val="40000"/>
                  <a:lumOff val="60000"/>
                </a:schemeClr>
              </a:gs>
              <a:gs pos="100000">
                <a:schemeClr val="bg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400" dirty="0">
              <a:solidFill>
                <a:schemeClr val="tx1"/>
              </a:solidFill>
              <a:latin typeface="+mn-ea"/>
              <a:ea typeface="+mn-ea"/>
            </a:endParaRPr>
          </a:p>
        </p:txBody>
      </p:sp>
    </p:spTree>
    <p:extLst>
      <p:ext uri="{BB962C8B-B14F-4D97-AF65-F5344CB8AC3E}">
        <p14:creationId xmlns:p14="http://schemas.microsoft.com/office/powerpoint/2010/main" val="90085521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Key points">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0215DC5C-AEFF-472F-98B2-4D8366B5EBC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4457154" cy="6858000"/>
          </a:xfrm>
          <a:prstGeom prst="rect">
            <a:avLst/>
          </a:prstGeom>
        </p:spPr>
      </p:pic>
      <p:sp>
        <p:nvSpPr>
          <p:cNvPr id="5" name="矩形 4">
            <a:extLst>
              <a:ext uri="{FF2B5EF4-FFF2-40B4-BE49-F238E27FC236}">
                <a16:creationId xmlns:a16="http://schemas.microsoft.com/office/drawing/2014/main" id="{A281AC29-C418-4663-9A22-0C562359A883}"/>
              </a:ext>
            </a:extLst>
          </p:cNvPr>
          <p:cNvSpPr/>
          <p:nvPr userDrawn="1"/>
        </p:nvSpPr>
        <p:spPr>
          <a:xfrm>
            <a:off x="0" y="0"/>
            <a:ext cx="4457154" cy="6858000"/>
          </a:xfrm>
          <a:prstGeom prst="rect">
            <a:avLst/>
          </a:prstGeom>
          <a:gradFill flip="none" rotWithShape="1">
            <a:gsLst>
              <a:gs pos="0">
                <a:schemeClr val="bg1">
                  <a:alpha val="40000"/>
                </a:schemeClr>
              </a:gs>
              <a:gs pos="100000">
                <a:schemeClr val="bg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76740206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art 3">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C6D33B49-8D69-4269-9D12-92A12A1B6472}"/>
              </a:ext>
            </a:extLst>
          </p:cNvPr>
          <p:cNvSpPr/>
          <p:nvPr userDrawn="1"/>
        </p:nvSpPr>
        <p:spPr>
          <a:xfrm>
            <a:off x="0" y="0"/>
            <a:ext cx="12192000" cy="6858000"/>
          </a:xfrm>
          <a:prstGeom prst="rect">
            <a:avLst/>
          </a:prstGeom>
          <a:solidFill>
            <a:srgbClr val="DED5C9"/>
          </a:solidFill>
          <a:ln w="12700" cap="flat" cmpd="sng" algn="ctr">
            <a:no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Verdana"/>
              <a:ea typeface="微软雅黑"/>
              <a:cs typeface="+mn-cs"/>
            </a:endParaRPr>
          </a:p>
        </p:txBody>
      </p:sp>
      <p:sp>
        <p:nvSpPr>
          <p:cNvPr id="4" name="矩形 3">
            <a:extLst>
              <a:ext uri="{FF2B5EF4-FFF2-40B4-BE49-F238E27FC236}">
                <a16:creationId xmlns:a16="http://schemas.microsoft.com/office/drawing/2014/main" id="{D9CA8363-A2FE-4CE1-A232-B254E3986C77}"/>
              </a:ext>
            </a:extLst>
          </p:cNvPr>
          <p:cNvSpPr/>
          <p:nvPr userDrawn="1"/>
        </p:nvSpPr>
        <p:spPr>
          <a:xfrm>
            <a:off x="2" y="0"/>
            <a:ext cx="1003300" cy="6858000"/>
          </a:xfrm>
          <a:prstGeom prst="rect">
            <a:avLst/>
          </a:prstGeom>
          <a:solidFill>
            <a:srgbClr val="726250">
              <a:lumMod val="60000"/>
              <a:lumOff val="40000"/>
            </a:srgbClr>
          </a:solidFill>
          <a:ln w="12700" cap="flat" cmpd="sng" algn="ctr">
            <a:no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Verdana"/>
              <a:ea typeface="微软雅黑"/>
              <a:cs typeface="+mn-cs"/>
            </a:endParaRPr>
          </a:p>
        </p:txBody>
      </p:sp>
      <p:sp>
        <p:nvSpPr>
          <p:cNvPr id="5" name="文本框 4">
            <a:extLst>
              <a:ext uri="{FF2B5EF4-FFF2-40B4-BE49-F238E27FC236}">
                <a16:creationId xmlns:a16="http://schemas.microsoft.com/office/drawing/2014/main" id="{29D1A950-BEEE-460A-B35A-EA7438BB0B72}"/>
              </a:ext>
            </a:extLst>
          </p:cNvPr>
          <p:cNvSpPr txBox="1"/>
          <p:nvPr userDrawn="1"/>
        </p:nvSpPr>
        <p:spPr>
          <a:xfrm>
            <a:off x="222904" y="316072"/>
            <a:ext cx="615553" cy="4725827"/>
          </a:xfrm>
          <a:prstGeom prst="rect">
            <a:avLst/>
          </a:prstGeom>
          <a:noFill/>
        </p:spPr>
        <p:txBody>
          <a:bodyPr vert="eaVert" wrap="square" rtlCol="0">
            <a:spAutoFit/>
          </a:bodyPr>
          <a:lstStyle/>
          <a:p>
            <a:r>
              <a:rPr lang="en-US" sz="2800" dirty="0">
                <a:solidFill>
                  <a:srgbClr val="000000"/>
                </a:solidFill>
                <a:latin typeface="+mn-ea"/>
                <a:ea typeface="+mn-ea"/>
              </a:rPr>
              <a:t>CHAPTER		</a:t>
            </a:r>
          </a:p>
        </p:txBody>
      </p:sp>
      <p:grpSp>
        <p:nvGrpSpPr>
          <p:cNvPr id="6" name="组合 5">
            <a:extLst>
              <a:ext uri="{FF2B5EF4-FFF2-40B4-BE49-F238E27FC236}">
                <a16:creationId xmlns:a16="http://schemas.microsoft.com/office/drawing/2014/main" id="{D431516A-0EEE-4820-BD57-1243A8014BA9}"/>
              </a:ext>
            </a:extLst>
          </p:cNvPr>
          <p:cNvGrpSpPr/>
          <p:nvPr userDrawn="1"/>
        </p:nvGrpSpPr>
        <p:grpSpPr>
          <a:xfrm>
            <a:off x="1221977" y="316072"/>
            <a:ext cx="2023048" cy="1800000"/>
            <a:chOff x="1133076" y="316072"/>
            <a:chExt cx="2023048" cy="1800000"/>
          </a:xfrm>
        </p:grpSpPr>
        <p:sp>
          <p:nvSpPr>
            <p:cNvPr id="7" name="文本框 6">
              <a:extLst>
                <a:ext uri="{FF2B5EF4-FFF2-40B4-BE49-F238E27FC236}">
                  <a16:creationId xmlns:a16="http://schemas.microsoft.com/office/drawing/2014/main" id="{D55BB6AE-8DA0-4FC6-9534-A0F332535C1E}"/>
                </a:ext>
              </a:extLst>
            </p:cNvPr>
            <p:cNvSpPr txBox="1"/>
            <p:nvPr/>
          </p:nvSpPr>
          <p:spPr>
            <a:xfrm>
              <a:off x="1133076" y="615907"/>
              <a:ext cx="2023048" cy="120032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200" b="0" i="0" u="none" strike="noStrike" kern="0" cap="none" spc="0" normalizeH="0" baseline="0" noProof="0" dirty="0">
                  <a:ln>
                    <a:solidFill>
                      <a:srgbClr val="000000"/>
                    </a:solidFill>
                  </a:ln>
                  <a:solidFill>
                    <a:srgbClr val="000000"/>
                  </a:solidFill>
                  <a:effectLst/>
                  <a:uLnTx/>
                  <a:uFillTx/>
                  <a:latin typeface="+mn-ea"/>
                  <a:ea typeface="+mn-ea"/>
                </a:rPr>
                <a:t>03</a:t>
              </a:r>
            </a:p>
          </p:txBody>
        </p:sp>
        <p:sp>
          <p:nvSpPr>
            <p:cNvPr id="8" name="椭圆 7">
              <a:extLst>
                <a:ext uri="{FF2B5EF4-FFF2-40B4-BE49-F238E27FC236}">
                  <a16:creationId xmlns:a16="http://schemas.microsoft.com/office/drawing/2014/main" id="{46038BEC-5502-452F-8681-9670427BCF28}"/>
                </a:ext>
              </a:extLst>
            </p:cNvPr>
            <p:cNvSpPr/>
            <p:nvPr/>
          </p:nvSpPr>
          <p:spPr>
            <a:xfrm>
              <a:off x="1244600" y="316072"/>
              <a:ext cx="1800000" cy="1800000"/>
            </a:xfrm>
            <a:prstGeom prst="ellipse">
              <a:avLst/>
            </a:prstGeom>
            <a:noFill/>
            <a:ln w="12700" cap="flat" cmpd="sng" algn="ctr">
              <a:solidFill>
                <a:srgbClr val="000000"/>
              </a:solid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mn-ea"/>
                <a:ea typeface="+mn-ea"/>
                <a:cs typeface="+mn-cs"/>
              </a:endParaRPr>
            </a:p>
          </p:txBody>
        </p:sp>
      </p:grpSp>
      <p:grpSp>
        <p:nvGrpSpPr>
          <p:cNvPr id="9" name="组合 8">
            <a:extLst>
              <a:ext uri="{FF2B5EF4-FFF2-40B4-BE49-F238E27FC236}">
                <a16:creationId xmlns:a16="http://schemas.microsoft.com/office/drawing/2014/main" id="{47AD5CB4-88AA-4E24-AA32-21BB26BE6E72}"/>
              </a:ext>
            </a:extLst>
          </p:cNvPr>
          <p:cNvGrpSpPr/>
          <p:nvPr userDrawn="1"/>
        </p:nvGrpSpPr>
        <p:grpSpPr>
          <a:xfrm>
            <a:off x="5732521" y="1051172"/>
            <a:ext cx="5759205" cy="5019586"/>
            <a:chOff x="2851395" y="919800"/>
            <a:chExt cx="5759205" cy="5019586"/>
          </a:xfrm>
        </p:grpSpPr>
        <p:sp>
          <p:nvSpPr>
            <p:cNvPr id="10" name="椭圆 9">
              <a:extLst>
                <a:ext uri="{FF2B5EF4-FFF2-40B4-BE49-F238E27FC236}">
                  <a16:creationId xmlns:a16="http://schemas.microsoft.com/office/drawing/2014/main" id="{F8580FA4-9140-4F46-BDFA-38D10F68541C}"/>
                </a:ext>
              </a:extLst>
            </p:cNvPr>
            <p:cNvSpPr/>
            <p:nvPr/>
          </p:nvSpPr>
          <p:spPr>
            <a:xfrm>
              <a:off x="3592200" y="919800"/>
              <a:ext cx="5018400" cy="5018400"/>
            </a:xfrm>
            <a:prstGeom prst="ellipse">
              <a:avLst/>
            </a:prstGeom>
            <a:solidFill>
              <a:srgbClr val="F0ECE2"/>
            </a:solidFill>
            <a:ln w="12700" cap="flat" cmpd="sng" algn="ctr">
              <a:no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Verdana"/>
                <a:ea typeface="微软雅黑"/>
                <a:cs typeface="+mn-cs"/>
              </a:endParaRPr>
            </a:p>
          </p:txBody>
        </p:sp>
        <p:pic>
          <p:nvPicPr>
            <p:cNvPr id="11" name="图片 10">
              <a:extLst>
                <a:ext uri="{FF2B5EF4-FFF2-40B4-BE49-F238E27FC236}">
                  <a16:creationId xmlns:a16="http://schemas.microsoft.com/office/drawing/2014/main" id="{8C6878BA-F6B7-4385-BEB5-E4D8004EF67D}"/>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2851395" y="919800"/>
              <a:ext cx="5013495" cy="5019586"/>
            </a:xfrm>
            <a:prstGeom prst="ellipse">
              <a:avLst/>
            </a:prstGeom>
            <a:ln>
              <a:noFill/>
            </a:ln>
          </p:spPr>
        </p:pic>
      </p:grpSp>
      <p:sp>
        <p:nvSpPr>
          <p:cNvPr id="15" name="文本占位符 14">
            <a:extLst>
              <a:ext uri="{FF2B5EF4-FFF2-40B4-BE49-F238E27FC236}">
                <a16:creationId xmlns:a16="http://schemas.microsoft.com/office/drawing/2014/main" id="{AECB91CB-CC0C-4049-A18E-A256A1F2108D}"/>
              </a:ext>
            </a:extLst>
          </p:cNvPr>
          <p:cNvSpPr>
            <a:spLocks noGrp="1"/>
          </p:cNvSpPr>
          <p:nvPr>
            <p:ph type="body" sz="quarter" idx="10"/>
          </p:nvPr>
        </p:nvSpPr>
        <p:spPr>
          <a:xfrm>
            <a:off x="1221977" y="3052763"/>
            <a:ext cx="3653310" cy="752475"/>
          </a:xfrm>
          <a:prstGeom prst="rect">
            <a:avLst/>
          </a:prstGeom>
        </p:spPr>
        <p:txBody>
          <a:bodyPr anchor="ctr"/>
          <a:lstStyle>
            <a:lvl1pPr marL="0" indent="0">
              <a:buNone/>
              <a:defRPr sz="4800">
                <a:latin typeface="+mn-ea"/>
                <a:ea typeface="+mn-ea"/>
              </a:defRPr>
            </a:lvl1pPr>
          </a:lstStyle>
          <a:p>
            <a:pPr lvl="0"/>
            <a:endParaRPr lang="zh-CN" altLang="en-US" dirty="0"/>
          </a:p>
        </p:txBody>
      </p:sp>
      <p:grpSp>
        <p:nvGrpSpPr>
          <p:cNvPr id="20" name="组合 19">
            <a:extLst>
              <a:ext uri="{FF2B5EF4-FFF2-40B4-BE49-F238E27FC236}">
                <a16:creationId xmlns:a16="http://schemas.microsoft.com/office/drawing/2014/main" id="{555CB42C-6EAD-4EA6-A22D-CDBABC9B6F27}"/>
              </a:ext>
            </a:extLst>
          </p:cNvPr>
          <p:cNvGrpSpPr/>
          <p:nvPr userDrawn="1"/>
        </p:nvGrpSpPr>
        <p:grpSpPr>
          <a:xfrm>
            <a:off x="9112151" y="149813"/>
            <a:ext cx="3079850" cy="336324"/>
            <a:chOff x="8461793" y="155601"/>
            <a:chExt cx="3687147" cy="402641"/>
          </a:xfrm>
        </p:grpSpPr>
        <p:grpSp>
          <p:nvGrpSpPr>
            <p:cNvPr id="21" name="组合 20">
              <a:extLst>
                <a:ext uri="{FF2B5EF4-FFF2-40B4-BE49-F238E27FC236}">
                  <a16:creationId xmlns:a16="http://schemas.microsoft.com/office/drawing/2014/main" id="{62167DE9-5CE0-4CC0-9681-F90DDC232E69}"/>
                </a:ext>
              </a:extLst>
            </p:cNvPr>
            <p:cNvGrpSpPr/>
            <p:nvPr userDrawn="1"/>
          </p:nvGrpSpPr>
          <p:grpSpPr>
            <a:xfrm>
              <a:off x="10416175" y="155601"/>
              <a:ext cx="1732765" cy="380364"/>
              <a:chOff x="10416175" y="155601"/>
              <a:chExt cx="1732765" cy="380364"/>
            </a:xfrm>
          </p:grpSpPr>
          <p:grpSp>
            <p:nvGrpSpPr>
              <p:cNvPr id="23" name="组合 22">
                <a:extLst>
                  <a:ext uri="{FF2B5EF4-FFF2-40B4-BE49-F238E27FC236}">
                    <a16:creationId xmlns:a16="http://schemas.microsoft.com/office/drawing/2014/main" id="{A51A50C2-20CE-44C1-A73F-E33A776300D1}"/>
                  </a:ext>
                </a:extLst>
              </p:cNvPr>
              <p:cNvGrpSpPr/>
              <p:nvPr userDrawn="1"/>
            </p:nvGrpSpPr>
            <p:grpSpPr>
              <a:xfrm>
                <a:off x="10501419" y="313894"/>
                <a:ext cx="95342" cy="95342"/>
                <a:chOff x="10825120" y="313894"/>
                <a:chExt cx="95342" cy="95342"/>
              </a:xfrm>
            </p:grpSpPr>
            <p:cxnSp>
              <p:nvCxnSpPr>
                <p:cNvPr id="25" name="直线连接符 38">
                  <a:extLst>
                    <a:ext uri="{FF2B5EF4-FFF2-40B4-BE49-F238E27FC236}">
                      <a16:creationId xmlns:a16="http://schemas.microsoft.com/office/drawing/2014/main" id="{BB14D713-2C4A-4D4D-8F12-87EFFF61F37E}"/>
                    </a:ext>
                  </a:extLst>
                </p:cNvPr>
                <p:cNvCxnSpPr/>
                <p:nvPr/>
              </p:nvCxnSpPr>
              <p:spPr>
                <a:xfrm>
                  <a:off x="10825120" y="313894"/>
                  <a:ext cx="95342" cy="95342"/>
                </a:xfrm>
                <a:prstGeom prst="line">
                  <a:avLst/>
                </a:prstGeom>
                <a:ln>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cxnSp>
              <p:nvCxnSpPr>
                <p:cNvPr id="26" name="直线连接符 39">
                  <a:extLst>
                    <a:ext uri="{FF2B5EF4-FFF2-40B4-BE49-F238E27FC236}">
                      <a16:creationId xmlns:a16="http://schemas.microsoft.com/office/drawing/2014/main" id="{5DEC0864-5872-4C6A-856A-58A88946CCE2}"/>
                    </a:ext>
                  </a:extLst>
                </p:cNvPr>
                <p:cNvCxnSpPr/>
                <p:nvPr/>
              </p:nvCxnSpPr>
              <p:spPr>
                <a:xfrm flipH="1">
                  <a:off x="10825120" y="313894"/>
                  <a:ext cx="95342" cy="95342"/>
                </a:xfrm>
                <a:prstGeom prst="line">
                  <a:avLst/>
                </a:prstGeom>
                <a:ln>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grpSp>
          <p:pic>
            <p:nvPicPr>
              <p:cNvPr id="24" name="图片 23">
                <a:extLst>
                  <a:ext uri="{FF2B5EF4-FFF2-40B4-BE49-F238E27FC236}">
                    <a16:creationId xmlns:a16="http://schemas.microsoft.com/office/drawing/2014/main" id="{81C2898D-5817-4C85-8372-EB5B6F2690C3}"/>
                  </a:ext>
                </a:extLst>
              </p:cNvPr>
              <p:cNvPicPr>
                <a:picLocks noChangeAspect="1"/>
              </p:cNvPicPr>
              <p:nvPr userDrawn="1"/>
            </p:nvPicPr>
            <p:blipFill>
              <a:blip r:embed="rId3">
                <a:extLst>
                  <a:ext uri="{BEBA8EAE-BF5A-486C-A8C5-ECC9F3942E4B}">
                    <a14:imgProps xmlns:a14="http://schemas.microsoft.com/office/drawing/2010/main">
                      <a14:imgLayer r:embed="rId4">
                        <a14:imgEffect>
                          <a14:backgroundRemoval t="10000" b="90000" l="10000" r="90000">
                            <a14:foregroundMark x1="20000" y1="57037" x2="20000" y2="57037"/>
                            <a14:foregroundMark x1="13496" y1="15556" x2="13496" y2="15556"/>
                            <a14:foregroundMark x1="26992" y1="43704" x2="26992" y2="43704"/>
                            <a14:foregroundMark x1="36423" y1="49630" x2="36423" y2="49630"/>
                            <a14:foregroundMark x1="41301" y1="42963" x2="41301" y2="42963"/>
                            <a14:foregroundMark x1="49106" y1="40741" x2="49106" y2="40741"/>
                            <a14:foregroundMark x1="56911" y1="48889" x2="56911" y2="48889"/>
                            <a14:foregroundMark x1="64065" y1="45926" x2="64065" y2="45926"/>
                            <a14:foregroundMark x1="71057" y1="43704" x2="71057" y2="43704"/>
                            <a14:foregroundMark x1="78211" y1="46667" x2="78211" y2="46667"/>
                            <a14:foregroundMark x1="12358" y1="16296" x2="12358" y2="16296"/>
                            <a14:foregroundMark x1="11545" y1="16296" x2="11545" y2="16296"/>
                            <a14:foregroundMark x1="11057" y1="16296" x2="11057" y2="16296"/>
                            <a14:backgroundMark x1="39837" y1="14074" x2="39837" y2="14074"/>
                            <a14:backgroundMark x1="32846" y1="51852" x2="32846" y2="51852"/>
                            <a14:backgroundMark x1="80325" y1="45926" x2="80325" y2="45926"/>
                          </a14:backgroundRemoval>
                        </a14:imgEffect>
                      </a14:imgLayer>
                    </a14:imgProps>
                  </a:ext>
                </a:extLst>
              </a:blip>
              <a:stretch>
                <a:fillRect/>
              </a:stretch>
            </p:blipFill>
            <p:spPr>
              <a:xfrm>
                <a:off x="10416175" y="155601"/>
                <a:ext cx="1732765" cy="380364"/>
              </a:xfrm>
              <a:prstGeom prst="rect">
                <a:avLst/>
              </a:prstGeom>
            </p:spPr>
          </p:pic>
        </p:grpSp>
        <p:pic>
          <p:nvPicPr>
            <p:cNvPr id="22" name="图片 21" descr="文本&#10;&#10;中度可信度描述已自动生成">
              <a:extLst>
                <a:ext uri="{FF2B5EF4-FFF2-40B4-BE49-F238E27FC236}">
                  <a16:creationId xmlns:a16="http://schemas.microsoft.com/office/drawing/2014/main" id="{5D472BEB-916C-4D89-A535-2E2CCCB5EE8E}"/>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8461793" y="193117"/>
              <a:ext cx="2062130" cy="365125"/>
            </a:xfrm>
            <a:prstGeom prst="rect">
              <a:avLst/>
            </a:prstGeom>
          </p:spPr>
        </p:pic>
      </p:grpSp>
    </p:spTree>
    <p:extLst>
      <p:ext uri="{BB962C8B-B14F-4D97-AF65-F5344CB8AC3E}">
        <p14:creationId xmlns:p14="http://schemas.microsoft.com/office/powerpoint/2010/main" val="6348743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Part 3">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C6D33B49-8D69-4269-9D12-92A12A1B6472}"/>
              </a:ext>
            </a:extLst>
          </p:cNvPr>
          <p:cNvSpPr/>
          <p:nvPr userDrawn="1"/>
        </p:nvSpPr>
        <p:spPr>
          <a:xfrm>
            <a:off x="0" y="0"/>
            <a:ext cx="12192000" cy="6858000"/>
          </a:xfrm>
          <a:prstGeom prst="rect">
            <a:avLst/>
          </a:prstGeom>
          <a:solidFill>
            <a:srgbClr val="DED5C9"/>
          </a:solidFill>
          <a:ln w="12700" cap="flat" cmpd="sng" algn="ctr">
            <a:no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Verdana"/>
              <a:ea typeface="微软雅黑"/>
              <a:cs typeface="+mn-cs"/>
            </a:endParaRPr>
          </a:p>
        </p:txBody>
      </p:sp>
      <p:sp>
        <p:nvSpPr>
          <p:cNvPr id="4" name="矩形 3">
            <a:extLst>
              <a:ext uri="{FF2B5EF4-FFF2-40B4-BE49-F238E27FC236}">
                <a16:creationId xmlns:a16="http://schemas.microsoft.com/office/drawing/2014/main" id="{D9CA8363-A2FE-4CE1-A232-B254E3986C77}"/>
              </a:ext>
            </a:extLst>
          </p:cNvPr>
          <p:cNvSpPr/>
          <p:nvPr userDrawn="1"/>
        </p:nvSpPr>
        <p:spPr>
          <a:xfrm>
            <a:off x="2" y="0"/>
            <a:ext cx="1003300" cy="6858000"/>
          </a:xfrm>
          <a:prstGeom prst="rect">
            <a:avLst/>
          </a:prstGeom>
          <a:solidFill>
            <a:srgbClr val="726250">
              <a:lumMod val="60000"/>
              <a:lumOff val="40000"/>
            </a:srgbClr>
          </a:solidFill>
          <a:ln w="12700" cap="flat" cmpd="sng" algn="ctr">
            <a:no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Verdana"/>
              <a:ea typeface="微软雅黑"/>
              <a:cs typeface="+mn-cs"/>
            </a:endParaRPr>
          </a:p>
        </p:txBody>
      </p:sp>
      <p:sp>
        <p:nvSpPr>
          <p:cNvPr id="5" name="文本框 4">
            <a:extLst>
              <a:ext uri="{FF2B5EF4-FFF2-40B4-BE49-F238E27FC236}">
                <a16:creationId xmlns:a16="http://schemas.microsoft.com/office/drawing/2014/main" id="{29D1A950-BEEE-460A-B35A-EA7438BB0B72}"/>
              </a:ext>
            </a:extLst>
          </p:cNvPr>
          <p:cNvSpPr txBox="1"/>
          <p:nvPr userDrawn="1"/>
        </p:nvSpPr>
        <p:spPr>
          <a:xfrm>
            <a:off x="222904" y="316072"/>
            <a:ext cx="615553" cy="4725827"/>
          </a:xfrm>
          <a:prstGeom prst="rect">
            <a:avLst/>
          </a:prstGeom>
          <a:noFill/>
        </p:spPr>
        <p:txBody>
          <a:bodyPr vert="eaVert" wrap="square" rtlCol="0">
            <a:spAutoFit/>
          </a:bodyPr>
          <a:lstStyle/>
          <a:p>
            <a:r>
              <a:rPr lang="en-US" sz="2800" dirty="0">
                <a:solidFill>
                  <a:srgbClr val="000000"/>
                </a:solidFill>
                <a:latin typeface="+mn-ea"/>
                <a:ea typeface="+mn-ea"/>
              </a:rPr>
              <a:t>CHAPTER		</a:t>
            </a:r>
          </a:p>
        </p:txBody>
      </p:sp>
      <p:sp>
        <p:nvSpPr>
          <p:cNvPr id="8" name="椭圆 7">
            <a:extLst>
              <a:ext uri="{FF2B5EF4-FFF2-40B4-BE49-F238E27FC236}">
                <a16:creationId xmlns:a16="http://schemas.microsoft.com/office/drawing/2014/main" id="{46038BEC-5502-452F-8681-9670427BCF28}"/>
              </a:ext>
            </a:extLst>
          </p:cNvPr>
          <p:cNvSpPr/>
          <p:nvPr/>
        </p:nvSpPr>
        <p:spPr>
          <a:xfrm>
            <a:off x="1411542" y="316072"/>
            <a:ext cx="1800000" cy="1800000"/>
          </a:xfrm>
          <a:prstGeom prst="ellipse">
            <a:avLst/>
          </a:prstGeom>
          <a:noFill/>
          <a:ln w="12700" cap="flat" cmpd="sng" algn="ctr">
            <a:solidFill>
              <a:srgbClr val="000000"/>
            </a:solid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mn-ea"/>
              <a:ea typeface="+mn-ea"/>
              <a:cs typeface="+mn-cs"/>
            </a:endParaRPr>
          </a:p>
        </p:txBody>
      </p:sp>
      <p:grpSp>
        <p:nvGrpSpPr>
          <p:cNvPr id="9" name="组合 8">
            <a:extLst>
              <a:ext uri="{FF2B5EF4-FFF2-40B4-BE49-F238E27FC236}">
                <a16:creationId xmlns:a16="http://schemas.microsoft.com/office/drawing/2014/main" id="{47AD5CB4-88AA-4E24-AA32-21BB26BE6E72}"/>
              </a:ext>
            </a:extLst>
          </p:cNvPr>
          <p:cNvGrpSpPr/>
          <p:nvPr userDrawn="1"/>
        </p:nvGrpSpPr>
        <p:grpSpPr>
          <a:xfrm>
            <a:off x="5736150" y="1051172"/>
            <a:ext cx="5755576" cy="5019586"/>
            <a:chOff x="2855024" y="919800"/>
            <a:chExt cx="5755576" cy="5019586"/>
          </a:xfrm>
        </p:grpSpPr>
        <p:sp>
          <p:nvSpPr>
            <p:cNvPr id="10" name="椭圆 9">
              <a:extLst>
                <a:ext uri="{FF2B5EF4-FFF2-40B4-BE49-F238E27FC236}">
                  <a16:creationId xmlns:a16="http://schemas.microsoft.com/office/drawing/2014/main" id="{F8580FA4-9140-4F46-BDFA-38D10F68541C}"/>
                </a:ext>
              </a:extLst>
            </p:cNvPr>
            <p:cNvSpPr/>
            <p:nvPr/>
          </p:nvSpPr>
          <p:spPr>
            <a:xfrm>
              <a:off x="3592200" y="919800"/>
              <a:ext cx="5018400" cy="5018400"/>
            </a:xfrm>
            <a:prstGeom prst="ellipse">
              <a:avLst/>
            </a:prstGeom>
            <a:solidFill>
              <a:srgbClr val="F0ECE2"/>
            </a:solidFill>
            <a:ln w="12700" cap="flat" cmpd="sng" algn="ctr">
              <a:no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Verdana"/>
                <a:ea typeface="微软雅黑"/>
                <a:cs typeface="+mn-cs"/>
              </a:endParaRPr>
            </a:p>
          </p:txBody>
        </p:sp>
        <p:pic>
          <p:nvPicPr>
            <p:cNvPr id="11" name="图片 10">
              <a:extLst>
                <a:ext uri="{FF2B5EF4-FFF2-40B4-BE49-F238E27FC236}">
                  <a16:creationId xmlns:a16="http://schemas.microsoft.com/office/drawing/2014/main" id="{8C6878BA-F6B7-4385-BEB5-E4D8004EF67D}"/>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2855024" y="919800"/>
              <a:ext cx="5006236" cy="5019586"/>
            </a:xfrm>
            <a:prstGeom prst="ellipse">
              <a:avLst/>
            </a:prstGeom>
            <a:ln>
              <a:noFill/>
            </a:ln>
          </p:spPr>
        </p:pic>
      </p:grpSp>
      <p:sp>
        <p:nvSpPr>
          <p:cNvPr id="15" name="文本占位符 14">
            <a:extLst>
              <a:ext uri="{FF2B5EF4-FFF2-40B4-BE49-F238E27FC236}">
                <a16:creationId xmlns:a16="http://schemas.microsoft.com/office/drawing/2014/main" id="{AECB91CB-CC0C-4049-A18E-A256A1F2108D}"/>
              </a:ext>
            </a:extLst>
          </p:cNvPr>
          <p:cNvSpPr>
            <a:spLocks noGrp="1"/>
          </p:cNvSpPr>
          <p:nvPr userDrawn="1">
            <p:ph type="body" sz="quarter" idx="10"/>
          </p:nvPr>
        </p:nvSpPr>
        <p:spPr>
          <a:xfrm>
            <a:off x="1221977" y="3052763"/>
            <a:ext cx="3653310" cy="752475"/>
          </a:xfrm>
          <a:prstGeom prst="rect">
            <a:avLst/>
          </a:prstGeom>
        </p:spPr>
        <p:txBody>
          <a:bodyPr anchor="ctr"/>
          <a:lstStyle>
            <a:lvl1pPr marL="0" indent="0">
              <a:buNone/>
              <a:defRPr sz="4800">
                <a:latin typeface="+mn-ea"/>
                <a:ea typeface="+mn-ea"/>
              </a:defRPr>
            </a:lvl1pPr>
          </a:lstStyle>
          <a:p>
            <a:pPr lvl="0"/>
            <a:endParaRPr lang="zh-CN" altLang="en-US" dirty="0"/>
          </a:p>
        </p:txBody>
      </p:sp>
      <p:grpSp>
        <p:nvGrpSpPr>
          <p:cNvPr id="20" name="组合 19">
            <a:extLst>
              <a:ext uri="{FF2B5EF4-FFF2-40B4-BE49-F238E27FC236}">
                <a16:creationId xmlns:a16="http://schemas.microsoft.com/office/drawing/2014/main" id="{555CB42C-6EAD-4EA6-A22D-CDBABC9B6F27}"/>
              </a:ext>
            </a:extLst>
          </p:cNvPr>
          <p:cNvGrpSpPr/>
          <p:nvPr userDrawn="1"/>
        </p:nvGrpSpPr>
        <p:grpSpPr>
          <a:xfrm>
            <a:off x="9112151" y="149813"/>
            <a:ext cx="3079850" cy="336324"/>
            <a:chOff x="8461793" y="155601"/>
            <a:chExt cx="3687147" cy="402641"/>
          </a:xfrm>
        </p:grpSpPr>
        <p:grpSp>
          <p:nvGrpSpPr>
            <p:cNvPr id="21" name="组合 20">
              <a:extLst>
                <a:ext uri="{FF2B5EF4-FFF2-40B4-BE49-F238E27FC236}">
                  <a16:creationId xmlns:a16="http://schemas.microsoft.com/office/drawing/2014/main" id="{62167DE9-5CE0-4CC0-9681-F90DDC232E69}"/>
                </a:ext>
              </a:extLst>
            </p:cNvPr>
            <p:cNvGrpSpPr/>
            <p:nvPr userDrawn="1"/>
          </p:nvGrpSpPr>
          <p:grpSpPr>
            <a:xfrm>
              <a:off x="10416175" y="155601"/>
              <a:ext cx="1732765" cy="380364"/>
              <a:chOff x="10416175" y="155601"/>
              <a:chExt cx="1732765" cy="380364"/>
            </a:xfrm>
          </p:grpSpPr>
          <p:grpSp>
            <p:nvGrpSpPr>
              <p:cNvPr id="23" name="组合 22">
                <a:extLst>
                  <a:ext uri="{FF2B5EF4-FFF2-40B4-BE49-F238E27FC236}">
                    <a16:creationId xmlns:a16="http://schemas.microsoft.com/office/drawing/2014/main" id="{A51A50C2-20CE-44C1-A73F-E33A776300D1}"/>
                  </a:ext>
                </a:extLst>
              </p:cNvPr>
              <p:cNvGrpSpPr/>
              <p:nvPr userDrawn="1"/>
            </p:nvGrpSpPr>
            <p:grpSpPr>
              <a:xfrm>
                <a:off x="10501419" y="313894"/>
                <a:ext cx="95342" cy="95342"/>
                <a:chOff x="10825120" y="313894"/>
                <a:chExt cx="95342" cy="95342"/>
              </a:xfrm>
            </p:grpSpPr>
            <p:cxnSp>
              <p:nvCxnSpPr>
                <p:cNvPr id="25" name="直线连接符 38">
                  <a:extLst>
                    <a:ext uri="{FF2B5EF4-FFF2-40B4-BE49-F238E27FC236}">
                      <a16:creationId xmlns:a16="http://schemas.microsoft.com/office/drawing/2014/main" id="{BB14D713-2C4A-4D4D-8F12-87EFFF61F37E}"/>
                    </a:ext>
                  </a:extLst>
                </p:cNvPr>
                <p:cNvCxnSpPr/>
                <p:nvPr/>
              </p:nvCxnSpPr>
              <p:spPr>
                <a:xfrm>
                  <a:off x="10825120" y="313894"/>
                  <a:ext cx="95342" cy="95342"/>
                </a:xfrm>
                <a:prstGeom prst="line">
                  <a:avLst/>
                </a:prstGeom>
                <a:ln>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cxnSp>
              <p:nvCxnSpPr>
                <p:cNvPr id="26" name="直线连接符 39">
                  <a:extLst>
                    <a:ext uri="{FF2B5EF4-FFF2-40B4-BE49-F238E27FC236}">
                      <a16:creationId xmlns:a16="http://schemas.microsoft.com/office/drawing/2014/main" id="{5DEC0864-5872-4C6A-856A-58A88946CCE2}"/>
                    </a:ext>
                  </a:extLst>
                </p:cNvPr>
                <p:cNvCxnSpPr/>
                <p:nvPr/>
              </p:nvCxnSpPr>
              <p:spPr>
                <a:xfrm flipH="1">
                  <a:off x="10825120" y="313894"/>
                  <a:ext cx="95342" cy="95342"/>
                </a:xfrm>
                <a:prstGeom prst="line">
                  <a:avLst/>
                </a:prstGeom>
                <a:ln>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grpSp>
          <p:pic>
            <p:nvPicPr>
              <p:cNvPr id="24" name="图片 23">
                <a:extLst>
                  <a:ext uri="{FF2B5EF4-FFF2-40B4-BE49-F238E27FC236}">
                    <a16:creationId xmlns:a16="http://schemas.microsoft.com/office/drawing/2014/main" id="{81C2898D-5817-4C85-8372-EB5B6F2690C3}"/>
                  </a:ext>
                </a:extLst>
              </p:cNvPr>
              <p:cNvPicPr>
                <a:picLocks noChangeAspect="1"/>
              </p:cNvPicPr>
              <p:nvPr userDrawn="1"/>
            </p:nvPicPr>
            <p:blipFill>
              <a:blip r:embed="rId3">
                <a:extLst>
                  <a:ext uri="{BEBA8EAE-BF5A-486C-A8C5-ECC9F3942E4B}">
                    <a14:imgProps xmlns:a14="http://schemas.microsoft.com/office/drawing/2010/main">
                      <a14:imgLayer r:embed="rId4">
                        <a14:imgEffect>
                          <a14:backgroundRemoval t="10000" b="90000" l="10000" r="90000">
                            <a14:foregroundMark x1="20000" y1="57037" x2="20000" y2="57037"/>
                            <a14:foregroundMark x1="13496" y1="15556" x2="13496" y2="15556"/>
                            <a14:foregroundMark x1="26992" y1="43704" x2="26992" y2="43704"/>
                            <a14:foregroundMark x1="36423" y1="49630" x2="36423" y2="49630"/>
                            <a14:foregroundMark x1="41301" y1="42963" x2="41301" y2="42963"/>
                            <a14:foregroundMark x1="49106" y1="40741" x2="49106" y2="40741"/>
                            <a14:foregroundMark x1="56911" y1="48889" x2="56911" y2="48889"/>
                            <a14:foregroundMark x1="64065" y1="45926" x2="64065" y2="45926"/>
                            <a14:foregroundMark x1="71057" y1="43704" x2="71057" y2="43704"/>
                            <a14:foregroundMark x1="78211" y1="46667" x2="78211" y2="46667"/>
                            <a14:foregroundMark x1="12358" y1="16296" x2="12358" y2="16296"/>
                            <a14:foregroundMark x1="11545" y1="16296" x2="11545" y2="16296"/>
                            <a14:foregroundMark x1="11057" y1="16296" x2="11057" y2="16296"/>
                            <a14:backgroundMark x1="39837" y1="14074" x2="39837" y2="14074"/>
                            <a14:backgroundMark x1="32846" y1="51852" x2="32846" y2="51852"/>
                            <a14:backgroundMark x1="80325" y1="45926" x2="80325" y2="45926"/>
                          </a14:backgroundRemoval>
                        </a14:imgEffect>
                      </a14:imgLayer>
                    </a14:imgProps>
                  </a:ext>
                </a:extLst>
              </a:blip>
              <a:stretch>
                <a:fillRect/>
              </a:stretch>
            </p:blipFill>
            <p:spPr>
              <a:xfrm>
                <a:off x="10416175" y="155601"/>
                <a:ext cx="1732765" cy="380364"/>
              </a:xfrm>
              <a:prstGeom prst="rect">
                <a:avLst/>
              </a:prstGeom>
            </p:spPr>
          </p:pic>
        </p:grpSp>
        <p:pic>
          <p:nvPicPr>
            <p:cNvPr id="22" name="图片 21" descr="文本&#10;&#10;中度可信度描述已自动生成">
              <a:extLst>
                <a:ext uri="{FF2B5EF4-FFF2-40B4-BE49-F238E27FC236}">
                  <a16:creationId xmlns:a16="http://schemas.microsoft.com/office/drawing/2014/main" id="{5D472BEB-916C-4D89-A535-2E2CCCB5EE8E}"/>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8461793" y="193117"/>
              <a:ext cx="2062130" cy="365125"/>
            </a:xfrm>
            <a:prstGeom prst="rect">
              <a:avLst/>
            </a:prstGeom>
          </p:spPr>
        </p:pic>
      </p:grpSp>
      <p:sp>
        <p:nvSpPr>
          <p:cNvPr id="12" name="文本占位符 11">
            <a:extLst>
              <a:ext uri="{FF2B5EF4-FFF2-40B4-BE49-F238E27FC236}">
                <a16:creationId xmlns:a16="http://schemas.microsoft.com/office/drawing/2014/main" id="{EC8A950E-9321-465C-86AD-CAF1280A2820}"/>
              </a:ext>
            </a:extLst>
          </p:cNvPr>
          <p:cNvSpPr>
            <a:spLocks noGrp="1"/>
          </p:cNvSpPr>
          <p:nvPr>
            <p:ph type="body" sz="quarter" idx="11" hasCustomPrompt="1"/>
          </p:nvPr>
        </p:nvSpPr>
        <p:spPr>
          <a:xfrm>
            <a:off x="1605757" y="758872"/>
            <a:ext cx="1411571" cy="914400"/>
          </a:xfrm>
          <a:prstGeom prst="rect">
            <a:avLst/>
          </a:prstGeom>
        </p:spPr>
        <p:txBody>
          <a:bodyPr anchor="ctr"/>
          <a:lstStyle>
            <a:lvl1pPr marL="0" indent="0" algn="ctr">
              <a:buNone/>
              <a:defRPr kumimoji="0" lang="zh-CN" altLang="en-US" sz="7200" b="0" i="0" u="none" strike="noStrike" kern="0" cap="none" spc="0" normalizeH="0" baseline="0" dirty="0">
                <a:ln>
                  <a:solidFill>
                    <a:srgbClr val="000000"/>
                  </a:solidFill>
                </a:ln>
                <a:solidFill>
                  <a:srgbClr val="000000"/>
                </a:solidFill>
                <a:effectLst/>
                <a:uLnTx/>
                <a:uFillTx/>
                <a:latin typeface="+mn-ea"/>
                <a:ea typeface="+mn-ea"/>
                <a:cs typeface="+mn-cs"/>
              </a:defRPr>
            </a:lvl1pPr>
            <a:lvl2pPr>
              <a:defRPr/>
            </a:lvl2pPr>
            <a:lvl3pPr>
              <a:defRPr/>
            </a:lvl3pPr>
            <a:lvl4pPr>
              <a:defRPr/>
            </a:lvl4pPr>
            <a:lvl5pPr>
              <a:defRPr/>
            </a:lvl5pPr>
          </a:lstStyle>
          <a:p>
            <a:pPr marL="228600" marR="0" lvl="0" indent="-228600" algn="ctr" defTabSz="914400" rtl="0" eaLnBrk="1" fontAlgn="auto" latinLnBrk="0" hangingPunct="1">
              <a:lnSpc>
                <a:spcPct val="100000"/>
              </a:lnSpc>
              <a:spcBef>
                <a:spcPts val="0"/>
              </a:spcBef>
              <a:spcAft>
                <a:spcPts val="0"/>
              </a:spcAft>
              <a:buClrTx/>
              <a:buSzTx/>
              <a:tabLst/>
              <a:defRPr/>
            </a:pPr>
            <a:r>
              <a:rPr lang="en-US" altLang="zh-CN" dirty="0"/>
              <a:t>04</a:t>
            </a:r>
            <a:endParaRPr lang="zh-CN" altLang="en-US" dirty="0"/>
          </a:p>
        </p:txBody>
      </p:sp>
    </p:spTree>
    <p:extLst>
      <p:ext uri="{BB962C8B-B14F-4D97-AF65-F5344CB8AC3E}">
        <p14:creationId xmlns:p14="http://schemas.microsoft.com/office/powerpoint/2010/main" val="11327652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小结页">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E72EF2C7-3A2C-471D-B2A2-EB4EA5B6F2D8}"/>
              </a:ext>
            </a:extLst>
          </p:cNvPr>
          <p:cNvSpPr/>
          <p:nvPr userDrawn="1"/>
        </p:nvSpPr>
        <p:spPr>
          <a:xfrm>
            <a:off x="192912" y="1261641"/>
            <a:ext cx="11806177" cy="5396696"/>
          </a:xfrm>
          <a:prstGeom prst="rect">
            <a:avLst/>
          </a:prstGeom>
          <a:solidFill>
            <a:schemeClr val="accent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a:extLst>
              <a:ext uri="{FF2B5EF4-FFF2-40B4-BE49-F238E27FC236}">
                <a16:creationId xmlns:a16="http://schemas.microsoft.com/office/drawing/2014/main" id="{2A74A5A3-E989-4C2B-8C66-2C58720A8153}"/>
              </a:ext>
            </a:extLst>
          </p:cNvPr>
          <p:cNvSpPr txBox="1"/>
          <p:nvPr userDrawn="1"/>
        </p:nvSpPr>
        <p:spPr>
          <a:xfrm>
            <a:off x="192912" y="423787"/>
            <a:ext cx="4051139" cy="584775"/>
          </a:xfrm>
          <a:prstGeom prst="rect">
            <a:avLst/>
          </a:prstGeom>
          <a:noFill/>
        </p:spPr>
        <p:txBody>
          <a:bodyPr wrap="square" rtlCol="0">
            <a:spAutoFit/>
          </a:bodyPr>
          <a:lstStyle/>
          <a:p>
            <a:r>
              <a:rPr lang="en-US" altLang="zh-CN" sz="3200" b="1" dirty="0">
                <a:solidFill>
                  <a:schemeClr val="bg1"/>
                </a:solidFill>
                <a:effectLst>
                  <a:outerShdw blurRad="38100" dist="38100" dir="2700000" algn="tl">
                    <a:srgbClr val="000000">
                      <a:alpha val="43137"/>
                    </a:srgbClr>
                  </a:outerShdw>
                </a:effectLst>
                <a:latin typeface="+mn-ea"/>
                <a:ea typeface="+mn-ea"/>
              </a:rPr>
              <a:t>Summary</a:t>
            </a:r>
            <a:endParaRPr lang="zh-CN" altLang="en-US" sz="3200" b="1" dirty="0">
              <a:solidFill>
                <a:schemeClr val="bg1"/>
              </a:solidFill>
              <a:effectLst>
                <a:outerShdw blurRad="38100" dist="38100" dir="2700000" algn="tl">
                  <a:srgbClr val="000000">
                    <a:alpha val="43137"/>
                  </a:srgbClr>
                </a:outerShdw>
              </a:effectLst>
              <a:latin typeface="+mn-ea"/>
              <a:ea typeface="+mn-ea"/>
            </a:endParaRPr>
          </a:p>
        </p:txBody>
      </p:sp>
      <p:grpSp>
        <p:nvGrpSpPr>
          <p:cNvPr id="11" name="组合 10">
            <a:extLst>
              <a:ext uri="{FF2B5EF4-FFF2-40B4-BE49-F238E27FC236}">
                <a16:creationId xmlns:a16="http://schemas.microsoft.com/office/drawing/2014/main" id="{9936DB56-CA09-4C72-8473-009359B1F3D4}"/>
              </a:ext>
            </a:extLst>
          </p:cNvPr>
          <p:cNvGrpSpPr/>
          <p:nvPr userDrawn="1"/>
        </p:nvGrpSpPr>
        <p:grpSpPr>
          <a:xfrm>
            <a:off x="8032079" y="261318"/>
            <a:ext cx="3967009" cy="465499"/>
            <a:chOff x="8032079" y="215018"/>
            <a:chExt cx="3967009" cy="465499"/>
          </a:xfrm>
        </p:grpSpPr>
        <p:grpSp>
          <p:nvGrpSpPr>
            <p:cNvPr id="5" name="组合 4">
              <a:extLst>
                <a:ext uri="{FF2B5EF4-FFF2-40B4-BE49-F238E27FC236}">
                  <a16:creationId xmlns:a16="http://schemas.microsoft.com/office/drawing/2014/main" id="{7CAEE226-7176-4E20-82BD-F93B65256201}"/>
                </a:ext>
              </a:extLst>
            </p:cNvPr>
            <p:cNvGrpSpPr>
              <a:grpSpLocks noChangeAspect="1"/>
            </p:cNvGrpSpPr>
            <p:nvPr userDrawn="1"/>
          </p:nvGrpSpPr>
          <p:grpSpPr>
            <a:xfrm>
              <a:off x="10311073" y="215018"/>
              <a:ext cx="1688015" cy="396000"/>
              <a:chOff x="2479758" y="4621554"/>
              <a:chExt cx="1841471" cy="432000"/>
            </a:xfrm>
          </p:grpSpPr>
          <p:grpSp>
            <p:nvGrpSpPr>
              <p:cNvPr id="6" name="组合 5">
                <a:extLst>
                  <a:ext uri="{FF2B5EF4-FFF2-40B4-BE49-F238E27FC236}">
                    <a16:creationId xmlns:a16="http://schemas.microsoft.com/office/drawing/2014/main" id="{C452A4FD-A537-401F-871A-60DAEE9ED87F}"/>
                  </a:ext>
                </a:extLst>
              </p:cNvPr>
              <p:cNvGrpSpPr/>
              <p:nvPr/>
            </p:nvGrpSpPr>
            <p:grpSpPr>
              <a:xfrm>
                <a:off x="2479758" y="4765554"/>
                <a:ext cx="144000" cy="144000"/>
                <a:chOff x="2009812" y="5454318"/>
                <a:chExt cx="144000" cy="144000"/>
              </a:xfrm>
            </p:grpSpPr>
            <p:cxnSp>
              <p:nvCxnSpPr>
                <p:cNvPr id="8" name="直线连接符 38">
                  <a:extLst>
                    <a:ext uri="{FF2B5EF4-FFF2-40B4-BE49-F238E27FC236}">
                      <a16:creationId xmlns:a16="http://schemas.microsoft.com/office/drawing/2014/main" id="{D6E1A8C2-1108-4341-9D05-FC75273C3B5E}"/>
                    </a:ext>
                  </a:extLst>
                </p:cNvPr>
                <p:cNvCxnSpPr/>
                <p:nvPr/>
              </p:nvCxnSpPr>
              <p:spPr>
                <a:xfrm>
                  <a:off x="2009812" y="5454318"/>
                  <a:ext cx="144000" cy="1440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 name="直线连接符 39">
                  <a:extLst>
                    <a:ext uri="{FF2B5EF4-FFF2-40B4-BE49-F238E27FC236}">
                      <a16:creationId xmlns:a16="http://schemas.microsoft.com/office/drawing/2014/main" id="{25DD16B0-78AF-4900-9295-4A156CEF10EC}"/>
                    </a:ext>
                  </a:extLst>
                </p:cNvPr>
                <p:cNvCxnSpPr/>
                <p:nvPr/>
              </p:nvCxnSpPr>
              <p:spPr>
                <a:xfrm flipH="1">
                  <a:off x="2009812" y="5454318"/>
                  <a:ext cx="144000" cy="1440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7" name="Picture 4" descr="https://img1.baidu.com/it/u=545087153,1257995337&amp;fm=253&amp;fmt=auto&amp;app=138&amp;f=JPEG?w=2048&amp;h=500">
                <a:extLst>
                  <a:ext uri="{FF2B5EF4-FFF2-40B4-BE49-F238E27FC236}">
                    <a16:creationId xmlns:a16="http://schemas.microsoft.com/office/drawing/2014/main" id="{D9E5AF17-4967-48B6-886C-2847F715EEE2}"/>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10000" b="90000" l="10000" r="90000">
                            <a14:foregroundMark x1="18799" y1="31200" x2="19189" y2="44400"/>
                            <a14:foregroundMark x1="17578" y1="64000" x2="18408" y2="69000"/>
                            <a14:foregroundMark x1="25977" y1="57400" x2="29590" y2="67200"/>
                            <a14:foregroundMark x1="35205" y1="54200" x2="38037" y2="59000"/>
                            <a14:foregroundMark x1="43213" y1="60800" x2="45215" y2="62400"/>
                            <a14:foregroundMark x1="57666" y1="52600" x2="59229" y2="55800"/>
                            <a14:foregroundMark x1="68848" y1="50800" x2="70459" y2="52600"/>
                            <a14:foregroundMark x1="76855" y1="55800" x2="78857" y2="57400"/>
                            <a14:foregroundMark x1="85303" y1="54200" x2="86084" y2="54200"/>
                          </a14:backgroundRemoval>
                        </a14:imgEffect>
                      </a14:imgLayer>
                    </a14:imgProps>
                  </a:ext>
                  <a:ext uri="{28A0092B-C50C-407E-A947-70E740481C1C}">
                    <a14:useLocalDpi xmlns:a14="http://schemas.microsoft.com/office/drawing/2010/main" val="0"/>
                  </a:ext>
                </a:extLst>
              </a:blip>
              <a:srcRect/>
              <a:stretch>
                <a:fillRect/>
              </a:stretch>
            </p:blipFill>
            <p:spPr bwMode="auto">
              <a:xfrm>
                <a:off x="2551758" y="4621554"/>
                <a:ext cx="1769471" cy="432000"/>
              </a:xfrm>
              <a:prstGeom prst="rect">
                <a:avLst/>
              </a:prstGeom>
              <a:noFill/>
              <a:extLst>
                <a:ext uri="{909E8E84-426E-40DD-AFC4-6F175D3DCCD1}">
                  <a14:hiddenFill xmlns:a14="http://schemas.microsoft.com/office/drawing/2010/main">
                    <a:solidFill>
                      <a:srgbClr val="FFFFFF"/>
                    </a:solidFill>
                  </a14:hiddenFill>
                </a:ext>
              </a:extLst>
            </p:spPr>
          </p:pic>
        </p:grpSp>
        <p:pic>
          <p:nvPicPr>
            <p:cNvPr id="10" name="图片 9">
              <a:extLst>
                <a:ext uri="{FF2B5EF4-FFF2-40B4-BE49-F238E27FC236}">
                  <a16:creationId xmlns:a16="http://schemas.microsoft.com/office/drawing/2014/main" id="{34CABAE4-2335-4F2B-A6C2-0C1E06C749F7}"/>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8032079" y="320517"/>
              <a:ext cx="2208316" cy="360000"/>
            </a:xfrm>
            <a:prstGeom prst="rect">
              <a:avLst/>
            </a:prstGeom>
          </p:spPr>
        </p:pic>
      </p:grpSp>
    </p:spTree>
    <p:extLst>
      <p:ext uri="{BB962C8B-B14F-4D97-AF65-F5344CB8AC3E}">
        <p14:creationId xmlns:p14="http://schemas.microsoft.com/office/powerpoint/2010/main" val="41830618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自定义版式">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F4CEFBB9-D1DA-4BB2-B5DE-D259BB3F949D}"/>
              </a:ext>
            </a:extLst>
          </p:cNvPr>
          <p:cNvSpPr/>
          <p:nvPr userDrawn="1"/>
        </p:nvSpPr>
        <p:spPr>
          <a:xfrm>
            <a:off x="0" y="0"/>
            <a:ext cx="12192000" cy="6858000"/>
          </a:xfrm>
          <a:prstGeom prst="rect">
            <a:avLst/>
          </a:prstGeom>
          <a:solidFill>
            <a:srgbClr val="7F7F7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en-US" sz="1400" dirty="0">
              <a:solidFill>
                <a:schemeClr val="bg1"/>
              </a:solidFill>
            </a:endParaRPr>
          </a:p>
        </p:txBody>
      </p:sp>
      <p:grpSp>
        <p:nvGrpSpPr>
          <p:cNvPr id="4" name="组合 3">
            <a:extLst>
              <a:ext uri="{FF2B5EF4-FFF2-40B4-BE49-F238E27FC236}">
                <a16:creationId xmlns:a16="http://schemas.microsoft.com/office/drawing/2014/main" id="{03CDB7B3-5F60-400E-86AB-AEC50AD210AD}"/>
              </a:ext>
            </a:extLst>
          </p:cNvPr>
          <p:cNvGrpSpPr/>
          <p:nvPr userDrawn="1"/>
        </p:nvGrpSpPr>
        <p:grpSpPr>
          <a:xfrm>
            <a:off x="5375920" y="2921047"/>
            <a:ext cx="5712631" cy="1015906"/>
            <a:chOff x="4810605" y="2921131"/>
            <a:chExt cx="4230547" cy="752339"/>
          </a:xfrm>
        </p:grpSpPr>
        <p:pic>
          <p:nvPicPr>
            <p:cNvPr id="5" name="图片 4" descr="图标&#10;&#10;描述已自动生成">
              <a:extLst>
                <a:ext uri="{FF2B5EF4-FFF2-40B4-BE49-F238E27FC236}">
                  <a16:creationId xmlns:a16="http://schemas.microsoft.com/office/drawing/2014/main" id="{378E2D20-998D-4F44-9FBB-D5263D5C1F6B}"/>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810605" y="2921131"/>
              <a:ext cx="2507797" cy="752339"/>
            </a:xfrm>
            <a:prstGeom prst="rect">
              <a:avLst/>
            </a:prstGeom>
          </p:spPr>
        </p:pic>
        <p:sp>
          <p:nvSpPr>
            <p:cNvPr id="6" name="矩形 5">
              <a:extLst>
                <a:ext uri="{FF2B5EF4-FFF2-40B4-BE49-F238E27FC236}">
                  <a16:creationId xmlns:a16="http://schemas.microsoft.com/office/drawing/2014/main" id="{33A51B62-5CF4-49C5-B813-D4F6AE897373}"/>
                </a:ext>
              </a:extLst>
            </p:cNvPr>
            <p:cNvSpPr/>
            <p:nvPr/>
          </p:nvSpPr>
          <p:spPr>
            <a:xfrm>
              <a:off x="7427627" y="3202836"/>
              <a:ext cx="1569610" cy="200575"/>
            </a:xfrm>
            <a:prstGeom prst="rect">
              <a:avLst/>
            </a:prstGeom>
          </p:spPr>
          <p:txBody>
            <a:bodyPr wrap="none">
              <a:spAutoFit/>
            </a:bodyPr>
            <a:lstStyle/>
            <a:p>
              <a:pPr lvl="0" algn="ctr"/>
              <a:r>
                <a:rPr lang="en" altLang="zh-CN" sz="1160" spc="0" dirty="0">
                  <a:solidFill>
                    <a:schemeClr val="bg1"/>
                  </a:solidFill>
                  <a:latin typeface="Microsoft YaHei" panose="020B0503020204020204" pitchFamily="34" charset="-122"/>
                  <a:ea typeface="Microsoft YaHei" panose="020B0503020204020204" pitchFamily="34" charset="-122"/>
                </a:rPr>
                <a:t>LeadtoInfinityandBeyond</a:t>
              </a:r>
              <a:r>
                <a:rPr lang="en-US" altLang="zh-CN" sz="1160" spc="0" dirty="0">
                  <a:solidFill>
                    <a:schemeClr val="bg1"/>
                  </a:solidFill>
                  <a:latin typeface="Microsoft YaHei" panose="020B0503020204020204" pitchFamily="34" charset="-122"/>
                  <a:ea typeface="Microsoft YaHei" panose="020B0503020204020204" pitchFamily="34" charset="-122"/>
                </a:rPr>
                <a:t>...</a:t>
              </a:r>
              <a:endParaRPr lang="en-US" altLang="zh-CN" sz="1160" spc="0" dirty="0">
                <a:solidFill>
                  <a:schemeClr val="bg1"/>
                </a:solidFill>
                <a:latin typeface="Microsoft YaHei" panose="020B0503020204020204" pitchFamily="34" charset="-122"/>
                <a:ea typeface="Microsoft YaHei" panose="020B0503020204020204" pitchFamily="34" charset="-122"/>
                <a:sym typeface="+mn-ea"/>
              </a:endParaRPr>
            </a:p>
          </p:txBody>
        </p:sp>
        <p:sp>
          <p:nvSpPr>
            <p:cNvPr id="7" name="矩形 6">
              <a:extLst>
                <a:ext uri="{FF2B5EF4-FFF2-40B4-BE49-F238E27FC236}">
                  <a16:creationId xmlns:a16="http://schemas.microsoft.com/office/drawing/2014/main" id="{49D38D3E-F299-4623-8C21-2E3E004E1536}"/>
                </a:ext>
              </a:extLst>
            </p:cNvPr>
            <p:cNvSpPr/>
            <p:nvPr/>
          </p:nvSpPr>
          <p:spPr>
            <a:xfrm>
              <a:off x="7365888" y="2975551"/>
              <a:ext cx="1675264" cy="273512"/>
            </a:xfrm>
            <a:prstGeom prst="rect">
              <a:avLst/>
            </a:prstGeom>
          </p:spPr>
          <p:txBody>
            <a:bodyPr wrap="none">
              <a:spAutoFit/>
            </a:bodyPr>
            <a:lstStyle/>
            <a:p>
              <a:pPr lvl="0" algn="ctr"/>
              <a:r>
                <a:rPr lang="zh-CN" altLang="en-US" dirty="0">
                  <a:solidFill>
                    <a:schemeClr val="bg1"/>
                  </a:solidFill>
                  <a:latin typeface="Microsoft YaHei" panose="020B0503020204020204" pitchFamily="34" charset="-122"/>
                  <a:ea typeface="Microsoft YaHei" panose="020B0503020204020204" pitchFamily="34" charset="-122"/>
                </a:rPr>
                <a:t>引领无限，超越不止</a:t>
              </a:r>
              <a:endParaRPr lang="en-US" altLang="zh-CN" spc="0" dirty="0">
                <a:solidFill>
                  <a:schemeClr val="bg1"/>
                </a:solidFill>
                <a:latin typeface="Microsoft YaHei" panose="020B0503020204020204" pitchFamily="34" charset="-122"/>
                <a:ea typeface="Microsoft YaHei" panose="020B0503020204020204" pitchFamily="34" charset="-122"/>
                <a:sym typeface="+mn-ea"/>
              </a:endParaRPr>
            </a:p>
          </p:txBody>
        </p:sp>
      </p:grpSp>
      <p:sp>
        <p:nvSpPr>
          <p:cNvPr id="8" name="文本框 7">
            <a:extLst>
              <a:ext uri="{FF2B5EF4-FFF2-40B4-BE49-F238E27FC236}">
                <a16:creationId xmlns:a16="http://schemas.microsoft.com/office/drawing/2014/main" id="{1CEF7DAD-C95F-4175-98B7-39F51D417070}"/>
              </a:ext>
            </a:extLst>
          </p:cNvPr>
          <p:cNvSpPr txBox="1"/>
          <p:nvPr userDrawn="1"/>
        </p:nvSpPr>
        <p:spPr>
          <a:xfrm>
            <a:off x="293813" y="2644170"/>
            <a:ext cx="4266612" cy="1569660"/>
          </a:xfrm>
          <a:prstGeom prst="rect">
            <a:avLst/>
          </a:prstGeom>
          <a:noFill/>
        </p:spPr>
        <p:txBody>
          <a:bodyPr wrap="square" rtlCol="0" anchor="ctr">
            <a:spAutoFit/>
          </a:bodyPr>
          <a:lstStyle/>
          <a:p>
            <a:pPr algn="ctr"/>
            <a:r>
              <a:rPr lang="en-US" altLang="zh-CN" sz="4800" b="1" dirty="0">
                <a:solidFill>
                  <a:schemeClr val="bg1"/>
                </a:solidFill>
                <a:latin typeface="+mn-ea"/>
                <a:ea typeface="+mn-ea"/>
              </a:rPr>
              <a:t>Thanks for watching!</a:t>
            </a:r>
          </a:p>
        </p:txBody>
      </p:sp>
    </p:spTree>
    <p:extLst>
      <p:ext uri="{BB962C8B-B14F-4D97-AF65-F5344CB8AC3E}">
        <p14:creationId xmlns:p14="http://schemas.microsoft.com/office/powerpoint/2010/main" val="4324476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13" Type="http://schemas.microsoft.com/office/2007/relationships/hdphoto" Target="../media/hdphoto2.wdp"/><Relationship Id="rId3" Type="http://schemas.openxmlformats.org/officeDocument/2006/relationships/slideLayout" Target="../slideLayouts/slideLayout12.xml"/><Relationship Id="rId7" Type="http://schemas.openxmlformats.org/officeDocument/2006/relationships/slideLayout" Target="../slideLayouts/slideLayout16.xml"/><Relationship Id="rId12" Type="http://schemas.openxmlformats.org/officeDocument/2006/relationships/image" Target="../media/image7.png"/><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theme" Target="../theme/theme2.xml"/><Relationship Id="rId5" Type="http://schemas.openxmlformats.org/officeDocument/2006/relationships/slideLayout" Target="../slideLayouts/slideLayout14.xml"/><Relationship Id="rId10" Type="http://schemas.openxmlformats.org/officeDocument/2006/relationships/slideLayout" Target="../slideLayouts/slideLayout19.xml"/><Relationship Id="rId4" Type="http://schemas.openxmlformats.org/officeDocument/2006/relationships/slideLayout" Target="../slideLayouts/slideLayout13.xml"/><Relationship Id="rId9" Type="http://schemas.openxmlformats.org/officeDocument/2006/relationships/slideLayout" Target="../slideLayouts/slideLayout18.xml"/><Relationship Id="rId14" Type="http://schemas.openxmlformats.org/officeDocument/2006/relationships/image" Target="../media/image14.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7.xml"/><Relationship Id="rId3" Type="http://schemas.openxmlformats.org/officeDocument/2006/relationships/slideLayout" Target="../slideLayouts/slideLayout22.xml"/><Relationship Id="rId7" Type="http://schemas.openxmlformats.org/officeDocument/2006/relationships/slideLayout" Target="../slideLayouts/slideLayout26.xml"/><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theme" Target="../theme/theme3.xml"/><Relationship Id="rId5" Type="http://schemas.openxmlformats.org/officeDocument/2006/relationships/slideLayout" Target="../slideLayouts/slideLayout24.xml"/><Relationship Id="rId10" Type="http://schemas.openxmlformats.org/officeDocument/2006/relationships/slideLayout" Target="../slideLayouts/slideLayout29.xml"/><Relationship Id="rId4" Type="http://schemas.openxmlformats.org/officeDocument/2006/relationships/slideLayout" Target="../slideLayouts/slideLayout23.xml"/><Relationship Id="rId9" Type="http://schemas.openxmlformats.org/officeDocument/2006/relationships/slideLayout" Target="../slideLayouts/slideLayout2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image" Target="../media/image14.png"/><Relationship Id="rId3" Type="http://schemas.openxmlformats.org/officeDocument/2006/relationships/slideLayout" Target="../slideLayouts/slideLayout32.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microsoft.com/office/2007/relationships/hdphoto" Target="../media/hdphoto2.wdp"/><Relationship Id="rId2" Type="http://schemas.openxmlformats.org/officeDocument/2006/relationships/slideLayout" Target="../slideLayouts/slideLayout31.xml"/><Relationship Id="rId16" Type="http://schemas.openxmlformats.org/officeDocument/2006/relationships/image" Target="../media/image7.png"/><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5" Type="http://schemas.openxmlformats.org/officeDocument/2006/relationships/slideLayout" Target="../slideLayouts/slideLayout34.xml"/><Relationship Id="rId15" Type="http://schemas.openxmlformats.org/officeDocument/2006/relationships/theme" Target="../theme/theme4.xml"/><Relationship Id="rId10" Type="http://schemas.openxmlformats.org/officeDocument/2006/relationships/slideLayout" Target="../slideLayouts/slideLayout39.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1.xml"/><Relationship Id="rId13" Type="http://schemas.openxmlformats.org/officeDocument/2006/relationships/image" Target="../media/image7.png"/><Relationship Id="rId3" Type="http://schemas.openxmlformats.org/officeDocument/2006/relationships/slideLayout" Target="../slideLayouts/slideLayout46.xml"/><Relationship Id="rId7" Type="http://schemas.openxmlformats.org/officeDocument/2006/relationships/slideLayout" Target="../slideLayouts/slideLayout50.xml"/><Relationship Id="rId12" Type="http://schemas.openxmlformats.org/officeDocument/2006/relationships/theme" Target="../theme/theme5.xml"/><Relationship Id="rId2" Type="http://schemas.openxmlformats.org/officeDocument/2006/relationships/slideLayout" Target="../slideLayouts/slideLayout45.xml"/><Relationship Id="rId1" Type="http://schemas.openxmlformats.org/officeDocument/2006/relationships/slideLayout" Target="../slideLayouts/slideLayout44.xml"/><Relationship Id="rId6" Type="http://schemas.openxmlformats.org/officeDocument/2006/relationships/slideLayout" Target="../slideLayouts/slideLayout49.xml"/><Relationship Id="rId11" Type="http://schemas.openxmlformats.org/officeDocument/2006/relationships/slideLayout" Target="../slideLayouts/slideLayout54.xml"/><Relationship Id="rId5" Type="http://schemas.openxmlformats.org/officeDocument/2006/relationships/slideLayout" Target="../slideLayouts/slideLayout48.xml"/><Relationship Id="rId15" Type="http://schemas.openxmlformats.org/officeDocument/2006/relationships/image" Target="../media/image15.png"/><Relationship Id="rId10" Type="http://schemas.openxmlformats.org/officeDocument/2006/relationships/slideLayout" Target="../slideLayouts/slideLayout53.xml"/><Relationship Id="rId4" Type="http://schemas.openxmlformats.org/officeDocument/2006/relationships/slideLayout" Target="../slideLayouts/slideLayout47.xml"/><Relationship Id="rId9" Type="http://schemas.openxmlformats.org/officeDocument/2006/relationships/slideLayout" Target="../slideLayouts/slideLayout52.xml"/><Relationship Id="rId14" Type="http://schemas.microsoft.com/office/2007/relationships/hdphoto" Target="../media/hdphoto2.wdp"/></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2895262"/>
      </p:ext>
    </p:extLst>
  </p:cSld>
  <p:clrMap bg1="lt1" tx1="dk1" bg2="lt2" tx2="dk2" accent1="accent1" accent2="accent2" accent3="accent3" accent4="accent4" accent5="accent5" accent6="accent6" hlink="hlink" folHlink="folHlink"/>
  <p:sldLayoutIdLst>
    <p:sldLayoutId id="2147483702" r:id="rId1"/>
    <p:sldLayoutId id="2147483704" r:id="rId2"/>
    <p:sldLayoutId id="2147483711" r:id="rId3"/>
    <p:sldLayoutId id="2147483707" r:id="rId4"/>
    <p:sldLayoutId id="2147483708" r:id="rId5"/>
    <p:sldLayoutId id="2147483709" r:id="rId6"/>
    <p:sldLayoutId id="2147483726" r:id="rId7"/>
    <p:sldLayoutId id="2147483703" r:id="rId8"/>
    <p:sldLayoutId id="2147483705" r:id="rId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6" name="组合 5">
            <a:extLst>
              <a:ext uri="{FF2B5EF4-FFF2-40B4-BE49-F238E27FC236}">
                <a16:creationId xmlns:a16="http://schemas.microsoft.com/office/drawing/2014/main" id="{937D5ACB-06E1-4CB4-BCED-595C3BD5B366}"/>
              </a:ext>
            </a:extLst>
          </p:cNvPr>
          <p:cNvGrpSpPr/>
          <p:nvPr userDrawn="1"/>
        </p:nvGrpSpPr>
        <p:grpSpPr>
          <a:xfrm>
            <a:off x="10147759" y="149813"/>
            <a:ext cx="2044241" cy="223234"/>
            <a:chOff x="8461793" y="155601"/>
            <a:chExt cx="3687147" cy="402641"/>
          </a:xfrm>
        </p:grpSpPr>
        <p:grpSp>
          <p:nvGrpSpPr>
            <p:cNvPr id="20" name="组合 19">
              <a:extLst>
                <a:ext uri="{FF2B5EF4-FFF2-40B4-BE49-F238E27FC236}">
                  <a16:creationId xmlns:a16="http://schemas.microsoft.com/office/drawing/2014/main" id="{23839D78-5822-4C72-22FE-BDA90B89C833}"/>
                </a:ext>
              </a:extLst>
            </p:cNvPr>
            <p:cNvGrpSpPr/>
            <p:nvPr userDrawn="1"/>
          </p:nvGrpSpPr>
          <p:grpSpPr>
            <a:xfrm>
              <a:off x="10416175" y="155601"/>
              <a:ext cx="1732765" cy="380364"/>
              <a:chOff x="10416175" y="155601"/>
              <a:chExt cx="1732765" cy="380364"/>
            </a:xfrm>
          </p:grpSpPr>
          <p:grpSp>
            <p:nvGrpSpPr>
              <p:cNvPr id="28" name="组合 27">
                <a:extLst>
                  <a:ext uri="{FF2B5EF4-FFF2-40B4-BE49-F238E27FC236}">
                    <a16:creationId xmlns:a16="http://schemas.microsoft.com/office/drawing/2014/main" id="{0A225415-2EAF-A887-B56B-3D8628253728}"/>
                  </a:ext>
                </a:extLst>
              </p:cNvPr>
              <p:cNvGrpSpPr/>
              <p:nvPr userDrawn="1"/>
            </p:nvGrpSpPr>
            <p:grpSpPr>
              <a:xfrm>
                <a:off x="10501419" y="313894"/>
                <a:ext cx="95342" cy="95342"/>
                <a:chOff x="10825120" y="313894"/>
                <a:chExt cx="95342" cy="95342"/>
              </a:xfrm>
            </p:grpSpPr>
            <p:cxnSp>
              <p:nvCxnSpPr>
                <p:cNvPr id="26" name="直线连接符 38">
                  <a:extLst>
                    <a:ext uri="{FF2B5EF4-FFF2-40B4-BE49-F238E27FC236}">
                      <a16:creationId xmlns:a16="http://schemas.microsoft.com/office/drawing/2014/main" id="{1F06AF66-3F95-7A25-B1C0-6648678FC10E}"/>
                    </a:ext>
                  </a:extLst>
                </p:cNvPr>
                <p:cNvCxnSpPr/>
                <p:nvPr/>
              </p:nvCxnSpPr>
              <p:spPr>
                <a:xfrm>
                  <a:off x="10825120" y="313894"/>
                  <a:ext cx="95342" cy="95342"/>
                </a:xfrm>
                <a:prstGeom prst="line">
                  <a:avLst/>
                </a:prstGeom>
                <a:ln>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cxnSp>
              <p:nvCxnSpPr>
                <p:cNvPr id="27" name="直线连接符 39">
                  <a:extLst>
                    <a:ext uri="{FF2B5EF4-FFF2-40B4-BE49-F238E27FC236}">
                      <a16:creationId xmlns:a16="http://schemas.microsoft.com/office/drawing/2014/main" id="{2705B435-6F11-8441-1453-227932DA0D6C}"/>
                    </a:ext>
                  </a:extLst>
                </p:cNvPr>
                <p:cNvCxnSpPr/>
                <p:nvPr/>
              </p:nvCxnSpPr>
              <p:spPr>
                <a:xfrm flipH="1">
                  <a:off x="10825120" y="313894"/>
                  <a:ext cx="95342" cy="95342"/>
                </a:xfrm>
                <a:prstGeom prst="line">
                  <a:avLst/>
                </a:prstGeom>
                <a:ln>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grpSp>
          <p:pic>
            <p:nvPicPr>
              <p:cNvPr id="29" name="图片 28">
                <a:extLst>
                  <a:ext uri="{FF2B5EF4-FFF2-40B4-BE49-F238E27FC236}">
                    <a16:creationId xmlns:a16="http://schemas.microsoft.com/office/drawing/2014/main" id="{02147147-0212-4ECF-9D3B-858EDD015576}"/>
                  </a:ext>
                </a:extLst>
              </p:cNvPr>
              <p:cNvPicPr>
                <a:picLocks noChangeAspect="1"/>
              </p:cNvPicPr>
              <p:nvPr userDrawn="1"/>
            </p:nvPicPr>
            <p:blipFill>
              <a:blip r:embed="rId12">
                <a:extLst>
                  <a:ext uri="{BEBA8EAE-BF5A-486C-A8C5-ECC9F3942E4B}">
                    <a14:imgProps xmlns:a14="http://schemas.microsoft.com/office/drawing/2010/main">
                      <a14:imgLayer r:embed="rId13">
                        <a14:imgEffect>
                          <a14:backgroundRemoval t="10000" b="90000" l="10000" r="90000">
                            <a14:foregroundMark x1="20000" y1="57037" x2="20000" y2="57037"/>
                            <a14:foregroundMark x1="13496" y1="15556" x2="13496" y2="15556"/>
                            <a14:foregroundMark x1="26992" y1="43704" x2="26992" y2="43704"/>
                            <a14:foregroundMark x1="36423" y1="49630" x2="36423" y2="49630"/>
                            <a14:foregroundMark x1="41301" y1="42963" x2="41301" y2="42963"/>
                            <a14:foregroundMark x1="49106" y1="40741" x2="49106" y2="40741"/>
                            <a14:foregroundMark x1="56911" y1="48889" x2="56911" y2="48889"/>
                            <a14:foregroundMark x1="64065" y1="45926" x2="64065" y2="45926"/>
                            <a14:foregroundMark x1="71057" y1="43704" x2="71057" y2="43704"/>
                            <a14:foregroundMark x1="78211" y1="46667" x2="78211" y2="46667"/>
                            <a14:foregroundMark x1="12358" y1="16296" x2="12358" y2="16296"/>
                            <a14:foregroundMark x1="11545" y1="16296" x2="11545" y2="16296"/>
                            <a14:foregroundMark x1="11057" y1="16296" x2="11057" y2="16296"/>
                            <a14:backgroundMark x1="39837" y1="14074" x2="39837" y2="14074"/>
                            <a14:backgroundMark x1="32846" y1="51852" x2="32846" y2="51852"/>
                            <a14:backgroundMark x1="80325" y1="45926" x2="80325" y2="45926"/>
                          </a14:backgroundRemoval>
                        </a14:imgEffect>
                      </a14:imgLayer>
                    </a14:imgProps>
                  </a:ext>
                </a:extLst>
              </a:blip>
              <a:stretch>
                <a:fillRect/>
              </a:stretch>
            </p:blipFill>
            <p:spPr>
              <a:xfrm>
                <a:off x="10416175" y="155601"/>
                <a:ext cx="1732765" cy="380364"/>
              </a:xfrm>
              <a:prstGeom prst="rect">
                <a:avLst/>
              </a:prstGeom>
            </p:spPr>
          </p:pic>
        </p:grpSp>
        <p:pic>
          <p:nvPicPr>
            <p:cNvPr id="2" name="图片 1" descr="文本&#10;&#10;中度可信度描述已自动生成">
              <a:extLst>
                <a:ext uri="{FF2B5EF4-FFF2-40B4-BE49-F238E27FC236}">
                  <a16:creationId xmlns:a16="http://schemas.microsoft.com/office/drawing/2014/main" id="{64F7EA8B-A8D8-75CC-98FF-0D33166883F6}"/>
                </a:ext>
              </a:extLst>
            </p:cNvPr>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a:off x="8461793" y="193117"/>
              <a:ext cx="2062130" cy="365125"/>
            </a:xfrm>
            <a:prstGeom prst="rect">
              <a:avLst/>
            </a:prstGeom>
          </p:spPr>
        </p:pic>
      </p:grpSp>
    </p:spTree>
    <p:extLst>
      <p:ext uri="{BB962C8B-B14F-4D97-AF65-F5344CB8AC3E}">
        <p14:creationId xmlns:p14="http://schemas.microsoft.com/office/powerpoint/2010/main" val="2422673473"/>
      </p:ext>
    </p:extLst>
  </p:cSld>
  <p:clrMap bg1="lt1" tx1="dk1" bg2="lt2" tx2="dk2" accent1="accent1" accent2="accent2" accent3="accent3" accent4="accent4" accent5="accent5" accent6="accent6" hlink="hlink" folHlink="folHlink"/>
  <p:sldLayoutIdLst>
    <p:sldLayoutId id="2147483710" r:id="rId1"/>
    <p:sldLayoutId id="2147483720" r:id="rId2"/>
    <p:sldLayoutId id="2147483717" r:id="rId3"/>
    <p:sldLayoutId id="2147483718" r:id="rId4"/>
    <p:sldLayoutId id="2147483719" r:id="rId5"/>
    <p:sldLayoutId id="2147483714" r:id="rId6"/>
    <p:sldLayoutId id="2147483722" r:id="rId7"/>
    <p:sldLayoutId id="2147483727" r:id="rId8"/>
    <p:sldLayoutId id="2147483724" r:id="rId9"/>
    <p:sldLayoutId id="2147483723" r:id="rId10"/>
  </p:sldLayoutIdLst>
  <p:hf hdr="0" ftr="0" dt="0"/>
  <p:txStyles>
    <p:titleStyle>
      <a:lvl1pPr algn="l" defTabSz="914400" rtl="0" eaLnBrk="1" latinLnBrk="0" hangingPunct="1">
        <a:lnSpc>
          <a:spcPct val="90000"/>
        </a:lnSpc>
        <a:spcBef>
          <a:spcPct val="0"/>
        </a:spcBef>
        <a:buNone/>
        <a:defRPr sz="4400" b="1" kern="1200">
          <a:solidFill>
            <a:schemeClr val="tx1"/>
          </a:solidFill>
          <a:latin typeface="Verdana" panose="020B0604030504040204" pitchFamily="34" charset="0"/>
          <a:ea typeface="Microsoft YaHei" panose="020B0503020204020204" pitchFamily="34" charset="-122"/>
          <a:cs typeface="Verdana" panose="020B060403050404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Verdana" panose="020B0604030504040204" pitchFamily="34" charset="0"/>
          <a:ea typeface="Microsoft YaHei" panose="020B0503020204020204" pitchFamily="34" charset="-122"/>
          <a:cs typeface="Verdan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Verdana" panose="020B0604030504040204" pitchFamily="34" charset="0"/>
          <a:ea typeface="Microsoft YaHei" panose="020B0503020204020204" pitchFamily="34" charset="-122"/>
          <a:cs typeface="Verdan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Verdana" panose="020B0604030504040204" pitchFamily="34" charset="0"/>
          <a:ea typeface="Microsoft YaHei" panose="020B0503020204020204" pitchFamily="34" charset="-122"/>
          <a:cs typeface="Verdan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Verdana" panose="020B0604030504040204" pitchFamily="34" charset="0"/>
          <a:ea typeface="Microsoft YaHei" panose="020B0503020204020204" pitchFamily="34" charset="-122"/>
          <a:cs typeface="Verdan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Verdana" panose="020B0604030504040204" pitchFamily="34" charset="0"/>
          <a:ea typeface="Microsoft YaHei" panose="020B0503020204020204" pitchFamily="34" charset="-122"/>
          <a:cs typeface="Verdan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5520420"/>
      </p:ext>
    </p:extLst>
  </p:cSld>
  <p:clrMap bg1="lt1" tx1="dk1" bg2="lt2" tx2="dk2" accent1="accent1" accent2="accent2" accent3="accent3" accent4="accent4" accent5="accent5" accent6="accent6" hlink="hlink" folHlink="folHlink"/>
  <p:sldLayoutIdLst>
    <p:sldLayoutId id="2147483729" r:id="rId1"/>
    <p:sldLayoutId id="2147483730" r:id="rId2"/>
    <p:sldLayoutId id="2147483731" r:id="rId3"/>
    <p:sldLayoutId id="2147483732" r:id="rId4"/>
    <p:sldLayoutId id="2147483733" r:id="rId5"/>
    <p:sldLayoutId id="2147483734" r:id="rId6"/>
    <p:sldLayoutId id="2147483735" r:id="rId7"/>
    <p:sldLayoutId id="2147483736" r:id="rId8"/>
    <p:sldLayoutId id="2147483737" r:id="rId9"/>
    <p:sldLayoutId id="2147483738"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6" name="组合 5">
            <a:extLst>
              <a:ext uri="{FF2B5EF4-FFF2-40B4-BE49-F238E27FC236}">
                <a16:creationId xmlns:a16="http://schemas.microsoft.com/office/drawing/2014/main" id="{937D5ACB-06E1-4CB4-BCED-595C3BD5B366}"/>
              </a:ext>
            </a:extLst>
          </p:cNvPr>
          <p:cNvGrpSpPr/>
          <p:nvPr userDrawn="1"/>
        </p:nvGrpSpPr>
        <p:grpSpPr>
          <a:xfrm>
            <a:off x="10147759" y="149813"/>
            <a:ext cx="2044241" cy="223234"/>
            <a:chOff x="8461793" y="155601"/>
            <a:chExt cx="3687147" cy="402641"/>
          </a:xfrm>
        </p:grpSpPr>
        <p:grpSp>
          <p:nvGrpSpPr>
            <p:cNvPr id="20" name="组合 19">
              <a:extLst>
                <a:ext uri="{FF2B5EF4-FFF2-40B4-BE49-F238E27FC236}">
                  <a16:creationId xmlns:a16="http://schemas.microsoft.com/office/drawing/2014/main" id="{23839D78-5822-4C72-22FE-BDA90B89C833}"/>
                </a:ext>
              </a:extLst>
            </p:cNvPr>
            <p:cNvGrpSpPr/>
            <p:nvPr userDrawn="1"/>
          </p:nvGrpSpPr>
          <p:grpSpPr>
            <a:xfrm>
              <a:off x="10416175" y="155601"/>
              <a:ext cx="1732765" cy="380364"/>
              <a:chOff x="10416175" y="155601"/>
              <a:chExt cx="1732765" cy="380364"/>
            </a:xfrm>
          </p:grpSpPr>
          <p:grpSp>
            <p:nvGrpSpPr>
              <p:cNvPr id="28" name="组合 27">
                <a:extLst>
                  <a:ext uri="{FF2B5EF4-FFF2-40B4-BE49-F238E27FC236}">
                    <a16:creationId xmlns:a16="http://schemas.microsoft.com/office/drawing/2014/main" id="{0A225415-2EAF-A887-B56B-3D8628253728}"/>
                  </a:ext>
                </a:extLst>
              </p:cNvPr>
              <p:cNvGrpSpPr/>
              <p:nvPr userDrawn="1"/>
            </p:nvGrpSpPr>
            <p:grpSpPr>
              <a:xfrm>
                <a:off x="10501419" y="313894"/>
                <a:ext cx="95342" cy="95342"/>
                <a:chOff x="10825120" y="313894"/>
                <a:chExt cx="95342" cy="95342"/>
              </a:xfrm>
            </p:grpSpPr>
            <p:cxnSp>
              <p:nvCxnSpPr>
                <p:cNvPr id="26" name="直线连接符 38">
                  <a:extLst>
                    <a:ext uri="{FF2B5EF4-FFF2-40B4-BE49-F238E27FC236}">
                      <a16:creationId xmlns:a16="http://schemas.microsoft.com/office/drawing/2014/main" id="{1F06AF66-3F95-7A25-B1C0-6648678FC10E}"/>
                    </a:ext>
                  </a:extLst>
                </p:cNvPr>
                <p:cNvCxnSpPr/>
                <p:nvPr/>
              </p:nvCxnSpPr>
              <p:spPr>
                <a:xfrm>
                  <a:off x="10825120" y="313894"/>
                  <a:ext cx="95342" cy="95342"/>
                </a:xfrm>
                <a:prstGeom prst="line">
                  <a:avLst/>
                </a:prstGeom>
                <a:ln>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cxnSp>
              <p:nvCxnSpPr>
                <p:cNvPr id="27" name="直线连接符 39">
                  <a:extLst>
                    <a:ext uri="{FF2B5EF4-FFF2-40B4-BE49-F238E27FC236}">
                      <a16:creationId xmlns:a16="http://schemas.microsoft.com/office/drawing/2014/main" id="{2705B435-6F11-8441-1453-227932DA0D6C}"/>
                    </a:ext>
                  </a:extLst>
                </p:cNvPr>
                <p:cNvCxnSpPr/>
                <p:nvPr/>
              </p:nvCxnSpPr>
              <p:spPr>
                <a:xfrm flipH="1">
                  <a:off x="10825120" y="313894"/>
                  <a:ext cx="95342" cy="95342"/>
                </a:xfrm>
                <a:prstGeom prst="line">
                  <a:avLst/>
                </a:prstGeom>
                <a:ln>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grpSp>
          <p:pic>
            <p:nvPicPr>
              <p:cNvPr id="29" name="图片 28">
                <a:extLst>
                  <a:ext uri="{FF2B5EF4-FFF2-40B4-BE49-F238E27FC236}">
                    <a16:creationId xmlns:a16="http://schemas.microsoft.com/office/drawing/2014/main" id="{02147147-0212-4ECF-9D3B-858EDD015576}"/>
                  </a:ext>
                </a:extLst>
              </p:cNvPr>
              <p:cNvPicPr>
                <a:picLocks noChangeAspect="1"/>
              </p:cNvPicPr>
              <p:nvPr userDrawn="1"/>
            </p:nvPicPr>
            <p:blipFill>
              <a:blip r:embed="rId16">
                <a:extLst>
                  <a:ext uri="{BEBA8EAE-BF5A-486C-A8C5-ECC9F3942E4B}">
                    <a14:imgProps xmlns:a14="http://schemas.microsoft.com/office/drawing/2010/main">
                      <a14:imgLayer r:embed="rId17">
                        <a14:imgEffect>
                          <a14:backgroundRemoval t="10000" b="90000" l="10000" r="90000">
                            <a14:foregroundMark x1="20000" y1="57037" x2="20000" y2="57037"/>
                            <a14:foregroundMark x1="13496" y1="15556" x2="13496" y2="15556"/>
                            <a14:foregroundMark x1="26992" y1="43704" x2="26992" y2="43704"/>
                            <a14:foregroundMark x1="36423" y1="49630" x2="36423" y2="49630"/>
                            <a14:foregroundMark x1="41301" y1="42963" x2="41301" y2="42963"/>
                            <a14:foregroundMark x1="49106" y1="40741" x2="49106" y2="40741"/>
                            <a14:foregroundMark x1="56911" y1="48889" x2="56911" y2="48889"/>
                            <a14:foregroundMark x1="64065" y1="45926" x2="64065" y2="45926"/>
                            <a14:foregroundMark x1="71057" y1="43704" x2="71057" y2="43704"/>
                            <a14:foregroundMark x1="78211" y1="46667" x2="78211" y2="46667"/>
                            <a14:foregroundMark x1="12358" y1="16296" x2="12358" y2="16296"/>
                            <a14:foregroundMark x1="11545" y1="16296" x2="11545" y2="16296"/>
                            <a14:foregroundMark x1="11057" y1="16296" x2="11057" y2="16296"/>
                            <a14:backgroundMark x1="39837" y1="14074" x2="39837" y2="14074"/>
                            <a14:backgroundMark x1="32846" y1="51852" x2="32846" y2="51852"/>
                            <a14:backgroundMark x1="80325" y1="45926" x2="80325" y2="45926"/>
                          </a14:backgroundRemoval>
                        </a14:imgEffect>
                      </a14:imgLayer>
                    </a14:imgProps>
                  </a:ext>
                </a:extLst>
              </a:blip>
              <a:stretch>
                <a:fillRect/>
              </a:stretch>
            </p:blipFill>
            <p:spPr>
              <a:xfrm>
                <a:off x="10416175" y="155601"/>
                <a:ext cx="1732765" cy="380364"/>
              </a:xfrm>
              <a:prstGeom prst="rect">
                <a:avLst/>
              </a:prstGeom>
            </p:spPr>
          </p:pic>
        </p:grpSp>
        <p:pic>
          <p:nvPicPr>
            <p:cNvPr id="2" name="图片 1" descr="文本&#10;&#10;中度可信度描述已自动生成">
              <a:extLst>
                <a:ext uri="{FF2B5EF4-FFF2-40B4-BE49-F238E27FC236}">
                  <a16:creationId xmlns:a16="http://schemas.microsoft.com/office/drawing/2014/main" id="{64F7EA8B-A8D8-75CC-98FF-0D33166883F6}"/>
                </a:ext>
              </a:extLst>
            </p:cNvPr>
            <p:cNvPicPr>
              <a:picLocks noChangeAspect="1"/>
            </p:cNvPicPr>
            <p:nvPr userDrawn="1"/>
          </p:nvPicPr>
          <p:blipFill>
            <a:blip r:embed="rId18" cstate="print">
              <a:extLst>
                <a:ext uri="{28A0092B-C50C-407E-A947-70E740481C1C}">
                  <a14:useLocalDpi xmlns:a14="http://schemas.microsoft.com/office/drawing/2010/main" val="0"/>
                </a:ext>
              </a:extLst>
            </a:blip>
            <a:stretch>
              <a:fillRect/>
            </a:stretch>
          </p:blipFill>
          <p:spPr>
            <a:xfrm>
              <a:off x="8461793" y="193117"/>
              <a:ext cx="2062130" cy="365125"/>
            </a:xfrm>
            <a:prstGeom prst="rect">
              <a:avLst/>
            </a:prstGeom>
          </p:spPr>
        </p:pic>
      </p:grpSp>
    </p:spTree>
    <p:extLst>
      <p:ext uri="{BB962C8B-B14F-4D97-AF65-F5344CB8AC3E}">
        <p14:creationId xmlns:p14="http://schemas.microsoft.com/office/powerpoint/2010/main" val="2711073760"/>
      </p:ext>
    </p:extLst>
  </p:cSld>
  <p:clrMap bg1="lt1" tx1="dk1" bg2="lt2" tx2="dk2" accent1="accent1" accent2="accent2" accent3="accent3" accent4="accent4" accent5="accent5" accent6="accent6" hlink="hlink" folHlink="folHlink"/>
  <p:sldLayoutIdLst>
    <p:sldLayoutId id="2147483740" r:id="rId1"/>
    <p:sldLayoutId id="2147483741" r:id="rId2"/>
    <p:sldLayoutId id="2147483742" r:id="rId3"/>
    <p:sldLayoutId id="2147483743" r:id="rId4"/>
    <p:sldLayoutId id="2147483744" r:id="rId5"/>
    <p:sldLayoutId id="2147483745" r:id="rId6"/>
    <p:sldLayoutId id="2147483746" r:id="rId7"/>
    <p:sldLayoutId id="2147483747" r:id="rId8"/>
    <p:sldLayoutId id="2147483748" r:id="rId9"/>
    <p:sldLayoutId id="2147483749" r:id="rId10"/>
    <p:sldLayoutId id="2147483750" r:id="rId11"/>
    <p:sldLayoutId id="2147483751" r:id="rId12"/>
    <p:sldLayoutId id="2147483752" r:id="rId13"/>
    <p:sldLayoutId id="2147483753" r:id="rId14"/>
  </p:sldLayoutIdLst>
  <p:hf hdr="0" ftr="0" dt="0"/>
  <p:txStyles>
    <p:titleStyle>
      <a:lvl1pPr algn="l" defTabSz="914400" rtl="0" eaLnBrk="1" latinLnBrk="0" hangingPunct="1">
        <a:lnSpc>
          <a:spcPct val="90000"/>
        </a:lnSpc>
        <a:spcBef>
          <a:spcPct val="0"/>
        </a:spcBef>
        <a:buNone/>
        <a:defRPr sz="4400" b="1" kern="1200">
          <a:solidFill>
            <a:schemeClr val="tx1"/>
          </a:solidFill>
          <a:latin typeface="Verdana" panose="020B0604030504040204" pitchFamily="34" charset="0"/>
          <a:ea typeface="Microsoft YaHei" panose="020B0503020204020204" pitchFamily="34" charset="-122"/>
          <a:cs typeface="Verdana" panose="020B060403050404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Verdana" panose="020B0604030504040204" pitchFamily="34" charset="0"/>
          <a:ea typeface="Microsoft YaHei" panose="020B0503020204020204" pitchFamily="34" charset="-122"/>
          <a:cs typeface="Verdan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Verdana" panose="020B0604030504040204" pitchFamily="34" charset="0"/>
          <a:ea typeface="Microsoft YaHei" panose="020B0503020204020204" pitchFamily="34" charset="-122"/>
          <a:cs typeface="Verdan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Verdana" panose="020B0604030504040204" pitchFamily="34" charset="0"/>
          <a:ea typeface="Microsoft YaHei" panose="020B0503020204020204" pitchFamily="34" charset="-122"/>
          <a:cs typeface="Verdan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Verdana" panose="020B0604030504040204" pitchFamily="34" charset="0"/>
          <a:ea typeface="Microsoft YaHei" panose="020B0503020204020204" pitchFamily="34" charset="-122"/>
          <a:cs typeface="Verdan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Verdana" panose="020B0604030504040204" pitchFamily="34" charset="0"/>
          <a:ea typeface="Microsoft YaHei" panose="020B0503020204020204" pitchFamily="34" charset="-122"/>
          <a:cs typeface="Verdan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6" name="组合 5">
            <a:extLst>
              <a:ext uri="{FF2B5EF4-FFF2-40B4-BE49-F238E27FC236}">
                <a16:creationId xmlns:a16="http://schemas.microsoft.com/office/drawing/2014/main" id="{937D5ACB-06E1-4CB4-BCED-595C3BD5B366}"/>
              </a:ext>
            </a:extLst>
          </p:cNvPr>
          <p:cNvGrpSpPr/>
          <p:nvPr userDrawn="1"/>
        </p:nvGrpSpPr>
        <p:grpSpPr>
          <a:xfrm>
            <a:off x="10147759" y="149813"/>
            <a:ext cx="2044241" cy="223234"/>
            <a:chOff x="8461793" y="155601"/>
            <a:chExt cx="3687147" cy="402641"/>
          </a:xfrm>
        </p:grpSpPr>
        <p:grpSp>
          <p:nvGrpSpPr>
            <p:cNvPr id="20" name="组合 19">
              <a:extLst>
                <a:ext uri="{FF2B5EF4-FFF2-40B4-BE49-F238E27FC236}">
                  <a16:creationId xmlns:a16="http://schemas.microsoft.com/office/drawing/2014/main" id="{23839D78-5822-4C72-22FE-BDA90B89C833}"/>
                </a:ext>
              </a:extLst>
            </p:cNvPr>
            <p:cNvGrpSpPr/>
            <p:nvPr userDrawn="1"/>
          </p:nvGrpSpPr>
          <p:grpSpPr>
            <a:xfrm>
              <a:off x="10416175" y="155601"/>
              <a:ext cx="1732765" cy="380364"/>
              <a:chOff x="10416175" y="155601"/>
              <a:chExt cx="1732765" cy="380364"/>
            </a:xfrm>
          </p:grpSpPr>
          <p:grpSp>
            <p:nvGrpSpPr>
              <p:cNvPr id="28" name="组合 27">
                <a:extLst>
                  <a:ext uri="{FF2B5EF4-FFF2-40B4-BE49-F238E27FC236}">
                    <a16:creationId xmlns:a16="http://schemas.microsoft.com/office/drawing/2014/main" id="{0A225415-2EAF-A887-B56B-3D8628253728}"/>
                  </a:ext>
                </a:extLst>
              </p:cNvPr>
              <p:cNvGrpSpPr/>
              <p:nvPr userDrawn="1"/>
            </p:nvGrpSpPr>
            <p:grpSpPr>
              <a:xfrm>
                <a:off x="10501419" y="313894"/>
                <a:ext cx="95342" cy="95342"/>
                <a:chOff x="10825120" y="313894"/>
                <a:chExt cx="95342" cy="95342"/>
              </a:xfrm>
            </p:grpSpPr>
            <p:cxnSp>
              <p:nvCxnSpPr>
                <p:cNvPr id="26" name="直线连接符 38">
                  <a:extLst>
                    <a:ext uri="{FF2B5EF4-FFF2-40B4-BE49-F238E27FC236}">
                      <a16:creationId xmlns:a16="http://schemas.microsoft.com/office/drawing/2014/main" id="{1F06AF66-3F95-7A25-B1C0-6648678FC10E}"/>
                    </a:ext>
                  </a:extLst>
                </p:cNvPr>
                <p:cNvCxnSpPr/>
                <p:nvPr/>
              </p:nvCxnSpPr>
              <p:spPr>
                <a:xfrm>
                  <a:off x="10825120" y="313894"/>
                  <a:ext cx="95342" cy="95342"/>
                </a:xfrm>
                <a:prstGeom prst="line">
                  <a:avLst/>
                </a:prstGeom>
                <a:ln>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cxnSp>
              <p:nvCxnSpPr>
                <p:cNvPr id="27" name="直线连接符 39">
                  <a:extLst>
                    <a:ext uri="{FF2B5EF4-FFF2-40B4-BE49-F238E27FC236}">
                      <a16:creationId xmlns:a16="http://schemas.microsoft.com/office/drawing/2014/main" id="{2705B435-6F11-8441-1453-227932DA0D6C}"/>
                    </a:ext>
                  </a:extLst>
                </p:cNvPr>
                <p:cNvCxnSpPr/>
                <p:nvPr/>
              </p:nvCxnSpPr>
              <p:spPr>
                <a:xfrm flipH="1">
                  <a:off x="10825120" y="313894"/>
                  <a:ext cx="95342" cy="95342"/>
                </a:xfrm>
                <a:prstGeom prst="line">
                  <a:avLst/>
                </a:prstGeom>
                <a:ln>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grpSp>
          <p:pic>
            <p:nvPicPr>
              <p:cNvPr id="29" name="图片 28">
                <a:extLst>
                  <a:ext uri="{FF2B5EF4-FFF2-40B4-BE49-F238E27FC236}">
                    <a16:creationId xmlns:a16="http://schemas.microsoft.com/office/drawing/2014/main" id="{02147147-0212-4ECF-9D3B-858EDD015576}"/>
                  </a:ext>
                </a:extLst>
              </p:cNvPr>
              <p:cNvPicPr>
                <a:picLocks noChangeAspect="1"/>
              </p:cNvPicPr>
              <p:nvPr userDrawn="1"/>
            </p:nvPicPr>
            <p:blipFill>
              <a:blip r:embed="rId13">
                <a:extLst>
                  <a:ext uri="{BEBA8EAE-BF5A-486C-A8C5-ECC9F3942E4B}">
                    <a14:imgProps xmlns:a14="http://schemas.microsoft.com/office/drawing/2010/main">
                      <a14:imgLayer r:embed="rId14">
                        <a14:imgEffect>
                          <a14:backgroundRemoval t="10000" b="90000" l="10000" r="90000">
                            <a14:foregroundMark x1="20000" y1="57037" x2="20000" y2="57037"/>
                            <a14:foregroundMark x1="13496" y1="15556" x2="13496" y2="15556"/>
                            <a14:foregroundMark x1="26992" y1="43704" x2="26992" y2="43704"/>
                            <a14:foregroundMark x1="36423" y1="49630" x2="36423" y2="49630"/>
                            <a14:foregroundMark x1="41301" y1="42963" x2="41301" y2="42963"/>
                            <a14:foregroundMark x1="49106" y1="40741" x2="49106" y2="40741"/>
                            <a14:foregroundMark x1="56911" y1="48889" x2="56911" y2="48889"/>
                            <a14:foregroundMark x1="64065" y1="45926" x2="64065" y2="45926"/>
                            <a14:foregroundMark x1="71057" y1="43704" x2="71057" y2="43704"/>
                            <a14:foregroundMark x1="78211" y1="46667" x2="78211" y2="46667"/>
                            <a14:foregroundMark x1="12358" y1="16296" x2="12358" y2="16296"/>
                            <a14:foregroundMark x1="11545" y1="16296" x2="11545" y2="16296"/>
                            <a14:foregroundMark x1="11057" y1="16296" x2="11057" y2="16296"/>
                            <a14:backgroundMark x1="39837" y1="14074" x2="39837" y2="14074"/>
                            <a14:backgroundMark x1="32846" y1="51852" x2="32846" y2="51852"/>
                            <a14:backgroundMark x1="80325" y1="45926" x2="80325" y2="45926"/>
                          </a14:backgroundRemoval>
                        </a14:imgEffect>
                      </a14:imgLayer>
                    </a14:imgProps>
                  </a:ext>
                </a:extLst>
              </a:blip>
              <a:stretch>
                <a:fillRect/>
              </a:stretch>
            </p:blipFill>
            <p:spPr>
              <a:xfrm>
                <a:off x="10416175" y="155601"/>
                <a:ext cx="1732765" cy="380364"/>
              </a:xfrm>
              <a:prstGeom prst="rect">
                <a:avLst/>
              </a:prstGeom>
            </p:spPr>
          </p:pic>
        </p:grpSp>
        <p:pic>
          <p:nvPicPr>
            <p:cNvPr id="2" name="图片 1" descr="文本&#10;&#10;中度可信度描述已自动生成">
              <a:extLst>
                <a:ext uri="{FF2B5EF4-FFF2-40B4-BE49-F238E27FC236}">
                  <a16:creationId xmlns:a16="http://schemas.microsoft.com/office/drawing/2014/main" id="{64F7EA8B-A8D8-75CC-98FF-0D33166883F6}"/>
                </a:ext>
              </a:extLst>
            </p:cNvPr>
            <p:cNvPicPr>
              <a:picLocks noChangeAspect="1"/>
            </p:cNvPicPr>
            <p:nvPr userDrawn="1"/>
          </p:nvPicPr>
          <p:blipFill>
            <a:blip r:embed="rId15">
              <a:extLst>
                <a:ext uri="{28A0092B-C50C-407E-A947-70E740481C1C}">
                  <a14:useLocalDpi xmlns:a14="http://schemas.microsoft.com/office/drawing/2010/main" val="0"/>
                </a:ext>
              </a:extLst>
            </a:blip>
            <a:stretch>
              <a:fillRect/>
            </a:stretch>
          </p:blipFill>
          <p:spPr>
            <a:xfrm>
              <a:off x="8461793" y="193117"/>
              <a:ext cx="2062130" cy="365125"/>
            </a:xfrm>
            <a:prstGeom prst="rect">
              <a:avLst/>
            </a:prstGeom>
          </p:spPr>
        </p:pic>
      </p:grpSp>
    </p:spTree>
    <p:extLst>
      <p:ext uri="{BB962C8B-B14F-4D97-AF65-F5344CB8AC3E}">
        <p14:creationId xmlns:p14="http://schemas.microsoft.com/office/powerpoint/2010/main" val="2948990825"/>
      </p:ext>
    </p:extLst>
  </p:cSld>
  <p:clrMap bg1="lt1" tx1="dk1" bg2="lt2" tx2="dk2" accent1="accent1" accent2="accent2" accent3="accent3" accent4="accent4" accent5="accent5" accent6="accent6" hlink="hlink" folHlink="folHlink"/>
  <p:sldLayoutIdLst>
    <p:sldLayoutId id="2147483755" r:id="rId1"/>
    <p:sldLayoutId id="2147483756" r:id="rId2"/>
    <p:sldLayoutId id="2147483757" r:id="rId3"/>
    <p:sldLayoutId id="2147483758" r:id="rId4"/>
    <p:sldLayoutId id="2147483759" r:id="rId5"/>
    <p:sldLayoutId id="2147483760" r:id="rId6"/>
    <p:sldLayoutId id="2147483761" r:id="rId7"/>
    <p:sldLayoutId id="2147483762" r:id="rId8"/>
    <p:sldLayoutId id="2147483763" r:id="rId9"/>
    <p:sldLayoutId id="2147483764" r:id="rId10"/>
    <p:sldLayoutId id="2147483765" r:id="rId11"/>
  </p:sldLayoutIdLst>
  <p:hf hdr="0" ftr="0" dt="0"/>
  <p:txStyles>
    <p:titleStyle>
      <a:lvl1pPr algn="l" defTabSz="914400" rtl="0" eaLnBrk="1" latinLnBrk="0" hangingPunct="1">
        <a:lnSpc>
          <a:spcPct val="90000"/>
        </a:lnSpc>
        <a:spcBef>
          <a:spcPct val="0"/>
        </a:spcBef>
        <a:buNone/>
        <a:defRPr sz="4400" b="1" kern="1200">
          <a:solidFill>
            <a:schemeClr val="tx1"/>
          </a:solidFill>
          <a:latin typeface="Verdana" panose="020B0604030504040204" pitchFamily="34" charset="0"/>
          <a:ea typeface="Microsoft YaHei" panose="020B0503020204020204" pitchFamily="34" charset="-122"/>
          <a:cs typeface="Verdana" panose="020B060403050404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Verdana" panose="020B0604030504040204" pitchFamily="34" charset="0"/>
          <a:ea typeface="Microsoft YaHei" panose="020B0503020204020204" pitchFamily="34" charset="-122"/>
          <a:cs typeface="Verdan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Verdana" panose="020B0604030504040204" pitchFamily="34" charset="0"/>
          <a:ea typeface="Microsoft YaHei" panose="020B0503020204020204" pitchFamily="34" charset="-122"/>
          <a:cs typeface="Verdan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Verdana" panose="020B0604030504040204" pitchFamily="34" charset="0"/>
          <a:ea typeface="Microsoft YaHei" panose="020B0503020204020204" pitchFamily="34" charset="-122"/>
          <a:cs typeface="Verdan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Verdana" panose="020B0604030504040204" pitchFamily="34" charset="0"/>
          <a:ea typeface="Microsoft YaHei" panose="020B0503020204020204" pitchFamily="34" charset="-122"/>
          <a:cs typeface="Verdan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Verdana" panose="020B0604030504040204" pitchFamily="34" charset="0"/>
          <a:ea typeface="Microsoft YaHei" panose="020B0503020204020204" pitchFamily="34" charset="-122"/>
          <a:cs typeface="Verdan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chart" Target="../charts/chart10.xml"/><Relationship Id="rId2" Type="http://schemas.openxmlformats.org/officeDocument/2006/relationships/chart" Target="../charts/chart9.xml"/><Relationship Id="rId1" Type="http://schemas.openxmlformats.org/officeDocument/2006/relationships/slideLayout" Target="../slideLayouts/slideLayout10.xml"/><Relationship Id="rId5" Type="http://schemas.microsoft.com/office/2018/10/relationships/comments" Target="../comments/modernComment_108_FD257142.xml"/><Relationship Id="rId4" Type="http://schemas.openxmlformats.org/officeDocument/2006/relationships/chart" Target="../charts/chart11.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7" Type="http://schemas.microsoft.com/office/2018/10/relationships/comments" Target="../comments/modernComment_108_FD257142.xml"/><Relationship Id="rId2" Type="http://schemas.openxmlformats.org/officeDocument/2006/relationships/chart" Target="../charts/chart12.xml"/><Relationship Id="rId1" Type="http://schemas.openxmlformats.org/officeDocument/2006/relationships/slideLayout" Target="../slideLayouts/slideLayout10.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44.xml"/><Relationship Id="rId1" Type="http://schemas.openxmlformats.org/officeDocument/2006/relationships/tags" Target="../tags/tag1.xml"/><Relationship Id="rId4" Type="http://schemas.openxmlformats.org/officeDocument/2006/relationships/chart" Target="../charts/chart13.xml"/></Relationships>
</file>

<file path=ppt/slides/_rels/slide15.xml.rels><?xml version="1.0" encoding="UTF-8" standalone="yes"?>
<Relationships xmlns="http://schemas.openxmlformats.org/package/2006/relationships"><Relationship Id="rId8" Type="http://schemas.microsoft.com/office/2018/10/relationships/comments" Target="../comments/modernComment_10C_79E5B3FB.xml"/><Relationship Id="rId3" Type="http://schemas.openxmlformats.org/officeDocument/2006/relationships/chart" Target="../charts/chart15.xml"/><Relationship Id="rId2" Type="http://schemas.openxmlformats.org/officeDocument/2006/relationships/chart" Target="../charts/chart14.xml"/><Relationship Id="rId1" Type="http://schemas.openxmlformats.org/officeDocument/2006/relationships/slideLayout" Target="../slideLayouts/slideLayout10.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chart" Target="../charts/chart17.xml"/><Relationship Id="rId7" Type="http://schemas.openxmlformats.org/officeDocument/2006/relationships/chart" Target="../charts/chart18.xml"/><Relationship Id="rId2" Type="http://schemas.openxmlformats.org/officeDocument/2006/relationships/chart" Target="../charts/chart16.xml"/><Relationship Id="rId1" Type="http://schemas.openxmlformats.org/officeDocument/2006/relationships/slideLayout" Target="../slideLayouts/slideLayout10.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 Id="rId9" Type="http://schemas.microsoft.com/office/2018/10/relationships/comments" Target="../comments/modernComment_10C_79E5B3FB.xml"/></Relationships>
</file>

<file path=ppt/slides/_rels/slide17.xml.rels><?xml version="1.0" encoding="UTF-8" standalone="yes"?>
<Relationships xmlns="http://schemas.openxmlformats.org/package/2006/relationships"><Relationship Id="rId8" Type="http://schemas.openxmlformats.org/officeDocument/2006/relationships/chart" Target="../charts/chart19.xml"/><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25.png"/><Relationship Id="rId1" Type="http://schemas.openxmlformats.org/officeDocument/2006/relationships/slideLayout" Target="../slideLayouts/slideLayout15.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3" Type="http://schemas.microsoft.com/office/2018/10/relationships/comments" Target="../comments/modernComment_10D_6A61ECE6.xml"/><Relationship Id="rId2" Type="http://schemas.openxmlformats.org/officeDocument/2006/relationships/chart" Target="../charts/chart20.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chart" Target="../charts/chart22.xml"/><Relationship Id="rId2" Type="http://schemas.openxmlformats.org/officeDocument/2006/relationships/chart" Target="../charts/chart21.xml"/><Relationship Id="rId1" Type="http://schemas.openxmlformats.org/officeDocument/2006/relationships/slideLayout" Target="../slideLayouts/slideLayout10.xml"/><Relationship Id="rId4" Type="http://schemas.microsoft.com/office/2018/10/relationships/comments" Target="../comments/modernComment_10D_6A61ECE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chart" Target="../charts/chart23.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chart" Target="../charts/chart24.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2" Type="http://schemas.openxmlformats.org/officeDocument/2006/relationships/chart" Target="../charts/chart25.xm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3" Type="http://schemas.microsoft.com/office/2018/10/relationships/comments" Target="../comments/modernComment_112_E46C651D.xml"/><Relationship Id="rId2" Type="http://schemas.openxmlformats.org/officeDocument/2006/relationships/chart" Target="../charts/chart26.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3" Type="http://schemas.openxmlformats.org/officeDocument/2006/relationships/chart" Target="../charts/chart28.xml"/><Relationship Id="rId2" Type="http://schemas.openxmlformats.org/officeDocument/2006/relationships/chart" Target="../charts/chart27.xml"/><Relationship Id="rId1" Type="http://schemas.openxmlformats.org/officeDocument/2006/relationships/slideLayout" Target="../slideLayouts/slideLayout14.xml"/><Relationship Id="rId6" Type="http://schemas.microsoft.com/office/2018/10/relationships/comments" Target="../comments/modernComment_113_A87244F4.xml"/><Relationship Id="rId5" Type="http://schemas.openxmlformats.org/officeDocument/2006/relationships/chart" Target="../charts/chart30.xml"/><Relationship Id="rId4" Type="http://schemas.openxmlformats.org/officeDocument/2006/relationships/chart" Target="../charts/chart29.xml"/></Relationships>
</file>

<file path=ppt/slides/_rels/slide26.xml.rels><?xml version="1.0" encoding="UTF-8" standalone="yes"?>
<Relationships xmlns="http://schemas.openxmlformats.org/package/2006/relationships"><Relationship Id="rId3" Type="http://schemas.openxmlformats.org/officeDocument/2006/relationships/chart" Target="../charts/chart32.xml"/><Relationship Id="rId2" Type="http://schemas.openxmlformats.org/officeDocument/2006/relationships/chart" Target="../charts/chart31.xml"/><Relationship Id="rId1" Type="http://schemas.openxmlformats.org/officeDocument/2006/relationships/slideLayout" Target="../slideLayouts/slideLayout14.xml"/><Relationship Id="rId4" Type="http://schemas.microsoft.com/office/2018/10/relationships/comments" Target="../comments/modernComment_114_67C476CA.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chart" Target="../charts/chart34.xml"/><Relationship Id="rId2" Type="http://schemas.openxmlformats.org/officeDocument/2006/relationships/chart" Target="../charts/chart33.xml"/><Relationship Id="rId1" Type="http://schemas.openxmlformats.org/officeDocument/2006/relationships/slideLayout" Target="../slideLayouts/slideLayout12.xml"/><Relationship Id="rId5" Type="http://schemas.microsoft.com/office/2018/10/relationships/comments" Target="NULL"/></Relationships>
</file>

<file path=ppt/slides/_rels/slide29.xml.rels><?xml version="1.0" encoding="UTF-8" standalone="yes"?>
<Relationships xmlns="http://schemas.openxmlformats.org/package/2006/relationships"><Relationship Id="rId2" Type="http://schemas.microsoft.com/office/2018/10/relationships/comments" Target="../comments/modernComment_117_82442FC7.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8" Type="http://schemas.openxmlformats.org/officeDocument/2006/relationships/image" Target="../media/image38.png"/><Relationship Id="rId13" Type="http://schemas.microsoft.com/office/2018/10/relationships/comments" Target="../comments/modernComment_118_4F530564.xml"/><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32.png"/><Relationship Id="rId1" Type="http://schemas.openxmlformats.org/officeDocument/2006/relationships/slideLayout" Target="../slideLayouts/slideLayout12.xml"/><Relationship Id="rId6" Type="http://schemas.openxmlformats.org/officeDocument/2006/relationships/image" Target="../media/image36.png"/><Relationship Id="rId11" Type="http://schemas.openxmlformats.org/officeDocument/2006/relationships/image" Target="../media/image41.png"/><Relationship Id="rId5" Type="http://schemas.openxmlformats.org/officeDocument/2006/relationships/image" Target="../media/image35.png"/><Relationship Id="rId10" Type="http://schemas.openxmlformats.org/officeDocument/2006/relationships/image" Target="../media/image40.png"/><Relationship Id="rId4" Type="http://schemas.openxmlformats.org/officeDocument/2006/relationships/image" Target="../media/image34.png"/><Relationship Id="rId9" Type="http://schemas.openxmlformats.org/officeDocument/2006/relationships/image" Target="../media/image39.png"/></Relationships>
</file>

<file path=ppt/slides/_rels/slide31.xml.rels><?xml version="1.0" encoding="UTF-8" standalone="yes"?>
<Relationships xmlns="http://schemas.openxmlformats.org/package/2006/relationships"><Relationship Id="rId8" Type="http://schemas.openxmlformats.org/officeDocument/2006/relationships/image" Target="../media/image38.png"/><Relationship Id="rId13" Type="http://schemas.microsoft.com/office/2018/10/relationships/comments" Target="../comments/modernComment_118_4F530564.xml"/><Relationship Id="rId3" Type="http://schemas.openxmlformats.org/officeDocument/2006/relationships/image" Target="../media/image33.png"/><Relationship Id="rId7" Type="http://schemas.openxmlformats.org/officeDocument/2006/relationships/image" Target="../media/image37.png"/><Relationship Id="rId12" Type="http://schemas.openxmlformats.org/officeDocument/2006/relationships/chart" Target="../charts/chart35.xml"/><Relationship Id="rId2" Type="http://schemas.openxmlformats.org/officeDocument/2006/relationships/image" Target="../media/image32.png"/><Relationship Id="rId1" Type="http://schemas.openxmlformats.org/officeDocument/2006/relationships/slideLayout" Target="../slideLayouts/slideLayout12.xml"/><Relationship Id="rId6" Type="http://schemas.openxmlformats.org/officeDocument/2006/relationships/image" Target="../media/image36.png"/><Relationship Id="rId11" Type="http://schemas.openxmlformats.org/officeDocument/2006/relationships/image" Target="../media/image41.png"/><Relationship Id="rId5" Type="http://schemas.openxmlformats.org/officeDocument/2006/relationships/image" Target="../media/image35.png"/><Relationship Id="rId10" Type="http://schemas.openxmlformats.org/officeDocument/2006/relationships/image" Target="../media/image40.png"/><Relationship Id="rId4" Type="http://schemas.openxmlformats.org/officeDocument/2006/relationships/image" Target="../media/image34.png"/><Relationship Id="rId9" Type="http://schemas.openxmlformats.org/officeDocument/2006/relationships/image" Target="../media/image3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chart" Target="../charts/chart36.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chart" Target="../charts/chart37.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chart" Target="../charts/chart39.xml"/><Relationship Id="rId7" Type="http://schemas.openxmlformats.org/officeDocument/2006/relationships/chart" Target="../charts/chart43.xml"/><Relationship Id="rId2" Type="http://schemas.openxmlformats.org/officeDocument/2006/relationships/chart" Target="../charts/chart38.xml"/><Relationship Id="rId1" Type="http://schemas.openxmlformats.org/officeDocument/2006/relationships/slideLayout" Target="../slideLayouts/slideLayout13.xml"/><Relationship Id="rId6" Type="http://schemas.openxmlformats.org/officeDocument/2006/relationships/chart" Target="../charts/chart42.xml"/><Relationship Id="rId5" Type="http://schemas.openxmlformats.org/officeDocument/2006/relationships/chart" Target="../charts/chart41.xml"/><Relationship Id="rId4" Type="http://schemas.openxmlformats.org/officeDocument/2006/relationships/chart" Target="../charts/chart40.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chart" Target="../charts/chart44.xml"/><Relationship Id="rId2" Type="http://schemas.openxmlformats.org/officeDocument/2006/relationships/notesSlide" Target="../notesSlides/notesSlide2.xml"/><Relationship Id="rId1" Type="http://schemas.openxmlformats.org/officeDocument/2006/relationships/slideLayout" Target="../slideLayouts/slideLayout13.xml"/><Relationship Id="rId5" Type="http://schemas.microsoft.com/office/2018/10/relationships/comments" Target="../comments/modernComment_11E_C15DE9F5.xml"/><Relationship Id="rId4" Type="http://schemas.openxmlformats.org/officeDocument/2006/relationships/chart" Target="../charts/chart4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44.xml"/><Relationship Id="rId1" Type="http://schemas.openxmlformats.org/officeDocument/2006/relationships/tags" Target="../tags/tag2.xml"/><Relationship Id="rId4" Type="http://schemas.openxmlformats.org/officeDocument/2006/relationships/chart" Target="../charts/chart4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44.xml"/><Relationship Id="rId1" Type="http://schemas.openxmlformats.org/officeDocument/2006/relationships/tags" Target="../tags/tag3.xml"/><Relationship Id="rId4" Type="http://schemas.openxmlformats.org/officeDocument/2006/relationships/chart" Target="../charts/chart47.xml"/></Relationships>
</file>

<file path=ppt/slides/_rels/slide45.xml.rels><?xml version="1.0" encoding="UTF-8" standalone="yes"?>
<Relationships xmlns="http://schemas.openxmlformats.org/package/2006/relationships"><Relationship Id="rId3" Type="http://schemas.openxmlformats.org/officeDocument/2006/relationships/chart" Target="../charts/chart49.xml"/><Relationship Id="rId2" Type="http://schemas.openxmlformats.org/officeDocument/2006/relationships/chart" Target="../charts/chart48.xml"/><Relationship Id="rId1" Type="http://schemas.openxmlformats.org/officeDocument/2006/relationships/slideLayout" Target="../slideLayouts/slideLayout10.xml"/><Relationship Id="rId5" Type="http://schemas.openxmlformats.org/officeDocument/2006/relationships/image" Target="../media/image43.png"/><Relationship Id="rId4" Type="http://schemas.openxmlformats.org/officeDocument/2006/relationships/image" Target="../media/image42.png"/></Relationships>
</file>

<file path=ppt/slides/_rels/slide46.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image" Target="../media/image44.jpg"/><Relationship Id="rId1" Type="http://schemas.openxmlformats.org/officeDocument/2006/relationships/slideLayout" Target="../slideLayouts/slideLayout15.xml"/><Relationship Id="rId4" Type="http://schemas.openxmlformats.org/officeDocument/2006/relationships/image" Target="../media/image46.jpg"/></Relationships>
</file>

<file path=ppt/slides/_rels/slide47.xml.rels><?xml version="1.0" encoding="UTF-8" standalone="yes"?>
<Relationships xmlns="http://schemas.openxmlformats.org/package/2006/relationships"><Relationship Id="rId3" Type="http://schemas.microsoft.com/office/2018/10/relationships/comments" Target="../comments/modernComment_127_1AAE637F.xml"/><Relationship Id="rId2" Type="http://schemas.openxmlformats.org/officeDocument/2006/relationships/chart" Target="../charts/chart50.xml"/><Relationship Id="rId1" Type="http://schemas.openxmlformats.org/officeDocument/2006/relationships/slideLayout" Target="../slideLayouts/slideLayout10.xml"/></Relationships>
</file>

<file path=ppt/slides/_rels/slide48.xml.rels><?xml version="1.0" encoding="UTF-8" standalone="yes"?>
<Relationships xmlns="http://schemas.openxmlformats.org/package/2006/relationships"><Relationship Id="rId2" Type="http://schemas.openxmlformats.org/officeDocument/2006/relationships/chart" Target="../charts/chart51.xml"/><Relationship Id="rId1" Type="http://schemas.openxmlformats.org/officeDocument/2006/relationships/slideLayout" Target="../slideLayouts/slideLayout10.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0.xml.rels><?xml version="1.0" encoding="UTF-8" standalone="yes"?>
<Relationships xmlns="http://schemas.openxmlformats.org/package/2006/relationships"><Relationship Id="rId2" Type="http://schemas.openxmlformats.org/officeDocument/2006/relationships/chart" Target="../charts/chart52.xml"/><Relationship Id="rId1" Type="http://schemas.openxmlformats.org/officeDocument/2006/relationships/slideLayout" Target="../slideLayouts/slideLayout14.xml"/></Relationships>
</file>

<file path=ppt/slides/_rels/slide51.xml.rels><?xml version="1.0" encoding="UTF-8" standalone="yes"?>
<Relationships xmlns="http://schemas.openxmlformats.org/package/2006/relationships"><Relationship Id="rId2" Type="http://schemas.openxmlformats.org/officeDocument/2006/relationships/chart" Target="../charts/chart53.xml"/><Relationship Id="rId1" Type="http://schemas.openxmlformats.org/officeDocument/2006/relationships/slideLayout" Target="../slideLayouts/slideLayout14.xml"/></Relationships>
</file>

<file path=ppt/slides/_rels/slide52.xml.rels><?xml version="1.0" encoding="UTF-8" standalone="yes"?>
<Relationships xmlns="http://schemas.openxmlformats.org/package/2006/relationships"><Relationship Id="rId3" Type="http://schemas.microsoft.com/office/2018/10/relationships/comments" Target="../comments/modernComment_12C_A47B61D8.xml"/><Relationship Id="rId2" Type="http://schemas.openxmlformats.org/officeDocument/2006/relationships/chart" Target="../charts/chart54.xml"/><Relationship Id="rId1" Type="http://schemas.openxmlformats.org/officeDocument/2006/relationships/slideLayout" Target="../slideLayouts/slideLayout14.xml"/></Relationships>
</file>

<file path=ppt/slides/_rels/slide53.xml.rels><?xml version="1.0" encoding="UTF-8" standalone="yes"?>
<Relationships xmlns="http://schemas.openxmlformats.org/package/2006/relationships"><Relationship Id="rId2" Type="http://schemas.microsoft.com/office/2018/10/relationships/comments" Target="../comments/modernComment_12D_9DC42DD0.xml"/><Relationship Id="rId1" Type="http://schemas.openxmlformats.org/officeDocument/2006/relationships/slideLayout" Target="../slideLayouts/slideLayout14.xml"/></Relationships>
</file>

<file path=ppt/slides/_rels/slide54.xml.rels><?xml version="1.0" encoding="UTF-8" standalone="yes"?>
<Relationships xmlns="http://schemas.openxmlformats.org/package/2006/relationships"><Relationship Id="rId3" Type="http://schemas.openxmlformats.org/officeDocument/2006/relationships/chart" Target="../charts/chart56.xml"/><Relationship Id="rId2" Type="http://schemas.openxmlformats.org/officeDocument/2006/relationships/chart" Target="../charts/chart55.xml"/><Relationship Id="rId1" Type="http://schemas.openxmlformats.org/officeDocument/2006/relationships/slideLayout" Target="../slideLayouts/slideLayout14.xml"/><Relationship Id="rId6" Type="http://schemas.microsoft.com/office/2018/10/relationships/comments" Target="../comments/modernComment_12E_DA8194F0.xml"/><Relationship Id="rId4" Type="http://schemas.openxmlformats.org/officeDocument/2006/relationships/chart" Target="../charts/chart5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microsoft.com/office/2018/10/relationships/comments" Target="../comments/modernComment_130_7990E50B.xml"/><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9.png"/><Relationship Id="rId7" Type="http://schemas.microsoft.com/office/2007/relationships/hdphoto" Target="../media/hdphoto3.wdp"/><Relationship Id="rId12" Type="http://schemas.microsoft.com/office/2018/10/relationships/comments" Target="../comments/modernComment_131_A498FDBA0.xml"/><Relationship Id="rId2" Type="http://schemas.openxmlformats.org/officeDocument/2006/relationships/image" Target="../media/image48.png"/><Relationship Id="rId1" Type="http://schemas.openxmlformats.org/officeDocument/2006/relationships/slideLayout" Target="../slideLayouts/slideLayout12.xml"/><Relationship Id="rId6" Type="http://schemas.openxmlformats.org/officeDocument/2006/relationships/image" Target="../media/image52.png"/><Relationship Id="rId11" Type="http://schemas.openxmlformats.org/officeDocument/2006/relationships/image" Target="../media/image56.png"/><Relationship Id="rId5" Type="http://schemas.openxmlformats.org/officeDocument/2006/relationships/image" Target="../media/image51.png"/><Relationship Id="rId10" Type="http://schemas.openxmlformats.org/officeDocument/2006/relationships/image" Target="../media/image55.png"/><Relationship Id="rId4" Type="http://schemas.openxmlformats.org/officeDocument/2006/relationships/image" Target="../media/image50.png"/><Relationship Id="rId9" Type="http://schemas.openxmlformats.org/officeDocument/2006/relationships/image" Target="../media/image54.png"/></Relationships>
</file>

<file path=ppt/slides/_rels/slide58.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9.png"/><Relationship Id="rId7" Type="http://schemas.microsoft.com/office/2007/relationships/hdphoto" Target="../media/hdphoto3.wdp"/><Relationship Id="rId12" Type="http://schemas.microsoft.com/office/2018/10/relationships/comments" Target="../comments/modernComment_131_A498FDBA0.xml"/><Relationship Id="rId2" Type="http://schemas.openxmlformats.org/officeDocument/2006/relationships/image" Target="../media/image48.png"/><Relationship Id="rId1" Type="http://schemas.openxmlformats.org/officeDocument/2006/relationships/slideLayout" Target="../slideLayouts/slideLayout12.xml"/><Relationship Id="rId6" Type="http://schemas.openxmlformats.org/officeDocument/2006/relationships/image" Target="../media/image52.png"/><Relationship Id="rId11" Type="http://schemas.openxmlformats.org/officeDocument/2006/relationships/image" Target="../media/image56.png"/><Relationship Id="rId5" Type="http://schemas.openxmlformats.org/officeDocument/2006/relationships/image" Target="../media/image51.png"/><Relationship Id="rId10" Type="http://schemas.openxmlformats.org/officeDocument/2006/relationships/image" Target="../media/image55.png"/><Relationship Id="rId4" Type="http://schemas.openxmlformats.org/officeDocument/2006/relationships/image" Target="../media/image50.png"/><Relationship Id="rId9" Type="http://schemas.openxmlformats.org/officeDocument/2006/relationships/image" Target="../media/image54.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chart" Target="../charts/chart2.xml"/><Relationship Id="rId1" Type="http://schemas.openxmlformats.org/officeDocument/2006/relationships/slideLayout" Target="../slideLayouts/slideLayout10.xml"/></Relationships>
</file>

<file path=ppt/slides/_rels/slide60.xml.rels><?xml version="1.0" encoding="UTF-8" standalone="yes"?>
<Relationships xmlns="http://schemas.openxmlformats.org/package/2006/relationships"><Relationship Id="rId3" Type="http://schemas.openxmlformats.org/officeDocument/2006/relationships/chart" Target="../charts/chart58.xml"/><Relationship Id="rId2" Type="http://schemas.openxmlformats.org/officeDocument/2006/relationships/slideLayout" Target="../slideLayouts/slideLayout13.xml"/><Relationship Id="rId1" Type="http://schemas.openxmlformats.org/officeDocument/2006/relationships/themeOverride" Target="../theme/themeOverride4.xml"/></Relationships>
</file>

<file path=ppt/slides/_rels/slide61.xml.rels><?xml version="1.0" encoding="UTF-8" standalone="yes"?>
<Relationships xmlns="http://schemas.openxmlformats.org/package/2006/relationships"><Relationship Id="rId2" Type="http://schemas.openxmlformats.org/officeDocument/2006/relationships/chart" Target="../charts/chart59.xml"/><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8" Type="http://schemas.openxmlformats.org/officeDocument/2006/relationships/image" Target="../media/image57.jpg"/><Relationship Id="rId3" Type="http://schemas.openxmlformats.org/officeDocument/2006/relationships/chart" Target="../charts/chart61.xml"/><Relationship Id="rId7" Type="http://schemas.openxmlformats.org/officeDocument/2006/relationships/chart" Target="../charts/chart65.xml"/><Relationship Id="rId2" Type="http://schemas.openxmlformats.org/officeDocument/2006/relationships/chart" Target="../charts/chart60.xml"/><Relationship Id="rId1" Type="http://schemas.openxmlformats.org/officeDocument/2006/relationships/slideLayout" Target="../slideLayouts/slideLayout13.xml"/><Relationship Id="rId6" Type="http://schemas.openxmlformats.org/officeDocument/2006/relationships/chart" Target="../charts/chart64.xml"/><Relationship Id="rId5" Type="http://schemas.openxmlformats.org/officeDocument/2006/relationships/chart" Target="../charts/chart63.xml"/><Relationship Id="rId4" Type="http://schemas.openxmlformats.org/officeDocument/2006/relationships/chart" Target="../charts/chart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3" Type="http://schemas.openxmlformats.org/officeDocument/2006/relationships/chart" Target="../charts/chart67.xml"/><Relationship Id="rId2" Type="http://schemas.openxmlformats.org/officeDocument/2006/relationships/chart" Target="../charts/chart66.xml"/><Relationship Id="rId1" Type="http://schemas.openxmlformats.org/officeDocument/2006/relationships/slideLayout" Target="../slideLayouts/slideLayout13.xml"/><Relationship Id="rId4" Type="http://schemas.microsoft.com/office/2018/10/relationships/comments" Target="../comments/modernComment_137_5D711B1E.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9.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chart" Target="../charts/chart69.xml"/><Relationship Id="rId7" Type="http://schemas.openxmlformats.org/officeDocument/2006/relationships/chart" Target="../charts/chart73.xml"/><Relationship Id="rId12" Type="http://schemas.microsoft.com/office/2018/10/relationships/comments" Target="NULL"/><Relationship Id="rId2" Type="http://schemas.openxmlformats.org/officeDocument/2006/relationships/chart" Target="../charts/chart68.xml"/><Relationship Id="rId1" Type="http://schemas.openxmlformats.org/officeDocument/2006/relationships/slideLayout" Target="../slideLayouts/slideLayout12.xml"/><Relationship Id="rId6" Type="http://schemas.openxmlformats.org/officeDocument/2006/relationships/chart" Target="../charts/chart72.xml"/><Relationship Id="rId5" Type="http://schemas.openxmlformats.org/officeDocument/2006/relationships/chart" Target="../charts/chart71.xml"/><Relationship Id="rId4" Type="http://schemas.openxmlformats.org/officeDocument/2006/relationships/chart" Target="../charts/chart70.xml"/><Relationship Id="rId9" Type="http://schemas.openxmlformats.org/officeDocument/2006/relationships/image" Target="../media/image59.png"/></Relationships>
</file>

<file path=ppt/slides/_rels/slide7.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chart" Target="../charts/chart4.xml"/><Relationship Id="rId1" Type="http://schemas.openxmlformats.org/officeDocument/2006/relationships/slideLayout" Target="../slideLayouts/slideLayout10.xml"/><Relationship Id="rId4" Type="http://schemas.openxmlformats.org/officeDocument/2006/relationships/chart" Target="../charts/chart6.xml"/></Relationships>
</file>

<file path=ppt/slides/_rels/slide8.xml.rels><?xml version="1.0" encoding="UTF-8" standalone="yes"?>
<Relationships xmlns="http://schemas.openxmlformats.org/package/2006/relationships"><Relationship Id="rId2" Type="http://schemas.openxmlformats.org/officeDocument/2006/relationships/chart" Target="../charts/chart7.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chart" Target="../charts/chart8.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0D930B-507E-5746-BAB4-7178FF2F7186}"/>
              </a:ext>
            </a:extLst>
          </p:cNvPr>
          <p:cNvSpPr>
            <a:spLocks noGrp="1"/>
          </p:cNvSpPr>
          <p:nvPr>
            <p:ph type="title"/>
          </p:nvPr>
        </p:nvSpPr>
        <p:spPr/>
        <p:txBody>
          <a:bodyPr/>
          <a:lstStyle/>
          <a:p>
            <a:r>
              <a:rPr dirty="0">
                <a:latin typeface="+mj-lt"/>
              </a:rPr>
              <a:t>Nespresso</a:t>
            </a:r>
          </a:p>
          <a:p>
            <a:r>
              <a:rPr dirty="0"/>
              <a:t>2023年12月月报</a:t>
            </a:r>
          </a:p>
        </p:txBody>
      </p:sp>
    </p:spTree>
    <p:extLst>
      <p:ext uri="{BB962C8B-B14F-4D97-AF65-F5344CB8AC3E}">
        <p14:creationId xmlns:p14="http://schemas.microsoft.com/office/powerpoint/2010/main" val="10775939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A069186-D0CB-5C4C-B4F1-8240978FAF2F}"/>
              </a:ext>
            </a:extLst>
          </p:cNvPr>
          <p:cNvSpPr>
            <a:spLocks noGrp="1"/>
          </p:cNvSpPr>
          <p:nvPr>
            <p:ph type="title"/>
          </p:nvPr>
        </p:nvSpPr>
        <p:spPr/>
        <p:txBody>
          <a:bodyPr/>
          <a:lstStyle/>
          <a:p>
            <a:r>
              <a:rPr lang="x-none" dirty="0">
                <a:latin typeface="+mn-lt"/>
              </a:rPr>
              <a:t>Nes</a:t>
            </a:r>
            <a:r>
              <a:rPr lang="en-US" altLang="zh-CN" dirty="0">
                <a:latin typeface="+mn-lt"/>
              </a:rPr>
              <a:t>p</a:t>
            </a:r>
            <a:r>
              <a:rPr lang="x-none" dirty="0">
                <a:latin typeface="+mn-lt"/>
              </a:rPr>
              <a:t>resso</a:t>
            </a:r>
            <a:r>
              <a:rPr lang="x-none" dirty="0"/>
              <a:t>相关搜索词情况</a:t>
            </a:r>
          </a:p>
        </p:txBody>
      </p:sp>
      <p:sp>
        <p:nvSpPr>
          <p:cNvPr id="6" name="Text Placeholder 5">
            <a:extLst>
              <a:ext uri="{FF2B5EF4-FFF2-40B4-BE49-F238E27FC236}">
                <a16:creationId xmlns:a16="http://schemas.microsoft.com/office/drawing/2014/main" id="{4D2B1C5A-B832-5748-BCBF-1093CB2AB7B9}"/>
              </a:ext>
            </a:extLst>
          </p:cNvPr>
          <p:cNvSpPr>
            <a:spLocks noGrp="1"/>
          </p:cNvSpPr>
          <p:nvPr>
            <p:ph type="body" sz="quarter" idx="10"/>
          </p:nvPr>
        </p:nvSpPr>
        <p:spPr/>
        <p:txBody>
          <a:bodyPr/>
          <a:lstStyle/>
          <a:p>
            <a:pPr>
              <a:lnSpc>
                <a:spcPct val="100000"/>
              </a:lnSpc>
            </a:pPr>
            <a:r>
              <a:rPr lang="zh-CN" altLang="en-US" dirty="0">
                <a:latin typeface="+mn-ea"/>
              </a:rPr>
              <a:t>小红书相关搜索词热度值同比上升，但</a:t>
            </a:r>
            <a:r>
              <a:rPr lang="zh-CN" altLang="en-US" b="1" dirty="0">
                <a:latin typeface="+mn-ea"/>
              </a:rPr>
              <a:t>千粉以上笔记数不及去年</a:t>
            </a:r>
            <a:r>
              <a:rPr lang="zh-CN" altLang="en-US" dirty="0">
                <a:latin typeface="+mn-ea"/>
              </a:rPr>
              <a:t>；</a:t>
            </a:r>
            <a:endParaRPr lang="en-US" altLang="zh-CN" dirty="0">
              <a:latin typeface="+mn-ea"/>
            </a:endParaRPr>
          </a:p>
          <a:p>
            <a:pPr>
              <a:lnSpc>
                <a:spcPct val="100000"/>
              </a:lnSpc>
            </a:pPr>
            <a:r>
              <a:rPr lang="zh-CN" altLang="en-US" dirty="0">
                <a:latin typeface="+mn-ea"/>
              </a:rPr>
              <a:t>除“</a:t>
            </a:r>
            <a:r>
              <a:rPr lang="en-US" altLang="zh-CN" dirty="0">
                <a:latin typeface="+mn-ea"/>
              </a:rPr>
              <a:t>Nespresso</a:t>
            </a:r>
            <a:r>
              <a:rPr lang="zh-CN" altLang="en-US" dirty="0">
                <a:latin typeface="+mn-ea"/>
              </a:rPr>
              <a:t>咖啡机”外，站内</a:t>
            </a:r>
            <a:r>
              <a:rPr lang="en-US" altLang="zh-CN" dirty="0">
                <a:latin typeface="+mn-ea"/>
              </a:rPr>
              <a:t>Top</a:t>
            </a:r>
            <a:r>
              <a:rPr lang="zh-CN" altLang="en-US" dirty="0">
                <a:latin typeface="+mn-ea"/>
              </a:rPr>
              <a:t>品牌词搜索人数均呈现同比下滑趋势，且</a:t>
            </a:r>
            <a:r>
              <a:rPr lang="en-US" altLang="zh-CN" dirty="0">
                <a:latin typeface="+mn-ea"/>
              </a:rPr>
              <a:t>Nespresso12</a:t>
            </a:r>
            <a:r>
              <a:rPr lang="zh-CN" altLang="en-US" dirty="0">
                <a:latin typeface="+mn-ea"/>
              </a:rPr>
              <a:t>月</a:t>
            </a:r>
            <a:r>
              <a:rPr lang="zh-CN" altLang="en-US" b="1" dirty="0">
                <a:latin typeface="+mn-ea"/>
              </a:rPr>
              <a:t>千粉以上笔记数与站内搜索无明显线性关系</a:t>
            </a:r>
            <a:r>
              <a:rPr lang="zh-CN" altLang="en-US" dirty="0">
                <a:latin typeface="+mn-ea"/>
              </a:rPr>
              <a:t>；</a:t>
            </a:r>
            <a:endParaRPr lang="en-US" altLang="zh-CN" dirty="0">
              <a:latin typeface="+mn-ea"/>
            </a:endParaRPr>
          </a:p>
        </p:txBody>
      </p:sp>
      <p:sp>
        <p:nvSpPr>
          <p:cNvPr id="7" name="Text Placeholder 6">
            <a:extLst>
              <a:ext uri="{FF2B5EF4-FFF2-40B4-BE49-F238E27FC236}">
                <a16:creationId xmlns:a16="http://schemas.microsoft.com/office/drawing/2014/main" id="{4EA7B5A2-E9AD-534A-BA70-B2DC18BFEF1D}"/>
              </a:ext>
            </a:extLst>
          </p:cNvPr>
          <p:cNvSpPr>
            <a:spLocks noGrp="1"/>
          </p:cNvSpPr>
          <p:nvPr>
            <p:ph type="body" sz="quarter" idx="11"/>
          </p:nvPr>
        </p:nvSpPr>
        <p:spPr/>
        <p:txBody>
          <a:bodyPr/>
          <a:lstStyle/>
          <a:p>
            <a:r>
              <a:rPr lang="zh-CN" altLang="en-US" dirty="0">
                <a:latin typeface="+mn-ea"/>
                <a:ea typeface="+mn-ea"/>
              </a:rPr>
              <a:t>数据来源：站内搜索词：生意参谋；小红书搜索词：千瓜数据</a:t>
            </a:r>
          </a:p>
          <a:p>
            <a:r>
              <a:rPr lang="zh-CN" altLang="en-US" dirty="0">
                <a:latin typeface="+mn-ea"/>
                <a:ea typeface="+mn-ea"/>
              </a:rPr>
              <a:t>时间维度：</a:t>
            </a:r>
            <a:r>
              <a:rPr lang="en-US" altLang="zh-CN" dirty="0">
                <a:latin typeface="+mn-ea"/>
                <a:ea typeface="+mn-ea"/>
              </a:rPr>
              <a:t>2023.12</a:t>
            </a:r>
          </a:p>
          <a:p>
            <a:r>
              <a:rPr lang="en-US" altLang="zh-CN" dirty="0">
                <a:latin typeface="+mn-ea"/>
                <a:ea typeface="+mn-ea"/>
              </a:rPr>
              <a:t>*</a:t>
            </a:r>
            <a:r>
              <a:rPr lang="zh-CN" altLang="en-US" dirty="0">
                <a:latin typeface="+mn-ea"/>
                <a:ea typeface="+mn-ea"/>
              </a:rPr>
              <a:t>小红书热度值中已剔除出行</a:t>
            </a:r>
            <a:r>
              <a:rPr lang="en-US" altLang="zh-CN" dirty="0">
                <a:latin typeface="+mn-ea"/>
                <a:ea typeface="+mn-ea"/>
              </a:rPr>
              <a:t>(</a:t>
            </a:r>
            <a:r>
              <a:rPr lang="zh-CN" altLang="en-US" dirty="0">
                <a:latin typeface="+mn-ea"/>
                <a:ea typeface="+mn-ea"/>
              </a:rPr>
              <a:t>酒店、民宿</a:t>
            </a:r>
            <a:r>
              <a:rPr lang="en-US" altLang="zh-CN" dirty="0">
                <a:latin typeface="+mn-ea"/>
                <a:ea typeface="+mn-ea"/>
              </a:rPr>
              <a:t>)</a:t>
            </a:r>
            <a:r>
              <a:rPr lang="zh-CN" altLang="en-US" dirty="0">
                <a:latin typeface="+mn-ea"/>
                <a:ea typeface="+mn-ea"/>
              </a:rPr>
              <a:t>及海外购机优惠</a:t>
            </a:r>
            <a:r>
              <a:rPr lang="en-US" altLang="zh-CN" dirty="0">
                <a:latin typeface="+mn-ea"/>
                <a:ea typeface="+mn-ea"/>
              </a:rPr>
              <a:t>(</a:t>
            </a:r>
            <a:r>
              <a:rPr lang="zh-CN" altLang="en-US" dirty="0">
                <a:latin typeface="+mn-ea"/>
                <a:ea typeface="+mn-ea"/>
              </a:rPr>
              <a:t>美国、折扣、羊毛</a:t>
            </a:r>
            <a:r>
              <a:rPr lang="en-US" altLang="zh-CN" dirty="0">
                <a:latin typeface="+mn-ea"/>
                <a:ea typeface="+mn-ea"/>
              </a:rPr>
              <a:t>)</a:t>
            </a:r>
            <a:r>
              <a:rPr lang="zh-CN" altLang="en-US" dirty="0">
                <a:latin typeface="+mn-ea"/>
                <a:ea typeface="+mn-ea"/>
              </a:rPr>
              <a:t>等不相关笔记</a:t>
            </a:r>
            <a:endParaRPr lang="en-US" altLang="zh-CN" dirty="0">
              <a:latin typeface="+mn-ea"/>
              <a:ea typeface="+mn-ea"/>
            </a:endParaRPr>
          </a:p>
          <a:p>
            <a:r>
              <a:rPr lang="en-US" altLang="zh-CN" dirty="0">
                <a:latin typeface="+mn-ea"/>
                <a:ea typeface="+mn-ea"/>
                <a:sym typeface="微软雅黑" panose="020B0503020204020204" pitchFamily="34" charset="-122"/>
              </a:rPr>
              <a:t>*</a:t>
            </a:r>
            <a:r>
              <a:rPr lang="zh-CN" altLang="en-US" dirty="0">
                <a:latin typeface="+mn-ea"/>
                <a:ea typeface="+mn-ea"/>
                <a:sym typeface="微软雅黑" panose="020B0503020204020204" pitchFamily="34" charset="-122"/>
              </a:rPr>
              <a:t>相关系数</a:t>
            </a:r>
            <a:r>
              <a:rPr lang="en-US" altLang="zh-CN" dirty="0">
                <a:latin typeface="+mn-ea"/>
                <a:ea typeface="+mn-ea"/>
                <a:sym typeface="微软雅黑" panose="020B0503020204020204" pitchFamily="34" charset="-122"/>
              </a:rPr>
              <a:t>R</a:t>
            </a:r>
            <a:r>
              <a:rPr lang="zh-CN" altLang="en-US" dirty="0">
                <a:latin typeface="+mn-ea"/>
                <a:ea typeface="+mn-ea"/>
                <a:sym typeface="微软雅黑" panose="020B0503020204020204" pitchFamily="34" charset="-122"/>
              </a:rPr>
              <a:t>：取值范围在</a:t>
            </a:r>
            <a:r>
              <a:rPr lang="en-US" altLang="zh-CN" dirty="0">
                <a:latin typeface="+mn-ea"/>
                <a:ea typeface="+mn-ea"/>
                <a:sym typeface="微软雅黑" panose="020B0503020204020204" pitchFamily="34" charset="-122"/>
              </a:rPr>
              <a:t>[-1,1]</a:t>
            </a:r>
            <a:r>
              <a:rPr lang="zh-CN" altLang="en-US" dirty="0">
                <a:latin typeface="+mn-ea"/>
                <a:ea typeface="+mn-ea"/>
                <a:sym typeface="微软雅黑" panose="020B0503020204020204" pitchFamily="34" charset="-122"/>
              </a:rPr>
              <a:t>，</a:t>
            </a:r>
            <a:r>
              <a:rPr lang="en-US" altLang="zh-CN" dirty="0">
                <a:latin typeface="+mn-ea"/>
                <a:ea typeface="+mn-ea"/>
                <a:sym typeface="微软雅黑" panose="020B0503020204020204" pitchFamily="34" charset="-122"/>
              </a:rPr>
              <a:t>-</a:t>
            </a:r>
            <a:r>
              <a:rPr lang="zh-CN" altLang="en-US" dirty="0">
                <a:latin typeface="+mn-ea"/>
                <a:ea typeface="+mn-ea"/>
                <a:sym typeface="微软雅黑" panose="020B0503020204020204" pitchFamily="34" charset="-122"/>
              </a:rPr>
              <a:t>表示负相关，</a:t>
            </a:r>
            <a:r>
              <a:rPr lang="en-US" altLang="zh-CN" dirty="0">
                <a:latin typeface="+mn-ea"/>
                <a:ea typeface="+mn-ea"/>
                <a:sym typeface="微软雅黑" panose="020B0503020204020204" pitchFamily="34" charset="-122"/>
              </a:rPr>
              <a:t>+</a:t>
            </a:r>
            <a:r>
              <a:rPr lang="zh-CN" altLang="en-US" dirty="0">
                <a:latin typeface="+mn-ea"/>
                <a:ea typeface="+mn-ea"/>
                <a:sym typeface="微软雅黑" panose="020B0503020204020204" pitchFamily="34" charset="-122"/>
              </a:rPr>
              <a:t>表示正相关，绝对值越接近</a:t>
            </a:r>
            <a:r>
              <a:rPr lang="en-US" altLang="zh-CN" dirty="0">
                <a:latin typeface="+mn-ea"/>
                <a:ea typeface="+mn-ea"/>
                <a:sym typeface="微软雅黑" panose="020B0503020204020204" pitchFamily="34" charset="-122"/>
              </a:rPr>
              <a:t>1</a:t>
            </a:r>
            <a:r>
              <a:rPr lang="zh-CN" altLang="en-US" dirty="0">
                <a:latin typeface="+mn-ea"/>
                <a:ea typeface="+mn-ea"/>
                <a:sym typeface="微软雅黑" panose="020B0503020204020204" pitchFamily="34" charset="-122"/>
              </a:rPr>
              <a:t>说明变量之间的线性关系越强；一般来说，</a:t>
            </a:r>
            <a:r>
              <a:rPr lang="en-US" altLang="zh-CN" dirty="0">
                <a:latin typeface="+mn-ea"/>
                <a:ea typeface="+mn-ea"/>
                <a:sym typeface="微软雅黑" panose="020B0503020204020204" pitchFamily="34" charset="-122"/>
              </a:rPr>
              <a:t>|R|</a:t>
            </a:r>
            <a:r>
              <a:rPr lang="zh-CN" altLang="en-US" dirty="0">
                <a:latin typeface="+mn-ea"/>
                <a:ea typeface="+mn-ea"/>
                <a:sym typeface="微软雅黑" panose="020B0503020204020204" pitchFamily="34" charset="-122"/>
              </a:rPr>
              <a:t>＜</a:t>
            </a:r>
            <a:r>
              <a:rPr lang="en-US" altLang="zh-CN" dirty="0">
                <a:latin typeface="+mn-ea"/>
                <a:ea typeface="+mn-ea"/>
                <a:sym typeface="微软雅黑" panose="020B0503020204020204" pitchFamily="34" charset="-122"/>
              </a:rPr>
              <a:t>0.3</a:t>
            </a:r>
            <a:r>
              <a:rPr lang="zh-CN" altLang="en-US" dirty="0">
                <a:latin typeface="+mn-ea"/>
                <a:ea typeface="+mn-ea"/>
                <a:sym typeface="微软雅黑" panose="020B0503020204020204" pitchFamily="34" charset="-122"/>
              </a:rPr>
              <a:t>相关关系较弱可视为不相关，</a:t>
            </a:r>
            <a:r>
              <a:rPr lang="en-US" altLang="zh-CN" dirty="0">
                <a:latin typeface="+mn-ea"/>
                <a:ea typeface="+mn-ea"/>
                <a:sym typeface="微软雅黑" panose="020B0503020204020204" pitchFamily="34" charset="-122"/>
              </a:rPr>
              <a:t>0.3&lt;|R|&lt;0.5</a:t>
            </a:r>
            <a:r>
              <a:rPr lang="zh-CN" altLang="en-US" dirty="0">
                <a:latin typeface="+mn-ea"/>
                <a:ea typeface="+mn-ea"/>
                <a:sym typeface="微软雅黑" panose="020B0503020204020204" pitchFamily="34" charset="-122"/>
              </a:rPr>
              <a:t>为低度相关，</a:t>
            </a:r>
            <a:r>
              <a:rPr lang="en-US" altLang="zh-CN" dirty="0">
                <a:latin typeface="+mn-ea"/>
                <a:ea typeface="+mn-ea"/>
                <a:sym typeface="微软雅黑" panose="020B0503020204020204" pitchFamily="34" charset="-122"/>
              </a:rPr>
              <a:t>0.5&lt;|R|&lt;0.8</a:t>
            </a:r>
            <a:r>
              <a:rPr lang="zh-CN" altLang="en-US" dirty="0">
                <a:latin typeface="+mn-ea"/>
                <a:ea typeface="+mn-ea"/>
                <a:sym typeface="微软雅黑" panose="020B0503020204020204" pitchFamily="34" charset="-122"/>
              </a:rPr>
              <a:t>为中度相关，</a:t>
            </a:r>
            <a:r>
              <a:rPr lang="en-US" altLang="zh-CN" dirty="0">
                <a:latin typeface="+mn-ea"/>
                <a:ea typeface="+mn-ea"/>
                <a:sym typeface="微软雅黑" panose="020B0503020204020204" pitchFamily="34" charset="-122"/>
              </a:rPr>
              <a:t>|R|&gt;0.8</a:t>
            </a:r>
            <a:r>
              <a:rPr lang="zh-CN" altLang="en-US" dirty="0">
                <a:latin typeface="+mn-ea"/>
                <a:ea typeface="+mn-ea"/>
                <a:sym typeface="微软雅黑" panose="020B0503020204020204" pitchFamily="34" charset="-122"/>
              </a:rPr>
              <a:t>为高度相关</a:t>
            </a:r>
            <a:r>
              <a:rPr lang="en-US" altLang="zh-CN" dirty="0">
                <a:latin typeface="+mn-ea"/>
                <a:ea typeface="+mn-ea"/>
                <a:sym typeface="微软雅黑" panose="020B0503020204020204" pitchFamily="34" charset="-122"/>
              </a:rPr>
              <a:t>;</a:t>
            </a:r>
          </a:p>
          <a:p>
            <a:endParaRPr lang="zh-CN" altLang="en-US" dirty="0">
              <a:latin typeface="+mn-ea"/>
              <a:ea typeface="+mn-ea"/>
            </a:endParaRPr>
          </a:p>
        </p:txBody>
      </p:sp>
      <p:graphicFrame>
        <p:nvGraphicFramePr>
          <p:cNvPr id="8" name="图表 15">
            <a:extLst>
              <a:ext uri="{FF2B5EF4-FFF2-40B4-BE49-F238E27FC236}">
                <a16:creationId xmlns:a16="http://schemas.microsoft.com/office/drawing/2014/main" id="{E1A6BD7D-8ABD-1440-971F-BF7647E96A10}"/>
              </a:ext>
            </a:extLst>
          </p:cNvPr>
          <p:cNvGraphicFramePr>
            <a:graphicFrameLocks/>
          </p:cNvGraphicFramePr>
          <p:nvPr>
            <p:extLst>
              <p:ext uri="{D42A27DB-BD31-4B8C-83A1-F6EECF244321}">
                <p14:modId xmlns:p14="http://schemas.microsoft.com/office/powerpoint/2010/main" val="3085368574"/>
              </p:ext>
            </p:extLst>
          </p:nvPr>
        </p:nvGraphicFramePr>
        <p:xfrm>
          <a:off x="140978" y="1859876"/>
          <a:ext cx="4724638" cy="4404847"/>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0" name="图表 15">
            <a:extLst>
              <a:ext uri="{FF2B5EF4-FFF2-40B4-BE49-F238E27FC236}">
                <a16:creationId xmlns:a16="http://schemas.microsoft.com/office/drawing/2014/main" id="{9723039D-364B-9B43-8440-FD6912A0F276}"/>
              </a:ext>
            </a:extLst>
          </p:cNvPr>
          <p:cNvGraphicFramePr>
            <a:graphicFrameLocks/>
          </p:cNvGraphicFramePr>
          <p:nvPr>
            <p:extLst>
              <p:ext uri="{D42A27DB-BD31-4B8C-83A1-F6EECF244321}">
                <p14:modId xmlns:p14="http://schemas.microsoft.com/office/powerpoint/2010/main" val="2461097612"/>
              </p:ext>
            </p:extLst>
          </p:nvPr>
        </p:nvGraphicFramePr>
        <p:xfrm>
          <a:off x="3627627" y="1864157"/>
          <a:ext cx="5327245" cy="4404847"/>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3" name="图表 12">
            <a:extLst>
              <a:ext uri="{FF2B5EF4-FFF2-40B4-BE49-F238E27FC236}">
                <a16:creationId xmlns:a16="http://schemas.microsoft.com/office/drawing/2014/main" id="{9AD794E7-5541-4842-B3DB-EC9A345F94CD}"/>
              </a:ext>
            </a:extLst>
          </p:cNvPr>
          <p:cNvGraphicFramePr/>
          <p:nvPr>
            <p:extLst>
              <p:ext uri="{D42A27DB-BD31-4B8C-83A1-F6EECF244321}">
                <p14:modId xmlns:p14="http://schemas.microsoft.com/office/powerpoint/2010/main" val="3755742284"/>
              </p:ext>
            </p:extLst>
          </p:nvPr>
        </p:nvGraphicFramePr>
        <p:xfrm>
          <a:off x="8069892" y="2356812"/>
          <a:ext cx="3839735" cy="3888420"/>
        </p:xfrm>
        <a:graphic>
          <a:graphicData uri="http://schemas.openxmlformats.org/drawingml/2006/chart">
            <c:chart xmlns:c="http://schemas.openxmlformats.org/drawingml/2006/chart" xmlns:r="http://schemas.openxmlformats.org/officeDocument/2006/relationships" r:id="rId4"/>
          </a:graphicData>
        </a:graphic>
      </p:graphicFrame>
      <p:sp>
        <p:nvSpPr>
          <p:cNvPr id="14" name="文本占位符 2">
            <a:extLst>
              <a:ext uri="{FF2B5EF4-FFF2-40B4-BE49-F238E27FC236}">
                <a16:creationId xmlns:a16="http://schemas.microsoft.com/office/drawing/2014/main" id="{108C3784-054E-4999-8E6B-257F39205FA7}"/>
              </a:ext>
            </a:extLst>
          </p:cNvPr>
          <p:cNvSpPr txBox="1">
            <a:spLocks/>
          </p:cNvSpPr>
          <p:nvPr/>
        </p:nvSpPr>
        <p:spPr>
          <a:xfrm>
            <a:off x="10426410" y="5346010"/>
            <a:ext cx="1200678" cy="300942"/>
          </a:xfrm>
          <a:prstGeom prst="rect">
            <a:avLst/>
          </a:prstGeom>
        </p:spPr>
        <p:txBody>
          <a:bodyPr/>
          <a:lstStyle>
            <a:lvl1pPr marL="285750" marR="0" indent="-285750" algn="l" defTabSz="914400" rtl="0" eaLnBrk="1" fontAlgn="auto" latinLnBrk="0" hangingPunct="1">
              <a:lnSpc>
                <a:spcPct val="150000"/>
              </a:lnSpc>
              <a:spcBef>
                <a:spcPts val="0"/>
              </a:spcBef>
              <a:spcAft>
                <a:spcPts val="600"/>
              </a:spcAft>
              <a:buClrTx/>
              <a:buSzTx/>
              <a:buFont typeface="Arial" panose="020B0604020202020204" pitchFamily="34" charset="0"/>
              <a:buChar char="•"/>
              <a:tabLst/>
              <a:defRPr sz="1200" kern="1200">
                <a:solidFill>
                  <a:schemeClr val="tx1"/>
                </a:solidFill>
                <a:latin typeface="Verdana" panose="020B0604030504040204" pitchFamily="34" charset="0"/>
                <a:ea typeface="Microsoft YaHei" panose="020B0503020204020204" pitchFamily="34" charset="-122"/>
                <a:cs typeface="Verdan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Verdana" panose="020B0604030504040204" pitchFamily="34" charset="0"/>
                <a:ea typeface="Microsoft YaHei" panose="020B0503020204020204" pitchFamily="34" charset="-122"/>
                <a:cs typeface="Verdan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Verdana" panose="020B0604030504040204" pitchFamily="34" charset="0"/>
                <a:ea typeface="Microsoft YaHei" panose="020B0503020204020204" pitchFamily="34" charset="-122"/>
                <a:cs typeface="Verdan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Verdana" panose="020B0604030504040204" pitchFamily="34" charset="0"/>
                <a:ea typeface="Microsoft YaHei" panose="020B0503020204020204" pitchFamily="34" charset="-122"/>
                <a:cs typeface="Verdan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Verdana" panose="020B0604030504040204" pitchFamily="34" charset="0"/>
                <a:ea typeface="Microsoft YaHei" panose="020B0503020204020204" pitchFamily="34" charset="-122"/>
                <a:cs typeface="Verdan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defRPr/>
            </a:pPr>
            <a:r>
              <a:rPr kumimoji="0" lang="en-US" altLang="zh-CN" sz="1050" i="0" u="none" strike="noStrike" kern="1200" cap="none" spc="0" normalizeH="0" baseline="0" noProof="0" dirty="0">
                <a:ln>
                  <a:noFill/>
                </a:ln>
                <a:solidFill>
                  <a:schemeClr val="bg1">
                    <a:lumMod val="50000"/>
                  </a:schemeClr>
                </a:solidFill>
                <a:effectLst/>
                <a:uLnTx/>
                <a:uFillTx/>
                <a:latin typeface="微软雅黑"/>
                <a:ea typeface="微软雅黑"/>
                <a:cs typeface="Verdana" panose="020B0604030504040204" pitchFamily="34" charset="0"/>
              </a:rPr>
              <a:t>D11</a:t>
            </a:r>
            <a:r>
              <a:rPr kumimoji="0" lang="zh-CN" altLang="en-US" sz="1050" i="0" u="none" strike="noStrike" kern="1200" cap="none" spc="0" normalizeH="0" baseline="0" noProof="0" dirty="0">
                <a:ln>
                  <a:noFill/>
                </a:ln>
                <a:solidFill>
                  <a:schemeClr val="bg1">
                    <a:lumMod val="50000"/>
                  </a:schemeClr>
                </a:solidFill>
                <a:effectLst/>
                <a:uLnTx/>
                <a:uFillTx/>
                <a:latin typeface="微软雅黑"/>
                <a:ea typeface="微软雅黑"/>
                <a:cs typeface="Verdana" panose="020B0604030504040204" pitchFamily="34" charset="0"/>
              </a:rPr>
              <a:t>：</a:t>
            </a:r>
            <a:r>
              <a:rPr kumimoji="0" lang="en-US" altLang="zh-CN" sz="1050" i="0" u="none" strike="noStrike" kern="1200" cap="none" spc="0" normalizeH="0" baseline="0" noProof="0" dirty="0">
                <a:ln>
                  <a:noFill/>
                </a:ln>
                <a:solidFill>
                  <a:schemeClr val="bg1">
                    <a:lumMod val="50000"/>
                  </a:schemeClr>
                </a:solidFill>
                <a:effectLst/>
                <a:uLnTx/>
                <a:uFillTx/>
                <a:latin typeface="微软雅黑"/>
                <a:ea typeface="微软雅黑"/>
                <a:cs typeface="Verdana" panose="020B0604030504040204" pitchFamily="34" charset="0"/>
              </a:rPr>
              <a:t>R = -0.27 </a:t>
            </a:r>
          </a:p>
        </p:txBody>
      </p:sp>
    </p:spTree>
    <p:extLst>
      <p:ext uri="{BB962C8B-B14F-4D97-AF65-F5344CB8AC3E}">
        <p14:creationId xmlns:p14="http://schemas.microsoft.com/office/powerpoint/2010/main" val="1883851443"/>
      </p:ext>
    </p:extLst>
  </p:cSld>
  <p:clrMapOvr>
    <a:masterClrMapping/>
  </p:clrMapOvr>
  <p:extLst mod="1">
    <p:ext uri="{6950BFC3-D8DA-4A85-94F7-54DA5524770B}">
      <p188:commentRel xmlns:p188="http://schemas.microsoft.com/office/powerpoint/2018/8/main" xmlns="" r:id="rId5"/>
    </p:ext>
  </p:extLs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A069186-D0CB-5C4C-B4F1-8240978FAF2F}"/>
              </a:ext>
            </a:extLst>
          </p:cNvPr>
          <p:cNvSpPr>
            <a:spLocks noGrp="1"/>
          </p:cNvSpPr>
          <p:nvPr>
            <p:ph type="title"/>
          </p:nvPr>
        </p:nvSpPr>
        <p:spPr/>
        <p:txBody>
          <a:bodyPr/>
          <a:lstStyle/>
          <a:p>
            <a:r>
              <a:rPr lang="x-none" dirty="0">
                <a:latin typeface="+mn-lt"/>
              </a:rPr>
              <a:t>Nes</a:t>
            </a:r>
            <a:r>
              <a:rPr lang="en-US" altLang="zh-CN" dirty="0">
                <a:latin typeface="+mn-lt"/>
              </a:rPr>
              <a:t>p</a:t>
            </a:r>
            <a:r>
              <a:rPr lang="x-none" dirty="0">
                <a:latin typeface="+mn-lt"/>
              </a:rPr>
              <a:t>resso</a:t>
            </a:r>
            <a:r>
              <a:rPr lang="x-none" dirty="0"/>
              <a:t>相关搜索词情况</a:t>
            </a:r>
          </a:p>
        </p:txBody>
      </p:sp>
      <p:sp>
        <p:nvSpPr>
          <p:cNvPr id="6" name="Text Placeholder 5">
            <a:extLst>
              <a:ext uri="{FF2B5EF4-FFF2-40B4-BE49-F238E27FC236}">
                <a16:creationId xmlns:a16="http://schemas.microsoft.com/office/drawing/2014/main" id="{4D2B1C5A-B832-5748-BCBF-1093CB2AB7B9}"/>
              </a:ext>
            </a:extLst>
          </p:cNvPr>
          <p:cNvSpPr>
            <a:spLocks noGrp="1"/>
          </p:cNvSpPr>
          <p:nvPr>
            <p:ph type="body" sz="quarter" idx="10"/>
          </p:nvPr>
        </p:nvSpPr>
        <p:spPr/>
        <p:txBody>
          <a:bodyPr/>
          <a:lstStyle/>
          <a:p>
            <a:pPr>
              <a:lnSpc>
                <a:spcPct val="100000"/>
              </a:lnSpc>
            </a:pPr>
            <a:r>
              <a:rPr lang="zh-CN" altLang="en-US" dirty="0">
                <a:latin typeface="Microsoft YaHei UI" panose="020B0503020204020204" pitchFamily="34" charset="-122"/>
              </a:rPr>
              <a:t>小红书相关搜索词热度值同比上升，但</a:t>
            </a:r>
            <a:r>
              <a:rPr lang="zh-CN" altLang="en-US" b="1" dirty="0">
                <a:latin typeface="Microsoft YaHei UI" panose="020B0503020204020204" pitchFamily="34" charset="-122"/>
              </a:rPr>
              <a:t>千粉以上笔记数不及去年</a:t>
            </a:r>
            <a:r>
              <a:rPr lang="zh-CN" altLang="en-US" dirty="0">
                <a:latin typeface="Microsoft YaHei UI" panose="020B0503020204020204" pitchFamily="34" charset="-122"/>
              </a:rPr>
              <a:t>；</a:t>
            </a:r>
            <a:endParaRPr lang="en-US" altLang="zh-CN" dirty="0">
              <a:latin typeface="Microsoft YaHei UI" panose="020B0503020204020204" pitchFamily="34" charset="-122"/>
            </a:endParaRPr>
          </a:p>
          <a:p>
            <a:pPr>
              <a:lnSpc>
                <a:spcPct val="100000"/>
              </a:lnSpc>
            </a:pPr>
            <a:r>
              <a:rPr lang="zh-CN" altLang="en-US" dirty="0">
                <a:latin typeface="Microsoft YaHei UI" panose="020B0503020204020204" pitchFamily="34" charset="-122"/>
              </a:rPr>
              <a:t>除“</a:t>
            </a:r>
            <a:r>
              <a:rPr lang="en-US" altLang="zh-CN" dirty="0">
                <a:latin typeface="Microsoft YaHei UI" panose="020B0503020204020204" pitchFamily="34" charset="-122"/>
              </a:rPr>
              <a:t>Nespresso</a:t>
            </a:r>
            <a:r>
              <a:rPr lang="zh-CN" altLang="en-US" dirty="0">
                <a:latin typeface="Microsoft YaHei UI" panose="020B0503020204020204" pitchFamily="34" charset="-122"/>
              </a:rPr>
              <a:t>咖啡机”外，站内</a:t>
            </a:r>
            <a:r>
              <a:rPr lang="en-US" altLang="zh-CN" dirty="0">
                <a:latin typeface="Microsoft YaHei UI" panose="020B0503020204020204" pitchFamily="34" charset="-122"/>
              </a:rPr>
              <a:t>Top</a:t>
            </a:r>
            <a:r>
              <a:rPr lang="zh-CN" altLang="en-US" dirty="0">
                <a:latin typeface="Microsoft YaHei UI" panose="020B0503020204020204" pitchFamily="34" charset="-122"/>
              </a:rPr>
              <a:t>品牌词搜索人数均呈现同比下滑趋势，且</a:t>
            </a:r>
            <a:r>
              <a:rPr lang="en-US" altLang="zh-CN" dirty="0">
                <a:latin typeface="Microsoft YaHei UI" panose="020B0503020204020204" pitchFamily="34" charset="-122"/>
              </a:rPr>
              <a:t>Nespresso12</a:t>
            </a:r>
            <a:r>
              <a:rPr lang="zh-CN" altLang="en-US" dirty="0">
                <a:latin typeface="Microsoft YaHei UI" panose="020B0503020204020204" pitchFamily="34" charset="-122"/>
              </a:rPr>
              <a:t>月</a:t>
            </a:r>
            <a:r>
              <a:rPr lang="zh-CN" altLang="en-US" b="1" dirty="0">
                <a:latin typeface="Microsoft YaHei UI" panose="020B0503020204020204" pitchFamily="34" charset="-122"/>
              </a:rPr>
              <a:t>千粉以上笔记数与站内搜索无明显线性关系</a:t>
            </a:r>
            <a:r>
              <a:rPr lang="zh-CN" altLang="en-US" dirty="0">
                <a:latin typeface="Microsoft YaHei UI" panose="020B0503020204020204" pitchFamily="34" charset="-122"/>
              </a:rPr>
              <a:t>；</a:t>
            </a:r>
            <a:endParaRPr lang="en-US" altLang="zh-CN" dirty="0">
              <a:latin typeface="Microsoft YaHei UI" panose="020B0503020204020204" pitchFamily="34" charset="-122"/>
            </a:endParaRPr>
          </a:p>
          <a:p>
            <a:pPr>
              <a:lnSpc>
                <a:spcPct val="100000"/>
              </a:lnSpc>
            </a:pPr>
            <a:endParaRPr lang="x-none" dirty="0">
              <a:latin typeface="Microsoft YaHei UI" panose="020B0503020204020204" pitchFamily="34" charset="-122"/>
            </a:endParaRPr>
          </a:p>
        </p:txBody>
      </p:sp>
      <p:sp>
        <p:nvSpPr>
          <p:cNvPr id="7" name="Text Placeholder 6">
            <a:extLst>
              <a:ext uri="{FF2B5EF4-FFF2-40B4-BE49-F238E27FC236}">
                <a16:creationId xmlns:a16="http://schemas.microsoft.com/office/drawing/2014/main" id="{4EA7B5A2-E9AD-534A-BA70-B2DC18BFEF1D}"/>
              </a:ext>
            </a:extLst>
          </p:cNvPr>
          <p:cNvSpPr>
            <a:spLocks noGrp="1"/>
          </p:cNvSpPr>
          <p:nvPr>
            <p:ph type="body" sz="quarter" idx="11"/>
          </p:nvPr>
        </p:nvSpPr>
        <p:spPr/>
        <p:txBody>
          <a:bodyPr/>
          <a:lstStyle/>
          <a:p>
            <a:r>
              <a:rPr lang="zh-CN" altLang="en-US" dirty="0"/>
              <a:t>数据来源：站内搜索词：生意参谋；小红书搜索词：千瓜数据</a:t>
            </a:r>
          </a:p>
          <a:p>
            <a:r>
              <a:rPr lang="zh-CN" altLang="en-US" dirty="0"/>
              <a:t>时间维度：</a:t>
            </a:r>
            <a:r>
              <a:rPr lang="en-US" altLang="zh-CN" dirty="0"/>
              <a:t>2023.12</a:t>
            </a:r>
          </a:p>
          <a:p>
            <a:r>
              <a:rPr lang="en-US" altLang="zh-CN" dirty="0"/>
              <a:t>*</a:t>
            </a:r>
            <a:r>
              <a:rPr lang="zh-CN" altLang="en-US" dirty="0"/>
              <a:t>小红书热度值中已剔除出行</a:t>
            </a:r>
            <a:r>
              <a:rPr lang="en-US" altLang="zh-CN" dirty="0"/>
              <a:t>(</a:t>
            </a:r>
            <a:r>
              <a:rPr lang="zh-CN" altLang="en-US" dirty="0"/>
              <a:t>酒店、民宿</a:t>
            </a:r>
            <a:r>
              <a:rPr lang="en-US" altLang="zh-CN" dirty="0"/>
              <a:t>)</a:t>
            </a:r>
            <a:r>
              <a:rPr lang="zh-CN" altLang="en-US" dirty="0"/>
              <a:t>及海外购机优惠</a:t>
            </a:r>
            <a:r>
              <a:rPr lang="en-US" altLang="zh-CN" dirty="0"/>
              <a:t>(</a:t>
            </a:r>
            <a:r>
              <a:rPr lang="zh-CN" altLang="en-US" dirty="0"/>
              <a:t>美国、折扣、羊毛</a:t>
            </a:r>
            <a:r>
              <a:rPr lang="en-US" altLang="zh-CN" dirty="0"/>
              <a:t>)</a:t>
            </a:r>
            <a:r>
              <a:rPr lang="zh-CN" altLang="en-US" dirty="0"/>
              <a:t>等不相关笔记</a:t>
            </a:r>
          </a:p>
        </p:txBody>
      </p:sp>
      <p:graphicFrame>
        <p:nvGraphicFramePr>
          <p:cNvPr id="8" name="图表 15">
            <a:extLst>
              <a:ext uri="{FF2B5EF4-FFF2-40B4-BE49-F238E27FC236}">
                <a16:creationId xmlns:a16="http://schemas.microsoft.com/office/drawing/2014/main" id="{E1A6BD7D-8ABD-1440-971F-BF7647E96A10}"/>
              </a:ext>
            </a:extLst>
          </p:cNvPr>
          <p:cNvGraphicFramePr>
            <a:graphicFrameLocks/>
          </p:cNvGraphicFramePr>
          <p:nvPr>
            <p:extLst>
              <p:ext uri="{D42A27DB-BD31-4B8C-83A1-F6EECF244321}">
                <p14:modId xmlns:p14="http://schemas.microsoft.com/office/powerpoint/2010/main" val="2198146294"/>
              </p:ext>
            </p:extLst>
          </p:nvPr>
        </p:nvGraphicFramePr>
        <p:xfrm>
          <a:off x="282372" y="1919653"/>
          <a:ext cx="5327245" cy="4404847"/>
        </p:xfrm>
        <a:graphic>
          <a:graphicData uri="http://schemas.openxmlformats.org/drawingml/2006/chart">
            <c:chart xmlns:c="http://schemas.openxmlformats.org/drawingml/2006/chart" xmlns:r="http://schemas.openxmlformats.org/officeDocument/2006/relationships" r:id="rId2"/>
          </a:graphicData>
        </a:graphic>
      </p:graphicFrame>
      <p:sp>
        <p:nvSpPr>
          <p:cNvPr id="13" name="矩形 12">
            <a:extLst>
              <a:ext uri="{FF2B5EF4-FFF2-40B4-BE49-F238E27FC236}">
                <a16:creationId xmlns:a16="http://schemas.microsoft.com/office/drawing/2014/main" id="{07B64642-55E4-417F-B1F9-D81CDFF02CF6}"/>
              </a:ext>
            </a:extLst>
          </p:cNvPr>
          <p:cNvSpPr/>
          <p:nvPr/>
        </p:nvSpPr>
        <p:spPr>
          <a:xfrm>
            <a:off x="1085850" y="2564605"/>
            <a:ext cx="4684635" cy="400537"/>
          </a:xfrm>
          <a:prstGeom prst="rect">
            <a:avLst/>
          </a:prstGeom>
          <a:noFill/>
          <a:ln w="19050">
            <a:solidFill>
              <a:schemeClr val="accent4"/>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400" dirty="0">
              <a:solidFill>
                <a:schemeClr val="tx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 name="对话气泡: 矩形 13">
            <a:extLst>
              <a:ext uri="{FF2B5EF4-FFF2-40B4-BE49-F238E27FC236}">
                <a16:creationId xmlns:a16="http://schemas.microsoft.com/office/drawing/2014/main" id="{091FBA63-ABE1-492A-8CC3-BEF224A3AAD5}"/>
              </a:ext>
            </a:extLst>
          </p:cNvPr>
          <p:cNvSpPr/>
          <p:nvPr/>
        </p:nvSpPr>
        <p:spPr>
          <a:xfrm>
            <a:off x="6095999" y="1919653"/>
            <a:ext cx="5640281" cy="4527446"/>
          </a:xfrm>
          <a:prstGeom prst="wedgeRectCallout">
            <a:avLst>
              <a:gd name="adj1" fmla="val -55285"/>
              <a:gd name="adj2" fmla="val -30910"/>
            </a:avLst>
          </a:prstGeom>
          <a:solidFill>
            <a:srgbClr val="FDF7EE"/>
          </a:solidFill>
          <a:ln w="9525">
            <a:solidFill>
              <a:schemeClr val="tx2">
                <a:lumMod val="40000"/>
                <a:lumOff val="6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sym typeface="微软雅黑" panose="020B0503020204020204" pitchFamily="34" charset="-122"/>
            </a:endParaRPr>
          </a:p>
        </p:txBody>
      </p:sp>
      <p:graphicFrame>
        <p:nvGraphicFramePr>
          <p:cNvPr id="12" name="表格 11">
            <a:extLst>
              <a:ext uri="{FF2B5EF4-FFF2-40B4-BE49-F238E27FC236}">
                <a16:creationId xmlns:a16="http://schemas.microsoft.com/office/drawing/2014/main" id="{7F34894B-BB02-4528-94C5-8E490D4FC270}"/>
              </a:ext>
            </a:extLst>
          </p:cNvPr>
          <p:cNvGraphicFramePr>
            <a:graphicFrameLocks noGrp="1"/>
          </p:cNvGraphicFramePr>
          <p:nvPr>
            <p:extLst>
              <p:ext uri="{D42A27DB-BD31-4B8C-83A1-F6EECF244321}">
                <p14:modId xmlns:p14="http://schemas.microsoft.com/office/powerpoint/2010/main" val="3340221033"/>
              </p:ext>
            </p:extLst>
          </p:nvPr>
        </p:nvGraphicFramePr>
        <p:xfrm>
          <a:off x="8612777" y="2504367"/>
          <a:ext cx="2732885" cy="986394"/>
        </p:xfrm>
        <a:graphic>
          <a:graphicData uri="http://schemas.openxmlformats.org/drawingml/2006/table">
            <a:tbl>
              <a:tblPr>
                <a:tableStyleId>{5C22544A-7EE6-4342-B048-85BDC9FD1C3A}</a:tableStyleId>
              </a:tblPr>
              <a:tblGrid>
                <a:gridCol w="1070363">
                  <a:extLst>
                    <a:ext uri="{9D8B030D-6E8A-4147-A177-3AD203B41FA5}">
                      <a16:colId xmlns:a16="http://schemas.microsoft.com/office/drawing/2014/main" val="1383971393"/>
                    </a:ext>
                  </a:extLst>
                </a:gridCol>
                <a:gridCol w="831261">
                  <a:extLst>
                    <a:ext uri="{9D8B030D-6E8A-4147-A177-3AD203B41FA5}">
                      <a16:colId xmlns:a16="http://schemas.microsoft.com/office/drawing/2014/main" val="1161013586"/>
                    </a:ext>
                  </a:extLst>
                </a:gridCol>
                <a:gridCol w="831261">
                  <a:extLst>
                    <a:ext uri="{9D8B030D-6E8A-4147-A177-3AD203B41FA5}">
                      <a16:colId xmlns:a16="http://schemas.microsoft.com/office/drawing/2014/main" val="150445963"/>
                    </a:ext>
                  </a:extLst>
                </a:gridCol>
              </a:tblGrid>
              <a:tr h="237212">
                <a:tc gridSpan="3">
                  <a:txBody>
                    <a:bodyPr/>
                    <a:lstStyle/>
                    <a:p>
                      <a:pPr marL="36000" algn="ctr" fontAlgn="ctr"/>
                      <a:r>
                        <a:rPr lang="zh-CN" altLang="en-US" sz="1200" b="1" i="0" u="none" strike="noStrike" dirty="0">
                          <a:solidFill>
                            <a:schemeClr val="tx1">
                              <a:lumMod val="75000"/>
                              <a:lumOff val="25000"/>
                            </a:schemeClr>
                          </a:solidFill>
                          <a:effectLst/>
                          <a:latin typeface="微软雅黑" panose="020B0503020204020204" pitchFamily="34" charset="-122"/>
                          <a:ea typeface="微软雅黑" panose="020B0503020204020204" pitchFamily="34" charset="-122"/>
                          <a:sym typeface="微软雅黑" panose="020B0503020204020204" pitchFamily="34" charset="-122"/>
                        </a:rPr>
                        <a:t>千粉以上小红书笔记数</a:t>
                      </a:r>
                    </a:p>
                  </a:txBody>
                  <a:tcPr marL="7620" marR="7620" marT="7620" marB="0" anchor="ctr">
                    <a:solidFill>
                      <a:schemeClr val="accent4">
                        <a:lumMod val="40000"/>
                        <a:lumOff val="60000"/>
                      </a:schemeClr>
                    </a:solidFill>
                  </a:tcPr>
                </a:tc>
                <a:tc hMerge="1">
                  <a:txBody>
                    <a:bodyPr/>
                    <a:lstStyle/>
                    <a:p>
                      <a:pPr algn="ctr" fontAlgn="ct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tc>
                <a:tc hMerge="1">
                  <a:txBody>
                    <a:bodyPr/>
                    <a:lstStyle/>
                    <a:p>
                      <a:endParaRPr lang="zh-CN" altLang="en-US"/>
                    </a:p>
                  </a:txBody>
                  <a:tcPr/>
                </a:tc>
                <a:extLst>
                  <a:ext uri="{0D108BD9-81ED-4DB2-BD59-A6C34878D82A}">
                    <a16:rowId xmlns:a16="http://schemas.microsoft.com/office/drawing/2014/main" val="3760669396"/>
                  </a:ext>
                </a:extLst>
              </a:tr>
              <a:tr h="198532">
                <a:tc>
                  <a:txBody>
                    <a:bodyPr/>
                    <a:lstStyle/>
                    <a:p>
                      <a:pPr algn="ctr" fontAlgn="b"/>
                      <a:endParaRPr lang="zh-CN" altLang="en-US" sz="1100" b="0" i="0" u="none" strike="noStrike" dirty="0">
                        <a:solidFill>
                          <a:srgbClr val="000000"/>
                        </a:solidFill>
                        <a:effectLst/>
                        <a:latin typeface="Arial" panose="020B0604020202020204" pitchFamily="34" charset="0"/>
                        <a:ea typeface="宋体" panose="02010600030101010101" pitchFamily="2" charset="-122"/>
                      </a:endParaRPr>
                    </a:p>
                  </a:txBody>
                  <a:tcPr marL="0" marR="0" marT="0" marB="0" anchor="ctr">
                    <a:solidFill>
                      <a:schemeClr val="accent4">
                        <a:lumMod val="20000"/>
                        <a:lumOff val="80000"/>
                      </a:schemeClr>
                    </a:solidFill>
                  </a:tcPr>
                </a:tc>
                <a:tc>
                  <a:txBody>
                    <a:bodyPr/>
                    <a:lstStyle/>
                    <a:p>
                      <a:pPr algn="ctr" fontAlgn="b"/>
                      <a:r>
                        <a:rPr lang="en-US" altLang="zh-CN" sz="1100" b="0" i="0" u="none" strike="noStrike" dirty="0">
                          <a:solidFill>
                            <a:srgbClr val="000000"/>
                          </a:solidFill>
                          <a:effectLst/>
                          <a:latin typeface="Arial" panose="020B0604020202020204" pitchFamily="34" charset="0"/>
                          <a:ea typeface="宋体" panose="02010600030101010101" pitchFamily="2" charset="-122"/>
                        </a:rPr>
                        <a:t>22.12</a:t>
                      </a:r>
                    </a:p>
                  </a:txBody>
                  <a:tcPr marL="0" marR="0" marT="0" marB="0" anchor="ctr">
                    <a:solidFill>
                      <a:schemeClr val="accent4">
                        <a:lumMod val="20000"/>
                        <a:lumOff val="80000"/>
                      </a:schemeClr>
                    </a:solidFill>
                  </a:tcPr>
                </a:tc>
                <a:tc>
                  <a:txBody>
                    <a:bodyPr/>
                    <a:lstStyle/>
                    <a:p>
                      <a:pPr algn="ctr" fontAlgn="b"/>
                      <a:r>
                        <a:rPr lang="en-US" altLang="zh-CN" sz="1100" b="0" i="0" u="none" strike="noStrike" dirty="0">
                          <a:solidFill>
                            <a:srgbClr val="000000"/>
                          </a:solidFill>
                          <a:effectLst/>
                          <a:latin typeface="Arial" panose="020B0604020202020204" pitchFamily="34" charset="0"/>
                          <a:ea typeface="宋体" panose="02010600030101010101" pitchFamily="2" charset="-122"/>
                        </a:rPr>
                        <a:t>23.12</a:t>
                      </a:r>
                    </a:p>
                  </a:txBody>
                  <a:tcPr marL="0" marR="0" marT="0" marB="0" anchor="ctr">
                    <a:solidFill>
                      <a:schemeClr val="accent4">
                        <a:lumMod val="20000"/>
                        <a:lumOff val="80000"/>
                      </a:schemeClr>
                    </a:solidFill>
                  </a:tcPr>
                </a:tc>
                <a:extLst>
                  <a:ext uri="{0D108BD9-81ED-4DB2-BD59-A6C34878D82A}">
                    <a16:rowId xmlns:a16="http://schemas.microsoft.com/office/drawing/2014/main" val="950458534"/>
                  </a:ext>
                </a:extLst>
              </a:tr>
              <a:tr h="275325">
                <a:tc>
                  <a:txBody>
                    <a:bodyPr/>
                    <a:lstStyle/>
                    <a:p>
                      <a:pPr algn="ctr" fontAlgn="b"/>
                      <a:r>
                        <a:rPr lang="zh-CN" altLang="en-US" sz="1100" b="0" i="0" u="none" strike="noStrike" dirty="0">
                          <a:solidFill>
                            <a:srgbClr val="000000"/>
                          </a:solidFill>
                          <a:effectLst/>
                          <a:latin typeface="微软雅黑" panose="020B0503020204020204" pitchFamily="34" charset="-122"/>
                          <a:ea typeface="微软雅黑" panose="020B0503020204020204" pitchFamily="34" charset="-122"/>
                        </a:rPr>
                        <a:t>千粉以上笔记数</a:t>
                      </a:r>
                    </a:p>
                  </a:txBody>
                  <a:tcPr marL="0" marR="0" marT="0" marB="0" anchor="ctr">
                    <a:solidFill>
                      <a:schemeClr val="accent4">
                        <a:lumMod val="20000"/>
                        <a:lumOff val="80000"/>
                      </a:schemeClr>
                    </a:solidFill>
                  </a:tcPr>
                </a:tc>
                <a:tc>
                  <a:txBody>
                    <a:bodyPr/>
                    <a:lstStyle/>
                    <a:p>
                      <a:pPr algn="ctr" fontAlgn="b"/>
                      <a:r>
                        <a:rPr lang="en-US" altLang="zh-CN" sz="1100" b="0" i="0" u="none" strike="noStrike" dirty="0">
                          <a:solidFill>
                            <a:srgbClr val="000000"/>
                          </a:solidFill>
                          <a:effectLst/>
                          <a:latin typeface="Arial" panose="020B0604020202020204" pitchFamily="34" charset="0"/>
                          <a:ea typeface="宋体" panose="02010600030101010101" pitchFamily="2" charset="-122"/>
                        </a:rPr>
                        <a:t>107</a:t>
                      </a:r>
                    </a:p>
                  </a:txBody>
                  <a:tcPr marL="0" marR="0" marT="0" marB="0" anchor="ctr">
                    <a:lnR w="9525" cap="flat" cmpd="sng" algn="ctr">
                      <a:solidFill>
                        <a:schemeClr val="accent4">
                          <a:lumMod val="20000"/>
                          <a:lumOff val="80000"/>
                        </a:schemeClr>
                      </a:solidFill>
                      <a:prstDash val="solid"/>
                      <a:round/>
                      <a:headEnd type="none" w="med" len="med"/>
                      <a:tailEnd type="none" w="med" len="med"/>
                    </a:lnR>
                    <a:lnB w="9525" cap="flat" cmpd="sng" algn="ctr">
                      <a:solidFill>
                        <a:schemeClr val="accent4">
                          <a:lumMod val="20000"/>
                          <a:lumOff val="80000"/>
                        </a:schemeClr>
                      </a:solidFill>
                      <a:prstDash val="solid"/>
                      <a:round/>
                      <a:headEnd type="none" w="med" len="med"/>
                      <a:tailEnd type="none" w="med" len="med"/>
                    </a:lnB>
                    <a:solidFill>
                      <a:schemeClr val="bg1"/>
                    </a:solidFill>
                  </a:tcPr>
                </a:tc>
                <a:tc>
                  <a:txBody>
                    <a:bodyPr/>
                    <a:lstStyle/>
                    <a:p>
                      <a:pPr algn="ctr" fontAlgn="b"/>
                      <a:r>
                        <a:rPr lang="en-US" altLang="zh-CN" sz="1100" b="1" i="0" u="none" strike="noStrike" dirty="0">
                          <a:solidFill>
                            <a:srgbClr val="C00000"/>
                          </a:solidFill>
                          <a:effectLst/>
                          <a:latin typeface="Arial" panose="020B0604020202020204" pitchFamily="34" charset="0"/>
                          <a:ea typeface="宋体" panose="02010600030101010101" pitchFamily="2" charset="-122"/>
                        </a:rPr>
                        <a:t>67</a:t>
                      </a:r>
                    </a:p>
                  </a:txBody>
                  <a:tcPr marL="0" marR="0" marT="0" marB="0" anchor="ctr">
                    <a:lnL w="9525" cap="flat" cmpd="sng" algn="ctr">
                      <a:solidFill>
                        <a:schemeClr val="accent4">
                          <a:lumMod val="20000"/>
                          <a:lumOff val="80000"/>
                        </a:schemeClr>
                      </a:solidFill>
                      <a:prstDash val="solid"/>
                      <a:round/>
                      <a:headEnd type="none" w="med" len="med"/>
                      <a:tailEnd type="none" w="med" len="med"/>
                    </a:lnL>
                    <a:lnR w="9525" cap="flat" cmpd="sng" algn="ctr">
                      <a:solidFill>
                        <a:schemeClr val="accent4">
                          <a:lumMod val="20000"/>
                          <a:lumOff val="80000"/>
                        </a:schemeClr>
                      </a:solidFill>
                      <a:prstDash val="solid"/>
                      <a:round/>
                      <a:headEnd type="none" w="med" len="med"/>
                      <a:tailEnd type="none" w="med" len="med"/>
                    </a:lnR>
                    <a:lnB w="9525" cap="flat" cmpd="sng" algn="ctr">
                      <a:solidFill>
                        <a:schemeClr val="accent4">
                          <a:lumMod val="20000"/>
                          <a:lumOff val="8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644686864"/>
                  </a:ext>
                </a:extLst>
              </a:tr>
              <a:tr h="275325">
                <a:tc>
                  <a:txBody>
                    <a:bodyPr/>
                    <a:lstStyle/>
                    <a:p>
                      <a:pPr algn="ctr" fontAlgn="b"/>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商业笔记</a:t>
                      </a:r>
                    </a:p>
                  </a:txBody>
                  <a:tcPr marL="0" marR="0" marT="0" marB="0" anchor="ctr">
                    <a:solidFill>
                      <a:schemeClr val="accent4">
                        <a:lumMod val="20000"/>
                        <a:lumOff val="80000"/>
                      </a:schemeClr>
                    </a:solidFill>
                  </a:tcPr>
                </a:tc>
                <a:tc>
                  <a:txBody>
                    <a:bodyPr/>
                    <a:lstStyle/>
                    <a:p>
                      <a:pPr algn="ctr" fontAlgn="b"/>
                      <a:r>
                        <a:rPr lang="en-US" altLang="zh-CN" sz="1100" b="0" i="0" u="none" strike="noStrike" dirty="0">
                          <a:solidFill>
                            <a:srgbClr val="000000"/>
                          </a:solidFill>
                          <a:effectLst/>
                          <a:latin typeface="Arial" panose="020B0604020202020204" pitchFamily="34" charset="0"/>
                          <a:ea typeface="宋体" panose="02010600030101010101" pitchFamily="2" charset="-122"/>
                        </a:rPr>
                        <a:t>24</a:t>
                      </a:r>
                    </a:p>
                  </a:txBody>
                  <a:tcPr marL="0" marR="0" marT="0" marB="0" anchor="ctr">
                    <a:lnR w="9525" cap="flat" cmpd="sng" algn="ctr">
                      <a:solidFill>
                        <a:schemeClr val="accent4">
                          <a:lumMod val="20000"/>
                          <a:lumOff val="80000"/>
                        </a:schemeClr>
                      </a:solidFill>
                      <a:prstDash val="solid"/>
                      <a:round/>
                      <a:headEnd type="none" w="med" len="med"/>
                      <a:tailEnd type="none" w="med" len="med"/>
                    </a:lnR>
                    <a:lnT w="9525" cap="flat" cmpd="sng" algn="ctr">
                      <a:solidFill>
                        <a:schemeClr val="accent4">
                          <a:lumMod val="20000"/>
                          <a:lumOff val="80000"/>
                        </a:schemeClr>
                      </a:solidFill>
                      <a:prstDash val="solid"/>
                      <a:round/>
                      <a:headEnd type="none" w="med" len="med"/>
                      <a:tailEnd type="none" w="med" len="med"/>
                    </a:lnT>
                    <a:lnB w="9525" cap="flat" cmpd="sng" algn="ctr">
                      <a:solidFill>
                        <a:schemeClr val="accent4">
                          <a:lumMod val="20000"/>
                          <a:lumOff val="80000"/>
                        </a:schemeClr>
                      </a:solidFill>
                      <a:prstDash val="solid"/>
                      <a:round/>
                      <a:headEnd type="none" w="med" len="med"/>
                      <a:tailEnd type="none" w="med" len="med"/>
                    </a:lnB>
                    <a:solidFill>
                      <a:schemeClr val="bg1"/>
                    </a:solidFill>
                  </a:tcPr>
                </a:tc>
                <a:tc>
                  <a:txBody>
                    <a:bodyPr/>
                    <a:lstStyle/>
                    <a:p>
                      <a:pPr algn="ctr" fontAlgn="b"/>
                      <a:r>
                        <a:rPr lang="en-US" altLang="zh-CN" sz="1100" b="0" i="0" u="none" strike="noStrike" dirty="0">
                          <a:solidFill>
                            <a:srgbClr val="000000"/>
                          </a:solidFill>
                          <a:effectLst/>
                          <a:latin typeface="Arial" panose="020B0604020202020204" pitchFamily="34" charset="0"/>
                          <a:ea typeface="宋体" panose="02010600030101010101" pitchFamily="2" charset="-122"/>
                        </a:rPr>
                        <a:t>24</a:t>
                      </a:r>
                    </a:p>
                  </a:txBody>
                  <a:tcPr marL="0" marR="0" marT="0" marB="0" anchor="ctr">
                    <a:lnL w="9525" cap="flat" cmpd="sng" algn="ctr">
                      <a:solidFill>
                        <a:schemeClr val="accent4">
                          <a:lumMod val="20000"/>
                          <a:lumOff val="80000"/>
                        </a:schemeClr>
                      </a:solidFill>
                      <a:prstDash val="solid"/>
                      <a:round/>
                      <a:headEnd type="none" w="med" len="med"/>
                      <a:tailEnd type="none" w="med" len="med"/>
                    </a:lnL>
                    <a:lnR w="9525" cap="flat" cmpd="sng" algn="ctr">
                      <a:solidFill>
                        <a:schemeClr val="accent4">
                          <a:lumMod val="20000"/>
                          <a:lumOff val="80000"/>
                        </a:schemeClr>
                      </a:solidFill>
                      <a:prstDash val="solid"/>
                      <a:round/>
                      <a:headEnd type="none" w="med" len="med"/>
                      <a:tailEnd type="none" w="med" len="med"/>
                    </a:lnR>
                    <a:lnT w="9525" cap="flat" cmpd="sng" algn="ctr">
                      <a:solidFill>
                        <a:schemeClr val="accent4">
                          <a:lumMod val="20000"/>
                          <a:lumOff val="80000"/>
                        </a:schemeClr>
                      </a:solidFill>
                      <a:prstDash val="solid"/>
                      <a:round/>
                      <a:headEnd type="none" w="med" len="med"/>
                      <a:tailEnd type="none" w="med" len="med"/>
                    </a:lnT>
                    <a:lnB w="9525" cap="flat" cmpd="sng" algn="ctr">
                      <a:solidFill>
                        <a:schemeClr val="accent4">
                          <a:lumMod val="20000"/>
                          <a:lumOff val="8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366487888"/>
                  </a:ext>
                </a:extLst>
              </a:tr>
            </a:tbl>
          </a:graphicData>
        </a:graphic>
      </p:graphicFrame>
      <p:sp>
        <p:nvSpPr>
          <p:cNvPr id="15" name="文本占位符 2">
            <a:extLst>
              <a:ext uri="{FF2B5EF4-FFF2-40B4-BE49-F238E27FC236}">
                <a16:creationId xmlns:a16="http://schemas.microsoft.com/office/drawing/2014/main" id="{CB3A6FDD-A88E-4155-8C7B-F27CF915E5C8}"/>
              </a:ext>
            </a:extLst>
          </p:cNvPr>
          <p:cNvSpPr txBox="1">
            <a:spLocks/>
          </p:cNvSpPr>
          <p:nvPr/>
        </p:nvSpPr>
        <p:spPr>
          <a:xfrm>
            <a:off x="6193653" y="2022518"/>
            <a:ext cx="5240785" cy="300942"/>
          </a:xfrm>
          <a:prstGeom prst="rect">
            <a:avLst/>
          </a:prstGeom>
        </p:spPr>
        <p:txBody>
          <a:bodyPr/>
          <a:lstStyle>
            <a:lvl1pPr marL="285750" marR="0" indent="-285750" algn="l" defTabSz="914400" rtl="0" eaLnBrk="1" fontAlgn="auto" latinLnBrk="0" hangingPunct="1">
              <a:lnSpc>
                <a:spcPct val="150000"/>
              </a:lnSpc>
              <a:spcBef>
                <a:spcPts val="0"/>
              </a:spcBef>
              <a:spcAft>
                <a:spcPts val="600"/>
              </a:spcAft>
              <a:buClrTx/>
              <a:buSzTx/>
              <a:buFont typeface="Arial" panose="020B0604020202020204" pitchFamily="34" charset="0"/>
              <a:buChar char="•"/>
              <a:tabLst/>
              <a:defRPr sz="1200" kern="1200">
                <a:solidFill>
                  <a:schemeClr val="tx1"/>
                </a:solidFill>
                <a:latin typeface="Verdana" panose="020B0604030504040204" pitchFamily="34" charset="0"/>
                <a:ea typeface="Microsoft YaHei" panose="020B0503020204020204" pitchFamily="34" charset="-122"/>
                <a:cs typeface="Verdan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Verdana" panose="020B0604030504040204" pitchFamily="34" charset="0"/>
                <a:ea typeface="Microsoft YaHei" panose="020B0503020204020204" pitchFamily="34" charset="-122"/>
                <a:cs typeface="Verdan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Verdana" panose="020B0604030504040204" pitchFamily="34" charset="0"/>
                <a:ea typeface="Microsoft YaHei" panose="020B0503020204020204" pitchFamily="34" charset="-122"/>
                <a:cs typeface="Verdan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Verdana" panose="020B0604030504040204" pitchFamily="34" charset="0"/>
                <a:ea typeface="Microsoft YaHei" panose="020B0503020204020204" pitchFamily="34" charset="-122"/>
                <a:cs typeface="Verdan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Verdana" panose="020B0604030504040204" pitchFamily="34" charset="0"/>
                <a:ea typeface="Microsoft YaHei" panose="020B0503020204020204" pitchFamily="34" charset="-122"/>
                <a:cs typeface="Verdan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defRPr/>
            </a:pPr>
            <a:r>
              <a:rPr kumimoji="0" lang="en-US" altLang="zh-CN" i="0" u="none" strike="noStrike" kern="1200" cap="none" spc="0" normalizeH="0" baseline="0" noProof="0" dirty="0">
                <a:ln>
                  <a:noFill/>
                </a:ln>
                <a:solidFill>
                  <a:srgbClr val="000000"/>
                </a:solidFill>
                <a:effectLst/>
                <a:uLnTx/>
                <a:uFillTx/>
                <a:latin typeface="微软雅黑"/>
                <a:ea typeface="微软雅黑"/>
                <a:cs typeface="Verdana" panose="020B0604030504040204" pitchFamily="34" charset="0"/>
              </a:rPr>
              <a:t>Nespresso</a:t>
            </a:r>
            <a:r>
              <a:rPr kumimoji="0" lang="zh-CN" altLang="en-US" b="1" i="0" u="none" strike="noStrike" kern="1200" cap="none" spc="0" normalizeH="0" baseline="0" noProof="0" dirty="0">
                <a:ln>
                  <a:noFill/>
                </a:ln>
                <a:solidFill>
                  <a:srgbClr val="000000"/>
                </a:solidFill>
                <a:effectLst/>
                <a:uLnTx/>
                <a:uFillTx/>
                <a:latin typeface="微软雅黑"/>
                <a:ea typeface="微软雅黑"/>
                <a:cs typeface="Verdana" panose="020B0604030504040204" pitchFamily="34" charset="0"/>
              </a:rPr>
              <a:t>千粉以上小红书笔记较去年同比减少</a:t>
            </a:r>
            <a:r>
              <a:rPr kumimoji="0" lang="zh-CN" altLang="en-US" i="0" u="none" strike="noStrike" kern="1200" cap="none" spc="0" normalizeH="0" baseline="0" noProof="0" dirty="0">
                <a:ln>
                  <a:noFill/>
                </a:ln>
                <a:solidFill>
                  <a:srgbClr val="000000"/>
                </a:solidFill>
                <a:effectLst/>
                <a:uLnTx/>
                <a:uFillTx/>
                <a:latin typeface="微软雅黑"/>
                <a:ea typeface="微软雅黑"/>
                <a:cs typeface="Verdana" panose="020B0604030504040204" pitchFamily="34" charset="0"/>
              </a:rPr>
              <a:t>，商业笔记数量与去年持平；</a:t>
            </a:r>
            <a:endParaRPr kumimoji="0" lang="en-US" altLang="zh-CN" i="0" u="none" strike="noStrike" kern="1200" cap="none" spc="0" normalizeH="0" baseline="0" noProof="0" dirty="0">
              <a:ln>
                <a:noFill/>
              </a:ln>
              <a:solidFill>
                <a:srgbClr val="000000"/>
              </a:solidFill>
              <a:effectLst/>
              <a:uLnTx/>
              <a:uFillTx/>
              <a:latin typeface="微软雅黑"/>
              <a:ea typeface="微软雅黑"/>
              <a:cs typeface="Verdana" panose="020B0604030504040204" pitchFamily="34" charset="0"/>
            </a:endParaRPr>
          </a:p>
        </p:txBody>
      </p:sp>
      <p:sp>
        <p:nvSpPr>
          <p:cNvPr id="16" name="文本占位符 2">
            <a:extLst>
              <a:ext uri="{FF2B5EF4-FFF2-40B4-BE49-F238E27FC236}">
                <a16:creationId xmlns:a16="http://schemas.microsoft.com/office/drawing/2014/main" id="{B4DB51C3-F074-45F2-A8DA-7CB7C107F115}"/>
              </a:ext>
            </a:extLst>
          </p:cNvPr>
          <p:cNvSpPr txBox="1">
            <a:spLocks/>
          </p:cNvSpPr>
          <p:nvPr/>
        </p:nvSpPr>
        <p:spPr>
          <a:xfrm>
            <a:off x="6193653" y="3630383"/>
            <a:ext cx="5240785" cy="300942"/>
          </a:xfrm>
          <a:prstGeom prst="rect">
            <a:avLst/>
          </a:prstGeom>
        </p:spPr>
        <p:txBody>
          <a:bodyPr/>
          <a:lstStyle>
            <a:lvl1pPr marL="285750" marR="0" indent="-285750" algn="l" defTabSz="914400" rtl="0" eaLnBrk="1" fontAlgn="auto" latinLnBrk="0" hangingPunct="1">
              <a:lnSpc>
                <a:spcPct val="150000"/>
              </a:lnSpc>
              <a:spcBef>
                <a:spcPts val="0"/>
              </a:spcBef>
              <a:spcAft>
                <a:spcPts val="600"/>
              </a:spcAft>
              <a:buClrTx/>
              <a:buSzTx/>
              <a:buFont typeface="Arial" panose="020B0604020202020204" pitchFamily="34" charset="0"/>
              <a:buChar char="•"/>
              <a:tabLst/>
              <a:defRPr sz="1200" kern="1200">
                <a:solidFill>
                  <a:schemeClr val="tx1"/>
                </a:solidFill>
                <a:latin typeface="Verdana" panose="020B0604030504040204" pitchFamily="34" charset="0"/>
                <a:ea typeface="Microsoft YaHei" panose="020B0503020204020204" pitchFamily="34" charset="-122"/>
                <a:cs typeface="Verdan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Verdana" panose="020B0604030504040204" pitchFamily="34" charset="0"/>
                <a:ea typeface="Microsoft YaHei" panose="020B0503020204020204" pitchFamily="34" charset="-122"/>
                <a:cs typeface="Verdan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Verdana" panose="020B0604030504040204" pitchFamily="34" charset="0"/>
                <a:ea typeface="Microsoft YaHei" panose="020B0503020204020204" pitchFamily="34" charset="-122"/>
                <a:cs typeface="Verdan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Verdana" panose="020B0604030504040204" pitchFamily="34" charset="0"/>
                <a:ea typeface="Microsoft YaHei" panose="020B0503020204020204" pitchFamily="34" charset="-122"/>
                <a:cs typeface="Verdan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Verdana" panose="020B0604030504040204" pitchFamily="34" charset="0"/>
                <a:ea typeface="Microsoft YaHei" panose="020B0503020204020204" pitchFamily="34" charset="-122"/>
                <a:cs typeface="Verdan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defRPr/>
            </a:pPr>
            <a:r>
              <a:rPr lang="zh-CN" altLang="en-US" dirty="0">
                <a:solidFill>
                  <a:srgbClr val="000000"/>
                </a:solidFill>
                <a:latin typeface="微软雅黑"/>
                <a:ea typeface="微软雅黑"/>
              </a:rPr>
              <a:t>千粉以上小红书笔记中</a:t>
            </a:r>
            <a:r>
              <a:rPr lang="zh-CN" altLang="en-US" b="1" dirty="0">
                <a:solidFill>
                  <a:srgbClr val="000000"/>
                </a:solidFill>
                <a:latin typeface="微软雅黑"/>
                <a:ea typeface="微软雅黑"/>
              </a:rPr>
              <a:t>包含线下探店、自制胶囊教程等与</a:t>
            </a:r>
            <a:r>
              <a:rPr lang="en-US" altLang="zh-CN" b="1" dirty="0">
                <a:solidFill>
                  <a:srgbClr val="000000"/>
                </a:solidFill>
                <a:latin typeface="微软雅黑"/>
                <a:ea typeface="微软雅黑"/>
              </a:rPr>
              <a:t>Nespresso</a:t>
            </a:r>
            <a:r>
              <a:rPr lang="zh-CN" altLang="en-US" b="1" dirty="0">
                <a:solidFill>
                  <a:srgbClr val="000000"/>
                </a:solidFill>
                <a:latin typeface="微软雅黑"/>
                <a:ea typeface="微软雅黑"/>
              </a:rPr>
              <a:t>产品不相关笔记</a:t>
            </a:r>
            <a:r>
              <a:rPr lang="zh-CN" altLang="en-US" dirty="0">
                <a:solidFill>
                  <a:srgbClr val="000000"/>
                </a:solidFill>
                <a:latin typeface="微软雅黑"/>
                <a:ea typeface="微软雅黑"/>
              </a:rPr>
              <a:t>；因此</a:t>
            </a:r>
            <a:r>
              <a:rPr lang="en-US" altLang="zh-CN" dirty="0">
                <a:latin typeface="+mn-ea"/>
              </a:rPr>
              <a:t>Nespresso</a:t>
            </a:r>
            <a:r>
              <a:rPr lang="zh-CN" altLang="en-US" dirty="0">
                <a:latin typeface="+mn-ea"/>
              </a:rPr>
              <a:t>后续或可寻求</a:t>
            </a:r>
            <a:r>
              <a:rPr lang="zh-CN" altLang="en-US" b="1" dirty="0">
                <a:latin typeface="+mn-ea"/>
              </a:rPr>
              <a:t>千粉以上高质量达人</a:t>
            </a:r>
            <a:r>
              <a:rPr lang="zh-CN" altLang="en-US" dirty="0">
                <a:latin typeface="+mn-ea"/>
              </a:rPr>
              <a:t>进行种草合作，并且在种草方向上</a:t>
            </a:r>
            <a:r>
              <a:rPr lang="zh-CN" altLang="en-US" b="1" dirty="0">
                <a:latin typeface="+mn-ea"/>
              </a:rPr>
              <a:t>更侧重产品相关内容</a:t>
            </a:r>
            <a:r>
              <a:rPr lang="zh-CN" altLang="en-US" dirty="0">
                <a:latin typeface="+mn-ea"/>
              </a:rPr>
              <a:t>，进一步为站内生意引流；</a:t>
            </a:r>
            <a:endParaRPr lang="en-US" altLang="zh-CN" dirty="0">
              <a:latin typeface="+mn-ea"/>
            </a:endParaRPr>
          </a:p>
          <a:p>
            <a:pPr>
              <a:lnSpc>
                <a:spcPct val="100000"/>
              </a:lnSpc>
              <a:defRPr/>
            </a:pPr>
            <a:endParaRPr kumimoji="0" lang="en-US" altLang="zh-CN" i="0" u="none" strike="noStrike" kern="1200" cap="none" spc="0" normalizeH="0" baseline="0" noProof="0" dirty="0">
              <a:ln>
                <a:noFill/>
              </a:ln>
              <a:solidFill>
                <a:srgbClr val="000000"/>
              </a:solidFill>
              <a:effectLst/>
              <a:uLnTx/>
              <a:uFillTx/>
              <a:latin typeface="微软雅黑"/>
              <a:ea typeface="微软雅黑"/>
              <a:cs typeface="Verdana" panose="020B0604030504040204" pitchFamily="34" charset="0"/>
            </a:endParaRPr>
          </a:p>
        </p:txBody>
      </p:sp>
      <p:pic>
        <p:nvPicPr>
          <p:cNvPr id="2" name="图片 1">
            <a:extLst>
              <a:ext uri="{FF2B5EF4-FFF2-40B4-BE49-F238E27FC236}">
                <a16:creationId xmlns:a16="http://schemas.microsoft.com/office/drawing/2014/main" id="{F64FF671-F153-455B-8988-3939604FBD1A}"/>
              </a:ext>
            </a:extLst>
          </p:cNvPr>
          <p:cNvPicPr>
            <a:picLocks noChangeAspect="1"/>
          </p:cNvPicPr>
          <p:nvPr/>
        </p:nvPicPr>
        <p:blipFill>
          <a:blip r:embed="rId3"/>
          <a:stretch>
            <a:fillRect/>
          </a:stretch>
        </p:blipFill>
        <p:spPr>
          <a:xfrm>
            <a:off x="9907480" y="4550714"/>
            <a:ext cx="1438182" cy="687534"/>
          </a:xfrm>
          <a:prstGeom prst="rect">
            <a:avLst/>
          </a:prstGeom>
        </p:spPr>
      </p:pic>
      <p:pic>
        <p:nvPicPr>
          <p:cNvPr id="3" name="图片 2">
            <a:extLst>
              <a:ext uri="{FF2B5EF4-FFF2-40B4-BE49-F238E27FC236}">
                <a16:creationId xmlns:a16="http://schemas.microsoft.com/office/drawing/2014/main" id="{80CECD66-0713-4B84-A233-148DC47DF73E}"/>
              </a:ext>
            </a:extLst>
          </p:cNvPr>
          <p:cNvPicPr>
            <a:picLocks noChangeAspect="1"/>
          </p:cNvPicPr>
          <p:nvPr/>
        </p:nvPicPr>
        <p:blipFill>
          <a:blip r:embed="rId4"/>
          <a:stretch>
            <a:fillRect/>
          </a:stretch>
        </p:blipFill>
        <p:spPr>
          <a:xfrm>
            <a:off x="9904391" y="5322979"/>
            <a:ext cx="1441271" cy="593544"/>
          </a:xfrm>
          <a:prstGeom prst="rect">
            <a:avLst/>
          </a:prstGeom>
        </p:spPr>
      </p:pic>
      <p:pic>
        <p:nvPicPr>
          <p:cNvPr id="20" name="图片 19">
            <a:extLst>
              <a:ext uri="{FF2B5EF4-FFF2-40B4-BE49-F238E27FC236}">
                <a16:creationId xmlns:a16="http://schemas.microsoft.com/office/drawing/2014/main" id="{4303F3B5-00EC-4ABE-89C0-C0FFCF7608DF}"/>
              </a:ext>
            </a:extLst>
          </p:cNvPr>
          <p:cNvPicPr>
            <a:picLocks noChangeAspect="1"/>
          </p:cNvPicPr>
          <p:nvPr/>
        </p:nvPicPr>
        <p:blipFill>
          <a:blip r:embed="rId5"/>
          <a:stretch>
            <a:fillRect/>
          </a:stretch>
        </p:blipFill>
        <p:spPr>
          <a:xfrm>
            <a:off x="8251912" y="4562417"/>
            <a:ext cx="1441272" cy="629879"/>
          </a:xfrm>
          <a:prstGeom prst="rect">
            <a:avLst/>
          </a:prstGeom>
        </p:spPr>
      </p:pic>
      <p:pic>
        <p:nvPicPr>
          <p:cNvPr id="22" name="图片 21">
            <a:extLst>
              <a:ext uri="{FF2B5EF4-FFF2-40B4-BE49-F238E27FC236}">
                <a16:creationId xmlns:a16="http://schemas.microsoft.com/office/drawing/2014/main" id="{69EDBF02-42D0-4E06-89E1-7ECB728A7483}"/>
              </a:ext>
            </a:extLst>
          </p:cNvPr>
          <p:cNvPicPr>
            <a:picLocks noChangeAspect="1"/>
          </p:cNvPicPr>
          <p:nvPr/>
        </p:nvPicPr>
        <p:blipFill rotWithShape="1">
          <a:blip r:embed="rId6"/>
          <a:srcRect l="8863" b="15491"/>
          <a:stretch/>
        </p:blipFill>
        <p:spPr>
          <a:xfrm>
            <a:off x="8290991" y="5238648"/>
            <a:ext cx="1402193" cy="684754"/>
          </a:xfrm>
          <a:prstGeom prst="rect">
            <a:avLst/>
          </a:prstGeom>
        </p:spPr>
      </p:pic>
      <p:sp>
        <p:nvSpPr>
          <p:cNvPr id="24" name="文本框 23">
            <a:extLst>
              <a:ext uri="{FF2B5EF4-FFF2-40B4-BE49-F238E27FC236}">
                <a16:creationId xmlns:a16="http://schemas.microsoft.com/office/drawing/2014/main" id="{2562BA0C-B108-4C9E-8B6F-485386E7CB8E}"/>
              </a:ext>
            </a:extLst>
          </p:cNvPr>
          <p:cNvSpPr txBox="1"/>
          <p:nvPr/>
        </p:nvSpPr>
        <p:spPr>
          <a:xfrm>
            <a:off x="8251913" y="6051094"/>
            <a:ext cx="1441271" cy="261610"/>
          </a:xfrm>
          <a:prstGeom prst="rect">
            <a:avLst/>
          </a:prstGeom>
          <a:noFill/>
        </p:spPr>
        <p:txBody>
          <a:bodyPr wrap="square" rtlCol="0">
            <a:spAutoFit/>
          </a:bodyPr>
          <a:lstStyle/>
          <a:p>
            <a:pPr algn="ctr"/>
            <a:r>
              <a:rPr lang="zh-CN" altLang="en-US" sz="1100" dirty="0">
                <a:solidFill>
                  <a:schemeClr val="bg1">
                    <a:lumMod val="50000"/>
                  </a:schemeClr>
                </a:solidFill>
              </a:rPr>
              <a:t>线下探店</a:t>
            </a:r>
          </a:p>
        </p:txBody>
      </p:sp>
      <p:sp>
        <p:nvSpPr>
          <p:cNvPr id="25" name="文本框 24">
            <a:extLst>
              <a:ext uri="{FF2B5EF4-FFF2-40B4-BE49-F238E27FC236}">
                <a16:creationId xmlns:a16="http://schemas.microsoft.com/office/drawing/2014/main" id="{5F90A699-F0F4-4493-9596-8AFF88E34A2C}"/>
              </a:ext>
            </a:extLst>
          </p:cNvPr>
          <p:cNvSpPr txBox="1"/>
          <p:nvPr/>
        </p:nvSpPr>
        <p:spPr>
          <a:xfrm>
            <a:off x="9907480" y="6045815"/>
            <a:ext cx="1441271" cy="261610"/>
          </a:xfrm>
          <a:prstGeom prst="rect">
            <a:avLst/>
          </a:prstGeom>
          <a:noFill/>
        </p:spPr>
        <p:txBody>
          <a:bodyPr wrap="square" rtlCol="0">
            <a:spAutoFit/>
          </a:bodyPr>
          <a:lstStyle/>
          <a:p>
            <a:pPr algn="ctr"/>
            <a:r>
              <a:rPr lang="zh-CN" altLang="en-US" sz="1100" dirty="0">
                <a:solidFill>
                  <a:schemeClr val="bg1">
                    <a:lumMod val="50000"/>
                  </a:schemeClr>
                </a:solidFill>
              </a:rPr>
              <a:t>自制胶囊咖啡教程</a:t>
            </a:r>
          </a:p>
        </p:txBody>
      </p:sp>
      <p:graphicFrame>
        <p:nvGraphicFramePr>
          <p:cNvPr id="26" name="表格 25">
            <a:extLst>
              <a:ext uri="{FF2B5EF4-FFF2-40B4-BE49-F238E27FC236}">
                <a16:creationId xmlns:a16="http://schemas.microsoft.com/office/drawing/2014/main" id="{091120D8-4D3B-4B50-9504-EA22E191C8A4}"/>
              </a:ext>
            </a:extLst>
          </p:cNvPr>
          <p:cNvGraphicFramePr>
            <a:graphicFrameLocks noGrp="1"/>
          </p:cNvGraphicFramePr>
          <p:nvPr>
            <p:extLst>
              <p:ext uri="{D42A27DB-BD31-4B8C-83A1-F6EECF244321}">
                <p14:modId xmlns:p14="http://schemas.microsoft.com/office/powerpoint/2010/main" val="3086789956"/>
              </p:ext>
            </p:extLst>
          </p:nvPr>
        </p:nvGraphicFramePr>
        <p:xfrm>
          <a:off x="6481165" y="4552547"/>
          <a:ext cx="1663599" cy="1392431"/>
        </p:xfrm>
        <a:graphic>
          <a:graphicData uri="http://schemas.openxmlformats.org/drawingml/2006/table">
            <a:tbl>
              <a:tblPr>
                <a:tableStyleId>{5C22544A-7EE6-4342-B048-85BDC9FD1C3A}</a:tableStyleId>
              </a:tblPr>
              <a:tblGrid>
                <a:gridCol w="688308">
                  <a:extLst>
                    <a:ext uri="{9D8B030D-6E8A-4147-A177-3AD203B41FA5}">
                      <a16:colId xmlns:a16="http://schemas.microsoft.com/office/drawing/2014/main" val="1383971393"/>
                    </a:ext>
                  </a:extLst>
                </a:gridCol>
                <a:gridCol w="975291">
                  <a:extLst>
                    <a:ext uri="{9D8B030D-6E8A-4147-A177-3AD203B41FA5}">
                      <a16:colId xmlns:a16="http://schemas.microsoft.com/office/drawing/2014/main" val="150445963"/>
                    </a:ext>
                  </a:extLst>
                </a:gridCol>
              </a:tblGrid>
              <a:tr h="360791">
                <a:tc>
                  <a:txBody>
                    <a:bodyPr/>
                    <a:lstStyle/>
                    <a:p>
                      <a:pPr algn="ctr" fontAlgn="b"/>
                      <a:r>
                        <a:rPr lang="zh-CN" altLang="en-US" sz="1050" b="1" i="0" u="none" strike="noStrike" kern="1200" dirty="0">
                          <a:solidFill>
                            <a:schemeClr val="tx1">
                              <a:lumMod val="75000"/>
                              <a:lumOff val="25000"/>
                            </a:schemeClr>
                          </a:solidFill>
                          <a:effectLst/>
                          <a:latin typeface="微软雅黑" panose="020B0503020204020204" pitchFamily="34" charset="-122"/>
                          <a:ea typeface="微软雅黑" panose="020B0503020204020204" pitchFamily="34" charset="-122"/>
                          <a:cs typeface="+mn-cs"/>
                        </a:rPr>
                        <a:t>笔记类型</a:t>
                      </a:r>
                      <a:endParaRPr lang="en-US" altLang="zh-CN" sz="1050" b="1" i="0" u="none" strike="noStrike" kern="1200" dirty="0">
                        <a:solidFill>
                          <a:schemeClr val="tx1">
                            <a:lumMod val="75000"/>
                            <a:lumOff val="25000"/>
                          </a:schemeClr>
                        </a:solidFill>
                        <a:effectLst/>
                        <a:latin typeface="微软雅黑" panose="020B0503020204020204" pitchFamily="34" charset="-122"/>
                        <a:ea typeface="微软雅黑" panose="020B0503020204020204" pitchFamily="34" charset="-122"/>
                        <a:cs typeface="+mn-cs"/>
                      </a:endParaRPr>
                    </a:p>
                  </a:txBody>
                  <a:tcPr marL="0" marR="0" marT="0" marB="0" anchor="ctr">
                    <a:solidFill>
                      <a:schemeClr val="accent4">
                        <a:lumMod val="20000"/>
                        <a:lumOff val="80000"/>
                      </a:schemeClr>
                    </a:solidFill>
                  </a:tcPr>
                </a:tc>
                <a:tc>
                  <a:txBody>
                    <a:bodyPr/>
                    <a:lstStyle/>
                    <a:p>
                      <a:pPr algn="ctr" fontAlgn="b"/>
                      <a:r>
                        <a:rPr lang="zh-CN" altLang="en-US" sz="1050" b="1" i="0" u="none" strike="noStrike" kern="1200" dirty="0">
                          <a:solidFill>
                            <a:schemeClr val="tx1">
                              <a:lumMod val="75000"/>
                              <a:lumOff val="25000"/>
                            </a:schemeClr>
                          </a:solidFill>
                          <a:effectLst/>
                          <a:latin typeface="微软雅黑" panose="020B0503020204020204" pitchFamily="34" charset="-122"/>
                          <a:ea typeface="微软雅黑" panose="020B0503020204020204" pitchFamily="34" charset="-122"/>
                          <a:cs typeface="+mn-cs"/>
                        </a:rPr>
                        <a:t>千粉以上</a:t>
                      </a:r>
                      <a:endParaRPr lang="en-US" altLang="zh-CN" sz="1050" b="1" i="0" u="none" strike="noStrike" kern="1200" dirty="0">
                        <a:solidFill>
                          <a:schemeClr val="tx1">
                            <a:lumMod val="75000"/>
                            <a:lumOff val="25000"/>
                          </a:schemeClr>
                        </a:solidFill>
                        <a:effectLst/>
                        <a:latin typeface="微软雅黑" panose="020B0503020204020204" pitchFamily="34" charset="-122"/>
                        <a:ea typeface="微软雅黑" panose="020B0503020204020204" pitchFamily="34" charset="-122"/>
                        <a:cs typeface="+mn-cs"/>
                      </a:endParaRPr>
                    </a:p>
                    <a:p>
                      <a:pPr algn="ctr" fontAlgn="b"/>
                      <a:r>
                        <a:rPr lang="zh-CN" altLang="en-US" sz="1050" b="1" i="0" u="none" strike="noStrike" kern="1200" dirty="0">
                          <a:solidFill>
                            <a:schemeClr val="tx1">
                              <a:lumMod val="75000"/>
                              <a:lumOff val="25000"/>
                            </a:schemeClr>
                          </a:solidFill>
                          <a:effectLst/>
                          <a:latin typeface="微软雅黑" panose="020B0503020204020204" pitchFamily="34" charset="-122"/>
                          <a:ea typeface="微软雅黑" panose="020B0503020204020204" pitchFamily="34" charset="-122"/>
                          <a:cs typeface="+mn-cs"/>
                        </a:rPr>
                        <a:t>笔记数</a:t>
                      </a:r>
                      <a:endParaRPr lang="en-US" altLang="zh-CN" sz="1050" b="1" i="0" u="none" strike="noStrike" kern="1200" dirty="0">
                        <a:solidFill>
                          <a:schemeClr val="tx1">
                            <a:lumMod val="75000"/>
                            <a:lumOff val="25000"/>
                          </a:schemeClr>
                        </a:solidFill>
                        <a:effectLst/>
                        <a:latin typeface="微软雅黑" panose="020B0503020204020204" pitchFamily="34" charset="-122"/>
                        <a:ea typeface="微软雅黑" panose="020B0503020204020204" pitchFamily="34" charset="-122"/>
                        <a:cs typeface="+mn-cs"/>
                      </a:endParaRPr>
                    </a:p>
                  </a:txBody>
                  <a:tcPr marL="0" marR="0" marT="0" marB="0" anchor="ctr">
                    <a:solidFill>
                      <a:schemeClr val="accent4">
                        <a:lumMod val="20000"/>
                        <a:lumOff val="80000"/>
                      </a:schemeClr>
                    </a:solidFill>
                  </a:tcPr>
                </a:tc>
                <a:extLst>
                  <a:ext uri="{0D108BD9-81ED-4DB2-BD59-A6C34878D82A}">
                    <a16:rowId xmlns:a16="http://schemas.microsoft.com/office/drawing/2014/main" val="950458534"/>
                  </a:ext>
                </a:extLst>
              </a:tr>
              <a:tr h="288000">
                <a:tc>
                  <a:txBody>
                    <a:bodyPr/>
                    <a:lstStyle/>
                    <a:p>
                      <a:pPr algn="ctr" fontAlgn="b"/>
                      <a:r>
                        <a:rPr lang="zh-CN" altLang="en-US" sz="1100" b="0" i="0" u="none" strike="noStrike" dirty="0">
                          <a:solidFill>
                            <a:srgbClr val="000000"/>
                          </a:solidFill>
                          <a:effectLst/>
                          <a:latin typeface="微软雅黑" panose="020B0503020204020204" pitchFamily="34" charset="-122"/>
                          <a:ea typeface="微软雅黑" panose="020B0503020204020204" pitchFamily="34" charset="-122"/>
                        </a:rPr>
                        <a:t>种草</a:t>
                      </a:r>
                    </a:p>
                  </a:txBody>
                  <a:tcPr marL="0" marR="0" marT="0" marB="0" anchor="ctr">
                    <a:solidFill>
                      <a:schemeClr val="accent4">
                        <a:lumMod val="20000"/>
                        <a:lumOff val="80000"/>
                      </a:schemeClr>
                    </a:solidFill>
                  </a:tcPr>
                </a:tc>
                <a:tc>
                  <a:txBody>
                    <a:bodyPr/>
                    <a:lstStyle/>
                    <a:p>
                      <a:pPr algn="ctr" fontAlgn="b"/>
                      <a:r>
                        <a:rPr lang="en-US" altLang="zh-CN" sz="1100" b="1" i="0" u="none" strike="noStrike" dirty="0">
                          <a:solidFill>
                            <a:srgbClr val="C00000"/>
                          </a:solidFill>
                          <a:effectLst/>
                          <a:latin typeface="微软雅黑" panose="020B0503020204020204" pitchFamily="34" charset="-122"/>
                          <a:ea typeface="微软雅黑" panose="020B0503020204020204" pitchFamily="34" charset="-122"/>
                        </a:rPr>
                        <a:t>48</a:t>
                      </a:r>
                    </a:p>
                  </a:txBody>
                  <a:tcPr marL="0" marR="0" marT="0" marB="0" anchor="ctr">
                    <a:lnR w="9525" cap="flat" cmpd="sng" algn="ctr">
                      <a:solidFill>
                        <a:schemeClr val="accent4">
                          <a:lumMod val="20000"/>
                          <a:lumOff val="80000"/>
                        </a:schemeClr>
                      </a:solidFill>
                      <a:prstDash val="solid"/>
                      <a:round/>
                      <a:headEnd type="none" w="med" len="med"/>
                      <a:tailEnd type="none" w="med" len="med"/>
                    </a:lnR>
                    <a:lnB w="9525" cap="flat" cmpd="sng" algn="ctr">
                      <a:solidFill>
                        <a:schemeClr val="accent4">
                          <a:lumMod val="20000"/>
                          <a:lumOff val="8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644686864"/>
                  </a:ext>
                </a:extLst>
              </a:tr>
              <a:tr h="288000">
                <a:tc>
                  <a:txBody>
                    <a:bodyPr/>
                    <a:lstStyle/>
                    <a:p>
                      <a:pPr algn="ctr" fontAlgn="b"/>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线下探店</a:t>
                      </a:r>
                    </a:p>
                  </a:txBody>
                  <a:tcPr marL="0" marR="0" marT="0" marB="0" anchor="ctr">
                    <a:solidFill>
                      <a:schemeClr val="accent4">
                        <a:lumMod val="20000"/>
                        <a:lumOff val="80000"/>
                      </a:schemeClr>
                    </a:solidFill>
                  </a:tcPr>
                </a:tc>
                <a:tc>
                  <a:txBody>
                    <a:bodyPr/>
                    <a:lstStyle/>
                    <a:p>
                      <a:pPr algn="ctr" fontAlgn="b"/>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16</a:t>
                      </a:r>
                    </a:p>
                  </a:txBody>
                  <a:tcPr marL="0" marR="0" marT="0" marB="0" anchor="ctr">
                    <a:lnR w="9525" cap="flat" cmpd="sng" algn="ctr">
                      <a:solidFill>
                        <a:schemeClr val="accent4">
                          <a:lumMod val="20000"/>
                          <a:lumOff val="80000"/>
                        </a:schemeClr>
                      </a:solidFill>
                      <a:prstDash val="solid"/>
                      <a:round/>
                      <a:headEnd type="none" w="med" len="med"/>
                      <a:tailEnd type="none" w="med" len="med"/>
                    </a:lnR>
                    <a:lnT w="9525" cap="flat" cmpd="sng" algn="ctr">
                      <a:solidFill>
                        <a:schemeClr val="accent4">
                          <a:lumMod val="20000"/>
                          <a:lumOff val="80000"/>
                        </a:schemeClr>
                      </a:solidFill>
                      <a:prstDash val="solid"/>
                      <a:round/>
                      <a:headEnd type="none" w="med" len="med"/>
                      <a:tailEnd type="none" w="med" len="med"/>
                    </a:lnT>
                    <a:lnB w="9525" cap="flat" cmpd="sng" algn="ctr">
                      <a:solidFill>
                        <a:schemeClr val="accent4">
                          <a:lumMod val="20000"/>
                          <a:lumOff val="8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570026343"/>
                  </a:ext>
                </a:extLst>
              </a:tr>
              <a:tr h="288000">
                <a:tc>
                  <a:txBody>
                    <a:bodyPr/>
                    <a:lstStyle/>
                    <a:p>
                      <a:pPr algn="ctr" fontAlgn="b"/>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自制胶囊</a:t>
                      </a:r>
                    </a:p>
                  </a:txBody>
                  <a:tcPr marL="0" marR="0" marT="0" marB="0" anchor="ctr">
                    <a:solidFill>
                      <a:schemeClr val="accent4">
                        <a:lumMod val="20000"/>
                        <a:lumOff val="80000"/>
                      </a:schemeClr>
                    </a:solidFill>
                  </a:tcPr>
                </a:tc>
                <a:tc>
                  <a:txBody>
                    <a:bodyPr/>
                    <a:lstStyle/>
                    <a:p>
                      <a:pPr algn="ctr" fontAlgn="b"/>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3</a:t>
                      </a:r>
                    </a:p>
                  </a:txBody>
                  <a:tcPr marL="0" marR="0" marT="0" marB="0" anchor="ctr">
                    <a:lnR w="9525" cap="flat" cmpd="sng" algn="ctr">
                      <a:solidFill>
                        <a:schemeClr val="accent4">
                          <a:lumMod val="20000"/>
                          <a:lumOff val="80000"/>
                        </a:schemeClr>
                      </a:solidFill>
                      <a:prstDash val="solid"/>
                      <a:round/>
                      <a:headEnd type="none" w="med" len="med"/>
                      <a:tailEnd type="none" w="med" len="med"/>
                    </a:lnR>
                    <a:lnT w="9525" cap="flat" cmpd="sng" algn="ctr">
                      <a:solidFill>
                        <a:schemeClr val="accent4">
                          <a:lumMod val="20000"/>
                          <a:lumOff val="80000"/>
                        </a:schemeClr>
                      </a:solidFill>
                      <a:prstDash val="solid"/>
                      <a:round/>
                      <a:headEnd type="none" w="med" len="med"/>
                      <a:tailEnd type="none" w="med" len="med"/>
                    </a:lnT>
                    <a:lnB w="9525" cap="flat" cmpd="sng" algn="ctr">
                      <a:solidFill>
                        <a:schemeClr val="accent4">
                          <a:lumMod val="20000"/>
                          <a:lumOff val="8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366487888"/>
                  </a:ext>
                </a:extLst>
              </a:tr>
              <a:tr h="155618">
                <a:tc>
                  <a:txBody>
                    <a:bodyPr/>
                    <a:lstStyle/>
                    <a:p>
                      <a:pPr algn="ctr" fontAlgn="b"/>
                      <a:r>
                        <a:rPr lang="en-US" altLang="zh-CN" sz="1100" b="1" i="1" u="none" strike="noStrike" dirty="0">
                          <a:solidFill>
                            <a:schemeClr val="bg1">
                              <a:lumMod val="50000"/>
                            </a:schemeClr>
                          </a:solidFill>
                          <a:effectLst/>
                          <a:latin typeface="微软雅黑" panose="020B0503020204020204" pitchFamily="34" charset="-122"/>
                          <a:ea typeface="微软雅黑" panose="020B0503020204020204" pitchFamily="34" charset="-122"/>
                        </a:rPr>
                        <a:t>TTL</a:t>
                      </a:r>
                      <a:endParaRPr lang="zh-CN" altLang="en-US" sz="1100" b="1" i="1" u="none" strike="noStrike" dirty="0">
                        <a:solidFill>
                          <a:schemeClr val="bg1">
                            <a:lumMod val="50000"/>
                          </a:schemeClr>
                        </a:solidFill>
                        <a:effectLst/>
                        <a:latin typeface="微软雅黑" panose="020B0503020204020204" pitchFamily="34" charset="-122"/>
                        <a:ea typeface="微软雅黑" panose="020B0503020204020204" pitchFamily="34" charset="-122"/>
                      </a:endParaRPr>
                    </a:p>
                  </a:txBody>
                  <a:tcPr marL="0" marR="0" marT="0" marB="0" anchor="ctr">
                    <a:solidFill>
                      <a:schemeClr val="accent4">
                        <a:lumMod val="20000"/>
                        <a:lumOff val="80000"/>
                      </a:schemeClr>
                    </a:solidFill>
                  </a:tcPr>
                </a:tc>
                <a:tc>
                  <a:txBody>
                    <a:bodyPr/>
                    <a:lstStyle/>
                    <a:p>
                      <a:pPr algn="ctr" fontAlgn="b"/>
                      <a:r>
                        <a:rPr lang="en-US" altLang="zh-CN" sz="1100" b="1" i="1" u="none" strike="noStrike" dirty="0">
                          <a:solidFill>
                            <a:schemeClr val="bg1">
                              <a:lumMod val="50000"/>
                            </a:schemeClr>
                          </a:solidFill>
                          <a:effectLst/>
                          <a:latin typeface="Arial" panose="020B0604020202020204" pitchFamily="34" charset="0"/>
                          <a:ea typeface="宋体" panose="02010600030101010101" pitchFamily="2" charset="-122"/>
                        </a:rPr>
                        <a:t>67</a:t>
                      </a:r>
                    </a:p>
                  </a:txBody>
                  <a:tcPr marL="0" marR="0" marT="0" marB="0" anchor="ctr">
                    <a:lnR w="9525" cap="flat" cmpd="sng" algn="ctr">
                      <a:solidFill>
                        <a:schemeClr val="accent4">
                          <a:lumMod val="20000"/>
                          <a:lumOff val="80000"/>
                        </a:schemeClr>
                      </a:solidFill>
                      <a:prstDash val="solid"/>
                      <a:round/>
                      <a:headEnd type="none" w="med" len="med"/>
                      <a:tailEnd type="none" w="med" len="med"/>
                    </a:lnR>
                    <a:lnT w="9525" cap="flat" cmpd="sng" algn="ctr">
                      <a:solidFill>
                        <a:schemeClr val="accent4">
                          <a:lumMod val="20000"/>
                          <a:lumOff val="80000"/>
                        </a:schemeClr>
                      </a:solidFill>
                      <a:prstDash val="solid"/>
                      <a:round/>
                      <a:headEnd type="none" w="med" len="med"/>
                      <a:tailEnd type="none" w="med" len="med"/>
                    </a:lnT>
                    <a:lnB w="9525" cap="flat" cmpd="sng" algn="ctr">
                      <a:solidFill>
                        <a:schemeClr val="accent4">
                          <a:lumMod val="20000"/>
                          <a:lumOff val="8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831323968"/>
                  </a:ext>
                </a:extLst>
              </a:tr>
            </a:tbl>
          </a:graphicData>
        </a:graphic>
      </p:graphicFrame>
      <p:graphicFrame>
        <p:nvGraphicFramePr>
          <p:cNvPr id="19" name="表格 18">
            <a:extLst>
              <a:ext uri="{FF2B5EF4-FFF2-40B4-BE49-F238E27FC236}">
                <a16:creationId xmlns:a16="http://schemas.microsoft.com/office/drawing/2014/main" id="{2B9FC388-C8D9-4487-AC8F-C49888AE29B0}"/>
              </a:ext>
            </a:extLst>
          </p:cNvPr>
          <p:cNvGraphicFramePr>
            <a:graphicFrameLocks noGrp="1"/>
          </p:cNvGraphicFramePr>
          <p:nvPr>
            <p:extLst>
              <p:ext uri="{D42A27DB-BD31-4B8C-83A1-F6EECF244321}">
                <p14:modId xmlns:p14="http://schemas.microsoft.com/office/powerpoint/2010/main" val="1263796014"/>
              </p:ext>
            </p:extLst>
          </p:nvPr>
        </p:nvGraphicFramePr>
        <p:xfrm>
          <a:off x="6483415" y="2501170"/>
          <a:ext cx="1901624" cy="986394"/>
        </p:xfrm>
        <a:graphic>
          <a:graphicData uri="http://schemas.openxmlformats.org/drawingml/2006/table">
            <a:tbl>
              <a:tblPr>
                <a:tableStyleId>{5C22544A-7EE6-4342-B048-85BDC9FD1C3A}</a:tableStyleId>
              </a:tblPr>
              <a:tblGrid>
                <a:gridCol w="1070363">
                  <a:extLst>
                    <a:ext uri="{9D8B030D-6E8A-4147-A177-3AD203B41FA5}">
                      <a16:colId xmlns:a16="http://schemas.microsoft.com/office/drawing/2014/main" val="1383971393"/>
                    </a:ext>
                  </a:extLst>
                </a:gridCol>
                <a:gridCol w="831261">
                  <a:extLst>
                    <a:ext uri="{9D8B030D-6E8A-4147-A177-3AD203B41FA5}">
                      <a16:colId xmlns:a16="http://schemas.microsoft.com/office/drawing/2014/main" val="150445963"/>
                    </a:ext>
                  </a:extLst>
                </a:gridCol>
              </a:tblGrid>
              <a:tr h="237212">
                <a:tc gridSpan="2">
                  <a:txBody>
                    <a:bodyPr/>
                    <a:lstStyle/>
                    <a:p>
                      <a:pPr marL="36000" algn="ctr" fontAlgn="ctr"/>
                      <a:r>
                        <a:rPr lang="zh-CN" altLang="en-US" sz="1200" b="1" i="0" u="none" strike="noStrike" dirty="0">
                          <a:solidFill>
                            <a:schemeClr val="tx1">
                              <a:lumMod val="75000"/>
                              <a:lumOff val="25000"/>
                            </a:schemeClr>
                          </a:solidFill>
                          <a:effectLst/>
                          <a:latin typeface="微软雅黑" panose="020B0503020204020204" pitchFamily="34" charset="-122"/>
                          <a:ea typeface="微软雅黑" panose="020B0503020204020204" pitchFamily="34" charset="-122"/>
                          <a:sym typeface="微软雅黑" panose="020B0503020204020204" pitchFamily="34" charset="-122"/>
                        </a:rPr>
                        <a:t>小红书热度值贡献</a:t>
                      </a:r>
                    </a:p>
                  </a:txBody>
                  <a:tcPr marL="7620" marR="7620" marT="7620" marB="0" anchor="ctr">
                    <a:solidFill>
                      <a:schemeClr val="accent4">
                        <a:lumMod val="40000"/>
                        <a:lumOff val="60000"/>
                      </a:schemeClr>
                    </a:solidFill>
                  </a:tcPr>
                </a:tc>
                <a:tc hMerge="1">
                  <a:txBody>
                    <a:bodyPr/>
                    <a:lstStyle/>
                    <a:p>
                      <a:endParaRPr lang="zh-CN" altLang="en-US"/>
                    </a:p>
                  </a:txBody>
                  <a:tcPr/>
                </a:tc>
                <a:extLst>
                  <a:ext uri="{0D108BD9-81ED-4DB2-BD59-A6C34878D82A}">
                    <a16:rowId xmlns:a16="http://schemas.microsoft.com/office/drawing/2014/main" val="3760669396"/>
                  </a:ext>
                </a:extLst>
              </a:tr>
              <a:tr h="198532">
                <a:tc>
                  <a:txBody>
                    <a:bodyPr/>
                    <a:lstStyle/>
                    <a:p>
                      <a:pPr algn="ctr" fontAlgn="b"/>
                      <a:endParaRPr lang="zh-CN" altLang="en-US" sz="1100" b="0" i="0" u="none" strike="noStrike" dirty="0">
                        <a:solidFill>
                          <a:srgbClr val="000000"/>
                        </a:solidFill>
                        <a:effectLst/>
                        <a:latin typeface="Arial" panose="020B0604020202020204" pitchFamily="34" charset="0"/>
                        <a:ea typeface="宋体" panose="02010600030101010101" pitchFamily="2" charset="-122"/>
                      </a:endParaRPr>
                    </a:p>
                  </a:txBody>
                  <a:tcPr marL="0" marR="0" marT="0" marB="0" anchor="ctr">
                    <a:solidFill>
                      <a:schemeClr val="accent4">
                        <a:lumMod val="20000"/>
                        <a:lumOff val="80000"/>
                      </a:schemeClr>
                    </a:solidFill>
                  </a:tcPr>
                </a:tc>
                <a:tc>
                  <a:txBody>
                    <a:bodyPr/>
                    <a:lstStyle/>
                    <a:p>
                      <a:pPr algn="ctr" fontAlgn="b"/>
                      <a:r>
                        <a:rPr lang="zh-CN" altLang="en-US"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贡献</a:t>
                      </a:r>
                      <a:endPar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marL="0" marR="0" marT="0" marB="0" anchor="ctr">
                    <a:solidFill>
                      <a:schemeClr val="accent4">
                        <a:lumMod val="20000"/>
                        <a:lumOff val="80000"/>
                      </a:schemeClr>
                    </a:solidFill>
                  </a:tcPr>
                </a:tc>
                <a:extLst>
                  <a:ext uri="{0D108BD9-81ED-4DB2-BD59-A6C34878D82A}">
                    <a16:rowId xmlns:a16="http://schemas.microsoft.com/office/drawing/2014/main" val="950458534"/>
                  </a:ext>
                </a:extLst>
              </a:tr>
              <a:tr h="275325">
                <a:tc>
                  <a:txBody>
                    <a:bodyPr/>
                    <a:lstStyle/>
                    <a:p>
                      <a:pPr algn="ctr" fontAlgn="b"/>
                      <a:r>
                        <a:rPr lang="zh-CN" altLang="en-US" sz="1100" b="0" i="0" u="none" strike="noStrike" dirty="0">
                          <a:solidFill>
                            <a:srgbClr val="000000"/>
                          </a:solidFill>
                          <a:effectLst/>
                          <a:latin typeface="微软雅黑" panose="020B0503020204020204" pitchFamily="34" charset="-122"/>
                          <a:ea typeface="微软雅黑" panose="020B0503020204020204" pitchFamily="34" charset="-122"/>
                        </a:rPr>
                        <a:t>千粉以上</a:t>
                      </a:r>
                    </a:p>
                  </a:txBody>
                  <a:tcPr marL="0" marR="0" marT="0" marB="0" anchor="ctr">
                    <a:solidFill>
                      <a:schemeClr val="accent4">
                        <a:lumMod val="20000"/>
                        <a:lumOff val="80000"/>
                      </a:schemeClr>
                    </a:solidFill>
                  </a:tcPr>
                </a:tc>
                <a:tc>
                  <a:txBody>
                    <a:bodyPr/>
                    <a:lstStyle/>
                    <a:p>
                      <a:pPr algn="ctr" fontAlgn="b"/>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40%</a:t>
                      </a:r>
                    </a:p>
                  </a:txBody>
                  <a:tcPr marL="0" marR="0" marT="0" marB="0" anchor="ctr">
                    <a:lnR w="9525" cap="flat" cmpd="sng" algn="ctr">
                      <a:solidFill>
                        <a:schemeClr val="accent4">
                          <a:lumMod val="20000"/>
                          <a:lumOff val="80000"/>
                        </a:schemeClr>
                      </a:solidFill>
                      <a:prstDash val="solid"/>
                      <a:round/>
                      <a:headEnd type="none" w="med" len="med"/>
                      <a:tailEnd type="none" w="med" len="med"/>
                    </a:lnR>
                    <a:lnB w="9525" cap="flat" cmpd="sng" algn="ctr">
                      <a:solidFill>
                        <a:schemeClr val="accent4">
                          <a:lumMod val="20000"/>
                          <a:lumOff val="8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644686864"/>
                  </a:ext>
                </a:extLst>
              </a:tr>
              <a:tr h="275325">
                <a:tc>
                  <a:txBody>
                    <a:bodyPr/>
                    <a:lstStyle/>
                    <a:p>
                      <a:pPr algn="ctr" fontAlgn="b"/>
                      <a:r>
                        <a:rPr lang="zh-CN" altLang="en-US" sz="1100" b="0" i="0" u="none" strike="noStrike" dirty="0">
                          <a:solidFill>
                            <a:srgbClr val="000000"/>
                          </a:solidFill>
                          <a:effectLst/>
                          <a:latin typeface="微软雅黑" panose="020B0503020204020204" pitchFamily="34" charset="-122"/>
                          <a:ea typeface="微软雅黑" panose="020B0503020204020204" pitchFamily="34" charset="-122"/>
                        </a:rPr>
                        <a:t>非千粉</a:t>
                      </a:r>
                    </a:p>
                  </a:txBody>
                  <a:tcPr marL="0" marR="0" marT="0" marB="0" anchor="ctr">
                    <a:solidFill>
                      <a:schemeClr val="accent4">
                        <a:lumMod val="20000"/>
                        <a:lumOff val="80000"/>
                      </a:schemeClr>
                    </a:solidFill>
                  </a:tcPr>
                </a:tc>
                <a:tc>
                  <a:txBody>
                    <a:bodyPr/>
                    <a:lstStyle/>
                    <a:p>
                      <a:pPr algn="ctr" fontAlgn="b"/>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60%</a:t>
                      </a:r>
                    </a:p>
                  </a:txBody>
                  <a:tcPr marL="0" marR="0" marT="0" marB="0" anchor="ctr">
                    <a:lnR w="9525" cap="flat" cmpd="sng" algn="ctr">
                      <a:solidFill>
                        <a:schemeClr val="accent4">
                          <a:lumMod val="20000"/>
                          <a:lumOff val="80000"/>
                        </a:schemeClr>
                      </a:solidFill>
                      <a:prstDash val="solid"/>
                      <a:round/>
                      <a:headEnd type="none" w="med" len="med"/>
                      <a:tailEnd type="none" w="med" len="med"/>
                    </a:lnR>
                    <a:lnT w="9525" cap="flat" cmpd="sng" algn="ctr">
                      <a:solidFill>
                        <a:schemeClr val="accent4">
                          <a:lumMod val="20000"/>
                          <a:lumOff val="80000"/>
                        </a:schemeClr>
                      </a:solidFill>
                      <a:prstDash val="solid"/>
                      <a:round/>
                      <a:headEnd type="none" w="med" len="med"/>
                      <a:tailEnd type="none" w="med" len="med"/>
                    </a:lnT>
                    <a:lnB w="9525" cap="flat" cmpd="sng" algn="ctr">
                      <a:solidFill>
                        <a:schemeClr val="accent4">
                          <a:lumMod val="20000"/>
                          <a:lumOff val="8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366487888"/>
                  </a:ext>
                </a:extLst>
              </a:tr>
            </a:tbl>
          </a:graphicData>
        </a:graphic>
      </p:graphicFrame>
    </p:spTree>
    <p:extLst>
      <p:ext uri="{BB962C8B-B14F-4D97-AF65-F5344CB8AC3E}">
        <p14:creationId xmlns:p14="http://schemas.microsoft.com/office/powerpoint/2010/main" val="4247089474"/>
      </p:ext>
    </p:extLst>
  </p:cSld>
  <p:clrMapOvr>
    <a:masterClrMapping/>
  </p:clrMapOvr>
  <p:extLst mod="1">
    <p:ext uri="{6950BFC3-D8DA-4A85-94F7-54DA5524770B}">
      <p188:commentRel xmlns:p188="http://schemas.microsoft.com/office/powerpoint/2018/8/main" xmlns="" r:id="rId7"/>
    </p:ext>
  </p:extLs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2D881C4-4DDA-7848-8FFA-E28143C1C022}"/>
              </a:ext>
            </a:extLst>
          </p:cNvPr>
          <p:cNvSpPr txBox="1"/>
          <p:nvPr/>
        </p:nvSpPr>
        <p:spPr>
          <a:xfrm>
            <a:off x="3790950" y="1942165"/>
            <a:ext cx="7781925" cy="3600000"/>
          </a:xfrm>
          <a:prstGeom prst="rect">
            <a:avLst/>
          </a:prstGeom>
          <a:noFill/>
        </p:spPr>
        <p:txBody>
          <a:bodyPr wrap="square" rtlCol="0">
            <a:noAutofit/>
          </a:bodyPr>
          <a:lstStyle/>
          <a:p>
            <a:pPr>
              <a:spcBef>
                <a:spcPts val="600"/>
              </a:spcBef>
              <a:defRPr/>
            </a:pPr>
            <a:r>
              <a:rPr lang="zh-CN" altLang="en-US" b="1" dirty="0">
                <a:solidFill>
                  <a:srgbClr val="000000"/>
                </a:solidFill>
              </a:rPr>
              <a:t>本月店铺销售金额</a:t>
            </a:r>
            <a:r>
              <a:rPr lang="en-US" altLang="zh-CN" b="1" dirty="0">
                <a:solidFill>
                  <a:srgbClr val="000000"/>
                </a:solidFill>
              </a:rPr>
              <a:t>1116</a:t>
            </a:r>
            <a:r>
              <a:rPr lang="zh-CN" altLang="en-US" b="1" dirty="0">
                <a:solidFill>
                  <a:srgbClr val="000000"/>
                </a:solidFill>
              </a:rPr>
              <a:t>万元，同比下降</a:t>
            </a:r>
            <a:r>
              <a:rPr lang="en-US" altLang="zh-CN" b="1" dirty="0">
                <a:solidFill>
                  <a:srgbClr val="000000"/>
                </a:solidFill>
              </a:rPr>
              <a:t>-53%</a:t>
            </a:r>
            <a:r>
              <a:rPr lang="zh-CN" altLang="en-US" b="1" dirty="0">
                <a:solidFill>
                  <a:srgbClr val="000000"/>
                </a:solidFill>
              </a:rPr>
              <a:t>，且下跌势头达近半年谷底</a:t>
            </a:r>
            <a:r>
              <a:rPr lang="zh-CN" altLang="en-US" dirty="0">
                <a:solidFill>
                  <a:srgbClr val="000000"/>
                </a:solidFill>
              </a:rPr>
              <a:t>：</a:t>
            </a:r>
            <a:endParaRPr lang="en-US" altLang="zh-CN" dirty="0">
              <a:solidFill>
                <a:srgbClr val="000000"/>
              </a:solidFill>
              <a:latin typeface="Microsoft YaHei UI"/>
              <a:ea typeface="微软雅黑"/>
            </a:endParaRPr>
          </a:p>
          <a:p>
            <a:pPr marL="0" marR="0" lvl="0" indent="0" algn="l" defTabSz="914400" rtl="0" eaLnBrk="1" fontAlgn="auto" latinLnBrk="0" hangingPunct="1">
              <a:spcBef>
                <a:spcPts val="600"/>
              </a:spcBef>
              <a:spcAft>
                <a:spcPts val="0"/>
              </a:spcAft>
              <a:buClrTx/>
              <a:buSzTx/>
              <a:buFontTx/>
              <a:buNone/>
              <a:tabLst/>
              <a:defRPr/>
            </a:pPr>
            <a:endParaRPr kumimoji="0" lang="en-US" altLang="zh-CN" sz="1800" b="0" i="0" u="none" strike="noStrike" kern="1200" cap="none" spc="0" normalizeH="0" baseline="0" noProof="0" dirty="0">
              <a:ln>
                <a:noFill/>
              </a:ln>
              <a:solidFill>
                <a:srgbClr val="000000"/>
              </a:solidFill>
              <a:effectLst/>
              <a:uLnTx/>
              <a:uFillTx/>
              <a:latin typeface="Microsoft YaHei UI"/>
              <a:ea typeface="微软雅黑"/>
              <a:cs typeface="+mn-cs"/>
            </a:endParaRPr>
          </a:p>
          <a:p>
            <a:pPr marL="0" marR="0" lvl="0" indent="0" algn="l" defTabSz="914400" rtl="0" eaLnBrk="1" fontAlgn="auto" latinLnBrk="0" hangingPunct="1">
              <a:spcBef>
                <a:spcPts val="600"/>
              </a:spcBef>
              <a:spcAft>
                <a:spcPts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Microsoft YaHei UI"/>
                <a:ea typeface="微软雅黑"/>
                <a:cs typeface="+mn-cs"/>
              </a:rPr>
              <a:t>1</a:t>
            </a:r>
            <a:r>
              <a:rPr kumimoji="0" lang="zh-CN" altLang="en-US" sz="1800" b="0" i="0" u="none" strike="noStrike" kern="1200" cap="none" spc="0" normalizeH="0" baseline="0" noProof="0" dirty="0">
                <a:ln>
                  <a:noFill/>
                </a:ln>
                <a:solidFill>
                  <a:srgbClr val="000000"/>
                </a:solidFill>
                <a:effectLst/>
                <a:uLnTx/>
                <a:uFillTx/>
                <a:latin typeface="Microsoft YaHei UI"/>
                <a:ea typeface="微软雅黑"/>
                <a:cs typeface="+mn-cs"/>
              </a:rPr>
              <a:t>）生意的大幅下滑与</a:t>
            </a:r>
            <a:r>
              <a:rPr kumimoji="0" lang="zh-CN" altLang="en-US" sz="1800" b="1" i="0" u="none" strike="noStrike" kern="1200" cap="none" spc="0" normalizeH="0" baseline="0" noProof="0" dirty="0">
                <a:ln>
                  <a:noFill/>
                </a:ln>
                <a:solidFill>
                  <a:srgbClr val="000000"/>
                </a:solidFill>
                <a:effectLst/>
                <a:uLnTx/>
                <a:uFillTx/>
                <a:latin typeface="Microsoft YaHei UI"/>
                <a:ea typeface="微软雅黑"/>
                <a:cs typeface="+mn-cs"/>
              </a:rPr>
              <a:t>两年活动场次差异有关</a:t>
            </a:r>
            <a:r>
              <a:rPr kumimoji="0" lang="zh-CN" altLang="en-US" sz="1800" b="0" i="0" u="none" strike="noStrike" kern="1200" cap="none" spc="0" normalizeH="0" baseline="0" noProof="0" dirty="0">
                <a:ln>
                  <a:noFill/>
                </a:ln>
                <a:solidFill>
                  <a:srgbClr val="000000"/>
                </a:solidFill>
                <a:effectLst/>
                <a:uLnTx/>
                <a:uFillTx/>
                <a:latin typeface="Microsoft YaHei UI"/>
                <a:ea typeface="微软雅黑"/>
                <a:cs typeface="+mn-cs"/>
              </a:rPr>
              <a:t>：去年</a:t>
            </a:r>
            <a:r>
              <a:rPr kumimoji="0" lang="en-US" altLang="zh-CN" sz="1800" b="0" i="0" u="none" strike="noStrike" kern="1200" cap="none" spc="0" normalizeH="0" baseline="0" noProof="0" dirty="0">
                <a:ln>
                  <a:noFill/>
                </a:ln>
                <a:solidFill>
                  <a:srgbClr val="000000"/>
                </a:solidFill>
                <a:effectLst/>
                <a:uLnTx/>
                <a:uFillTx/>
                <a:latin typeface="Microsoft YaHei UI"/>
                <a:ea typeface="微软雅黑"/>
                <a:cs typeface="+mn-cs"/>
              </a:rPr>
              <a:t>12</a:t>
            </a:r>
            <a:r>
              <a:rPr kumimoji="0" lang="zh-CN" altLang="en-US" sz="1800" b="0" i="0" u="none" strike="noStrike" kern="1200" cap="none" spc="0" normalizeH="0" baseline="0" noProof="0" dirty="0">
                <a:ln>
                  <a:noFill/>
                </a:ln>
                <a:solidFill>
                  <a:srgbClr val="000000"/>
                </a:solidFill>
                <a:effectLst/>
                <a:uLnTx/>
                <a:uFillTx/>
                <a:latin typeface="Microsoft YaHei UI"/>
                <a:ea typeface="微软雅黑"/>
                <a:cs typeface="+mn-cs"/>
              </a:rPr>
              <a:t>月店铺参与</a:t>
            </a:r>
            <a:r>
              <a:rPr kumimoji="0" lang="en-US" altLang="zh-CN" sz="1800" b="0" i="0" u="none" strike="noStrike" kern="1200" cap="none" spc="0" normalizeH="0" baseline="0" noProof="0" dirty="0">
                <a:ln>
                  <a:noFill/>
                </a:ln>
                <a:solidFill>
                  <a:srgbClr val="000000"/>
                </a:solidFill>
                <a:effectLst/>
                <a:uLnTx/>
                <a:uFillTx/>
                <a:latin typeface="Microsoft YaHei UI"/>
                <a:ea typeface="微软雅黑"/>
                <a:cs typeface="+mn-cs"/>
              </a:rPr>
              <a:t>4</a:t>
            </a:r>
            <a:r>
              <a:rPr kumimoji="0" lang="zh-CN" altLang="en-US" sz="1800" b="0" i="0" u="none" strike="noStrike" kern="1200" cap="none" spc="0" normalizeH="0" baseline="0" noProof="0" dirty="0">
                <a:ln>
                  <a:noFill/>
                </a:ln>
                <a:solidFill>
                  <a:srgbClr val="000000"/>
                </a:solidFill>
                <a:effectLst/>
                <a:uLnTx/>
                <a:uFillTx/>
                <a:latin typeface="Microsoft YaHei UI"/>
                <a:ea typeface="微软雅黑"/>
                <a:cs typeface="+mn-cs"/>
              </a:rPr>
              <a:t>场平台活动，贡献店铺八成生意额，而本月店铺未参与任何活动；</a:t>
            </a:r>
            <a:endParaRPr lang="en-US" altLang="zh-CN" noProof="0" dirty="0">
              <a:solidFill>
                <a:srgbClr val="000000"/>
              </a:solidFill>
              <a:latin typeface="Microsoft YaHei UI"/>
              <a:ea typeface="微软雅黑"/>
            </a:endParaRPr>
          </a:p>
          <a:p>
            <a:pPr marL="0" marR="0" lvl="0" indent="0" algn="l" defTabSz="914400" rtl="0" eaLnBrk="1" fontAlgn="auto" latinLnBrk="0" hangingPunct="1">
              <a:spcBef>
                <a:spcPts val="600"/>
              </a:spcBef>
              <a:spcAft>
                <a:spcPts val="0"/>
              </a:spcAft>
              <a:buClrTx/>
              <a:buSzTx/>
              <a:buFontTx/>
              <a:buNone/>
              <a:tabLst/>
              <a:defRPr/>
            </a:pPr>
            <a:endParaRPr kumimoji="0" lang="en-US" altLang="zh-CN" sz="1800" b="0" i="0" u="none" strike="noStrike" kern="1200" cap="none" spc="0" normalizeH="0" baseline="0" noProof="0" dirty="0">
              <a:ln>
                <a:noFill/>
              </a:ln>
              <a:solidFill>
                <a:srgbClr val="000000"/>
              </a:solidFill>
              <a:effectLst/>
              <a:uLnTx/>
              <a:uFillTx/>
              <a:latin typeface="Microsoft YaHei UI"/>
              <a:ea typeface="微软雅黑"/>
              <a:cs typeface="+mn-cs"/>
            </a:endParaRPr>
          </a:p>
          <a:p>
            <a:pPr marL="0" marR="0" lvl="0" indent="0" algn="l" defTabSz="914400" rtl="0" eaLnBrk="1" fontAlgn="auto" latinLnBrk="0" hangingPunct="1">
              <a:spcBef>
                <a:spcPts val="600"/>
              </a:spcBef>
              <a:spcAft>
                <a:spcPts val="0"/>
              </a:spcAft>
              <a:buClrTx/>
              <a:buSzTx/>
              <a:buFontTx/>
              <a:buNone/>
              <a:tabLst/>
              <a:defRPr/>
            </a:pPr>
            <a:r>
              <a:rPr lang="en-US" altLang="zh-CN" dirty="0">
                <a:solidFill>
                  <a:srgbClr val="000000"/>
                </a:solidFill>
                <a:latin typeface="Microsoft YaHei UI"/>
                <a:ea typeface="微软雅黑"/>
              </a:rPr>
              <a:t>2</a:t>
            </a:r>
            <a:r>
              <a:rPr lang="zh-CN" altLang="en-US" dirty="0">
                <a:solidFill>
                  <a:srgbClr val="000000"/>
                </a:solidFill>
                <a:latin typeface="Microsoft YaHei UI"/>
                <a:ea typeface="微软雅黑"/>
              </a:rPr>
              <a:t>）从新老客来看，</a:t>
            </a:r>
            <a:r>
              <a:rPr lang="en-US" altLang="zh-CN" b="1" dirty="0">
                <a:solidFill>
                  <a:srgbClr val="000000"/>
                </a:solidFill>
                <a:latin typeface="Microsoft YaHei UI"/>
                <a:ea typeface="微软雅黑"/>
              </a:rPr>
              <a:t>12</a:t>
            </a:r>
            <a:r>
              <a:rPr lang="zh-CN" altLang="en-US" b="1" dirty="0">
                <a:solidFill>
                  <a:srgbClr val="000000"/>
                </a:solidFill>
                <a:latin typeface="Microsoft YaHei UI"/>
                <a:ea typeface="微软雅黑"/>
              </a:rPr>
              <a:t>月老客表现不及新客</a:t>
            </a:r>
            <a:r>
              <a:rPr lang="zh-CN" altLang="en-US" dirty="0">
                <a:solidFill>
                  <a:srgbClr val="000000"/>
                </a:solidFill>
                <a:latin typeface="Microsoft YaHei UI"/>
                <a:ea typeface="微软雅黑"/>
              </a:rPr>
              <a:t>，或受双</a:t>
            </a:r>
            <a:r>
              <a:rPr lang="en-US" altLang="zh-CN" dirty="0">
                <a:solidFill>
                  <a:srgbClr val="000000"/>
                </a:solidFill>
                <a:latin typeface="Microsoft YaHei UI"/>
                <a:ea typeface="微软雅黑"/>
              </a:rPr>
              <a:t>11</a:t>
            </a:r>
            <a:r>
              <a:rPr lang="zh-CN" altLang="en-US" dirty="0">
                <a:solidFill>
                  <a:srgbClr val="000000"/>
                </a:solidFill>
                <a:latin typeface="Microsoft YaHei UI"/>
                <a:ea typeface="微软雅黑"/>
              </a:rPr>
              <a:t>购买人数同比下降影响，老客基数的减少导致老客</a:t>
            </a:r>
            <a:r>
              <a:rPr lang="en-US" altLang="zh-CN" dirty="0">
                <a:solidFill>
                  <a:srgbClr val="000000"/>
                </a:solidFill>
                <a:latin typeface="Microsoft YaHei UI"/>
                <a:ea typeface="微软雅黑"/>
              </a:rPr>
              <a:t>GMV</a:t>
            </a:r>
            <a:r>
              <a:rPr lang="zh-CN" altLang="en-US" dirty="0">
                <a:solidFill>
                  <a:srgbClr val="000000"/>
                </a:solidFill>
                <a:latin typeface="Microsoft YaHei UI"/>
                <a:ea typeface="微软雅黑"/>
              </a:rPr>
              <a:t>跌幅高于新客；</a:t>
            </a:r>
            <a:endParaRPr lang="en-US" altLang="zh-CN" dirty="0">
              <a:solidFill>
                <a:srgbClr val="000000"/>
              </a:solidFill>
              <a:latin typeface="Microsoft YaHei UI"/>
              <a:ea typeface="微软雅黑"/>
            </a:endParaRPr>
          </a:p>
          <a:p>
            <a:pPr marL="0" marR="0" lvl="0" indent="0" algn="l" defTabSz="914400" rtl="0" eaLnBrk="1" fontAlgn="auto" latinLnBrk="0" hangingPunct="1">
              <a:spcBef>
                <a:spcPts val="600"/>
              </a:spcBef>
              <a:spcAft>
                <a:spcPts val="0"/>
              </a:spcAft>
              <a:buClrTx/>
              <a:buSzTx/>
              <a:buFontTx/>
              <a:buNone/>
              <a:tabLst/>
              <a:defRPr/>
            </a:pPr>
            <a:endParaRPr kumimoji="0" lang="en-US" altLang="zh-CN" sz="1800" b="0" i="0" u="none" strike="noStrike" kern="1200" cap="none" spc="0" normalizeH="0" baseline="0" noProof="0" dirty="0">
              <a:ln>
                <a:noFill/>
              </a:ln>
              <a:solidFill>
                <a:srgbClr val="000000"/>
              </a:solidFill>
              <a:effectLst/>
              <a:uLnTx/>
              <a:uFillTx/>
              <a:latin typeface="Microsoft YaHei UI"/>
              <a:ea typeface="微软雅黑"/>
              <a:cs typeface="+mn-cs"/>
            </a:endParaRPr>
          </a:p>
          <a:p>
            <a:pPr marL="0" marR="0" lvl="0" indent="0" algn="l" defTabSz="914400" rtl="0" eaLnBrk="1" fontAlgn="auto" latinLnBrk="0" hangingPunct="1">
              <a:spcBef>
                <a:spcPts val="600"/>
              </a:spcBef>
              <a:spcAft>
                <a:spcPts val="0"/>
              </a:spcAft>
              <a:buClrTx/>
              <a:buSzTx/>
              <a:buFontTx/>
              <a:buNone/>
              <a:tabLst/>
              <a:defRPr/>
            </a:pPr>
            <a:r>
              <a:rPr lang="en-US" altLang="zh-CN" dirty="0">
                <a:solidFill>
                  <a:srgbClr val="000000"/>
                </a:solidFill>
                <a:latin typeface="Microsoft YaHei UI"/>
                <a:ea typeface="微软雅黑"/>
              </a:rPr>
              <a:t>3</a:t>
            </a:r>
            <a:r>
              <a:rPr lang="zh-CN" altLang="en-US" dirty="0">
                <a:solidFill>
                  <a:srgbClr val="000000"/>
                </a:solidFill>
                <a:latin typeface="Microsoft YaHei UI"/>
                <a:ea typeface="微软雅黑"/>
              </a:rPr>
              <a:t>）站外热度值虽同比提升，但</a:t>
            </a:r>
            <a:r>
              <a:rPr lang="zh-CN" altLang="en-US" b="1" dirty="0">
                <a:solidFill>
                  <a:srgbClr val="000000"/>
                </a:solidFill>
                <a:latin typeface="Microsoft YaHei UI"/>
                <a:ea typeface="微软雅黑"/>
              </a:rPr>
              <a:t>千粉以上小红书笔记数不及去年</a:t>
            </a:r>
            <a:r>
              <a:rPr lang="zh-CN" altLang="en-US" dirty="0">
                <a:solidFill>
                  <a:srgbClr val="000000"/>
                </a:solidFill>
                <a:latin typeface="Microsoft YaHei UI"/>
                <a:ea typeface="微软雅黑"/>
              </a:rPr>
              <a:t>，且笔记中包含较多线下探店、自制胶囊咖啡教程等与站内商品不相关笔记，后续在站外种草时</a:t>
            </a:r>
            <a:r>
              <a:rPr lang="zh-CN" altLang="en-US" b="1" dirty="0">
                <a:solidFill>
                  <a:srgbClr val="000000"/>
                </a:solidFill>
                <a:latin typeface="Microsoft YaHei UI"/>
                <a:ea typeface="微软雅黑"/>
              </a:rPr>
              <a:t>强调产品相关内容</a:t>
            </a:r>
            <a:r>
              <a:rPr lang="zh-CN" altLang="en-US" dirty="0">
                <a:solidFill>
                  <a:srgbClr val="000000"/>
                </a:solidFill>
                <a:latin typeface="Microsoft YaHei UI"/>
                <a:ea typeface="微软雅黑"/>
              </a:rPr>
              <a:t>并</a:t>
            </a:r>
            <a:r>
              <a:rPr lang="zh-CN" altLang="en-US" b="1" dirty="0">
                <a:solidFill>
                  <a:srgbClr val="000000"/>
                </a:solidFill>
                <a:latin typeface="Microsoft YaHei UI"/>
                <a:ea typeface="微软雅黑"/>
              </a:rPr>
              <a:t>寻求千粉以上高质量达人进行合作</a:t>
            </a:r>
            <a:endParaRPr kumimoji="0" lang="en-US" altLang="zh-CN" sz="1800" b="1" i="0" u="none" strike="noStrike" kern="1200" cap="none" spc="0" normalizeH="0" baseline="0" noProof="0" dirty="0">
              <a:ln>
                <a:noFill/>
              </a:ln>
              <a:solidFill>
                <a:srgbClr val="000000"/>
              </a:solidFill>
              <a:effectLst/>
              <a:uLnTx/>
              <a:uFillTx/>
              <a:latin typeface="Microsoft YaHei UI"/>
              <a:ea typeface="微软雅黑"/>
              <a:cs typeface="+mn-cs"/>
            </a:endParaRPr>
          </a:p>
        </p:txBody>
      </p:sp>
    </p:spTree>
    <p:extLst>
      <p:ext uri="{BB962C8B-B14F-4D97-AF65-F5344CB8AC3E}">
        <p14:creationId xmlns:p14="http://schemas.microsoft.com/office/powerpoint/2010/main" val="35799692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437EA77-A217-7849-8C0F-30FEB738F81F}"/>
              </a:ext>
            </a:extLst>
          </p:cNvPr>
          <p:cNvSpPr>
            <a:spLocks noGrp="1"/>
          </p:cNvSpPr>
          <p:nvPr>
            <p:ph type="body" sz="quarter" idx="10"/>
          </p:nvPr>
        </p:nvSpPr>
        <p:spPr/>
        <p:txBody>
          <a:bodyPr/>
          <a:lstStyle/>
          <a:p>
            <a:r>
              <a:rPr lang="x-none" sz="4400" dirty="0"/>
              <a:t>咖啡机表现</a:t>
            </a:r>
          </a:p>
        </p:txBody>
      </p:sp>
    </p:spTree>
    <p:extLst>
      <p:ext uri="{BB962C8B-B14F-4D97-AF65-F5344CB8AC3E}">
        <p14:creationId xmlns:p14="http://schemas.microsoft.com/office/powerpoint/2010/main" val="30514442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E632DE8A-C519-48D3-874B-F91520ACE35C}"/>
              </a:ext>
            </a:extLst>
          </p:cNvPr>
          <p:cNvSpPr>
            <a:spLocks noGrp="1"/>
          </p:cNvSpPr>
          <p:nvPr>
            <p:ph type="title"/>
          </p:nvPr>
        </p:nvSpPr>
        <p:spPr>
          <a:prstGeom prst="rect">
            <a:avLst/>
          </a:prstGeom>
        </p:spPr>
        <p:txBody>
          <a:bodyPr/>
          <a:lstStyle/>
          <a:p>
            <a:r>
              <a:rPr lang="zh-CN" altLang="en-US" sz="2800" dirty="0"/>
              <a:t>咖啡机市场大盘数据</a:t>
            </a:r>
            <a:endParaRPr lang="en-US" sz="2800" dirty="0"/>
          </a:p>
        </p:txBody>
      </p:sp>
      <p:sp>
        <p:nvSpPr>
          <p:cNvPr id="2" name="文本占位符 1">
            <a:extLst>
              <a:ext uri="{FF2B5EF4-FFF2-40B4-BE49-F238E27FC236}">
                <a16:creationId xmlns:a16="http://schemas.microsoft.com/office/drawing/2014/main" id="{BF3B4F18-0276-47CD-B0CD-CA6DFFCF7EF8}"/>
              </a:ext>
            </a:extLst>
          </p:cNvPr>
          <p:cNvSpPr>
            <a:spLocks noGrp="1"/>
          </p:cNvSpPr>
          <p:nvPr>
            <p:ph type="body" sz="quarter" idx="10"/>
          </p:nvPr>
        </p:nvSpPr>
        <p:spPr/>
        <p:txBody>
          <a:bodyPr/>
          <a:lstStyle/>
          <a:p>
            <a:pPr>
              <a:lnSpc>
                <a:spcPct val="100000"/>
              </a:lnSpc>
            </a:pPr>
            <a:r>
              <a:rPr lang="zh-CN" altLang="en-US" dirty="0">
                <a:latin typeface="+mn-ea"/>
              </a:rPr>
              <a:t>咖啡机市场近半年来</a:t>
            </a:r>
            <a:r>
              <a:rPr lang="zh-CN" altLang="en-US" b="1" dirty="0">
                <a:latin typeface="+mn-ea"/>
              </a:rPr>
              <a:t>首次呈现</a:t>
            </a:r>
            <a:r>
              <a:rPr lang="en-US" altLang="zh-CN" b="1" dirty="0">
                <a:latin typeface="+mn-ea"/>
              </a:rPr>
              <a:t>GMV</a:t>
            </a:r>
            <a:r>
              <a:rPr lang="zh-CN" altLang="en-US" b="1" dirty="0">
                <a:latin typeface="+mn-ea"/>
              </a:rPr>
              <a:t>的下滑</a:t>
            </a:r>
            <a:r>
              <a:rPr lang="zh-CN" altLang="en-US" dirty="0">
                <a:latin typeface="+mn-ea"/>
              </a:rPr>
              <a:t>，主要来源于平均价格的两位数下跌</a:t>
            </a:r>
          </a:p>
        </p:txBody>
      </p:sp>
      <p:sp>
        <p:nvSpPr>
          <p:cNvPr id="9" name="文本占位符 8">
            <a:extLst>
              <a:ext uri="{FF2B5EF4-FFF2-40B4-BE49-F238E27FC236}">
                <a16:creationId xmlns:a16="http://schemas.microsoft.com/office/drawing/2014/main" id="{A2508A45-5B42-4219-B72D-1DCD8CF37353}"/>
              </a:ext>
            </a:extLst>
          </p:cNvPr>
          <p:cNvSpPr>
            <a:spLocks noGrp="1"/>
          </p:cNvSpPr>
          <p:nvPr>
            <p:ph type="body" sz="quarter" idx="11"/>
          </p:nvPr>
        </p:nvSpPr>
        <p:spPr/>
        <p:txBody>
          <a:bodyPr/>
          <a:lstStyle/>
          <a:p>
            <a:pPr>
              <a:lnSpc>
                <a:spcPct val="100000"/>
              </a:lnSpc>
            </a:pPr>
            <a:r>
              <a:rPr lang="zh-CN" altLang="en-US" dirty="0"/>
              <a:t>数据来源：策略中心；渠道：全渠道；</a:t>
            </a:r>
            <a:r>
              <a:rPr lang="en-US" altLang="zh-CN" dirty="0"/>
              <a:t>(</a:t>
            </a:r>
            <a:r>
              <a:rPr lang="zh-CN" altLang="en-US" dirty="0"/>
              <a:t>由于生意参谋平台限制，大盘数据无法转化为真实值，改用策略中心（大盘同比值均为真实值）数据</a:t>
            </a:r>
            <a:r>
              <a:rPr lang="en-US" altLang="zh-CN" dirty="0"/>
              <a:t>)</a:t>
            </a:r>
          </a:p>
          <a:p>
            <a:pPr>
              <a:lnSpc>
                <a:spcPct val="100000"/>
              </a:lnSpc>
            </a:pPr>
            <a:r>
              <a:rPr lang="zh-CN" altLang="en-US" dirty="0"/>
              <a:t>时间维度：</a:t>
            </a:r>
            <a:r>
              <a:rPr lang="en-US" altLang="zh-CN" dirty="0"/>
              <a:t>2023.12</a:t>
            </a:r>
          </a:p>
          <a:p>
            <a:pPr>
              <a:lnSpc>
                <a:spcPct val="100000"/>
              </a:lnSpc>
            </a:pPr>
            <a:r>
              <a:rPr lang="en-US" altLang="zh-CN" dirty="0"/>
              <a:t>*</a:t>
            </a:r>
            <a:r>
              <a:rPr lang="zh-CN" altLang="en-US" dirty="0"/>
              <a:t>平均价格</a:t>
            </a:r>
            <a:r>
              <a:rPr lang="en-US" altLang="zh-CN" dirty="0"/>
              <a:t>(</a:t>
            </a:r>
            <a:r>
              <a:rPr lang="zh-CN" altLang="en-US" dirty="0"/>
              <a:t>指数</a:t>
            </a:r>
            <a:r>
              <a:rPr lang="en-US" altLang="zh-CN" dirty="0"/>
              <a:t>)</a:t>
            </a:r>
            <a:r>
              <a:rPr lang="zh-CN" altLang="en-US" dirty="0"/>
              <a:t>：商品的平均成交价格</a:t>
            </a:r>
            <a:r>
              <a:rPr lang="en-US" altLang="zh-CN" dirty="0"/>
              <a:t>(</a:t>
            </a:r>
            <a:r>
              <a:rPr lang="zh-CN" altLang="en-US" dirty="0"/>
              <a:t>为准确洞察，不包含</a:t>
            </a:r>
            <a:r>
              <a:rPr lang="en-US" altLang="zh-CN" dirty="0"/>
              <a:t>0.01</a:t>
            </a:r>
            <a:r>
              <a:rPr lang="zh-CN" altLang="en-US" dirty="0"/>
              <a:t>元的订单数据</a:t>
            </a:r>
            <a:r>
              <a:rPr lang="en-US" altLang="zh-CN" dirty="0"/>
              <a:t>)</a:t>
            </a:r>
            <a:r>
              <a:rPr lang="zh-CN" altLang="en-US" dirty="0"/>
              <a:t>；人均购买量</a:t>
            </a:r>
            <a:r>
              <a:rPr lang="en-US" altLang="zh-CN" dirty="0"/>
              <a:t>(</a:t>
            </a:r>
            <a:r>
              <a:rPr lang="zh-CN" altLang="en-US" dirty="0"/>
              <a:t>指数</a:t>
            </a:r>
            <a:r>
              <a:rPr lang="en-US" altLang="zh-CN" dirty="0"/>
              <a:t>)</a:t>
            </a:r>
            <a:r>
              <a:rPr lang="zh-CN" altLang="en-US" dirty="0"/>
              <a:t>：消费者平均一次购买的商品件数（</a:t>
            </a:r>
            <a:r>
              <a:rPr lang="en-US" altLang="zh-CN" dirty="0"/>
              <a:t>=</a:t>
            </a:r>
            <a:r>
              <a:rPr lang="zh-CN" altLang="en-US" dirty="0"/>
              <a:t>销量</a:t>
            </a:r>
            <a:r>
              <a:rPr lang="en-US" altLang="zh-CN" dirty="0"/>
              <a:t>(</a:t>
            </a:r>
            <a:r>
              <a:rPr lang="zh-CN" altLang="en-US" dirty="0"/>
              <a:t>指数</a:t>
            </a:r>
            <a:r>
              <a:rPr lang="en-US" altLang="zh-CN" dirty="0"/>
              <a:t>)/</a:t>
            </a:r>
            <a:r>
              <a:rPr lang="zh-CN" altLang="en-US" dirty="0"/>
              <a:t>购买人数</a:t>
            </a:r>
            <a:r>
              <a:rPr lang="en-US" altLang="zh-CN" dirty="0"/>
              <a:t>(</a:t>
            </a:r>
            <a:r>
              <a:rPr lang="zh-CN" altLang="en-US" dirty="0"/>
              <a:t>指数</a:t>
            </a:r>
            <a:r>
              <a:rPr lang="en-US" altLang="zh-CN" dirty="0"/>
              <a:t>)/</a:t>
            </a:r>
            <a:r>
              <a:rPr lang="zh-CN" altLang="en-US" dirty="0"/>
              <a:t>购买频次）；购买频次：每个消费者平均购买次数；</a:t>
            </a:r>
            <a:endParaRPr lang="en-US" altLang="zh-CN" dirty="0"/>
          </a:p>
        </p:txBody>
      </p:sp>
      <p:sp>
        <p:nvSpPr>
          <p:cNvPr id="6" name="矩形 5">
            <a:extLst>
              <a:ext uri="{FF2B5EF4-FFF2-40B4-BE49-F238E27FC236}">
                <a16:creationId xmlns:a16="http://schemas.microsoft.com/office/drawing/2014/main" id="{336577F8-392B-4B3E-A931-887F882543D2}"/>
              </a:ext>
            </a:extLst>
          </p:cNvPr>
          <p:cNvSpPr/>
          <p:nvPr/>
        </p:nvSpPr>
        <p:spPr>
          <a:xfrm>
            <a:off x="282372" y="1926270"/>
            <a:ext cx="4446265" cy="4261948"/>
          </a:xfrm>
          <a:prstGeom prst="rect">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37" name="文本框 36">
            <a:extLst>
              <a:ext uri="{FF2B5EF4-FFF2-40B4-BE49-F238E27FC236}">
                <a16:creationId xmlns:a16="http://schemas.microsoft.com/office/drawing/2014/main" id="{7B25D224-726A-428A-83B9-78C329E32AB4}"/>
              </a:ext>
            </a:extLst>
          </p:cNvPr>
          <p:cNvSpPr txBox="1"/>
          <p:nvPr/>
        </p:nvSpPr>
        <p:spPr>
          <a:xfrm>
            <a:off x="451227" y="2179190"/>
            <a:ext cx="3645712" cy="1124219"/>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000000"/>
                </a:solidFill>
                <a:effectLst/>
                <a:uLnTx/>
                <a:uFillTx/>
                <a:latin typeface="微软雅黑" panose="020B0503020204020204" pitchFamily="34" charset="-122"/>
                <a:ea typeface="微软雅黑"/>
                <a:cs typeface="+mn-cs"/>
              </a:rPr>
              <a:t>2023</a:t>
            </a:r>
            <a:r>
              <a:rPr kumimoji="0" lang="zh-CN" altLang="en-US" sz="2000" b="1" i="0" u="none" strike="noStrike" kern="1200" cap="none" spc="0" normalizeH="0" baseline="0" noProof="0" dirty="0">
                <a:ln>
                  <a:noFill/>
                </a:ln>
                <a:solidFill>
                  <a:srgbClr val="000000"/>
                </a:solidFill>
                <a:effectLst/>
                <a:uLnTx/>
                <a:uFillTx/>
                <a:latin typeface="微软雅黑" panose="020B0503020204020204" pitchFamily="34" charset="-122"/>
                <a:ea typeface="微软雅黑"/>
                <a:cs typeface="+mn-cs"/>
              </a:rPr>
              <a:t>年</a:t>
            </a:r>
            <a:r>
              <a:rPr kumimoji="0" lang="en-US" altLang="zh-CN" sz="2000" b="1" i="0" u="none" strike="noStrike" kern="1200" cap="none" spc="0" normalizeH="0" baseline="0" noProof="0" dirty="0">
                <a:ln>
                  <a:noFill/>
                </a:ln>
                <a:solidFill>
                  <a:srgbClr val="000000"/>
                </a:solidFill>
                <a:effectLst/>
                <a:uLnTx/>
                <a:uFillTx/>
                <a:latin typeface="微软雅黑" panose="020B0503020204020204" pitchFamily="34" charset="-122"/>
                <a:ea typeface="微软雅黑"/>
                <a:cs typeface="+mn-cs"/>
              </a:rPr>
              <a:t>12</a:t>
            </a:r>
            <a:r>
              <a:rPr kumimoji="0" lang="zh-CN" altLang="en-US" sz="2000" b="1" i="0" u="none" strike="noStrike" kern="1200" cap="none" spc="0" normalizeH="0" baseline="0" noProof="0" dirty="0">
                <a:ln>
                  <a:noFill/>
                </a:ln>
                <a:solidFill>
                  <a:srgbClr val="000000"/>
                </a:solidFill>
                <a:effectLst/>
                <a:uLnTx/>
                <a:uFillTx/>
                <a:latin typeface="微软雅黑" panose="020B0503020204020204" pitchFamily="34" charset="-122"/>
                <a:ea typeface="微软雅黑"/>
                <a:cs typeface="+mn-cs"/>
              </a:rPr>
              <a:t>月 销售金额</a:t>
            </a:r>
            <a:r>
              <a:rPr kumimoji="0" lang="en-US" altLang="zh-CN" sz="2000" b="1" i="0" u="none" strike="noStrike" kern="1200" cap="none" spc="0" normalizeH="0" baseline="0" noProof="0" dirty="0">
                <a:ln>
                  <a:noFill/>
                </a:ln>
                <a:solidFill>
                  <a:srgbClr val="000000"/>
                </a:solidFill>
                <a:effectLst/>
                <a:uLnTx/>
                <a:uFillTx/>
                <a:latin typeface="微软雅黑" panose="020B0503020204020204" pitchFamily="34" charset="-122"/>
                <a:ea typeface="微软雅黑"/>
                <a:cs typeface="+mn-cs"/>
              </a:rPr>
              <a:t>(</a:t>
            </a:r>
            <a:r>
              <a:rPr kumimoji="0" lang="zh-CN" altLang="en-US" sz="2000" b="1" i="0" u="none" strike="noStrike" kern="1200" cap="none" spc="0" normalizeH="0" baseline="0" noProof="0" dirty="0">
                <a:ln>
                  <a:noFill/>
                </a:ln>
                <a:solidFill>
                  <a:srgbClr val="000000"/>
                </a:solidFill>
                <a:effectLst/>
                <a:uLnTx/>
                <a:uFillTx/>
                <a:latin typeface="微软雅黑" panose="020B0503020204020204" pitchFamily="34" charset="-122"/>
                <a:ea typeface="微软雅黑"/>
                <a:cs typeface="+mn-cs"/>
              </a:rPr>
              <a:t>指数</a:t>
            </a:r>
            <a:r>
              <a:rPr kumimoji="0" lang="en-US" altLang="zh-CN" sz="2000" b="1" i="0" u="none" strike="noStrike" kern="1200" cap="none" spc="0" normalizeH="0" baseline="0" noProof="0" dirty="0">
                <a:ln>
                  <a:noFill/>
                </a:ln>
                <a:solidFill>
                  <a:srgbClr val="000000"/>
                </a:solidFill>
                <a:effectLst/>
                <a:uLnTx/>
                <a:uFillTx/>
                <a:latin typeface="微软雅黑" panose="020B0503020204020204" pitchFamily="34" charset="-122"/>
                <a:ea typeface="微软雅黑"/>
                <a:cs typeface="+mn-cs"/>
              </a:rPr>
              <a:t>)</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rPr>
              <a:t>37,371,815</a:t>
            </a:r>
            <a:endParaRPr kumimoji="0" lang="en-US" altLang="zh-CN" sz="2800" b="1" i="0" u="none" strike="noStrike" kern="1200" cap="none" spc="0" normalizeH="0" baseline="0" noProof="0" dirty="0">
              <a:ln>
                <a:noFill/>
              </a:ln>
              <a:solidFill>
                <a:srgbClr val="17788B"/>
              </a:solidFill>
              <a:effectLst/>
              <a:uLnTx/>
              <a:uFillTx/>
              <a:latin typeface="微软雅黑" panose="020B0503020204020204" pitchFamily="34" charset="-122"/>
              <a:ea typeface="微软雅黑"/>
              <a:cs typeface="+mn-cs"/>
            </a:endParaRPr>
          </a:p>
        </p:txBody>
      </p:sp>
      <p:grpSp>
        <p:nvGrpSpPr>
          <p:cNvPr id="34" name="组合 33">
            <a:extLst>
              <a:ext uri="{FF2B5EF4-FFF2-40B4-BE49-F238E27FC236}">
                <a16:creationId xmlns:a16="http://schemas.microsoft.com/office/drawing/2014/main" id="{6CCF18D9-26DA-4944-9B4D-C13193097CEC}"/>
              </a:ext>
            </a:extLst>
          </p:cNvPr>
          <p:cNvGrpSpPr/>
          <p:nvPr/>
        </p:nvGrpSpPr>
        <p:grpSpPr>
          <a:xfrm>
            <a:off x="3527022" y="2514974"/>
            <a:ext cx="1292783" cy="739053"/>
            <a:chOff x="6891969" y="3162297"/>
            <a:chExt cx="1292783" cy="739053"/>
          </a:xfrm>
        </p:grpSpPr>
        <p:sp>
          <p:nvSpPr>
            <p:cNvPr id="35" name="箭头: 上 34">
              <a:extLst>
                <a:ext uri="{FF2B5EF4-FFF2-40B4-BE49-F238E27FC236}">
                  <a16:creationId xmlns:a16="http://schemas.microsoft.com/office/drawing/2014/main" id="{20FAA455-B9BB-4BCD-B11F-58E31D737736}"/>
                </a:ext>
              </a:extLst>
            </p:cNvPr>
            <p:cNvSpPr/>
            <p:nvPr/>
          </p:nvSpPr>
          <p:spPr>
            <a:xfrm flipV="1">
              <a:off x="7376751" y="3162297"/>
              <a:ext cx="323220" cy="476069"/>
            </a:xfrm>
            <a:prstGeom prst="upArrow">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36" name="文本框 35">
              <a:extLst>
                <a:ext uri="{FF2B5EF4-FFF2-40B4-BE49-F238E27FC236}">
                  <a16:creationId xmlns:a16="http://schemas.microsoft.com/office/drawing/2014/main" id="{17450702-6EFF-41A7-864D-7E4434F081C3}"/>
                </a:ext>
              </a:extLst>
            </p:cNvPr>
            <p:cNvSpPr txBox="1"/>
            <p:nvPr/>
          </p:nvSpPr>
          <p:spPr>
            <a:xfrm>
              <a:off x="6891969" y="3624351"/>
              <a:ext cx="1292783"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r>
                <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-3%</a:t>
              </a:r>
            </a:p>
          </p:txBody>
        </p:sp>
      </p:grpSp>
      <p:sp>
        <p:nvSpPr>
          <p:cNvPr id="31" name="矩形 30">
            <a:extLst>
              <a:ext uri="{FF2B5EF4-FFF2-40B4-BE49-F238E27FC236}">
                <a16:creationId xmlns:a16="http://schemas.microsoft.com/office/drawing/2014/main" id="{4B6B6B7F-B394-4749-847F-5F2E9A5D3255}"/>
              </a:ext>
            </a:extLst>
          </p:cNvPr>
          <p:cNvSpPr/>
          <p:nvPr/>
        </p:nvSpPr>
        <p:spPr>
          <a:xfrm>
            <a:off x="4931828" y="1926269"/>
            <a:ext cx="6977799" cy="2700723"/>
          </a:xfrm>
          <a:prstGeom prst="rect">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28" name="iconfont-1016-791856">
            <a:extLst>
              <a:ext uri="{FF2B5EF4-FFF2-40B4-BE49-F238E27FC236}">
                <a16:creationId xmlns:a16="http://schemas.microsoft.com/office/drawing/2014/main" id="{A6873F14-DC15-4805-9612-99B58556532F}"/>
              </a:ext>
            </a:extLst>
          </p:cNvPr>
          <p:cNvSpPr/>
          <p:nvPr/>
        </p:nvSpPr>
        <p:spPr>
          <a:xfrm>
            <a:off x="5133986" y="2980539"/>
            <a:ext cx="609685" cy="587258"/>
          </a:xfrm>
          <a:custGeom>
            <a:avLst/>
            <a:gdLst>
              <a:gd name="T0" fmla="*/ 4658 w 12912"/>
              <a:gd name="T1" fmla="*/ 6919 h 12436"/>
              <a:gd name="T2" fmla="*/ 5030 w 12912"/>
              <a:gd name="T3" fmla="*/ 6982 h 12436"/>
              <a:gd name="T4" fmla="*/ 9165 w 12912"/>
              <a:gd name="T5" fmla="*/ 6982 h 12436"/>
              <a:gd name="T6" fmla="*/ 10444 w 12912"/>
              <a:gd name="T7" fmla="*/ 6207 h 12436"/>
              <a:gd name="T8" fmla="*/ 12683 w 12912"/>
              <a:gd name="T9" fmla="*/ 2011 h 12436"/>
              <a:gd name="T10" fmla="*/ 12216 w 12912"/>
              <a:gd name="T11" fmla="*/ 1236 h 12436"/>
              <a:gd name="T12" fmla="*/ 2958 w 12912"/>
              <a:gd name="T13" fmla="*/ 1236 h 12436"/>
              <a:gd name="T14" fmla="*/ 2255 w 12912"/>
              <a:gd name="T15" fmla="*/ 0 h 12436"/>
              <a:gd name="T16" fmla="*/ 0 w 12912"/>
              <a:gd name="T17" fmla="*/ 0 h 12436"/>
              <a:gd name="T18" fmla="*/ 0 w 12912"/>
              <a:gd name="T19" fmla="*/ 1114 h 12436"/>
              <a:gd name="T20" fmla="*/ 1301 w 12912"/>
              <a:gd name="T21" fmla="*/ 1114 h 12436"/>
              <a:gd name="T22" fmla="*/ 1389 w 12912"/>
              <a:gd name="T23" fmla="*/ 1236 h 12436"/>
              <a:gd name="T24" fmla="*/ 1389 w 12912"/>
              <a:gd name="T25" fmla="*/ 1236 h 12436"/>
              <a:gd name="T26" fmla="*/ 1376 w 12912"/>
              <a:gd name="T27" fmla="*/ 1236 h 12436"/>
              <a:gd name="T28" fmla="*/ 3728 w 12912"/>
              <a:gd name="T29" fmla="*/ 6082 h 12436"/>
              <a:gd name="T30" fmla="*/ 2804 w 12912"/>
              <a:gd name="T31" fmla="*/ 7731 h 12436"/>
              <a:gd name="T32" fmla="*/ 3473 w 12912"/>
              <a:gd name="T33" fmla="*/ 9307 h 12436"/>
              <a:gd name="T34" fmla="*/ 11491 w 12912"/>
              <a:gd name="T35" fmla="*/ 9307 h 12436"/>
              <a:gd name="T36" fmla="*/ 11491 w 12912"/>
              <a:gd name="T37" fmla="*/ 8147 h 12436"/>
              <a:gd name="T38" fmla="*/ 4135 w 12912"/>
              <a:gd name="T39" fmla="*/ 8147 h 12436"/>
              <a:gd name="T40" fmla="*/ 4026 w 12912"/>
              <a:gd name="T41" fmla="*/ 7965 h 12436"/>
              <a:gd name="T42" fmla="*/ 4658 w 12912"/>
              <a:gd name="T43" fmla="*/ 6919 h 12436"/>
              <a:gd name="T44" fmla="*/ 3964 w 12912"/>
              <a:gd name="T45" fmla="*/ 12436 h 12436"/>
              <a:gd name="T46" fmla="*/ 5309 w 12912"/>
              <a:gd name="T47" fmla="*/ 11091 h 12436"/>
              <a:gd name="T48" fmla="*/ 3964 w 12912"/>
              <a:gd name="T49" fmla="*/ 9745 h 12436"/>
              <a:gd name="T50" fmla="*/ 2618 w 12912"/>
              <a:gd name="T51" fmla="*/ 11091 h 12436"/>
              <a:gd name="T52" fmla="*/ 3964 w 12912"/>
              <a:gd name="T53" fmla="*/ 12436 h 12436"/>
              <a:gd name="T54" fmla="*/ 10145 w 12912"/>
              <a:gd name="T55" fmla="*/ 12436 h 12436"/>
              <a:gd name="T56" fmla="*/ 11491 w 12912"/>
              <a:gd name="T57" fmla="*/ 11091 h 12436"/>
              <a:gd name="T58" fmla="*/ 10145 w 12912"/>
              <a:gd name="T59" fmla="*/ 9745 h 12436"/>
              <a:gd name="T60" fmla="*/ 8800 w 12912"/>
              <a:gd name="T61" fmla="*/ 11091 h 12436"/>
              <a:gd name="T62" fmla="*/ 10145 w 12912"/>
              <a:gd name="T63" fmla="*/ 12436 h 12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912" h="12436">
                <a:moveTo>
                  <a:pt x="4658" y="6919"/>
                </a:moveTo>
                <a:cubicBezTo>
                  <a:pt x="4782" y="6959"/>
                  <a:pt x="4909" y="6982"/>
                  <a:pt x="5030" y="6982"/>
                </a:cubicBezTo>
                <a:lnTo>
                  <a:pt x="9165" y="6982"/>
                </a:lnTo>
                <a:cubicBezTo>
                  <a:pt x="9643" y="6982"/>
                  <a:pt x="10213" y="6640"/>
                  <a:pt x="10444" y="6207"/>
                </a:cubicBezTo>
                <a:lnTo>
                  <a:pt x="12683" y="2011"/>
                </a:lnTo>
                <a:cubicBezTo>
                  <a:pt x="12912" y="1583"/>
                  <a:pt x="12707" y="1236"/>
                  <a:pt x="12216" y="1236"/>
                </a:cubicBezTo>
                <a:lnTo>
                  <a:pt x="2958" y="1236"/>
                </a:lnTo>
                <a:lnTo>
                  <a:pt x="2255" y="0"/>
                </a:lnTo>
                <a:lnTo>
                  <a:pt x="0" y="0"/>
                </a:lnTo>
                <a:lnTo>
                  <a:pt x="0" y="1114"/>
                </a:lnTo>
                <a:lnTo>
                  <a:pt x="1301" y="1114"/>
                </a:lnTo>
                <a:lnTo>
                  <a:pt x="1389" y="1236"/>
                </a:lnTo>
                <a:lnTo>
                  <a:pt x="1389" y="1236"/>
                </a:lnTo>
                <a:lnTo>
                  <a:pt x="1376" y="1236"/>
                </a:lnTo>
                <a:lnTo>
                  <a:pt x="3728" y="6082"/>
                </a:lnTo>
                <a:lnTo>
                  <a:pt x="2804" y="7731"/>
                </a:lnTo>
                <a:cubicBezTo>
                  <a:pt x="2360" y="8522"/>
                  <a:pt x="2737" y="9235"/>
                  <a:pt x="3473" y="9307"/>
                </a:cubicBezTo>
                <a:lnTo>
                  <a:pt x="11491" y="9307"/>
                </a:lnTo>
                <a:lnTo>
                  <a:pt x="11491" y="8147"/>
                </a:lnTo>
                <a:lnTo>
                  <a:pt x="4135" y="8147"/>
                </a:lnTo>
                <a:cubicBezTo>
                  <a:pt x="4014" y="8147"/>
                  <a:pt x="3968" y="8061"/>
                  <a:pt x="4026" y="7965"/>
                </a:cubicBezTo>
                <a:lnTo>
                  <a:pt x="4658" y="6919"/>
                </a:lnTo>
                <a:close/>
                <a:moveTo>
                  <a:pt x="3964" y="12436"/>
                </a:moveTo>
                <a:cubicBezTo>
                  <a:pt x="4707" y="12436"/>
                  <a:pt x="5309" y="11834"/>
                  <a:pt x="5309" y="11091"/>
                </a:cubicBezTo>
                <a:cubicBezTo>
                  <a:pt x="5309" y="10348"/>
                  <a:pt x="4707" y="9745"/>
                  <a:pt x="3964" y="9745"/>
                </a:cubicBezTo>
                <a:cubicBezTo>
                  <a:pt x="3221" y="9745"/>
                  <a:pt x="2618" y="10348"/>
                  <a:pt x="2618" y="11091"/>
                </a:cubicBezTo>
                <a:cubicBezTo>
                  <a:pt x="2618" y="11834"/>
                  <a:pt x="3221" y="12436"/>
                  <a:pt x="3964" y="12436"/>
                </a:cubicBezTo>
                <a:close/>
                <a:moveTo>
                  <a:pt x="10145" y="12436"/>
                </a:moveTo>
                <a:cubicBezTo>
                  <a:pt x="10889" y="12436"/>
                  <a:pt x="11491" y="11834"/>
                  <a:pt x="11491" y="11091"/>
                </a:cubicBezTo>
                <a:cubicBezTo>
                  <a:pt x="11491" y="10348"/>
                  <a:pt x="10889" y="9745"/>
                  <a:pt x="10145" y="9745"/>
                </a:cubicBezTo>
                <a:cubicBezTo>
                  <a:pt x="9402" y="9745"/>
                  <a:pt x="8800" y="10348"/>
                  <a:pt x="8800" y="11091"/>
                </a:cubicBezTo>
                <a:cubicBezTo>
                  <a:pt x="8800" y="11834"/>
                  <a:pt x="9402" y="12436"/>
                  <a:pt x="10145" y="12436"/>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Microsoft YaHei UI"/>
              <a:ea typeface="微软雅黑"/>
              <a:cs typeface="+mn-cs"/>
            </a:endParaRPr>
          </a:p>
        </p:txBody>
      </p:sp>
      <p:sp>
        <p:nvSpPr>
          <p:cNvPr id="72" name="文本框 71">
            <a:extLst>
              <a:ext uri="{FF2B5EF4-FFF2-40B4-BE49-F238E27FC236}">
                <a16:creationId xmlns:a16="http://schemas.microsoft.com/office/drawing/2014/main" id="{9D0BC17A-0148-483E-8982-4428148D9A8E}"/>
              </a:ext>
            </a:extLst>
          </p:cNvPr>
          <p:cNvSpPr txBox="1"/>
          <p:nvPr/>
        </p:nvSpPr>
        <p:spPr>
          <a:xfrm>
            <a:off x="7318772" y="3436521"/>
            <a:ext cx="1292783"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r>
              <a:rPr kumimoji="0" lang="en-US" altLang="zh-CN" sz="1200" b="0" i="0" u="none" strike="noStrike" kern="1200" cap="none" spc="0" normalizeH="0" baseline="0" noProof="0" dirty="0">
                <a:ln>
                  <a:noFill/>
                </a:ln>
                <a:solidFill>
                  <a:srgbClr val="49711E"/>
                </a:solidFill>
                <a:effectLst/>
                <a:uLnTx/>
                <a:uFillTx/>
                <a:latin typeface="微软雅黑" panose="020B0503020204020204" pitchFamily="34" charset="-122"/>
                <a:ea typeface="微软雅黑" panose="020B0503020204020204" pitchFamily="34" charset="-122"/>
                <a:cs typeface="+mn-cs"/>
              </a:rPr>
              <a:t>+18%</a:t>
            </a:r>
          </a:p>
        </p:txBody>
      </p:sp>
      <p:sp>
        <p:nvSpPr>
          <p:cNvPr id="29" name="文本框 28">
            <a:extLst>
              <a:ext uri="{FF2B5EF4-FFF2-40B4-BE49-F238E27FC236}">
                <a16:creationId xmlns:a16="http://schemas.microsoft.com/office/drawing/2014/main" id="{02E5A7F1-C66E-469E-A8EA-2E02F875DEB5}"/>
              </a:ext>
            </a:extLst>
          </p:cNvPr>
          <p:cNvSpPr txBox="1"/>
          <p:nvPr/>
        </p:nvSpPr>
        <p:spPr>
          <a:xfrm>
            <a:off x="5991923" y="2753048"/>
            <a:ext cx="1502715" cy="1042721"/>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销量</a:t>
            </a:r>
            <a:r>
              <a:rPr kumimoji="0" lang="en-US" altLang="zh-CN" sz="20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a:t>
            </a:r>
            <a:r>
              <a:rPr kumimoji="0" lang="zh-CN" altLang="en-US" sz="20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指数</a:t>
            </a:r>
            <a:r>
              <a:rPr kumimoji="0" lang="en-US" altLang="zh-CN" sz="20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panose="020B0503020204020204" pitchFamily="34" charset="-122"/>
                <a:cs typeface="+mn-cs"/>
              </a:rPr>
              <a:t>44,227     </a:t>
            </a:r>
          </a:p>
        </p:txBody>
      </p:sp>
      <p:sp>
        <p:nvSpPr>
          <p:cNvPr id="77" name="文本框 76">
            <a:extLst>
              <a:ext uri="{FF2B5EF4-FFF2-40B4-BE49-F238E27FC236}">
                <a16:creationId xmlns:a16="http://schemas.microsoft.com/office/drawing/2014/main" id="{77FE11CC-E848-4201-9A0B-97C8D56B6EA9}"/>
              </a:ext>
            </a:extLst>
          </p:cNvPr>
          <p:cNvSpPr txBox="1"/>
          <p:nvPr/>
        </p:nvSpPr>
        <p:spPr>
          <a:xfrm>
            <a:off x="8796202" y="2061542"/>
            <a:ext cx="1679913" cy="692049"/>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购买人数</a:t>
            </a:r>
            <a:r>
              <a:rPr kumimoji="0" lang="en-US" altLang="zh-CN" sz="16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a:t>
            </a:r>
            <a:r>
              <a:rPr kumimoji="0" lang="zh-CN" altLang="en-US" sz="16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指数</a:t>
            </a:r>
            <a:r>
              <a:rPr kumimoji="0" lang="en-US" altLang="zh-CN" sz="16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a:t>
            </a: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panose="020B0503020204020204" pitchFamily="34" charset="-122"/>
                <a:cs typeface="+mn-cs"/>
              </a:rPr>
              <a:t>87,800    </a:t>
            </a:r>
          </a:p>
        </p:txBody>
      </p:sp>
      <p:grpSp>
        <p:nvGrpSpPr>
          <p:cNvPr id="38" name="组合 37">
            <a:extLst>
              <a:ext uri="{FF2B5EF4-FFF2-40B4-BE49-F238E27FC236}">
                <a16:creationId xmlns:a16="http://schemas.microsoft.com/office/drawing/2014/main" id="{856C9A8D-F6F8-49AD-90D0-5D2EE8D7793E}"/>
              </a:ext>
            </a:extLst>
          </p:cNvPr>
          <p:cNvGrpSpPr/>
          <p:nvPr/>
        </p:nvGrpSpPr>
        <p:grpSpPr>
          <a:xfrm>
            <a:off x="10194524" y="2118974"/>
            <a:ext cx="1292783" cy="676719"/>
            <a:chOff x="6891969" y="3224631"/>
            <a:chExt cx="1292783" cy="676719"/>
          </a:xfrm>
        </p:grpSpPr>
        <p:sp>
          <p:nvSpPr>
            <p:cNvPr id="39" name="箭头: 上 38">
              <a:extLst>
                <a:ext uri="{FF2B5EF4-FFF2-40B4-BE49-F238E27FC236}">
                  <a16:creationId xmlns:a16="http://schemas.microsoft.com/office/drawing/2014/main" id="{EFEE531E-ED63-4EA6-B3AC-CB8930E1CA39}"/>
                </a:ext>
              </a:extLst>
            </p:cNvPr>
            <p:cNvSpPr/>
            <p:nvPr/>
          </p:nvSpPr>
          <p:spPr>
            <a:xfrm flipV="1">
              <a:off x="7383064" y="3224631"/>
              <a:ext cx="288000" cy="396000"/>
            </a:xfrm>
            <a:prstGeom prst="upArrow">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40" name="文本框 39">
              <a:extLst>
                <a:ext uri="{FF2B5EF4-FFF2-40B4-BE49-F238E27FC236}">
                  <a16:creationId xmlns:a16="http://schemas.microsoft.com/office/drawing/2014/main" id="{40147274-7927-43EA-8D8F-52B67DA93BDF}"/>
                </a:ext>
              </a:extLst>
            </p:cNvPr>
            <p:cNvSpPr txBox="1"/>
            <p:nvPr/>
          </p:nvSpPr>
          <p:spPr>
            <a:xfrm>
              <a:off x="6891969" y="3624351"/>
              <a:ext cx="1292783"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r>
                <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-2%</a:t>
              </a:r>
            </a:p>
          </p:txBody>
        </p:sp>
      </p:grpSp>
      <p:sp>
        <p:nvSpPr>
          <p:cNvPr id="33" name="文本框 32">
            <a:extLst>
              <a:ext uri="{FF2B5EF4-FFF2-40B4-BE49-F238E27FC236}">
                <a16:creationId xmlns:a16="http://schemas.microsoft.com/office/drawing/2014/main" id="{C00D6CFF-A5E0-48EE-9432-171E373D9D3C}"/>
              </a:ext>
            </a:extLst>
          </p:cNvPr>
          <p:cNvSpPr txBox="1"/>
          <p:nvPr/>
        </p:nvSpPr>
        <p:spPr>
          <a:xfrm>
            <a:off x="8792355" y="2978291"/>
            <a:ext cx="1705127" cy="692049"/>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购买频次</a:t>
            </a:r>
            <a:endParaRPr kumimoji="0" lang="en-US" altLang="zh-CN" sz="16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panose="020B0503020204020204" pitchFamily="34" charset="-122"/>
                <a:cs typeface="+mn-cs"/>
              </a:rPr>
              <a:t>1.13</a:t>
            </a:r>
          </a:p>
        </p:txBody>
      </p:sp>
      <p:grpSp>
        <p:nvGrpSpPr>
          <p:cNvPr id="47" name="组合 46">
            <a:extLst>
              <a:ext uri="{FF2B5EF4-FFF2-40B4-BE49-F238E27FC236}">
                <a16:creationId xmlns:a16="http://schemas.microsoft.com/office/drawing/2014/main" id="{D0EACD9C-6AE9-407E-820D-B142BDF5F5ED}"/>
              </a:ext>
            </a:extLst>
          </p:cNvPr>
          <p:cNvGrpSpPr/>
          <p:nvPr/>
        </p:nvGrpSpPr>
        <p:grpSpPr>
          <a:xfrm>
            <a:off x="10138569" y="3041585"/>
            <a:ext cx="1370401" cy="613491"/>
            <a:chOff x="6853159" y="3292589"/>
            <a:chExt cx="1370401" cy="613491"/>
          </a:xfrm>
        </p:grpSpPr>
        <p:sp>
          <p:nvSpPr>
            <p:cNvPr id="48" name="减号 47">
              <a:extLst>
                <a:ext uri="{FF2B5EF4-FFF2-40B4-BE49-F238E27FC236}">
                  <a16:creationId xmlns:a16="http://schemas.microsoft.com/office/drawing/2014/main" id="{6E2C5D27-9E63-4618-A679-8861273711A4}"/>
                </a:ext>
              </a:extLst>
            </p:cNvPr>
            <p:cNvSpPr/>
            <p:nvPr/>
          </p:nvSpPr>
          <p:spPr>
            <a:xfrm rot="10800000">
              <a:off x="7346303" y="3292589"/>
              <a:ext cx="418404" cy="396000"/>
            </a:xfrm>
            <a:prstGeom prst="mathMinus">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C00000"/>
                </a:solidFill>
                <a:effectLst/>
                <a:uLnTx/>
                <a:uFillTx/>
                <a:latin typeface="Verdana"/>
                <a:ea typeface="微软雅黑" panose="020B0503020204020204" pitchFamily="34" charset="-122"/>
                <a:cs typeface="+mn-cs"/>
              </a:endParaRPr>
            </a:p>
          </p:txBody>
        </p:sp>
        <p:sp>
          <p:nvSpPr>
            <p:cNvPr id="49" name="文本框 48">
              <a:extLst>
                <a:ext uri="{FF2B5EF4-FFF2-40B4-BE49-F238E27FC236}">
                  <a16:creationId xmlns:a16="http://schemas.microsoft.com/office/drawing/2014/main" id="{F92B9C8D-B08B-46B9-9689-0601DE545189}"/>
                </a:ext>
              </a:extLst>
            </p:cNvPr>
            <p:cNvSpPr txBox="1"/>
            <p:nvPr/>
          </p:nvSpPr>
          <p:spPr>
            <a:xfrm>
              <a:off x="6853159" y="3629081"/>
              <a:ext cx="1370401"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r>
                <a:rPr kumimoji="0" lang="en-US" altLang="zh-CN" sz="12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0%</a:t>
              </a:r>
            </a:p>
          </p:txBody>
        </p:sp>
      </p:grpSp>
      <p:graphicFrame>
        <p:nvGraphicFramePr>
          <p:cNvPr id="4" name="图表 3">
            <a:extLst>
              <a:ext uri="{FF2B5EF4-FFF2-40B4-BE49-F238E27FC236}">
                <a16:creationId xmlns:a16="http://schemas.microsoft.com/office/drawing/2014/main" id="{4B7D6ED7-5654-4706-9E90-987B4AC758DD}"/>
              </a:ext>
            </a:extLst>
          </p:cNvPr>
          <p:cNvGraphicFramePr/>
          <p:nvPr>
            <p:extLst>
              <p:ext uri="{D42A27DB-BD31-4B8C-83A1-F6EECF244321}">
                <p14:modId xmlns:p14="http://schemas.microsoft.com/office/powerpoint/2010/main" val="2814727157"/>
              </p:ext>
            </p:extLst>
          </p:nvPr>
        </p:nvGraphicFramePr>
        <p:xfrm>
          <a:off x="377819" y="3699154"/>
          <a:ext cx="4278830" cy="2495210"/>
        </p:xfrm>
        <a:graphic>
          <a:graphicData uri="http://schemas.openxmlformats.org/drawingml/2006/chart">
            <c:chart xmlns:c="http://schemas.openxmlformats.org/drawingml/2006/chart" xmlns:r="http://schemas.openxmlformats.org/officeDocument/2006/relationships" r:id="rId4"/>
          </a:graphicData>
        </a:graphic>
      </p:graphicFrame>
      <p:sp>
        <p:nvSpPr>
          <p:cNvPr id="80" name="矩形 79">
            <a:extLst>
              <a:ext uri="{FF2B5EF4-FFF2-40B4-BE49-F238E27FC236}">
                <a16:creationId xmlns:a16="http://schemas.microsoft.com/office/drawing/2014/main" id="{4334FCF8-3B8E-4F65-A339-7212A8431924}"/>
              </a:ext>
            </a:extLst>
          </p:cNvPr>
          <p:cNvSpPr/>
          <p:nvPr/>
        </p:nvSpPr>
        <p:spPr>
          <a:xfrm>
            <a:off x="4931828" y="4802065"/>
            <a:ext cx="6977799" cy="1386152"/>
          </a:xfrm>
          <a:prstGeom prst="rect">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82" name="iconfont-10796-5191319">
            <a:extLst>
              <a:ext uri="{FF2B5EF4-FFF2-40B4-BE49-F238E27FC236}">
                <a16:creationId xmlns:a16="http://schemas.microsoft.com/office/drawing/2014/main" id="{94D0806A-A069-48D4-BAAE-432CD6E6DD84}"/>
              </a:ext>
            </a:extLst>
          </p:cNvPr>
          <p:cNvSpPr/>
          <p:nvPr/>
        </p:nvSpPr>
        <p:spPr>
          <a:xfrm>
            <a:off x="5169826" y="5221936"/>
            <a:ext cx="609685" cy="609685"/>
          </a:xfrm>
          <a:custGeom>
            <a:avLst/>
            <a:gdLst>
              <a:gd name="T0" fmla="*/ 3413 w 7680"/>
              <a:gd name="T1" fmla="*/ 4267 h 7680"/>
              <a:gd name="T2" fmla="*/ 3413 w 7680"/>
              <a:gd name="T3" fmla="*/ 4693 h 7680"/>
              <a:gd name="T4" fmla="*/ 2559 w 7680"/>
              <a:gd name="T5" fmla="*/ 4693 h 7680"/>
              <a:gd name="T6" fmla="*/ 2133 w 7680"/>
              <a:gd name="T7" fmla="*/ 5120 h 7680"/>
              <a:gd name="T8" fmla="*/ 2559 w 7680"/>
              <a:gd name="T9" fmla="*/ 5547 h 7680"/>
              <a:gd name="T10" fmla="*/ 3413 w 7680"/>
              <a:gd name="T11" fmla="*/ 5547 h 7680"/>
              <a:gd name="T12" fmla="*/ 3413 w 7680"/>
              <a:gd name="T13" fmla="*/ 5972 h 7680"/>
              <a:gd name="T14" fmla="*/ 3840 w 7680"/>
              <a:gd name="T15" fmla="*/ 6400 h 7680"/>
              <a:gd name="T16" fmla="*/ 4267 w 7680"/>
              <a:gd name="T17" fmla="*/ 5972 h 7680"/>
              <a:gd name="T18" fmla="*/ 4267 w 7680"/>
              <a:gd name="T19" fmla="*/ 5547 h 7680"/>
              <a:gd name="T20" fmla="*/ 5121 w 7680"/>
              <a:gd name="T21" fmla="*/ 5547 h 7680"/>
              <a:gd name="T22" fmla="*/ 5547 w 7680"/>
              <a:gd name="T23" fmla="*/ 5120 h 7680"/>
              <a:gd name="T24" fmla="*/ 5121 w 7680"/>
              <a:gd name="T25" fmla="*/ 4693 h 7680"/>
              <a:gd name="T26" fmla="*/ 4267 w 7680"/>
              <a:gd name="T27" fmla="*/ 4693 h 7680"/>
              <a:gd name="T28" fmla="*/ 4267 w 7680"/>
              <a:gd name="T29" fmla="*/ 4267 h 7680"/>
              <a:gd name="T30" fmla="*/ 5121 w 7680"/>
              <a:gd name="T31" fmla="*/ 4267 h 7680"/>
              <a:gd name="T32" fmla="*/ 5547 w 7680"/>
              <a:gd name="T33" fmla="*/ 3840 h 7680"/>
              <a:gd name="T34" fmla="*/ 5121 w 7680"/>
              <a:gd name="T35" fmla="*/ 3413 h 7680"/>
              <a:gd name="T36" fmla="*/ 4456 w 7680"/>
              <a:gd name="T37" fmla="*/ 3413 h 7680"/>
              <a:gd name="T38" fmla="*/ 5419 w 7680"/>
              <a:gd name="T39" fmla="*/ 2459 h 7680"/>
              <a:gd name="T40" fmla="*/ 5416 w 7680"/>
              <a:gd name="T41" fmla="*/ 1837 h 7680"/>
              <a:gd name="T42" fmla="*/ 4789 w 7680"/>
              <a:gd name="T43" fmla="*/ 1834 h 7680"/>
              <a:gd name="T44" fmla="*/ 3841 w 7680"/>
              <a:gd name="T45" fmla="*/ 2774 h 7680"/>
              <a:gd name="T46" fmla="*/ 2892 w 7680"/>
              <a:gd name="T47" fmla="*/ 1834 h 7680"/>
              <a:gd name="T48" fmla="*/ 2265 w 7680"/>
              <a:gd name="T49" fmla="*/ 1837 h 7680"/>
              <a:gd name="T50" fmla="*/ 2262 w 7680"/>
              <a:gd name="T51" fmla="*/ 2459 h 7680"/>
              <a:gd name="T52" fmla="*/ 3226 w 7680"/>
              <a:gd name="T53" fmla="*/ 3413 h 7680"/>
              <a:gd name="T54" fmla="*/ 2559 w 7680"/>
              <a:gd name="T55" fmla="*/ 3413 h 7680"/>
              <a:gd name="T56" fmla="*/ 2133 w 7680"/>
              <a:gd name="T57" fmla="*/ 3840 h 7680"/>
              <a:gd name="T58" fmla="*/ 2559 w 7680"/>
              <a:gd name="T59" fmla="*/ 4267 h 7680"/>
              <a:gd name="T60" fmla="*/ 3413 w 7680"/>
              <a:gd name="T61" fmla="*/ 4267 h 7680"/>
              <a:gd name="T62" fmla="*/ 0 w 7680"/>
              <a:gd name="T63" fmla="*/ 851 h 7680"/>
              <a:gd name="T64" fmla="*/ 851 w 7680"/>
              <a:gd name="T65" fmla="*/ 0 h 7680"/>
              <a:gd name="T66" fmla="*/ 6829 w 7680"/>
              <a:gd name="T67" fmla="*/ 0 h 7680"/>
              <a:gd name="T68" fmla="*/ 7680 w 7680"/>
              <a:gd name="T69" fmla="*/ 851 h 7680"/>
              <a:gd name="T70" fmla="*/ 7680 w 7680"/>
              <a:gd name="T71" fmla="*/ 6829 h 7680"/>
              <a:gd name="T72" fmla="*/ 6829 w 7680"/>
              <a:gd name="T73" fmla="*/ 7680 h 7680"/>
              <a:gd name="T74" fmla="*/ 851 w 7680"/>
              <a:gd name="T75" fmla="*/ 7680 h 7680"/>
              <a:gd name="T76" fmla="*/ 0 w 7680"/>
              <a:gd name="T77" fmla="*/ 6829 h 7680"/>
              <a:gd name="T78" fmla="*/ 0 w 7680"/>
              <a:gd name="T79" fmla="*/ 851 h 7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680" h="7680">
                <a:moveTo>
                  <a:pt x="3413" y="4267"/>
                </a:moveTo>
                <a:lnTo>
                  <a:pt x="3413" y="4693"/>
                </a:lnTo>
                <a:lnTo>
                  <a:pt x="2559" y="4693"/>
                </a:lnTo>
                <a:cubicBezTo>
                  <a:pt x="2327" y="4693"/>
                  <a:pt x="2133" y="4884"/>
                  <a:pt x="2133" y="5120"/>
                </a:cubicBezTo>
                <a:cubicBezTo>
                  <a:pt x="2133" y="5357"/>
                  <a:pt x="2324" y="5547"/>
                  <a:pt x="2559" y="5547"/>
                </a:cubicBezTo>
                <a:lnTo>
                  <a:pt x="3413" y="5547"/>
                </a:lnTo>
                <a:lnTo>
                  <a:pt x="3413" y="5972"/>
                </a:lnTo>
                <a:cubicBezTo>
                  <a:pt x="3411" y="6209"/>
                  <a:pt x="3603" y="6401"/>
                  <a:pt x="3840" y="6400"/>
                </a:cubicBezTo>
                <a:cubicBezTo>
                  <a:pt x="4077" y="6400"/>
                  <a:pt x="4267" y="6208"/>
                  <a:pt x="4267" y="5972"/>
                </a:cubicBezTo>
                <a:lnTo>
                  <a:pt x="4267" y="5547"/>
                </a:lnTo>
                <a:lnTo>
                  <a:pt x="5121" y="5547"/>
                </a:lnTo>
                <a:cubicBezTo>
                  <a:pt x="5353" y="5547"/>
                  <a:pt x="5547" y="5356"/>
                  <a:pt x="5547" y="5120"/>
                </a:cubicBezTo>
                <a:cubicBezTo>
                  <a:pt x="5547" y="4883"/>
                  <a:pt x="5356" y="4693"/>
                  <a:pt x="5121" y="4693"/>
                </a:cubicBezTo>
                <a:lnTo>
                  <a:pt x="4267" y="4693"/>
                </a:lnTo>
                <a:lnTo>
                  <a:pt x="4267" y="4267"/>
                </a:lnTo>
                <a:lnTo>
                  <a:pt x="5121" y="4267"/>
                </a:lnTo>
                <a:cubicBezTo>
                  <a:pt x="5353" y="4267"/>
                  <a:pt x="5547" y="4076"/>
                  <a:pt x="5547" y="3840"/>
                </a:cubicBezTo>
                <a:cubicBezTo>
                  <a:pt x="5547" y="3603"/>
                  <a:pt x="5356" y="3413"/>
                  <a:pt x="5121" y="3413"/>
                </a:cubicBezTo>
                <a:lnTo>
                  <a:pt x="4456" y="3413"/>
                </a:lnTo>
                <a:lnTo>
                  <a:pt x="5419" y="2459"/>
                </a:lnTo>
                <a:cubicBezTo>
                  <a:pt x="5590" y="2287"/>
                  <a:pt x="5589" y="2008"/>
                  <a:pt x="5416" y="1837"/>
                </a:cubicBezTo>
                <a:cubicBezTo>
                  <a:pt x="5243" y="1664"/>
                  <a:pt x="4963" y="1663"/>
                  <a:pt x="4789" y="1834"/>
                </a:cubicBezTo>
                <a:lnTo>
                  <a:pt x="3841" y="2774"/>
                </a:lnTo>
                <a:lnTo>
                  <a:pt x="2892" y="1834"/>
                </a:lnTo>
                <a:cubicBezTo>
                  <a:pt x="2717" y="1665"/>
                  <a:pt x="2439" y="1666"/>
                  <a:pt x="2265" y="1837"/>
                </a:cubicBezTo>
                <a:cubicBezTo>
                  <a:pt x="2090" y="2007"/>
                  <a:pt x="2089" y="2287"/>
                  <a:pt x="2262" y="2459"/>
                </a:cubicBezTo>
                <a:lnTo>
                  <a:pt x="3226" y="3413"/>
                </a:lnTo>
                <a:lnTo>
                  <a:pt x="2559" y="3413"/>
                </a:lnTo>
                <a:cubicBezTo>
                  <a:pt x="2327" y="3413"/>
                  <a:pt x="2133" y="3604"/>
                  <a:pt x="2133" y="3840"/>
                </a:cubicBezTo>
                <a:cubicBezTo>
                  <a:pt x="2133" y="4077"/>
                  <a:pt x="2324" y="4267"/>
                  <a:pt x="2559" y="4267"/>
                </a:cubicBezTo>
                <a:lnTo>
                  <a:pt x="3413" y="4267"/>
                </a:lnTo>
                <a:close/>
                <a:moveTo>
                  <a:pt x="0" y="851"/>
                </a:moveTo>
                <a:cubicBezTo>
                  <a:pt x="0" y="381"/>
                  <a:pt x="381" y="0"/>
                  <a:pt x="851" y="0"/>
                </a:cubicBezTo>
                <a:lnTo>
                  <a:pt x="6829" y="0"/>
                </a:lnTo>
                <a:cubicBezTo>
                  <a:pt x="7299" y="0"/>
                  <a:pt x="7680" y="381"/>
                  <a:pt x="7680" y="851"/>
                </a:cubicBezTo>
                <a:lnTo>
                  <a:pt x="7680" y="6829"/>
                </a:lnTo>
                <a:cubicBezTo>
                  <a:pt x="7680" y="7299"/>
                  <a:pt x="7299" y="7680"/>
                  <a:pt x="6829" y="7680"/>
                </a:cubicBezTo>
                <a:lnTo>
                  <a:pt x="851" y="7680"/>
                </a:lnTo>
                <a:cubicBezTo>
                  <a:pt x="381" y="7680"/>
                  <a:pt x="0" y="7299"/>
                  <a:pt x="0" y="6829"/>
                </a:cubicBezTo>
                <a:lnTo>
                  <a:pt x="0" y="851"/>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Microsoft YaHei UI"/>
              <a:ea typeface="微软雅黑"/>
              <a:cs typeface="+mn-cs"/>
            </a:endParaRPr>
          </a:p>
        </p:txBody>
      </p:sp>
      <p:sp>
        <p:nvSpPr>
          <p:cNvPr id="50" name="箭头: 上 49">
            <a:extLst>
              <a:ext uri="{FF2B5EF4-FFF2-40B4-BE49-F238E27FC236}">
                <a16:creationId xmlns:a16="http://schemas.microsoft.com/office/drawing/2014/main" id="{083DFA1A-31E4-4ED7-B171-8BFF3B59B82A}"/>
              </a:ext>
            </a:extLst>
          </p:cNvPr>
          <p:cNvSpPr/>
          <p:nvPr/>
        </p:nvSpPr>
        <p:spPr>
          <a:xfrm>
            <a:off x="7807417" y="2883719"/>
            <a:ext cx="323220" cy="476069"/>
          </a:xfrm>
          <a:prstGeom prst="upArrow">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C00000"/>
              </a:solidFill>
              <a:effectLst/>
              <a:uLnTx/>
              <a:uFillTx/>
              <a:latin typeface="Verdana"/>
              <a:ea typeface="微软雅黑" panose="020B0503020204020204" pitchFamily="34" charset="-122"/>
              <a:cs typeface="+mn-cs"/>
            </a:endParaRPr>
          </a:p>
        </p:txBody>
      </p:sp>
      <p:sp>
        <p:nvSpPr>
          <p:cNvPr id="53" name="文本框 52">
            <a:extLst>
              <a:ext uri="{FF2B5EF4-FFF2-40B4-BE49-F238E27FC236}">
                <a16:creationId xmlns:a16="http://schemas.microsoft.com/office/drawing/2014/main" id="{83B49BEF-A2B8-47E7-9C6C-B3FE93D76A4F}"/>
              </a:ext>
            </a:extLst>
          </p:cNvPr>
          <p:cNvSpPr txBox="1"/>
          <p:nvPr/>
        </p:nvSpPr>
        <p:spPr>
          <a:xfrm>
            <a:off x="5992870" y="4998790"/>
            <a:ext cx="2003578" cy="1042721"/>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平均价格</a:t>
            </a:r>
            <a:r>
              <a:rPr kumimoji="0" lang="en-US" altLang="zh-CN" sz="20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a:t>
            </a:r>
            <a:r>
              <a:rPr kumimoji="0" lang="zh-CN" altLang="en-US" sz="20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指数</a:t>
            </a:r>
            <a:r>
              <a:rPr kumimoji="0" lang="en-US" altLang="zh-CN" sz="20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panose="020B0503020204020204" pitchFamily="34" charset="-122"/>
                <a:cs typeface="+mn-cs"/>
              </a:rPr>
              <a:t>845     </a:t>
            </a:r>
          </a:p>
        </p:txBody>
      </p:sp>
      <p:sp>
        <p:nvSpPr>
          <p:cNvPr id="54" name="文本框 53">
            <a:extLst>
              <a:ext uri="{FF2B5EF4-FFF2-40B4-BE49-F238E27FC236}">
                <a16:creationId xmlns:a16="http://schemas.microsoft.com/office/drawing/2014/main" id="{A18015D5-0404-4D17-BD2D-FC27FB4FCF35}"/>
              </a:ext>
            </a:extLst>
          </p:cNvPr>
          <p:cNvSpPr txBox="1"/>
          <p:nvPr/>
        </p:nvSpPr>
        <p:spPr>
          <a:xfrm>
            <a:off x="7804065" y="5688909"/>
            <a:ext cx="1292783"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r>
              <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-17%</a:t>
            </a:r>
          </a:p>
        </p:txBody>
      </p:sp>
      <p:sp>
        <p:nvSpPr>
          <p:cNvPr id="55" name="箭头: 上 54">
            <a:extLst>
              <a:ext uri="{FF2B5EF4-FFF2-40B4-BE49-F238E27FC236}">
                <a16:creationId xmlns:a16="http://schemas.microsoft.com/office/drawing/2014/main" id="{395A6C00-A91C-4ED8-9A7E-BA6D5DF636BC}"/>
              </a:ext>
            </a:extLst>
          </p:cNvPr>
          <p:cNvSpPr/>
          <p:nvPr/>
        </p:nvSpPr>
        <p:spPr>
          <a:xfrm rot="10800000">
            <a:off x="8295586" y="5127232"/>
            <a:ext cx="323220" cy="476069"/>
          </a:xfrm>
          <a:prstGeom prst="upArrow">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C00000"/>
              </a:solidFill>
              <a:effectLst/>
              <a:uLnTx/>
              <a:uFillTx/>
              <a:latin typeface="Verdana"/>
              <a:ea typeface="微软雅黑" panose="020B0503020204020204" pitchFamily="34" charset="-122"/>
              <a:cs typeface="+mn-cs"/>
            </a:endParaRPr>
          </a:p>
        </p:txBody>
      </p:sp>
      <p:sp>
        <p:nvSpPr>
          <p:cNvPr id="56" name="文本框 55">
            <a:extLst>
              <a:ext uri="{FF2B5EF4-FFF2-40B4-BE49-F238E27FC236}">
                <a16:creationId xmlns:a16="http://schemas.microsoft.com/office/drawing/2014/main" id="{B17A20D8-B462-445A-96FC-8EC331320874}"/>
              </a:ext>
            </a:extLst>
          </p:cNvPr>
          <p:cNvSpPr txBox="1"/>
          <p:nvPr/>
        </p:nvSpPr>
        <p:spPr>
          <a:xfrm>
            <a:off x="8792355" y="3824803"/>
            <a:ext cx="1908616" cy="692049"/>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单次购买量</a:t>
            </a:r>
            <a:r>
              <a:rPr kumimoji="0" lang="en-US" altLang="zh-CN" sz="16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a:t>
            </a:r>
            <a:r>
              <a:rPr kumimoji="0" lang="zh-CN" altLang="en-US" sz="16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指数</a:t>
            </a:r>
            <a:r>
              <a:rPr kumimoji="0" lang="en-US" altLang="zh-CN" sz="16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a:t>
            </a: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panose="020B0503020204020204" pitchFamily="34" charset="-122"/>
                <a:cs typeface="+mn-cs"/>
              </a:rPr>
              <a:t>0.45</a:t>
            </a:r>
          </a:p>
        </p:txBody>
      </p:sp>
      <p:grpSp>
        <p:nvGrpSpPr>
          <p:cNvPr id="57" name="组合 56">
            <a:extLst>
              <a:ext uri="{FF2B5EF4-FFF2-40B4-BE49-F238E27FC236}">
                <a16:creationId xmlns:a16="http://schemas.microsoft.com/office/drawing/2014/main" id="{5D31C5F6-B1C1-467D-BB61-B355B2E5BC45}"/>
              </a:ext>
            </a:extLst>
          </p:cNvPr>
          <p:cNvGrpSpPr/>
          <p:nvPr/>
        </p:nvGrpSpPr>
        <p:grpSpPr>
          <a:xfrm>
            <a:off x="10152095" y="3841402"/>
            <a:ext cx="1370401" cy="675450"/>
            <a:chOff x="6786293" y="3201788"/>
            <a:chExt cx="1370401" cy="675450"/>
          </a:xfrm>
        </p:grpSpPr>
        <p:sp>
          <p:nvSpPr>
            <p:cNvPr id="58" name="箭头: 上 57">
              <a:extLst>
                <a:ext uri="{FF2B5EF4-FFF2-40B4-BE49-F238E27FC236}">
                  <a16:creationId xmlns:a16="http://schemas.microsoft.com/office/drawing/2014/main" id="{6EBF6530-F128-4B6D-82D7-861FEA7C8505}"/>
                </a:ext>
              </a:extLst>
            </p:cNvPr>
            <p:cNvSpPr/>
            <p:nvPr/>
          </p:nvSpPr>
          <p:spPr>
            <a:xfrm>
              <a:off x="7319817" y="3201788"/>
              <a:ext cx="288000" cy="396000"/>
            </a:xfrm>
            <a:prstGeom prst="upArrow">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C00000"/>
                </a:solidFill>
                <a:effectLst/>
                <a:uLnTx/>
                <a:uFillTx/>
                <a:latin typeface="Verdana"/>
                <a:ea typeface="微软雅黑" panose="020B0503020204020204" pitchFamily="34" charset="-122"/>
                <a:cs typeface="+mn-cs"/>
              </a:endParaRPr>
            </a:p>
          </p:txBody>
        </p:sp>
        <p:sp>
          <p:nvSpPr>
            <p:cNvPr id="59" name="文本框 58">
              <a:extLst>
                <a:ext uri="{FF2B5EF4-FFF2-40B4-BE49-F238E27FC236}">
                  <a16:creationId xmlns:a16="http://schemas.microsoft.com/office/drawing/2014/main" id="{28A8E467-B429-46B4-A03E-D3B8B55851C2}"/>
                </a:ext>
              </a:extLst>
            </p:cNvPr>
            <p:cNvSpPr txBox="1"/>
            <p:nvPr/>
          </p:nvSpPr>
          <p:spPr>
            <a:xfrm>
              <a:off x="6786293" y="3600239"/>
              <a:ext cx="1370401"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r>
                <a:rPr kumimoji="0" lang="en-US" altLang="zh-CN" sz="1200" b="0" i="0" u="none" strike="noStrike" kern="1200" cap="none" spc="0" normalizeH="0" baseline="0" noProof="0" dirty="0">
                  <a:ln>
                    <a:noFill/>
                  </a:ln>
                  <a:solidFill>
                    <a:srgbClr val="49711E"/>
                  </a:solidFill>
                  <a:effectLst/>
                  <a:uLnTx/>
                  <a:uFillTx/>
                  <a:latin typeface="微软雅黑" panose="020B0503020204020204" pitchFamily="34" charset="-122"/>
                  <a:ea typeface="微软雅黑" panose="020B0503020204020204" pitchFamily="34" charset="-122"/>
                  <a:cs typeface="+mn-cs"/>
                </a:rPr>
                <a:t>+22%</a:t>
              </a:r>
            </a:p>
          </p:txBody>
        </p:sp>
      </p:grpSp>
      <p:sp>
        <p:nvSpPr>
          <p:cNvPr id="3" name="文本框 2">
            <a:extLst>
              <a:ext uri="{FF2B5EF4-FFF2-40B4-BE49-F238E27FC236}">
                <a16:creationId xmlns:a16="http://schemas.microsoft.com/office/drawing/2014/main" id="{E78BD0DB-7AC8-4EF0-8F31-FE1A6BAA3515}"/>
              </a:ext>
            </a:extLst>
          </p:cNvPr>
          <p:cNvSpPr txBox="1"/>
          <p:nvPr/>
        </p:nvSpPr>
        <p:spPr>
          <a:xfrm>
            <a:off x="591021" y="3968455"/>
            <a:ext cx="3658373"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1200" cap="none" spc="0" normalizeH="0" baseline="0" noProof="0" dirty="0">
                <a:ln>
                  <a:noFill/>
                </a:ln>
                <a:solidFill>
                  <a:srgbClr val="000000"/>
                </a:solidFill>
                <a:effectLst/>
                <a:uLnTx/>
                <a:uFillTx/>
                <a:latin typeface="Microsoft YaHei UI"/>
                <a:ea typeface="微软雅黑"/>
                <a:cs typeface="+mn-cs"/>
              </a:rPr>
              <a:t>单位：</a:t>
            </a:r>
            <a:r>
              <a:rPr lang="zh-CN" altLang="en-US" sz="1000" dirty="0">
                <a:solidFill>
                  <a:srgbClr val="000000"/>
                </a:solidFill>
                <a:latin typeface="Microsoft YaHei UI"/>
                <a:ea typeface="微软雅黑"/>
              </a:rPr>
              <a:t>千万</a:t>
            </a:r>
            <a:endParaRPr kumimoji="0" lang="zh-CN" altLang="en-US" sz="1000" b="0" i="0" u="none" strike="noStrike" kern="1200" cap="none" spc="0" normalizeH="0" baseline="0" noProof="0" dirty="0">
              <a:ln>
                <a:noFill/>
              </a:ln>
              <a:solidFill>
                <a:srgbClr val="000000"/>
              </a:solidFill>
              <a:effectLst/>
              <a:uLnTx/>
              <a:uFillTx/>
              <a:latin typeface="Microsoft YaHei UI"/>
              <a:ea typeface="微软雅黑"/>
              <a:cs typeface="+mn-cs"/>
            </a:endParaRPr>
          </a:p>
        </p:txBody>
      </p:sp>
      <p:graphicFrame>
        <p:nvGraphicFramePr>
          <p:cNvPr id="60" name="表格 59">
            <a:extLst>
              <a:ext uri="{FF2B5EF4-FFF2-40B4-BE49-F238E27FC236}">
                <a16:creationId xmlns:a16="http://schemas.microsoft.com/office/drawing/2014/main" id="{FB49014A-35ED-4F89-864E-485912318795}"/>
              </a:ext>
            </a:extLst>
          </p:cNvPr>
          <p:cNvGraphicFramePr>
            <a:graphicFrameLocks noGrp="1"/>
          </p:cNvGraphicFramePr>
          <p:nvPr>
            <p:extLst/>
          </p:nvPr>
        </p:nvGraphicFramePr>
        <p:xfrm>
          <a:off x="1539022" y="3299541"/>
          <a:ext cx="3112683" cy="393467"/>
        </p:xfrm>
        <a:graphic>
          <a:graphicData uri="http://schemas.openxmlformats.org/drawingml/2006/table">
            <a:tbl>
              <a:tblPr bandRow="1">
                <a:tableStyleId>{21E4AEA4-8DFA-4A89-87EB-49C32662AFE0}</a:tableStyleId>
              </a:tblPr>
              <a:tblGrid>
                <a:gridCol w="500925">
                  <a:extLst>
                    <a:ext uri="{9D8B030D-6E8A-4147-A177-3AD203B41FA5}">
                      <a16:colId xmlns:a16="http://schemas.microsoft.com/office/drawing/2014/main" val="3848505058"/>
                    </a:ext>
                  </a:extLst>
                </a:gridCol>
                <a:gridCol w="400368">
                  <a:extLst>
                    <a:ext uri="{9D8B030D-6E8A-4147-A177-3AD203B41FA5}">
                      <a16:colId xmlns:a16="http://schemas.microsoft.com/office/drawing/2014/main" val="2732440919"/>
                    </a:ext>
                  </a:extLst>
                </a:gridCol>
                <a:gridCol w="400368">
                  <a:extLst>
                    <a:ext uri="{9D8B030D-6E8A-4147-A177-3AD203B41FA5}">
                      <a16:colId xmlns:a16="http://schemas.microsoft.com/office/drawing/2014/main" val="579182909"/>
                    </a:ext>
                  </a:extLst>
                </a:gridCol>
                <a:gridCol w="400368">
                  <a:extLst>
                    <a:ext uri="{9D8B030D-6E8A-4147-A177-3AD203B41FA5}">
                      <a16:colId xmlns:a16="http://schemas.microsoft.com/office/drawing/2014/main" val="1323195109"/>
                    </a:ext>
                  </a:extLst>
                </a:gridCol>
                <a:gridCol w="470218">
                  <a:extLst>
                    <a:ext uri="{9D8B030D-6E8A-4147-A177-3AD203B41FA5}">
                      <a16:colId xmlns:a16="http://schemas.microsoft.com/office/drawing/2014/main" val="20000"/>
                    </a:ext>
                  </a:extLst>
                </a:gridCol>
                <a:gridCol w="470218">
                  <a:extLst>
                    <a:ext uri="{9D8B030D-6E8A-4147-A177-3AD203B41FA5}">
                      <a16:colId xmlns:a16="http://schemas.microsoft.com/office/drawing/2014/main" val="1180329852"/>
                    </a:ext>
                  </a:extLst>
                </a:gridCol>
                <a:gridCol w="470218">
                  <a:extLst>
                    <a:ext uri="{9D8B030D-6E8A-4147-A177-3AD203B41FA5}">
                      <a16:colId xmlns:a16="http://schemas.microsoft.com/office/drawing/2014/main" val="2041092872"/>
                    </a:ext>
                  </a:extLst>
                </a:gridCol>
              </a:tblGrid>
              <a:tr h="122653">
                <a:tc rowSpan="2">
                  <a:txBody>
                    <a:bodyPr/>
                    <a:lstStyle/>
                    <a:p>
                      <a:pPr algn="ctr" fontAlgn="ctr"/>
                      <a:r>
                        <a:rPr lang="zh-CN" altLang="en-US" sz="900" b="1" i="0" u="none" strike="noStrike" dirty="0">
                          <a:solidFill>
                            <a:schemeClr val="tx1"/>
                          </a:solidFill>
                          <a:effectLst/>
                          <a:latin typeface="微软雅黑" panose="020B0503020204020204" pitchFamily="34" charset="-122"/>
                          <a:ea typeface="微软雅黑" panose="020B0503020204020204" pitchFamily="34" charset="-122"/>
                        </a:rPr>
                        <a:t>同比</a:t>
                      </a:r>
                      <a:endParaRPr lang="en-US" altLang="zh-CN" sz="900" b="1" i="0" u="none" strike="noStrike" dirty="0">
                        <a:solidFill>
                          <a:schemeClr val="tx1"/>
                        </a:solidFill>
                        <a:effectLst/>
                        <a:latin typeface="微软雅黑" panose="020B0503020204020204" pitchFamily="34" charset="-122"/>
                        <a:ea typeface="微软雅黑" panose="020B0503020204020204" pitchFamily="34" charset="-122"/>
                      </a:endParaRPr>
                    </a:p>
                  </a:txBody>
                  <a:tcPr anchor="ctr">
                    <a:solidFill>
                      <a:schemeClr val="accent4">
                        <a:lumMod val="20000"/>
                        <a:lumOff val="80000"/>
                      </a:schemeClr>
                    </a:solidFill>
                  </a:tcPr>
                </a:tc>
                <a:tc>
                  <a:txBody>
                    <a:bodyPr/>
                    <a:lstStyle/>
                    <a:p>
                      <a:pPr algn="ctr"/>
                      <a:r>
                        <a:rPr lang="en-US" altLang="zh-CN" sz="900" b="1" dirty="0">
                          <a:solidFill>
                            <a:schemeClr val="tx1">
                              <a:lumMod val="50000"/>
                              <a:lumOff val="50000"/>
                            </a:schemeClr>
                          </a:solidFill>
                        </a:rPr>
                        <a:t>7</a:t>
                      </a:r>
                      <a:r>
                        <a:rPr lang="zh-CN" altLang="en-US" sz="900" b="1" dirty="0">
                          <a:solidFill>
                            <a:schemeClr val="tx1">
                              <a:lumMod val="50000"/>
                              <a:lumOff val="50000"/>
                            </a:schemeClr>
                          </a:solidFill>
                        </a:rPr>
                        <a:t>月</a:t>
                      </a:r>
                    </a:p>
                  </a:txBody>
                  <a:tcPr anchor="ctr">
                    <a:solidFill>
                      <a:schemeClr val="accent4">
                        <a:lumMod val="20000"/>
                        <a:lumOff val="80000"/>
                      </a:schemeClr>
                    </a:solidFill>
                  </a:tcPr>
                </a:tc>
                <a:tc>
                  <a:txBody>
                    <a:bodyPr/>
                    <a:lstStyle/>
                    <a:p>
                      <a:pPr algn="ctr"/>
                      <a:r>
                        <a:rPr lang="en-US" altLang="zh-CN" sz="900" b="1" dirty="0">
                          <a:solidFill>
                            <a:schemeClr val="tx1">
                              <a:lumMod val="50000"/>
                              <a:lumOff val="50000"/>
                            </a:schemeClr>
                          </a:solidFill>
                        </a:rPr>
                        <a:t>8</a:t>
                      </a:r>
                      <a:r>
                        <a:rPr lang="zh-CN" altLang="en-US" sz="900" b="1" dirty="0">
                          <a:solidFill>
                            <a:schemeClr val="tx1">
                              <a:lumMod val="50000"/>
                              <a:lumOff val="50000"/>
                            </a:schemeClr>
                          </a:solidFill>
                        </a:rPr>
                        <a:t>月</a:t>
                      </a:r>
                    </a:p>
                  </a:txBody>
                  <a:tcPr anchor="ctr">
                    <a:solidFill>
                      <a:schemeClr val="accent4">
                        <a:lumMod val="20000"/>
                        <a:lumOff val="80000"/>
                      </a:schemeClr>
                    </a:solidFill>
                  </a:tcPr>
                </a:tc>
                <a:tc>
                  <a:txBody>
                    <a:bodyPr/>
                    <a:lstStyle/>
                    <a:p>
                      <a:pPr algn="ctr"/>
                      <a:r>
                        <a:rPr lang="en-US" altLang="zh-CN" sz="900" b="1" dirty="0">
                          <a:solidFill>
                            <a:schemeClr val="tx1">
                              <a:lumMod val="50000"/>
                              <a:lumOff val="50000"/>
                            </a:schemeClr>
                          </a:solidFill>
                        </a:rPr>
                        <a:t>9</a:t>
                      </a:r>
                      <a:r>
                        <a:rPr lang="zh-CN" altLang="en-US" sz="900" b="1" dirty="0">
                          <a:solidFill>
                            <a:schemeClr val="tx1">
                              <a:lumMod val="50000"/>
                              <a:lumOff val="50000"/>
                            </a:schemeClr>
                          </a:solidFill>
                        </a:rPr>
                        <a:t>月</a:t>
                      </a:r>
                    </a:p>
                  </a:txBody>
                  <a:tcPr anchor="ctr">
                    <a:solidFill>
                      <a:schemeClr val="accent4">
                        <a:lumMod val="20000"/>
                        <a:lumOff val="80000"/>
                      </a:schemeClr>
                    </a:solidFill>
                  </a:tcPr>
                </a:tc>
                <a:tc>
                  <a:txBody>
                    <a:bodyPr/>
                    <a:lstStyle/>
                    <a:p>
                      <a:pPr algn="ctr"/>
                      <a:r>
                        <a:rPr lang="en-US" altLang="zh-CN" sz="900" b="1" dirty="0">
                          <a:solidFill>
                            <a:schemeClr val="tx1">
                              <a:lumMod val="50000"/>
                              <a:lumOff val="50000"/>
                            </a:schemeClr>
                          </a:solidFill>
                        </a:rPr>
                        <a:t>10</a:t>
                      </a:r>
                      <a:r>
                        <a:rPr lang="zh-CN" altLang="en-US" sz="900" b="1" dirty="0">
                          <a:solidFill>
                            <a:schemeClr val="tx1">
                              <a:lumMod val="50000"/>
                              <a:lumOff val="50000"/>
                            </a:schemeClr>
                          </a:solidFill>
                        </a:rPr>
                        <a:t>月</a:t>
                      </a:r>
                    </a:p>
                  </a:txBody>
                  <a:tcPr anchor="ctr">
                    <a:solidFill>
                      <a:schemeClr val="accent4">
                        <a:lumMod val="20000"/>
                        <a:lumOff val="80000"/>
                      </a:schemeClr>
                    </a:solidFill>
                  </a:tcPr>
                </a:tc>
                <a:tc>
                  <a:txBody>
                    <a:bodyPr/>
                    <a:lstStyle/>
                    <a:p>
                      <a:pPr algn="ctr"/>
                      <a:r>
                        <a:rPr lang="en-US" altLang="zh-CN" sz="900" b="1" dirty="0">
                          <a:solidFill>
                            <a:schemeClr val="tx1">
                              <a:lumMod val="50000"/>
                              <a:lumOff val="50000"/>
                            </a:schemeClr>
                          </a:solidFill>
                        </a:rPr>
                        <a:t>11</a:t>
                      </a:r>
                      <a:r>
                        <a:rPr lang="zh-CN" altLang="en-US" sz="900" b="1" dirty="0">
                          <a:solidFill>
                            <a:schemeClr val="tx1">
                              <a:lumMod val="50000"/>
                              <a:lumOff val="50000"/>
                            </a:schemeClr>
                          </a:solidFill>
                        </a:rPr>
                        <a:t>月</a:t>
                      </a:r>
                    </a:p>
                  </a:txBody>
                  <a:tcPr anchor="ctr">
                    <a:solidFill>
                      <a:schemeClr val="accent4">
                        <a:lumMod val="20000"/>
                        <a:lumOff val="80000"/>
                      </a:schemeClr>
                    </a:solidFill>
                  </a:tcPr>
                </a:tc>
                <a:tc>
                  <a:txBody>
                    <a:bodyPr/>
                    <a:lstStyle/>
                    <a:p>
                      <a:pPr algn="ctr"/>
                      <a:r>
                        <a:rPr lang="en-US" altLang="zh-CN" sz="900" b="1" dirty="0">
                          <a:solidFill>
                            <a:schemeClr val="tx1">
                              <a:lumMod val="50000"/>
                              <a:lumOff val="50000"/>
                            </a:schemeClr>
                          </a:solidFill>
                        </a:rPr>
                        <a:t>12</a:t>
                      </a:r>
                      <a:r>
                        <a:rPr lang="zh-CN" altLang="en-US" sz="900" b="1" dirty="0">
                          <a:solidFill>
                            <a:schemeClr val="tx1">
                              <a:lumMod val="50000"/>
                              <a:lumOff val="50000"/>
                            </a:schemeClr>
                          </a:solidFill>
                        </a:rPr>
                        <a:t>月</a:t>
                      </a:r>
                    </a:p>
                  </a:txBody>
                  <a:tcPr anchor="ctr">
                    <a:solidFill>
                      <a:schemeClr val="accent4">
                        <a:lumMod val="20000"/>
                        <a:lumOff val="80000"/>
                      </a:schemeClr>
                    </a:solidFill>
                  </a:tcPr>
                </a:tc>
                <a:extLst>
                  <a:ext uri="{0D108BD9-81ED-4DB2-BD59-A6C34878D82A}">
                    <a16:rowId xmlns:a16="http://schemas.microsoft.com/office/drawing/2014/main" val="1880367089"/>
                  </a:ext>
                </a:extLst>
              </a:tr>
              <a:tr h="164867">
                <a:tc vMerge="1">
                  <a:txBody>
                    <a:bodyPr/>
                    <a:lstStyle/>
                    <a:p>
                      <a:pPr algn="ctr" fontAlgn="ctr"/>
                      <a:endParaRPr lang="en-US" altLang="zh-CN" sz="800" b="0" i="0" u="none" strike="noStrike" dirty="0">
                        <a:solidFill>
                          <a:srgbClr val="C00000"/>
                        </a:solidFill>
                        <a:effectLst/>
                        <a:latin typeface="微软雅黑" panose="020B0503020204020204" pitchFamily="34" charset="-122"/>
                        <a:ea typeface="微软雅黑" panose="020B0503020204020204" pitchFamily="34" charset="-122"/>
                      </a:endParaRPr>
                    </a:p>
                  </a:txBody>
                  <a:tcPr marL="7620" marR="7620" marT="7620" marB="0" anchor="ctr"/>
                </a:tc>
                <a:tc>
                  <a:txBody>
                    <a:bodyPr/>
                    <a:lstStyle/>
                    <a:p>
                      <a:pPr algn="ctr" fontAlgn="b"/>
                      <a:r>
                        <a:rPr lang="en-US" altLang="zh-CN" sz="1000" b="0" i="0" u="none" strike="noStrike" dirty="0">
                          <a:solidFill>
                            <a:schemeClr val="accent6"/>
                          </a:solidFill>
                          <a:effectLst/>
                          <a:latin typeface="微软雅黑" panose="020B0503020204020204" pitchFamily="34" charset="-122"/>
                          <a:ea typeface="微软雅黑" panose="020B0503020204020204" pitchFamily="34" charset="-122"/>
                        </a:rPr>
                        <a:t>+5%</a:t>
                      </a:r>
                    </a:p>
                  </a:txBody>
                  <a:tcPr marL="7620" marR="7620" marT="7620" marB="0" anchor="b"/>
                </a:tc>
                <a:tc>
                  <a:txBody>
                    <a:bodyPr/>
                    <a:lstStyle/>
                    <a:p>
                      <a:pPr algn="ctr" fontAlgn="b"/>
                      <a:r>
                        <a:rPr lang="en-US" altLang="zh-CN" sz="1000" b="0" i="0" u="none" strike="noStrike" dirty="0">
                          <a:solidFill>
                            <a:schemeClr val="accent6"/>
                          </a:solidFill>
                          <a:effectLst/>
                          <a:latin typeface="微软雅黑" panose="020B0503020204020204" pitchFamily="34" charset="-122"/>
                          <a:ea typeface="微软雅黑" panose="020B0503020204020204" pitchFamily="34" charset="-122"/>
                        </a:rPr>
                        <a:t>+16%</a:t>
                      </a:r>
                    </a:p>
                  </a:txBody>
                  <a:tcPr marL="7620" marR="7620" marT="7620" marB="0" anchor="b"/>
                </a:tc>
                <a:tc>
                  <a:txBody>
                    <a:bodyPr/>
                    <a:lstStyle/>
                    <a:p>
                      <a:pPr algn="ctr" fontAlgn="b"/>
                      <a:r>
                        <a:rPr lang="en-US" altLang="zh-CN" sz="1000" b="0" i="0" u="none" strike="noStrike" dirty="0">
                          <a:solidFill>
                            <a:schemeClr val="accent6"/>
                          </a:solidFill>
                          <a:effectLst/>
                          <a:latin typeface="微软雅黑" panose="020B0503020204020204" pitchFamily="34" charset="-122"/>
                          <a:ea typeface="微软雅黑" panose="020B0503020204020204" pitchFamily="34" charset="-122"/>
                        </a:rPr>
                        <a:t>+2%</a:t>
                      </a:r>
                    </a:p>
                  </a:txBody>
                  <a:tcPr marL="7620" marR="7620" marT="7620" marB="0" anchor="b"/>
                </a:tc>
                <a:tc>
                  <a:txBody>
                    <a:bodyPr/>
                    <a:lstStyle/>
                    <a:p>
                      <a:pPr algn="ctr" fontAlgn="b"/>
                      <a:r>
                        <a:rPr lang="en-US" altLang="zh-CN" sz="1000" b="0" i="0" u="none" strike="noStrike" dirty="0">
                          <a:solidFill>
                            <a:schemeClr val="accent6"/>
                          </a:solidFill>
                          <a:effectLst/>
                          <a:latin typeface="微软雅黑" panose="020B0503020204020204" pitchFamily="34" charset="-122"/>
                          <a:ea typeface="微软雅黑" panose="020B0503020204020204" pitchFamily="34" charset="-122"/>
                        </a:rPr>
                        <a:t>+4%</a:t>
                      </a:r>
                    </a:p>
                  </a:txBody>
                  <a:tcPr marL="7620" marR="7620" marT="7620" marB="0" anchor="b"/>
                </a:tc>
                <a:tc>
                  <a:txBody>
                    <a:bodyPr/>
                    <a:lstStyle/>
                    <a:p>
                      <a:pPr algn="ctr" fontAlgn="b"/>
                      <a:r>
                        <a:rPr lang="en-US" altLang="zh-CN" sz="1000" b="0" i="0" u="none" strike="noStrike" dirty="0">
                          <a:solidFill>
                            <a:schemeClr val="accent6"/>
                          </a:solidFill>
                          <a:effectLst/>
                          <a:latin typeface="微软雅黑" panose="020B0503020204020204" pitchFamily="34" charset="-122"/>
                          <a:ea typeface="微软雅黑" panose="020B0503020204020204" pitchFamily="34" charset="-122"/>
                        </a:rPr>
                        <a:t>+2%</a:t>
                      </a:r>
                    </a:p>
                  </a:txBody>
                  <a:tcPr marL="7620" marR="7620" marT="7620" marB="0" anchor="b"/>
                </a:tc>
                <a:tc>
                  <a:txBody>
                    <a:bodyPr/>
                    <a:lstStyle/>
                    <a:p>
                      <a:pPr algn="ctr" fontAlgn="b"/>
                      <a:r>
                        <a:rPr lang="en-US" altLang="zh-CN" sz="1000" b="0" i="0" u="none" strike="noStrike" dirty="0">
                          <a:solidFill>
                            <a:srgbClr val="C00000"/>
                          </a:solidFill>
                          <a:effectLst/>
                          <a:latin typeface="微软雅黑" panose="020B0503020204020204" pitchFamily="34" charset="-122"/>
                          <a:ea typeface="微软雅黑" panose="020B0503020204020204" pitchFamily="34" charset="-122"/>
                        </a:rPr>
                        <a:t>-3%</a:t>
                      </a:r>
                    </a:p>
                  </a:txBody>
                  <a:tcPr marL="7620" marR="7620" marT="7620" marB="0" anchor="b"/>
                </a:tc>
                <a:extLst>
                  <a:ext uri="{0D108BD9-81ED-4DB2-BD59-A6C34878D82A}">
                    <a16:rowId xmlns:a16="http://schemas.microsoft.com/office/drawing/2014/main" val="550167568"/>
                  </a:ext>
                </a:extLst>
              </a:tr>
            </a:tbl>
          </a:graphicData>
        </a:graphic>
      </p:graphicFrame>
    </p:spTree>
    <p:custDataLst>
      <p:tags r:id="rId1"/>
    </p:custDataLst>
    <p:extLst>
      <p:ext uri="{BB962C8B-B14F-4D97-AF65-F5344CB8AC3E}">
        <p14:creationId xmlns:p14="http://schemas.microsoft.com/office/powerpoint/2010/main" val="8858104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D3D4D573-53EC-40A7-8C5D-3215EC448ACB}"/>
              </a:ext>
            </a:extLst>
          </p:cNvPr>
          <p:cNvSpPr/>
          <p:nvPr/>
        </p:nvSpPr>
        <p:spPr>
          <a:xfrm>
            <a:off x="3463683" y="3094287"/>
            <a:ext cx="2340000" cy="328647"/>
          </a:xfrm>
          <a:prstGeom prst="rect">
            <a:avLst/>
          </a:prstGeom>
          <a:solidFill>
            <a:srgbClr val="E9F6D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28" name="矩形 27">
            <a:extLst>
              <a:ext uri="{FF2B5EF4-FFF2-40B4-BE49-F238E27FC236}">
                <a16:creationId xmlns:a16="http://schemas.microsoft.com/office/drawing/2014/main" id="{713460F7-4FBF-45FE-9E4F-837142A7980F}"/>
              </a:ext>
            </a:extLst>
          </p:cNvPr>
          <p:cNvSpPr/>
          <p:nvPr/>
        </p:nvSpPr>
        <p:spPr>
          <a:xfrm>
            <a:off x="3463683" y="4301852"/>
            <a:ext cx="2340000" cy="1457962"/>
          </a:xfrm>
          <a:prstGeom prst="rect">
            <a:avLst/>
          </a:prstGeom>
          <a:solidFill>
            <a:srgbClr val="E9F6D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27" name="矩形 26">
            <a:extLst>
              <a:ext uri="{FF2B5EF4-FFF2-40B4-BE49-F238E27FC236}">
                <a16:creationId xmlns:a16="http://schemas.microsoft.com/office/drawing/2014/main" id="{46AC4CAB-8A61-4038-A55B-9C822091CDDF}"/>
              </a:ext>
            </a:extLst>
          </p:cNvPr>
          <p:cNvSpPr/>
          <p:nvPr/>
        </p:nvSpPr>
        <p:spPr>
          <a:xfrm>
            <a:off x="3463683" y="5766683"/>
            <a:ext cx="2340000" cy="393076"/>
          </a:xfrm>
          <a:prstGeom prst="rect">
            <a:avLst/>
          </a:prstGeom>
          <a:solidFill>
            <a:srgbClr val="FFF3F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3" name="矩形 2">
            <a:extLst>
              <a:ext uri="{FF2B5EF4-FFF2-40B4-BE49-F238E27FC236}">
                <a16:creationId xmlns:a16="http://schemas.microsoft.com/office/drawing/2014/main" id="{18A25C5B-41F9-4B0A-8F69-F065CD03DE49}"/>
              </a:ext>
            </a:extLst>
          </p:cNvPr>
          <p:cNvSpPr/>
          <p:nvPr/>
        </p:nvSpPr>
        <p:spPr>
          <a:xfrm>
            <a:off x="3463683" y="3429000"/>
            <a:ext cx="2340000" cy="868815"/>
          </a:xfrm>
          <a:prstGeom prst="rect">
            <a:avLst/>
          </a:prstGeom>
          <a:solidFill>
            <a:srgbClr val="FFF3F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5" name="Title 4">
            <a:extLst>
              <a:ext uri="{FF2B5EF4-FFF2-40B4-BE49-F238E27FC236}">
                <a16:creationId xmlns:a16="http://schemas.microsoft.com/office/drawing/2014/main" id="{620B8128-78AE-A748-ACF0-972CEFA70FB9}"/>
              </a:ext>
            </a:extLst>
          </p:cNvPr>
          <p:cNvSpPr>
            <a:spLocks noGrp="1"/>
          </p:cNvSpPr>
          <p:nvPr>
            <p:ph type="title"/>
          </p:nvPr>
        </p:nvSpPr>
        <p:spPr/>
        <p:txBody>
          <a:bodyPr/>
          <a:lstStyle/>
          <a:p>
            <a:r>
              <a:rPr lang="x-none" dirty="0"/>
              <a:t>咖啡机市场品牌格局</a:t>
            </a:r>
          </a:p>
        </p:txBody>
      </p:sp>
      <p:sp>
        <p:nvSpPr>
          <p:cNvPr id="6" name="Text Placeholder 5">
            <a:extLst>
              <a:ext uri="{FF2B5EF4-FFF2-40B4-BE49-F238E27FC236}">
                <a16:creationId xmlns:a16="http://schemas.microsoft.com/office/drawing/2014/main" id="{C36391B4-FB3F-FB42-B994-07A011B38597}"/>
              </a:ext>
            </a:extLst>
          </p:cNvPr>
          <p:cNvSpPr>
            <a:spLocks noGrp="1"/>
          </p:cNvSpPr>
          <p:nvPr>
            <p:ph type="body" sz="quarter" idx="10"/>
          </p:nvPr>
        </p:nvSpPr>
        <p:spPr/>
        <p:txBody>
          <a:bodyPr/>
          <a:lstStyle/>
          <a:p>
            <a:pPr>
              <a:lnSpc>
                <a:spcPct val="100000"/>
              </a:lnSpc>
            </a:pPr>
            <a:r>
              <a:rPr lang="en-US" altLang="zh-CN" dirty="0"/>
              <a:t>Top3</a:t>
            </a:r>
            <a:r>
              <a:rPr lang="zh-CN" altLang="en-US" dirty="0"/>
              <a:t>品牌集中度提高，但纵观</a:t>
            </a:r>
            <a:r>
              <a:rPr lang="en-US" altLang="zh-CN" dirty="0"/>
              <a:t>Top10</a:t>
            </a:r>
            <a:r>
              <a:rPr lang="zh-CN" altLang="en-US" dirty="0"/>
              <a:t>品牌整体生意更分散；</a:t>
            </a:r>
            <a:endParaRPr lang="en-US" altLang="zh-CN" dirty="0">
              <a:latin typeface="+mn-ea"/>
            </a:endParaRPr>
          </a:p>
          <a:p>
            <a:pPr>
              <a:lnSpc>
                <a:spcPct val="100000"/>
              </a:lnSpc>
            </a:pPr>
            <a:r>
              <a:rPr lang="zh-CN" altLang="en-US" dirty="0">
                <a:latin typeface="+mn-ea"/>
              </a:rPr>
              <a:t>生意大幅上涨品牌受客单价与访客数双驱动：格米莱及小熊</a:t>
            </a:r>
            <a:r>
              <a:rPr lang="en-US" altLang="zh-CN" dirty="0">
                <a:latin typeface="+mn-ea"/>
              </a:rPr>
              <a:t>GMV</a:t>
            </a:r>
            <a:r>
              <a:rPr lang="zh-CN" altLang="en-US" dirty="0">
                <a:latin typeface="+mn-ea"/>
              </a:rPr>
              <a:t>实现超三位数增长；</a:t>
            </a:r>
            <a:endParaRPr lang="en-US" altLang="zh-CN" dirty="0">
              <a:latin typeface="+mn-ea"/>
            </a:endParaRPr>
          </a:p>
          <a:p>
            <a:pPr>
              <a:lnSpc>
                <a:spcPct val="100000"/>
              </a:lnSpc>
            </a:pPr>
            <a:r>
              <a:rPr lang="en-US" altLang="zh-CN" dirty="0">
                <a:latin typeface="+mn-ea"/>
              </a:rPr>
              <a:t>Nespresso</a:t>
            </a:r>
            <a:r>
              <a:rPr lang="zh-CN" altLang="en-US" dirty="0">
                <a:latin typeface="+mn-ea"/>
              </a:rPr>
              <a:t>排名同比下降</a:t>
            </a:r>
            <a:r>
              <a:rPr lang="en-US" altLang="zh-CN" dirty="0">
                <a:latin typeface="+mn-ea"/>
              </a:rPr>
              <a:t>2</a:t>
            </a:r>
            <a:r>
              <a:rPr lang="zh-CN" altLang="en-US" dirty="0">
                <a:latin typeface="+mn-ea"/>
              </a:rPr>
              <a:t>名，品牌生意的下滑主要由访客减少驱动</a:t>
            </a:r>
            <a:endParaRPr lang="en-US" altLang="zh-CN" dirty="0">
              <a:latin typeface="+mn-ea"/>
            </a:endParaRPr>
          </a:p>
          <a:p>
            <a:pPr>
              <a:lnSpc>
                <a:spcPct val="100000"/>
              </a:lnSpc>
            </a:pPr>
            <a:endParaRPr lang="en-US" altLang="zh-CN" dirty="0">
              <a:latin typeface="+mn-ea"/>
            </a:endParaRPr>
          </a:p>
          <a:p>
            <a:pPr>
              <a:lnSpc>
                <a:spcPct val="100000"/>
              </a:lnSpc>
            </a:pPr>
            <a:endParaRPr lang="x-none" dirty="0">
              <a:latin typeface="+mn-ea"/>
            </a:endParaRPr>
          </a:p>
        </p:txBody>
      </p:sp>
      <p:sp>
        <p:nvSpPr>
          <p:cNvPr id="7" name="Text Placeholder 6">
            <a:extLst>
              <a:ext uri="{FF2B5EF4-FFF2-40B4-BE49-F238E27FC236}">
                <a16:creationId xmlns:a16="http://schemas.microsoft.com/office/drawing/2014/main" id="{F39D7D6F-D2FD-3B49-8BB5-EC650B528A0D}"/>
              </a:ext>
            </a:extLst>
          </p:cNvPr>
          <p:cNvSpPr>
            <a:spLocks noGrp="1"/>
          </p:cNvSpPr>
          <p:nvPr>
            <p:ph type="body" sz="quarter" idx="11"/>
          </p:nvPr>
        </p:nvSpPr>
        <p:spPr/>
        <p:txBody>
          <a:bodyPr/>
          <a:lstStyle/>
          <a:p>
            <a:r>
              <a:rPr lang="zh-CN" altLang="en-US" dirty="0"/>
              <a:t>数据来源：生意参谋；渠道：全渠道</a:t>
            </a:r>
          </a:p>
          <a:p>
            <a:r>
              <a:rPr dirty="0"/>
              <a:t>时间维度：2023.12</a:t>
            </a:r>
            <a:endParaRPr lang="en-US" altLang="zh-CN" dirty="0"/>
          </a:p>
          <a:p>
            <a:r>
              <a:rPr lang="en-US" altLang="zh-CN" dirty="0">
                <a:latin typeface="微软雅黑" panose="020B0503020204020204" pitchFamily="34" charset="-122"/>
                <a:ea typeface="微软雅黑" panose="020B0503020204020204" pitchFamily="34" charset="-122"/>
                <a:sym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sym typeface="微软雅黑" panose="020B0503020204020204" pitchFamily="34" charset="-122"/>
              </a:rPr>
              <a:t>市场</a:t>
            </a:r>
            <a:r>
              <a:rPr lang="en-US" altLang="zh-CN" dirty="0">
                <a:latin typeface="微软雅黑" panose="020B0503020204020204" pitchFamily="34" charset="-122"/>
                <a:ea typeface="微软雅黑" panose="020B0503020204020204" pitchFamily="34" charset="-122"/>
                <a:sym typeface="微软雅黑" panose="020B0503020204020204" pitchFamily="34" charset="-122"/>
              </a:rPr>
              <a:t>TTL</a:t>
            </a:r>
            <a:r>
              <a:rPr lang="zh-CN" altLang="en-US" dirty="0">
                <a:latin typeface="微软雅黑" panose="020B0503020204020204" pitchFamily="34" charset="-122"/>
                <a:ea typeface="微软雅黑" panose="020B0503020204020204" pitchFamily="34" charset="-122"/>
                <a:sym typeface="微软雅黑" panose="020B0503020204020204" pitchFamily="34" charset="-122"/>
              </a:rPr>
              <a:t>：当月市场</a:t>
            </a:r>
            <a:r>
              <a:rPr lang="en-US" altLang="zh-CN" dirty="0">
                <a:latin typeface="微软雅黑" panose="020B0503020204020204" pitchFamily="34" charset="-122"/>
                <a:ea typeface="微软雅黑" panose="020B0503020204020204" pitchFamily="34" charset="-122"/>
                <a:sym typeface="微软雅黑" panose="020B0503020204020204" pitchFamily="34" charset="-122"/>
              </a:rPr>
              <a:t>Top50</a:t>
            </a:r>
            <a:r>
              <a:rPr lang="zh-CN" altLang="en-US" dirty="0">
                <a:latin typeface="微软雅黑" panose="020B0503020204020204" pitchFamily="34" charset="-122"/>
                <a:ea typeface="微软雅黑" panose="020B0503020204020204" pitchFamily="34" charset="-122"/>
                <a:sym typeface="微软雅黑" panose="020B0503020204020204" pitchFamily="34" charset="-122"/>
              </a:rPr>
              <a:t>品牌</a:t>
            </a:r>
            <a:r>
              <a:rPr lang="en-US" altLang="zh-CN" dirty="0">
                <a:latin typeface="微软雅黑" panose="020B0503020204020204" pitchFamily="34" charset="-122"/>
                <a:ea typeface="微软雅黑" panose="020B0503020204020204" pitchFamily="34" charset="-122"/>
                <a:sym typeface="微软雅黑" panose="020B0503020204020204" pitchFamily="34" charset="-122"/>
              </a:rPr>
              <a:t>GMV</a:t>
            </a:r>
            <a:r>
              <a:rPr lang="zh-CN" altLang="en-US" dirty="0">
                <a:latin typeface="微软雅黑" panose="020B0503020204020204" pitchFamily="34" charset="-122"/>
                <a:ea typeface="微软雅黑" panose="020B0503020204020204" pitchFamily="34" charset="-122"/>
                <a:sym typeface="微软雅黑" panose="020B0503020204020204" pitchFamily="34" charset="-122"/>
              </a:rPr>
              <a:t>加总；*市占率 </a:t>
            </a:r>
            <a:r>
              <a:rPr lang="en-US" altLang="zh-CN" dirty="0">
                <a:latin typeface="微软雅黑" panose="020B0503020204020204" pitchFamily="34" charset="-122"/>
                <a:ea typeface="微软雅黑" panose="020B0503020204020204" pitchFamily="34" charset="-122"/>
                <a:sym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sym typeface="微软雅黑" panose="020B0503020204020204" pitchFamily="34" charset="-122"/>
              </a:rPr>
              <a:t>品牌</a:t>
            </a:r>
            <a:r>
              <a:rPr lang="en-US" altLang="zh-CN" dirty="0">
                <a:latin typeface="微软雅黑" panose="020B0503020204020204" pitchFamily="34" charset="-122"/>
                <a:ea typeface="微软雅黑" panose="020B0503020204020204" pitchFamily="34" charset="-122"/>
                <a:sym typeface="微软雅黑" panose="020B0503020204020204" pitchFamily="34" charset="-122"/>
              </a:rPr>
              <a:t>GMV/ </a:t>
            </a:r>
            <a:r>
              <a:rPr lang="zh-CN" altLang="en-US" dirty="0">
                <a:latin typeface="微软雅黑" panose="020B0503020204020204" pitchFamily="34" charset="-122"/>
                <a:ea typeface="微软雅黑" panose="020B0503020204020204" pitchFamily="34" charset="-122"/>
                <a:sym typeface="微软雅黑" panose="020B0503020204020204" pitchFamily="34" charset="-122"/>
              </a:rPr>
              <a:t>当月</a:t>
            </a:r>
            <a:r>
              <a:rPr lang="en-US" altLang="zh-CN" dirty="0">
                <a:latin typeface="微软雅黑" panose="020B0503020204020204" pitchFamily="34" charset="-122"/>
                <a:ea typeface="微软雅黑" panose="020B0503020204020204" pitchFamily="34" charset="-122"/>
                <a:sym typeface="微软雅黑" panose="020B0503020204020204" pitchFamily="34" charset="-122"/>
              </a:rPr>
              <a:t>Top50</a:t>
            </a:r>
            <a:r>
              <a:rPr lang="zh-CN" altLang="en-US" dirty="0">
                <a:latin typeface="微软雅黑" panose="020B0503020204020204" pitchFamily="34" charset="-122"/>
                <a:ea typeface="微软雅黑" panose="020B0503020204020204" pitchFamily="34" charset="-122"/>
                <a:sym typeface="微软雅黑" panose="020B0503020204020204" pitchFamily="34" charset="-122"/>
              </a:rPr>
              <a:t>品牌</a:t>
            </a:r>
            <a:r>
              <a:rPr lang="en-US" altLang="zh-CN" dirty="0">
                <a:latin typeface="微软雅黑" panose="020B0503020204020204" pitchFamily="34" charset="-122"/>
                <a:ea typeface="微软雅黑" panose="020B0503020204020204" pitchFamily="34" charset="-122"/>
                <a:sym typeface="微软雅黑" panose="020B0503020204020204" pitchFamily="34" charset="-122"/>
              </a:rPr>
              <a:t>GMV</a:t>
            </a:r>
            <a:r>
              <a:rPr lang="zh-CN" altLang="en-US" dirty="0">
                <a:latin typeface="微软雅黑" panose="020B0503020204020204" pitchFamily="34" charset="-122"/>
                <a:ea typeface="微软雅黑" panose="020B0503020204020204" pitchFamily="34" charset="-122"/>
                <a:sym typeface="微软雅黑" panose="020B0503020204020204" pitchFamily="34" charset="-122"/>
              </a:rPr>
              <a:t>加总</a:t>
            </a:r>
            <a:endParaRPr lang="en-US" altLang="zh-CN" dirty="0">
              <a:latin typeface="微软雅黑" panose="020B0503020204020204" pitchFamily="34" charset="-122"/>
              <a:ea typeface="微软雅黑" panose="020B0503020204020204" pitchFamily="34" charset="-122"/>
              <a:sym typeface="微软雅黑" panose="020B0503020204020204" pitchFamily="34" charset="-122"/>
            </a:endParaRPr>
          </a:p>
        </p:txBody>
      </p:sp>
      <p:graphicFrame>
        <p:nvGraphicFramePr>
          <p:cNvPr id="8" name="图表 21">
            <a:extLst>
              <a:ext uri="{FF2B5EF4-FFF2-40B4-BE49-F238E27FC236}">
                <a16:creationId xmlns:a16="http://schemas.microsoft.com/office/drawing/2014/main" id="{5E636122-99F1-D54F-B445-F5BAB9194009}"/>
              </a:ext>
            </a:extLst>
          </p:cNvPr>
          <p:cNvGraphicFramePr/>
          <p:nvPr>
            <p:extLst/>
          </p:nvPr>
        </p:nvGraphicFramePr>
        <p:xfrm>
          <a:off x="36000" y="2081026"/>
          <a:ext cx="3600000" cy="36000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9" name="表格 5">
            <a:extLst>
              <a:ext uri="{FF2B5EF4-FFF2-40B4-BE49-F238E27FC236}">
                <a16:creationId xmlns:a16="http://schemas.microsoft.com/office/drawing/2014/main" id="{9EB6094B-E586-0A44-AD4B-0D27157A403F}"/>
              </a:ext>
            </a:extLst>
          </p:cNvPr>
          <p:cNvGraphicFramePr>
            <a:graphicFrameLocks noGrp="1"/>
          </p:cNvGraphicFramePr>
          <p:nvPr>
            <p:extLst/>
          </p:nvPr>
        </p:nvGraphicFramePr>
        <p:xfrm>
          <a:off x="461205" y="5368790"/>
          <a:ext cx="2772000" cy="777240"/>
        </p:xfrm>
        <a:graphic>
          <a:graphicData uri="http://schemas.openxmlformats.org/drawingml/2006/table">
            <a:tbl>
              <a:tblPr firstRow="1" bandRow="1">
                <a:tableStyleId>{5C22544A-7EE6-4342-B048-85BDC9FD1C3A}</a:tableStyleId>
              </a:tblPr>
              <a:tblGrid>
                <a:gridCol w="924000">
                  <a:extLst>
                    <a:ext uri="{9D8B030D-6E8A-4147-A177-3AD203B41FA5}">
                      <a16:colId xmlns:a16="http://schemas.microsoft.com/office/drawing/2014/main" val="1037109775"/>
                    </a:ext>
                  </a:extLst>
                </a:gridCol>
                <a:gridCol w="924000">
                  <a:extLst>
                    <a:ext uri="{9D8B030D-6E8A-4147-A177-3AD203B41FA5}">
                      <a16:colId xmlns:a16="http://schemas.microsoft.com/office/drawing/2014/main" val="4283598268"/>
                    </a:ext>
                  </a:extLst>
                </a:gridCol>
                <a:gridCol w="924000">
                  <a:extLst>
                    <a:ext uri="{9D8B030D-6E8A-4147-A177-3AD203B41FA5}">
                      <a16:colId xmlns:a16="http://schemas.microsoft.com/office/drawing/2014/main" val="2600013830"/>
                    </a:ext>
                  </a:extLst>
                </a:gridCol>
              </a:tblGrid>
              <a:tr h="259080">
                <a:tc>
                  <a:txBody>
                    <a:bodyPr/>
                    <a:lstStyle/>
                    <a:p>
                      <a:pPr algn="ctr"/>
                      <a:r>
                        <a:rPr lang="zh-CN" altLang="en-US" sz="1000" dirty="0">
                          <a:solidFill>
                            <a:schemeClr val="tx1"/>
                          </a:solidFill>
                          <a:latin typeface="+mn-ea"/>
                          <a:ea typeface="+mn-ea"/>
                        </a:rPr>
                        <a:t>市占率</a:t>
                      </a:r>
                    </a:p>
                  </a:txBody>
                  <a:tcPr anchor="ctr">
                    <a:lnL w="12700" cmpd="sng">
                      <a:noFill/>
                    </a:lnL>
                    <a:lnR w="12700" cmpd="sng">
                      <a:noFill/>
                    </a:lnR>
                    <a:lnT w="19050" cap="flat" cmpd="sng" algn="ctr">
                      <a:solidFill>
                        <a:schemeClr val="accent1"/>
                      </a:solidFill>
                      <a:prstDash val="sysDot"/>
                      <a:round/>
                      <a:headEnd type="none" w="med" len="med"/>
                      <a:tailEnd type="none" w="med" len="med"/>
                    </a:lnT>
                    <a:lnB w="19050" cap="flat" cmpd="sng" algn="ctr">
                      <a:solidFill>
                        <a:schemeClr val="accent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000" dirty="0">
                          <a:solidFill>
                            <a:schemeClr val="tx1"/>
                          </a:solidFill>
                          <a:latin typeface="+mn-ea"/>
                          <a:ea typeface="+mn-ea"/>
                        </a:rPr>
                        <a:t>TOP3</a:t>
                      </a:r>
                      <a:r>
                        <a:rPr lang="zh-CN" altLang="en-US" sz="1000" dirty="0">
                          <a:solidFill>
                            <a:schemeClr val="tx1"/>
                          </a:solidFill>
                          <a:latin typeface="+mn-ea"/>
                          <a:ea typeface="+mn-ea"/>
                        </a:rPr>
                        <a:t>品牌</a:t>
                      </a:r>
                    </a:p>
                  </a:txBody>
                  <a:tcPr anchor="ctr">
                    <a:lnL w="12700" cmpd="sng">
                      <a:noFill/>
                    </a:lnL>
                    <a:lnR w="12700" cmpd="sng">
                      <a:noFill/>
                    </a:lnR>
                    <a:lnT w="19050" cap="flat" cmpd="sng" algn="ctr">
                      <a:solidFill>
                        <a:schemeClr val="accent1"/>
                      </a:solidFill>
                      <a:prstDash val="sysDot"/>
                      <a:round/>
                      <a:headEnd type="none" w="med" len="med"/>
                      <a:tailEnd type="none" w="med" len="med"/>
                    </a:lnT>
                    <a:lnB w="19050" cap="flat" cmpd="sng" algn="ctr">
                      <a:solidFill>
                        <a:schemeClr val="accent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000" dirty="0">
                          <a:solidFill>
                            <a:schemeClr val="tx1"/>
                          </a:solidFill>
                          <a:latin typeface="+mn-ea"/>
                          <a:ea typeface="+mn-ea"/>
                        </a:rPr>
                        <a:t>TOP10</a:t>
                      </a:r>
                      <a:r>
                        <a:rPr lang="zh-CN" altLang="en-US" sz="1000" dirty="0">
                          <a:solidFill>
                            <a:schemeClr val="tx1"/>
                          </a:solidFill>
                          <a:latin typeface="+mn-ea"/>
                          <a:ea typeface="+mn-ea"/>
                        </a:rPr>
                        <a:t>品牌</a:t>
                      </a:r>
                    </a:p>
                  </a:txBody>
                  <a:tcPr anchor="ctr">
                    <a:lnL w="12700" cmpd="sng">
                      <a:noFill/>
                    </a:lnL>
                    <a:lnR w="12700" cmpd="sng">
                      <a:noFill/>
                    </a:lnR>
                    <a:lnT w="19050" cap="flat" cmpd="sng" algn="ctr">
                      <a:solidFill>
                        <a:schemeClr val="accent1"/>
                      </a:solidFill>
                      <a:prstDash val="sysDot"/>
                      <a:round/>
                      <a:headEnd type="none" w="med" len="med"/>
                      <a:tailEnd type="none" w="med" len="med"/>
                    </a:lnT>
                    <a:lnB w="19050" cap="flat" cmpd="sng" algn="ctr">
                      <a:solidFill>
                        <a:schemeClr val="accent1"/>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91510089"/>
                  </a:ext>
                </a:extLst>
              </a:tr>
              <a:tr h="259080">
                <a:tc>
                  <a:txBody>
                    <a:bodyPr/>
                    <a:lstStyle/>
                    <a:p>
                      <a:pPr algn="ctr"/>
                      <a:r>
                        <a:rPr lang="en-US" altLang="zh-CN" sz="1100" dirty="0">
                          <a:solidFill>
                            <a:srgbClr val="000000"/>
                          </a:solidFill>
                          <a:latin typeface="+mn-ea"/>
                          <a:ea typeface="+mn-ea"/>
                        </a:rPr>
                        <a:t>2023-12</a:t>
                      </a:r>
                      <a:endParaRPr lang="zh-CN" altLang="en-US" sz="1100" dirty="0">
                        <a:solidFill>
                          <a:schemeClr val="tx1"/>
                        </a:solidFill>
                        <a:latin typeface="+mn-ea"/>
                        <a:ea typeface="+mn-ea"/>
                      </a:endParaRPr>
                    </a:p>
                  </a:txBody>
                  <a:tcPr anchor="ctr">
                    <a:lnL w="12700" cmpd="sng">
                      <a:noFill/>
                    </a:lnL>
                    <a:lnR w="12700" cmpd="sng">
                      <a:noFill/>
                    </a:lnR>
                    <a:lnT w="19050" cap="flat" cmpd="sng" algn="ctr">
                      <a:solidFill>
                        <a:schemeClr val="accent1"/>
                      </a:solidFill>
                      <a:prstDash val="sysDot"/>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mn-ea"/>
                          <a:ea typeface="+mn-ea"/>
                        </a:rPr>
                        <a:t>44%</a:t>
                      </a:r>
                    </a:p>
                  </a:txBody>
                  <a:tcPr marL="7620" marR="7620" marT="7620" marB="0" anchor="ctr">
                    <a:lnL w="12700" cmpd="sng">
                      <a:noFill/>
                    </a:lnL>
                    <a:lnR w="12700" cmpd="sng">
                      <a:noFill/>
                    </a:lnR>
                    <a:lnT w="19050" cap="flat" cmpd="sng" algn="ctr">
                      <a:solidFill>
                        <a:schemeClr val="accent1"/>
                      </a:solidFill>
                      <a:prstDash val="sysDot"/>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mn-ea"/>
                          <a:ea typeface="+mn-ea"/>
                        </a:rPr>
                        <a:t>70%</a:t>
                      </a:r>
                    </a:p>
                  </a:txBody>
                  <a:tcPr marL="7620" marR="7620" marT="7620" marB="0" anchor="ctr">
                    <a:lnL w="12700" cmpd="sng">
                      <a:noFill/>
                    </a:lnL>
                    <a:lnR w="12700" cmpd="sng">
                      <a:noFill/>
                    </a:lnR>
                    <a:lnT w="19050" cap="flat" cmpd="sng" algn="ctr">
                      <a:solidFill>
                        <a:schemeClr val="accent1"/>
                      </a:solidFill>
                      <a:prstDash val="sysDot"/>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860487679"/>
                  </a:ext>
                </a:extLst>
              </a:tr>
              <a:tr h="259080">
                <a:tc>
                  <a:txBody>
                    <a:bodyPr/>
                    <a:lstStyle/>
                    <a:p>
                      <a:pPr algn="ctr"/>
                      <a:r>
                        <a:rPr lang="en-US" altLang="zh-CN" sz="1100" dirty="0">
                          <a:solidFill>
                            <a:srgbClr val="000000"/>
                          </a:solidFill>
                          <a:latin typeface="+mn-ea"/>
                          <a:ea typeface="+mn-ea"/>
                        </a:rPr>
                        <a:t>2022-12</a:t>
                      </a:r>
                      <a:endParaRPr lang="zh-CN" altLang="en-US" sz="1100" dirty="0">
                        <a:solidFill>
                          <a:schemeClr val="tx1"/>
                        </a:solidFill>
                        <a:latin typeface="+mn-ea"/>
                        <a:ea typeface="+mn-ea"/>
                      </a:endParaRPr>
                    </a:p>
                  </a:txBody>
                  <a:tcPr anchor="ctr">
                    <a:lnL w="12700" cmpd="sng">
                      <a:noFill/>
                    </a:lnL>
                    <a:lnR w="12700" cmpd="sng">
                      <a:noFill/>
                    </a:lnR>
                    <a:lnT w="12700" cmpd="sng">
                      <a:noFill/>
                    </a:lnT>
                    <a:lnB w="19050" cap="flat" cmpd="sng" algn="ctr">
                      <a:solidFill>
                        <a:schemeClr val="accent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mn-ea"/>
                          <a:ea typeface="+mn-ea"/>
                        </a:rPr>
                        <a:t>41%</a:t>
                      </a:r>
                    </a:p>
                  </a:txBody>
                  <a:tcPr marL="7620" marR="7620" marT="7620" marB="0" anchor="ctr">
                    <a:lnL w="12700" cmpd="sng">
                      <a:noFill/>
                    </a:lnL>
                    <a:lnR w="12700" cmpd="sng">
                      <a:noFill/>
                    </a:lnR>
                    <a:lnT w="12700" cmpd="sng">
                      <a:noFill/>
                    </a:lnT>
                    <a:lnB w="19050" cap="flat" cmpd="sng" algn="ctr">
                      <a:solidFill>
                        <a:schemeClr val="accent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mn-ea"/>
                          <a:ea typeface="+mn-ea"/>
                        </a:rPr>
                        <a:t>72%</a:t>
                      </a:r>
                    </a:p>
                  </a:txBody>
                  <a:tcPr marL="7620" marR="7620" marT="7620" marB="0" anchor="ctr">
                    <a:lnL w="12700" cmpd="sng">
                      <a:noFill/>
                    </a:lnL>
                    <a:lnR w="12700" cmpd="sng">
                      <a:noFill/>
                    </a:lnR>
                    <a:lnT w="12700" cmpd="sng">
                      <a:noFill/>
                    </a:lnT>
                    <a:lnB w="19050" cap="flat" cmpd="sng" algn="ctr">
                      <a:solidFill>
                        <a:schemeClr val="accent1"/>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8287067"/>
                  </a:ext>
                </a:extLst>
              </a:tr>
            </a:tbl>
          </a:graphicData>
        </a:graphic>
      </p:graphicFrame>
      <p:sp>
        <p:nvSpPr>
          <p:cNvPr id="10" name="矩形: 圆角 32">
            <a:extLst>
              <a:ext uri="{FF2B5EF4-FFF2-40B4-BE49-F238E27FC236}">
                <a16:creationId xmlns:a16="http://schemas.microsoft.com/office/drawing/2014/main" id="{1CB0F4BC-EB4C-B745-867C-79A75ACE794E}"/>
              </a:ext>
            </a:extLst>
          </p:cNvPr>
          <p:cNvSpPr/>
          <p:nvPr/>
        </p:nvSpPr>
        <p:spPr>
          <a:xfrm>
            <a:off x="3456000" y="2079482"/>
            <a:ext cx="8374021" cy="397989"/>
          </a:xfrm>
          <a:prstGeom prst="roundRect">
            <a:avLst/>
          </a:prstGeom>
          <a:solidFill>
            <a:srgbClr val="F0ECE2"/>
          </a:solidFill>
          <a:ln w="9525" cap="flat" cmpd="sng" algn="ctr">
            <a:solidFill>
              <a:srgbClr val="FFFFFF">
                <a:lumMod val="75000"/>
              </a:srgbClr>
            </a:solidFill>
            <a:prstDash val="solid"/>
            <a:miter lim="800000"/>
          </a:ln>
          <a:effectLst/>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1" i="0" u="none" strike="noStrike" kern="0" cap="none" spc="0" normalizeH="0" baseline="0" noProof="0" dirty="0">
                <a:ln>
                  <a:noFill/>
                </a:ln>
                <a:solidFill>
                  <a:srgbClr val="000000"/>
                </a:solidFill>
                <a:effectLst/>
                <a:uLnTx/>
                <a:uFillTx/>
                <a:latin typeface="微软雅黑"/>
                <a:ea typeface="微软雅黑"/>
                <a:cs typeface="+mn-cs"/>
              </a:rPr>
              <a:t>全渠道咖啡机市场</a:t>
            </a:r>
            <a:r>
              <a:rPr kumimoji="0" lang="en-US" altLang="zh-CN" sz="1400" b="1" i="0" u="none" strike="noStrike" kern="0" cap="none" spc="0" normalizeH="0" baseline="0" noProof="0" dirty="0">
                <a:ln>
                  <a:noFill/>
                </a:ln>
                <a:solidFill>
                  <a:srgbClr val="000000"/>
                </a:solidFill>
                <a:effectLst/>
                <a:uLnTx/>
                <a:uFillTx/>
                <a:latin typeface="微软雅黑"/>
                <a:ea typeface="微软雅黑"/>
                <a:cs typeface="+mn-cs"/>
              </a:rPr>
              <a:t>Top 10</a:t>
            </a:r>
            <a:r>
              <a:rPr kumimoji="0" lang="zh-CN" altLang="en-US" sz="1400" b="1" i="0" u="none" strike="noStrike" kern="0" cap="none" spc="0" normalizeH="0" baseline="0" noProof="0" dirty="0">
                <a:ln>
                  <a:noFill/>
                </a:ln>
                <a:solidFill>
                  <a:srgbClr val="000000"/>
                </a:solidFill>
                <a:effectLst/>
                <a:uLnTx/>
                <a:uFillTx/>
                <a:latin typeface="微软雅黑"/>
                <a:ea typeface="微软雅黑"/>
                <a:cs typeface="+mn-cs"/>
              </a:rPr>
              <a:t>品牌排行</a:t>
            </a:r>
            <a:endParaRPr kumimoji="0" lang="en-US" sz="1400" b="1" i="0" u="none" strike="noStrike" kern="0" cap="none" spc="0" normalizeH="0" baseline="0" noProof="0" dirty="0">
              <a:ln>
                <a:noFill/>
              </a:ln>
              <a:solidFill>
                <a:srgbClr val="000000"/>
              </a:solidFill>
              <a:effectLst/>
              <a:uLnTx/>
              <a:uFillTx/>
              <a:latin typeface="微软雅黑"/>
              <a:ea typeface="微软雅黑"/>
              <a:cs typeface="+mn-cs"/>
            </a:endParaRPr>
          </a:p>
        </p:txBody>
      </p:sp>
      <p:sp>
        <p:nvSpPr>
          <p:cNvPr id="11" name="矩形 31">
            <a:extLst>
              <a:ext uri="{FF2B5EF4-FFF2-40B4-BE49-F238E27FC236}">
                <a16:creationId xmlns:a16="http://schemas.microsoft.com/office/drawing/2014/main" id="{1C6ADC75-CCC2-4E44-BD27-42BCE3F50F61}"/>
              </a:ext>
            </a:extLst>
          </p:cNvPr>
          <p:cNvSpPr/>
          <p:nvPr/>
        </p:nvSpPr>
        <p:spPr>
          <a:xfrm>
            <a:off x="3456000" y="2469476"/>
            <a:ext cx="8374021" cy="3676554"/>
          </a:xfrm>
          <a:prstGeom prst="rect">
            <a:avLst/>
          </a:prstGeom>
          <a:noFill/>
          <a:ln w="9525" cap="flat" cmpd="sng" algn="ctr">
            <a:solidFill>
              <a:srgbClr val="FFFFFF">
                <a:lumMod val="75000"/>
              </a:srgbClr>
            </a:solidFill>
            <a:prstDash val="solid"/>
            <a:miter lim="800000"/>
          </a:ln>
          <a:effectLst/>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Verdana"/>
              <a:ea typeface="微软雅黑"/>
              <a:cs typeface="+mn-cs"/>
            </a:endParaRPr>
          </a:p>
        </p:txBody>
      </p:sp>
      <p:graphicFrame>
        <p:nvGraphicFramePr>
          <p:cNvPr id="12" name="表格 1">
            <a:extLst>
              <a:ext uri="{FF2B5EF4-FFF2-40B4-BE49-F238E27FC236}">
                <a16:creationId xmlns:a16="http://schemas.microsoft.com/office/drawing/2014/main" id="{520D7DB8-7CA2-CD40-9C10-3E08CAFE3A8C}"/>
              </a:ext>
            </a:extLst>
          </p:cNvPr>
          <p:cNvGraphicFramePr>
            <a:graphicFrameLocks noGrp="1"/>
          </p:cNvGraphicFramePr>
          <p:nvPr>
            <p:extLst>
              <p:ext uri="{D42A27DB-BD31-4B8C-83A1-F6EECF244321}">
                <p14:modId xmlns:p14="http://schemas.microsoft.com/office/powerpoint/2010/main" val="3003064895"/>
              </p:ext>
            </p:extLst>
          </p:nvPr>
        </p:nvGraphicFramePr>
        <p:xfrm>
          <a:off x="5660318" y="2509488"/>
          <a:ext cx="6109046" cy="3602172"/>
        </p:xfrm>
        <a:graphic>
          <a:graphicData uri="http://schemas.openxmlformats.org/drawingml/2006/table">
            <a:tbl>
              <a:tblPr firstRow="1" bandRow="1">
                <a:tableStyleId>{5C22544A-7EE6-4342-B048-85BDC9FD1C3A}</a:tableStyleId>
              </a:tblPr>
              <a:tblGrid>
                <a:gridCol w="811503">
                  <a:extLst>
                    <a:ext uri="{9D8B030D-6E8A-4147-A177-3AD203B41FA5}">
                      <a16:colId xmlns:a16="http://schemas.microsoft.com/office/drawing/2014/main" val="2965258854"/>
                    </a:ext>
                  </a:extLst>
                </a:gridCol>
                <a:gridCol w="876527">
                  <a:extLst>
                    <a:ext uri="{9D8B030D-6E8A-4147-A177-3AD203B41FA5}">
                      <a16:colId xmlns:a16="http://schemas.microsoft.com/office/drawing/2014/main" val="577454164"/>
                    </a:ext>
                  </a:extLst>
                </a:gridCol>
                <a:gridCol w="585612">
                  <a:extLst>
                    <a:ext uri="{9D8B030D-6E8A-4147-A177-3AD203B41FA5}">
                      <a16:colId xmlns:a16="http://schemas.microsoft.com/office/drawing/2014/main" val="1111462656"/>
                    </a:ext>
                  </a:extLst>
                </a:gridCol>
                <a:gridCol w="746478">
                  <a:extLst>
                    <a:ext uri="{9D8B030D-6E8A-4147-A177-3AD203B41FA5}">
                      <a16:colId xmlns:a16="http://schemas.microsoft.com/office/drawing/2014/main" val="2723025587"/>
                    </a:ext>
                  </a:extLst>
                </a:gridCol>
                <a:gridCol w="585612">
                  <a:extLst>
                    <a:ext uri="{9D8B030D-6E8A-4147-A177-3AD203B41FA5}">
                      <a16:colId xmlns:a16="http://schemas.microsoft.com/office/drawing/2014/main" val="213407725"/>
                    </a:ext>
                  </a:extLst>
                </a:gridCol>
                <a:gridCol w="585612">
                  <a:extLst>
                    <a:ext uri="{9D8B030D-6E8A-4147-A177-3AD203B41FA5}">
                      <a16:colId xmlns:a16="http://schemas.microsoft.com/office/drawing/2014/main" val="1558928856"/>
                    </a:ext>
                  </a:extLst>
                </a:gridCol>
                <a:gridCol w="585612">
                  <a:extLst>
                    <a:ext uri="{9D8B030D-6E8A-4147-A177-3AD203B41FA5}">
                      <a16:colId xmlns:a16="http://schemas.microsoft.com/office/drawing/2014/main" val="4290954294"/>
                    </a:ext>
                  </a:extLst>
                </a:gridCol>
                <a:gridCol w="746478">
                  <a:extLst>
                    <a:ext uri="{9D8B030D-6E8A-4147-A177-3AD203B41FA5}">
                      <a16:colId xmlns:a16="http://schemas.microsoft.com/office/drawing/2014/main" val="3588543833"/>
                    </a:ext>
                  </a:extLst>
                </a:gridCol>
                <a:gridCol w="585612">
                  <a:extLst>
                    <a:ext uri="{9D8B030D-6E8A-4147-A177-3AD203B41FA5}">
                      <a16:colId xmlns:a16="http://schemas.microsoft.com/office/drawing/2014/main" val="1170617427"/>
                    </a:ext>
                  </a:extLst>
                </a:gridCol>
              </a:tblGrid>
              <a:tr h="300181">
                <a:tc>
                  <a:txBody>
                    <a:bodyPr/>
                    <a:lstStyle>
                      <a:lvl1pPr marL="0" algn="l" defTabSz="914400" rtl="0" eaLnBrk="1" latinLnBrk="0" hangingPunct="1">
                        <a:defRPr sz="1800" b="1" kern="1200">
                          <a:solidFill>
                            <a:schemeClr val="lt1"/>
                          </a:solidFill>
                          <a:latin typeface="Verdana"/>
                          <a:ea typeface="微软雅黑"/>
                        </a:defRPr>
                      </a:lvl1pPr>
                      <a:lvl2pPr marL="457200" algn="l" defTabSz="914400" rtl="0" eaLnBrk="1" latinLnBrk="0" hangingPunct="1">
                        <a:defRPr sz="1800" b="1" kern="1200">
                          <a:solidFill>
                            <a:schemeClr val="lt1"/>
                          </a:solidFill>
                          <a:latin typeface="Verdana"/>
                          <a:ea typeface="微软雅黑"/>
                        </a:defRPr>
                      </a:lvl2pPr>
                      <a:lvl3pPr marL="914400" algn="l" defTabSz="914400" rtl="0" eaLnBrk="1" latinLnBrk="0" hangingPunct="1">
                        <a:defRPr sz="1800" b="1" kern="1200">
                          <a:solidFill>
                            <a:schemeClr val="lt1"/>
                          </a:solidFill>
                          <a:latin typeface="Verdana"/>
                          <a:ea typeface="微软雅黑"/>
                        </a:defRPr>
                      </a:lvl3pPr>
                      <a:lvl4pPr marL="1371600" algn="l" defTabSz="914400" rtl="0" eaLnBrk="1" latinLnBrk="0" hangingPunct="1">
                        <a:defRPr sz="1800" b="1" kern="1200">
                          <a:solidFill>
                            <a:schemeClr val="lt1"/>
                          </a:solidFill>
                          <a:latin typeface="Verdana"/>
                          <a:ea typeface="微软雅黑"/>
                        </a:defRPr>
                      </a:lvl4pPr>
                      <a:lvl5pPr marL="1828800" algn="l" defTabSz="914400" rtl="0" eaLnBrk="1" latinLnBrk="0" hangingPunct="1">
                        <a:defRPr sz="1800" b="1" kern="1200">
                          <a:solidFill>
                            <a:schemeClr val="lt1"/>
                          </a:solidFill>
                          <a:latin typeface="Verdana"/>
                          <a:ea typeface="微软雅黑"/>
                        </a:defRPr>
                      </a:lvl5pPr>
                      <a:lvl6pPr marL="2286000" algn="l" defTabSz="914400" rtl="0" eaLnBrk="1" latinLnBrk="0" hangingPunct="1">
                        <a:defRPr sz="1800" b="1" kern="1200">
                          <a:solidFill>
                            <a:schemeClr val="lt1"/>
                          </a:solidFill>
                          <a:latin typeface="Verdana"/>
                          <a:ea typeface="微软雅黑"/>
                        </a:defRPr>
                      </a:lvl6pPr>
                      <a:lvl7pPr marL="2743200" algn="l" defTabSz="914400" rtl="0" eaLnBrk="1" latinLnBrk="0" hangingPunct="1">
                        <a:defRPr sz="1800" b="1" kern="1200">
                          <a:solidFill>
                            <a:schemeClr val="lt1"/>
                          </a:solidFill>
                          <a:latin typeface="Verdana"/>
                          <a:ea typeface="微软雅黑"/>
                        </a:defRPr>
                      </a:lvl7pPr>
                      <a:lvl8pPr marL="3200400" algn="l" defTabSz="914400" rtl="0" eaLnBrk="1" latinLnBrk="0" hangingPunct="1">
                        <a:defRPr sz="1800" b="1" kern="1200">
                          <a:solidFill>
                            <a:schemeClr val="lt1"/>
                          </a:solidFill>
                          <a:latin typeface="Verdana"/>
                          <a:ea typeface="微软雅黑"/>
                        </a:defRPr>
                      </a:lvl8pPr>
                      <a:lvl9pPr marL="3657600" algn="l" defTabSz="914400" rtl="0" eaLnBrk="1" latinLnBrk="0" hangingPunct="1">
                        <a:defRPr sz="1800" b="1" kern="1200">
                          <a:solidFill>
                            <a:schemeClr val="lt1"/>
                          </a:solidFill>
                          <a:latin typeface="Verdana"/>
                          <a:ea typeface="微软雅黑"/>
                        </a:defRPr>
                      </a:lvl9pPr>
                    </a:lstStyle>
                    <a:p>
                      <a:pPr algn="ctr"/>
                      <a:r>
                        <a:rPr lang="en-US" altLang="zh-CN" sz="1000" b="1" dirty="0">
                          <a:solidFill>
                            <a:schemeClr val="tx1">
                              <a:lumMod val="75000"/>
                              <a:lumOff val="25000"/>
                            </a:schemeClr>
                          </a:solidFill>
                          <a:latin typeface="+mn-ea"/>
                          <a:ea typeface="+mn-ea"/>
                        </a:rPr>
                        <a:t>GMV</a:t>
                      </a:r>
                      <a:r>
                        <a:rPr lang="zh-CN" altLang="en-US" sz="1000" b="1" dirty="0">
                          <a:solidFill>
                            <a:schemeClr val="tx1">
                              <a:lumMod val="75000"/>
                              <a:lumOff val="25000"/>
                            </a:schemeClr>
                          </a:solidFill>
                          <a:latin typeface="+mn-ea"/>
                          <a:ea typeface="+mn-ea"/>
                        </a:rPr>
                        <a:t>同比</a:t>
                      </a:r>
                      <a:endParaRPr lang="en-US" sz="1000" b="1" dirty="0">
                        <a:solidFill>
                          <a:schemeClr val="tx1">
                            <a:lumMod val="75000"/>
                            <a:lumOff val="25000"/>
                          </a:schemeClr>
                        </a:solidFill>
                        <a:latin typeface="+mn-ea"/>
                        <a:ea typeface="+mn-ea"/>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zh-CN" altLang="en-US" sz="1000" b="1" dirty="0">
                          <a:solidFill>
                            <a:schemeClr val="tx1">
                              <a:lumMod val="75000"/>
                              <a:lumOff val="25000"/>
                            </a:schemeClr>
                          </a:solidFill>
                          <a:latin typeface="+mn-ea"/>
                          <a:ea typeface="+mn-ea"/>
                        </a:rPr>
                        <a:t>市占率</a:t>
                      </a:r>
                      <a:r>
                        <a:rPr lang="en-US" altLang="zh-CN" sz="1000" b="1" dirty="0">
                          <a:solidFill>
                            <a:schemeClr val="tx1">
                              <a:lumMod val="75000"/>
                              <a:lumOff val="25000"/>
                            </a:schemeClr>
                          </a:solidFill>
                          <a:latin typeface="+mn-ea"/>
                          <a:ea typeface="+mn-ea"/>
                        </a:rPr>
                        <a:t>*</a:t>
                      </a:r>
                      <a:endParaRPr lang="en-US" sz="1000" b="1" dirty="0">
                        <a:solidFill>
                          <a:schemeClr val="tx1">
                            <a:lumMod val="75000"/>
                            <a:lumOff val="25000"/>
                          </a:schemeClr>
                        </a:solidFill>
                        <a:latin typeface="+mn-ea"/>
                        <a:ea typeface="+mn-ea"/>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zh-CN" altLang="en-US" sz="1000" b="1" kern="1200" dirty="0">
                          <a:solidFill>
                            <a:schemeClr val="tx1">
                              <a:lumMod val="75000"/>
                              <a:lumOff val="25000"/>
                            </a:schemeClr>
                          </a:solidFill>
                          <a:latin typeface="+mn-ea"/>
                          <a:ea typeface="+mn-ea"/>
                          <a:cs typeface="+mn-cs"/>
                        </a:rPr>
                        <a:t>变化</a:t>
                      </a:r>
                      <a:endParaRPr lang="en-US" sz="1000" b="1" kern="1200" dirty="0">
                        <a:solidFill>
                          <a:schemeClr val="tx1">
                            <a:lumMod val="75000"/>
                            <a:lumOff val="25000"/>
                          </a:schemeClr>
                        </a:solidFill>
                        <a:latin typeface="+mn-ea"/>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zh-CN" altLang="en-US" sz="1000" b="1" kern="1200" dirty="0">
                          <a:solidFill>
                            <a:schemeClr val="tx1">
                              <a:lumMod val="75000"/>
                              <a:lumOff val="25000"/>
                            </a:schemeClr>
                          </a:solidFill>
                          <a:latin typeface="+mn-ea"/>
                          <a:ea typeface="+mn-ea"/>
                          <a:cs typeface="+mn-cs"/>
                        </a:rPr>
                        <a:t>购买人数</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zh-CN" altLang="en-US" sz="1000" b="1" kern="1200" dirty="0">
                          <a:solidFill>
                            <a:schemeClr val="tx1">
                              <a:lumMod val="75000"/>
                              <a:lumOff val="25000"/>
                            </a:schemeClr>
                          </a:solidFill>
                          <a:latin typeface="+mn-ea"/>
                          <a:ea typeface="+mn-ea"/>
                          <a:cs typeface="+mn-cs"/>
                        </a:rPr>
                        <a:t>同比</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zh-CN" altLang="en-US" sz="1000" b="1" kern="1200" dirty="0">
                          <a:solidFill>
                            <a:schemeClr val="tx1">
                              <a:lumMod val="75000"/>
                              <a:lumOff val="25000"/>
                            </a:schemeClr>
                          </a:solidFill>
                          <a:latin typeface="+mn-ea"/>
                          <a:ea typeface="+mn-ea"/>
                          <a:cs typeface="+mn-cs"/>
                        </a:rPr>
                        <a:t>客单价</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fontAlgn="ctr"/>
                      <a:r>
                        <a:rPr lang="zh-CN" altLang="en-US" sz="1000" b="1" i="0" u="none" strike="noStrike" dirty="0">
                          <a:solidFill>
                            <a:srgbClr val="000000"/>
                          </a:solidFill>
                          <a:effectLst/>
                          <a:latin typeface="+mn-ea"/>
                          <a:ea typeface="+mn-ea"/>
                        </a:rPr>
                        <a:t>同比</a:t>
                      </a:r>
                    </a:p>
                  </a:txBody>
                  <a:tcPr marL="7620" marR="7620" marT="7620" marB="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algn="ctr" defTabSz="914400" rtl="0" eaLnBrk="1" latinLnBrk="0" hangingPunct="1"/>
                      <a:r>
                        <a:rPr lang="zh-CN" altLang="en-US" sz="1000" b="1" kern="1200" dirty="0">
                          <a:solidFill>
                            <a:schemeClr val="tx1">
                              <a:lumMod val="75000"/>
                              <a:lumOff val="25000"/>
                            </a:schemeClr>
                          </a:solidFill>
                          <a:latin typeface="+mn-ea"/>
                          <a:ea typeface="+mn-ea"/>
                          <a:cs typeface="+mn-cs"/>
                        </a:rPr>
                        <a:t>访客人数</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zh-CN" altLang="en-US" sz="1000" b="1" kern="1200" dirty="0">
                          <a:solidFill>
                            <a:schemeClr val="tx1">
                              <a:lumMod val="75000"/>
                              <a:lumOff val="25000"/>
                            </a:schemeClr>
                          </a:solidFill>
                          <a:latin typeface="+mn-ea"/>
                          <a:ea typeface="+mn-ea"/>
                          <a:cs typeface="+mn-cs"/>
                        </a:rPr>
                        <a:t>同比</a:t>
                      </a:r>
                    </a:p>
                  </a:txBody>
                  <a:tcPr marL="7620" marR="7620" marT="7620" marB="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344099808"/>
                  </a:ext>
                </a:extLst>
              </a:tr>
              <a:tr h="300181">
                <a:tc>
                  <a:txBody>
                    <a:bodyPr/>
                    <a:lstStyle/>
                    <a:p>
                      <a:pPr algn="ctr" fontAlgn="ct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fontAlgn="ct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fontAlgn="ct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fontAlgn="ct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endParaRPr lang="en-US" altLang="zh-CN" sz="1100" b="0" i="0" u="none" strike="noStrike" kern="1200">
                        <a:solidFill>
                          <a:srgbClr val="000000"/>
                        </a:solidFill>
                        <a:effectLst/>
                        <a:latin typeface="微软雅黑" panose="020B0503020204020204" pitchFamily="34" charset="-122"/>
                        <a:ea typeface="微软雅黑" panose="020B0503020204020204" pitchFamily="34" charset="-122"/>
                        <a:cs typeface="+mn-cs"/>
                      </a:endParaRP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fontAlgn="ctr"/>
                      <a:endParaRPr lang="en-US" altLang="zh-CN" sz="1100" b="0" i="0" u="none" strike="noStrike">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fontAlgn="ctr"/>
                      <a:endParaRPr lang="en-US" altLang="zh-CN" sz="1100" b="0" i="0" u="none" strike="noStrike">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fontAlgn="ctr"/>
                      <a:endParaRPr lang="en-US" altLang="zh-CN" sz="1100" b="0" i="0" u="none" strike="noStrike">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fontAlgn="ct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251403888"/>
                  </a:ext>
                </a:extLst>
              </a:tr>
              <a:tr h="300181">
                <a:tc>
                  <a:txBody>
                    <a:bodyPr/>
                    <a:lstStyle/>
                    <a:p>
                      <a:pPr algn="ctr" fontAlgn="ctr"/>
                      <a:r>
                        <a:rPr lang="en-US" altLang="zh-CN" sz="1100" b="0" i="0" u="none" strike="noStrike" dirty="0">
                          <a:solidFill>
                            <a:srgbClr val="49711E"/>
                          </a:solidFill>
                          <a:effectLst/>
                          <a:latin typeface="微软雅黑" panose="020B0503020204020204" pitchFamily="34" charset="-122"/>
                          <a:ea typeface="微软雅黑" panose="020B0503020204020204" pitchFamily="34" charset="-122"/>
                        </a:rPr>
                        <a:t>+3%</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28%</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dirty="0">
                          <a:solidFill>
                            <a:srgbClr val="49711E"/>
                          </a:solidFill>
                          <a:effectLst/>
                          <a:latin typeface="微软雅黑" panose="020B0503020204020204" pitchFamily="34" charset="-122"/>
                          <a:ea typeface="微软雅黑" panose="020B0503020204020204" pitchFamily="34" charset="-122"/>
                          <a:cs typeface="+mn-cs"/>
                        </a:rPr>
                        <a:t>+3pp</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11,695</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-5%</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3,441</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49711E"/>
                          </a:solidFill>
                          <a:effectLst/>
                          <a:latin typeface="微软雅黑" panose="020B0503020204020204" pitchFamily="34" charset="-122"/>
                          <a:ea typeface="微软雅黑" panose="020B0503020204020204" pitchFamily="34" charset="-122"/>
                        </a:rPr>
                        <a:t>+8%</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1,157,954</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-12%</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095239280"/>
                  </a:ext>
                </a:extLst>
              </a:tr>
              <a:tr h="300181">
                <a:tc>
                  <a:txBody>
                    <a:bodyPr/>
                    <a:lstStyle/>
                    <a:p>
                      <a:pPr algn="ctr" fontAlgn="ctr"/>
                      <a:r>
                        <a:rPr lang="en-US" altLang="zh-CN" sz="1100" b="0" i="0" u="none" strike="noStrike" dirty="0">
                          <a:solidFill>
                            <a:srgbClr val="49711E"/>
                          </a:solidFill>
                          <a:effectLst/>
                          <a:latin typeface="微软雅黑" panose="020B0503020204020204" pitchFamily="34" charset="-122"/>
                          <a:ea typeface="微软雅黑" panose="020B0503020204020204" pitchFamily="34" charset="-122"/>
                        </a:rPr>
                        <a:t>+101%</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9%</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49711E"/>
                          </a:solidFill>
                          <a:effectLst/>
                          <a:latin typeface="微软雅黑" panose="020B0503020204020204" pitchFamily="34" charset="-122"/>
                          <a:ea typeface="微软雅黑" panose="020B0503020204020204" pitchFamily="34" charset="-122"/>
                        </a:rPr>
                        <a:t>+5pp</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3,964</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49711E"/>
                          </a:solidFill>
                          <a:effectLst/>
                          <a:latin typeface="微软雅黑" panose="020B0503020204020204" pitchFamily="34" charset="-122"/>
                          <a:ea typeface="微软雅黑" panose="020B0503020204020204" pitchFamily="34" charset="-122"/>
                        </a:rPr>
                        <a:t>+42%</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3,076</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49711E"/>
                          </a:solidFill>
                          <a:effectLst/>
                          <a:latin typeface="微软雅黑" panose="020B0503020204020204" pitchFamily="34" charset="-122"/>
                          <a:ea typeface="微软雅黑" panose="020B0503020204020204" pitchFamily="34" charset="-122"/>
                        </a:rPr>
                        <a:t>+41%</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861,700</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49711E"/>
                          </a:solidFill>
                          <a:effectLst/>
                          <a:latin typeface="微软雅黑" panose="020B0503020204020204" pitchFamily="34" charset="-122"/>
                          <a:ea typeface="微软雅黑" panose="020B0503020204020204" pitchFamily="34" charset="-122"/>
                        </a:rPr>
                        <a:t>+380%</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276176931"/>
                  </a:ext>
                </a:extLst>
              </a:tr>
              <a:tr h="300181">
                <a:tc>
                  <a:txBody>
                    <a:bodyPr/>
                    <a:lstStyle/>
                    <a:p>
                      <a:pPr algn="ctr" fontAlgn="ctr"/>
                      <a:r>
                        <a:rPr lang="en-US" altLang="zh-CN" sz="1100" b="0" i="0" u="none" strike="noStrike" dirty="0">
                          <a:solidFill>
                            <a:srgbClr val="C00000"/>
                          </a:solidFill>
                          <a:effectLst/>
                          <a:latin typeface="微软雅黑" panose="020B0503020204020204" pitchFamily="34" charset="-122"/>
                          <a:ea typeface="微软雅黑" panose="020B0503020204020204" pitchFamily="34" charset="-122"/>
                        </a:rPr>
                        <a:t>-32%</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7%</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-2pp</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2,570</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a:solidFill>
                            <a:srgbClr val="C00000"/>
                          </a:solidFill>
                          <a:effectLst/>
                          <a:latin typeface="微软雅黑" panose="020B0503020204020204" pitchFamily="34" charset="-122"/>
                          <a:ea typeface="微软雅黑" panose="020B0503020204020204" pitchFamily="34" charset="-122"/>
                          <a:cs typeface="+mn-cs"/>
                        </a:rPr>
                        <a:t>-31%</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3,873</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C00000"/>
                          </a:solidFill>
                          <a:effectLst/>
                          <a:latin typeface="微软雅黑" panose="020B0503020204020204" pitchFamily="34" charset="-122"/>
                          <a:ea typeface="微软雅黑" panose="020B0503020204020204" pitchFamily="34" charset="-122"/>
                        </a:rPr>
                        <a:t>-2%</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458,935</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49711E"/>
                          </a:solidFill>
                          <a:effectLst/>
                          <a:latin typeface="微软雅黑" panose="020B0503020204020204" pitchFamily="34" charset="-122"/>
                          <a:ea typeface="微软雅黑" panose="020B0503020204020204" pitchFamily="34" charset="-122"/>
                        </a:rPr>
                        <a:t>+29%</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957291029"/>
                  </a:ext>
                </a:extLst>
              </a:tr>
              <a:tr h="300181">
                <a:tc>
                  <a:txBody>
                    <a:bodyPr/>
                    <a:lstStyle/>
                    <a:p>
                      <a:pPr marL="0" algn="ctr" defTabSz="914400" rtl="0" eaLnBrk="1" fontAlgn="ctr" latinLnBrk="0" hangingPunct="1"/>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-1.4%</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6%</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dirty="0">
                          <a:solidFill>
                            <a:srgbClr val="49711E"/>
                          </a:solidFill>
                          <a:effectLst/>
                          <a:latin typeface="微软雅黑" panose="020B0503020204020204" pitchFamily="34" charset="-122"/>
                          <a:ea typeface="微软雅黑" panose="020B0503020204020204" pitchFamily="34" charset="-122"/>
                          <a:cs typeface="+mn-cs"/>
                        </a:rPr>
                        <a:t>+0.5pp</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8,091</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a:solidFill>
                            <a:srgbClr val="C00000"/>
                          </a:solidFill>
                          <a:effectLst/>
                          <a:latin typeface="微软雅黑" panose="020B0503020204020204" pitchFamily="34" charset="-122"/>
                          <a:ea typeface="微软雅黑" panose="020B0503020204020204" pitchFamily="34" charset="-122"/>
                          <a:cs typeface="+mn-cs"/>
                        </a:rPr>
                        <a:t>-24%</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1,002</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49711E"/>
                          </a:solidFill>
                          <a:effectLst/>
                          <a:latin typeface="微软雅黑" panose="020B0503020204020204" pitchFamily="34" charset="-122"/>
                          <a:ea typeface="微软雅黑" panose="020B0503020204020204" pitchFamily="34" charset="-122"/>
                        </a:rPr>
                        <a:t>+30%</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425,817</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a:solidFill>
                            <a:srgbClr val="C00000"/>
                          </a:solidFill>
                          <a:effectLst/>
                          <a:latin typeface="微软雅黑" panose="020B0503020204020204" pitchFamily="34" charset="-122"/>
                          <a:ea typeface="微软雅黑" panose="020B0503020204020204" pitchFamily="34" charset="-122"/>
                          <a:cs typeface="+mn-cs"/>
                        </a:rPr>
                        <a:t>-3%</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403247518"/>
                  </a:ext>
                </a:extLst>
              </a:tr>
              <a:tr h="300181">
                <a:tc>
                  <a:txBody>
                    <a:bodyPr/>
                    <a:lstStyle/>
                    <a:p>
                      <a:pPr marL="0" algn="ctr" defTabSz="914400" rtl="0" eaLnBrk="1" fontAlgn="ctr" latinLnBrk="0" hangingPunct="1"/>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-38%</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5%</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-2pp</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7,068</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a:solidFill>
                            <a:srgbClr val="C00000"/>
                          </a:solidFill>
                          <a:effectLst/>
                          <a:latin typeface="微软雅黑" panose="020B0503020204020204" pitchFamily="34" charset="-122"/>
                          <a:ea typeface="微软雅黑" panose="020B0503020204020204" pitchFamily="34" charset="-122"/>
                          <a:cs typeface="+mn-cs"/>
                        </a:rPr>
                        <a:t>-30%</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971</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a:solidFill>
                            <a:srgbClr val="C00000"/>
                          </a:solidFill>
                          <a:effectLst/>
                          <a:latin typeface="微软雅黑" panose="020B0503020204020204" pitchFamily="34" charset="-122"/>
                          <a:ea typeface="微软雅黑" panose="020B0503020204020204" pitchFamily="34" charset="-122"/>
                          <a:cs typeface="+mn-cs"/>
                        </a:rPr>
                        <a:t>-12%</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341,428</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a:solidFill>
                            <a:srgbClr val="C00000"/>
                          </a:solidFill>
                          <a:effectLst/>
                          <a:latin typeface="微软雅黑" panose="020B0503020204020204" pitchFamily="34" charset="-122"/>
                          <a:ea typeface="微软雅黑" panose="020B0503020204020204" pitchFamily="34" charset="-122"/>
                          <a:cs typeface="+mn-cs"/>
                        </a:rPr>
                        <a:t>-36%</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110268685"/>
                  </a:ext>
                </a:extLst>
              </a:tr>
              <a:tr h="300181">
                <a:tc>
                  <a:txBody>
                    <a:bodyPr/>
                    <a:lstStyle/>
                    <a:p>
                      <a:pPr marL="0" algn="ctr" defTabSz="914400" rtl="0" eaLnBrk="1" fontAlgn="ctr" latinLnBrk="0" hangingPunct="1"/>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-42%</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4%</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-2pp</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3,699</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a:solidFill>
                            <a:srgbClr val="C00000"/>
                          </a:solidFill>
                          <a:effectLst/>
                          <a:latin typeface="微软雅黑" panose="020B0503020204020204" pitchFamily="34" charset="-122"/>
                          <a:ea typeface="微软雅黑" panose="020B0503020204020204" pitchFamily="34" charset="-122"/>
                          <a:cs typeface="+mn-cs"/>
                        </a:rPr>
                        <a:t>-31%</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1,624</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-15%</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373,660</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-11%</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154680278"/>
                  </a:ext>
                </a:extLst>
              </a:tr>
              <a:tr h="300181">
                <a:tc>
                  <a:txBody>
                    <a:bodyPr/>
                    <a:lstStyle/>
                    <a:p>
                      <a:pPr marL="0" algn="ctr" defTabSz="914400" rtl="0" eaLnBrk="1" fontAlgn="ctr" latinLnBrk="0" hangingPunct="1"/>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-40%</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3%</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-1.6pp</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973</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a:solidFill>
                            <a:srgbClr val="C00000"/>
                          </a:solidFill>
                          <a:effectLst/>
                          <a:latin typeface="微软雅黑" panose="020B0503020204020204" pitchFamily="34" charset="-122"/>
                          <a:ea typeface="微软雅黑" panose="020B0503020204020204" pitchFamily="34" charset="-122"/>
                          <a:cs typeface="+mn-cs"/>
                        </a:rPr>
                        <a:t>-28%</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4,459</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C00000"/>
                          </a:solidFill>
                          <a:effectLst/>
                          <a:latin typeface="微软雅黑" panose="020B0503020204020204" pitchFamily="34" charset="-122"/>
                          <a:ea typeface="微软雅黑" panose="020B0503020204020204" pitchFamily="34" charset="-122"/>
                        </a:rPr>
                        <a:t>-17%</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92,687</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-35%</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157473291"/>
                  </a:ext>
                </a:extLst>
              </a:tr>
              <a:tr h="300181">
                <a:tc>
                  <a:txBody>
                    <a:bodyPr/>
                    <a:lstStyle/>
                    <a:p>
                      <a:pPr marL="0" algn="ctr" defTabSz="914400" rtl="0" eaLnBrk="1" fontAlgn="ctr" latinLnBrk="0" hangingPunct="1"/>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-37%</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3%</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-1.3pp</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823</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-33%</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5,137</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C00000"/>
                          </a:solidFill>
                          <a:effectLst/>
                          <a:latin typeface="微软雅黑" panose="020B0503020204020204" pitchFamily="34" charset="-122"/>
                          <a:ea typeface="微软雅黑" panose="020B0503020204020204" pitchFamily="34" charset="-122"/>
                        </a:rPr>
                        <a:t>-6%</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45,982</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-30%</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159527939"/>
                  </a:ext>
                </a:extLst>
              </a:tr>
              <a:tr h="300181">
                <a:tc>
                  <a:txBody>
                    <a:bodyPr/>
                    <a:lstStyle/>
                    <a:p>
                      <a:pPr algn="ctr" fontAlgn="ctr"/>
                      <a:r>
                        <a:rPr lang="en-US" altLang="zh-CN" sz="1100" b="0" i="0" u="none" strike="noStrike">
                          <a:solidFill>
                            <a:srgbClr val="C00000"/>
                          </a:solidFill>
                          <a:effectLst/>
                          <a:latin typeface="微软雅黑" panose="020B0503020204020204" pitchFamily="34" charset="-122"/>
                          <a:ea typeface="微软雅黑" panose="020B0503020204020204" pitchFamily="34" charset="-122"/>
                        </a:rPr>
                        <a:t>-35%</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3%</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C00000"/>
                          </a:solidFill>
                          <a:effectLst/>
                          <a:latin typeface="微软雅黑" panose="020B0503020204020204" pitchFamily="34" charset="-122"/>
                          <a:ea typeface="微软雅黑" panose="020B0503020204020204" pitchFamily="34" charset="-122"/>
                        </a:rPr>
                        <a:t>-1.1pp</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1,037</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C00000"/>
                          </a:solidFill>
                          <a:effectLst/>
                          <a:latin typeface="微软雅黑" panose="020B0503020204020204" pitchFamily="34" charset="-122"/>
                          <a:ea typeface="微软雅黑" panose="020B0503020204020204" pitchFamily="34" charset="-122"/>
                        </a:rPr>
                        <a:t>-44%</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3,964</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49711E"/>
                          </a:solidFill>
                          <a:effectLst/>
                          <a:latin typeface="微软雅黑" panose="020B0503020204020204" pitchFamily="34" charset="-122"/>
                          <a:ea typeface="微软雅黑" panose="020B0503020204020204" pitchFamily="34" charset="-122"/>
                        </a:rPr>
                        <a:t>+15%</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148,147</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C00000"/>
                          </a:solidFill>
                          <a:effectLst/>
                          <a:latin typeface="微软雅黑" panose="020B0503020204020204" pitchFamily="34" charset="-122"/>
                          <a:ea typeface="微软雅黑" panose="020B0503020204020204" pitchFamily="34" charset="-122"/>
                        </a:rPr>
                        <a:t>-52%</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408198648"/>
                  </a:ext>
                </a:extLst>
              </a:tr>
              <a:tr h="300181">
                <a:tc>
                  <a:txBody>
                    <a:bodyPr/>
                    <a:lstStyle/>
                    <a:p>
                      <a:pPr algn="ctr" fontAlgn="ctr"/>
                      <a:r>
                        <a:rPr lang="en-US" altLang="zh-CN" sz="1100" b="0" i="0" u="none" strike="noStrike" dirty="0">
                          <a:solidFill>
                            <a:srgbClr val="49711E"/>
                          </a:solidFill>
                          <a:effectLst/>
                          <a:latin typeface="微软雅黑" panose="020B0503020204020204" pitchFamily="34" charset="-122"/>
                          <a:ea typeface="微软雅黑" panose="020B0503020204020204" pitchFamily="34" charset="-122"/>
                        </a:rPr>
                        <a:t>+134%</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3%</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49711E"/>
                          </a:solidFill>
                          <a:effectLst/>
                          <a:latin typeface="微软雅黑" panose="020B0503020204020204" pitchFamily="34" charset="-122"/>
                          <a:ea typeface="微软雅黑" panose="020B0503020204020204" pitchFamily="34" charset="-122"/>
                        </a:rPr>
                        <a:t>+1.6pp</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9,637</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49711E"/>
                          </a:solidFill>
                          <a:effectLst/>
                          <a:latin typeface="微软雅黑" panose="020B0503020204020204" pitchFamily="34" charset="-122"/>
                          <a:ea typeface="微软雅黑" panose="020B0503020204020204" pitchFamily="34" charset="-122"/>
                        </a:rPr>
                        <a:t>+32%</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398</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49711E"/>
                          </a:solidFill>
                          <a:effectLst/>
                          <a:latin typeface="微软雅黑" panose="020B0503020204020204" pitchFamily="34" charset="-122"/>
                          <a:ea typeface="微软雅黑" panose="020B0503020204020204" pitchFamily="34" charset="-122"/>
                        </a:rPr>
                        <a:t>+77%</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587,636</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49711E"/>
                          </a:solidFill>
                          <a:effectLst/>
                          <a:latin typeface="微软雅黑" panose="020B0503020204020204" pitchFamily="34" charset="-122"/>
                          <a:ea typeface="微软雅黑" panose="020B0503020204020204" pitchFamily="34" charset="-122"/>
                        </a:rPr>
                        <a:t>+43%</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318880582"/>
                  </a:ext>
                </a:extLst>
              </a:tr>
            </a:tbl>
          </a:graphicData>
        </a:graphic>
      </p:graphicFrame>
      <p:sp>
        <p:nvSpPr>
          <p:cNvPr id="14" name="矩形 15">
            <a:extLst>
              <a:ext uri="{FF2B5EF4-FFF2-40B4-BE49-F238E27FC236}">
                <a16:creationId xmlns:a16="http://schemas.microsoft.com/office/drawing/2014/main" id="{1CAA6A97-C542-1446-9562-3A20839A4B78}"/>
              </a:ext>
            </a:extLst>
          </p:cNvPr>
          <p:cNvSpPr/>
          <p:nvPr/>
        </p:nvSpPr>
        <p:spPr>
          <a:xfrm>
            <a:off x="3463684" y="2798720"/>
            <a:ext cx="2340000" cy="290265"/>
          </a:xfrm>
          <a:prstGeom prst="rect">
            <a:avLst/>
          </a:prstGeom>
          <a:solidFill>
            <a:schemeClr val="accent4">
              <a:lumMod val="40000"/>
              <a:lumOff val="60000"/>
              <a:alpha val="40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Verdana"/>
              <a:ea typeface="微软雅黑"/>
              <a:cs typeface="+mn-cs"/>
            </a:endParaRPr>
          </a:p>
        </p:txBody>
      </p:sp>
      <p:sp>
        <p:nvSpPr>
          <p:cNvPr id="15" name="文本框 3">
            <a:extLst>
              <a:ext uri="{FF2B5EF4-FFF2-40B4-BE49-F238E27FC236}">
                <a16:creationId xmlns:a16="http://schemas.microsoft.com/office/drawing/2014/main" id="{5B2994A1-E9D6-E946-9ACA-A7FD27F5878B}"/>
              </a:ext>
            </a:extLst>
          </p:cNvPr>
          <p:cNvSpPr txBox="1"/>
          <p:nvPr/>
        </p:nvSpPr>
        <p:spPr>
          <a:xfrm>
            <a:off x="3630169" y="2806277"/>
            <a:ext cx="1157832"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srgbClr val="000000">
                    <a:lumMod val="85000"/>
                    <a:lumOff val="15000"/>
                  </a:srgbClr>
                </a:solidFill>
                <a:effectLst/>
                <a:uLnTx/>
                <a:uFillTx/>
                <a:latin typeface="微软雅黑"/>
                <a:ea typeface="微软雅黑"/>
                <a:cs typeface="+mn-cs"/>
              </a:rPr>
              <a:t>市场</a:t>
            </a:r>
            <a:r>
              <a:rPr kumimoji="0" lang="en-US" altLang="zh-CN" sz="1200" b="0" i="0" u="none" strike="noStrike" kern="1200" cap="none" spc="0" normalizeH="0" baseline="0" noProof="0" dirty="0">
                <a:ln>
                  <a:noFill/>
                </a:ln>
                <a:solidFill>
                  <a:srgbClr val="000000">
                    <a:lumMod val="85000"/>
                    <a:lumOff val="15000"/>
                  </a:srgbClr>
                </a:solidFill>
                <a:effectLst/>
                <a:uLnTx/>
                <a:uFillTx/>
                <a:latin typeface="微软雅黑"/>
                <a:ea typeface="微软雅黑"/>
                <a:cs typeface="+mn-cs"/>
              </a:rPr>
              <a:t>TTL*</a:t>
            </a:r>
            <a:r>
              <a:rPr kumimoji="0" lang="zh-CN" altLang="en-US" sz="1200" b="0" i="0" u="none" strike="noStrike" kern="1200" cap="none" spc="0" normalizeH="0" baseline="0" noProof="0" dirty="0">
                <a:ln>
                  <a:noFill/>
                </a:ln>
                <a:solidFill>
                  <a:srgbClr val="000000">
                    <a:lumMod val="85000"/>
                    <a:lumOff val="15000"/>
                  </a:srgbClr>
                </a:solidFill>
                <a:effectLst/>
                <a:uLnTx/>
                <a:uFillTx/>
                <a:latin typeface="微软雅黑"/>
                <a:ea typeface="微软雅黑"/>
                <a:cs typeface="+mn-cs"/>
              </a:rPr>
              <a:t>：</a:t>
            </a:r>
          </a:p>
        </p:txBody>
      </p:sp>
      <p:sp>
        <p:nvSpPr>
          <p:cNvPr id="16" name="文本框 3">
            <a:extLst>
              <a:ext uri="{FF2B5EF4-FFF2-40B4-BE49-F238E27FC236}">
                <a16:creationId xmlns:a16="http://schemas.microsoft.com/office/drawing/2014/main" id="{E64948C3-2C9F-9944-AF72-D54F0ADD3839}"/>
              </a:ext>
            </a:extLst>
          </p:cNvPr>
          <p:cNvSpPr txBox="1"/>
          <p:nvPr/>
        </p:nvSpPr>
        <p:spPr>
          <a:xfrm>
            <a:off x="4692343" y="2813978"/>
            <a:ext cx="720000"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000000">
                    <a:lumMod val="85000"/>
                    <a:lumOff val="15000"/>
                  </a:srgbClr>
                </a:solidFill>
                <a:effectLst/>
                <a:uLnTx/>
                <a:uFillTx/>
                <a:latin typeface="微软雅黑"/>
                <a:ea typeface="微软雅黑"/>
                <a:cs typeface="+mn-cs"/>
              </a:rPr>
              <a:t>1.42</a:t>
            </a:r>
            <a:r>
              <a:rPr kumimoji="0" lang="zh-CN" altLang="en-US" sz="1200" b="0" i="0" u="none" strike="noStrike" kern="1200" cap="none" spc="0" normalizeH="0" baseline="0" noProof="0" dirty="0">
                <a:ln>
                  <a:noFill/>
                </a:ln>
                <a:solidFill>
                  <a:srgbClr val="000000">
                    <a:lumMod val="85000"/>
                    <a:lumOff val="15000"/>
                  </a:srgbClr>
                </a:solidFill>
                <a:effectLst/>
                <a:uLnTx/>
                <a:uFillTx/>
                <a:latin typeface="微软雅黑"/>
                <a:ea typeface="微软雅黑"/>
                <a:cs typeface="+mn-cs"/>
              </a:rPr>
              <a:t>亿</a:t>
            </a:r>
          </a:p>
        </p:txBody>
      </p:sp>
      <p:sp>
        <p:nvSpPr>
          <p:cNvPr id="17" name="矩形 22">
            <a:extLst>
              <a:ext uri="{FF2B5EF4-FFF2-40B4-BE49-F238E27FC236}">
                <a16:creationId xmlns:a16="http://schemas.microsoft.com/office/drawing/2014/main" id="{35F2DA84-4ED1-2F45-9F68-F458A0D8E304}"/>
              </a:ext>
            </a:extLst>
          </p:cNvPr>
          <p:cNvSpPr/>
          <p:nvPr/>
        </p:nvSpPr>
        <p:spPr>
          <a:xfrm>
            <a:off x="3768754" y="2594785"/>
            <a:ext cx="247085" cy="94178"/>
          </a:xfrm>
          <a:prstGeom prst="rect">
            <a:avLst/>
          </a:prstGeom>
          <a:solidFill>
            <a:srgbClr val="93D151">
              <a:alpha val="2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rgbClr val="FFFFFF"/>
              </a:solidFill>
              <a:effectLst/>
              <a:uLnTx/>
              <a:uFillTx/>
              <a:latin typeface="Verdana"/>
              <a:ea typeface="微软雅黑"/>
              <a:cs typeface="+mn-cs"/>
            </a:endParaRPr>
          </a:p>
        </p:txBody>
      </p:sp>
      <p:sp>
        <p:nvSpPr>
          <p:cNvPr id="18" name="矩形 28">
            <a:extLst>
              <a:ext uri="{FF2B5EF4-FFF2-40B4-BE49-F238E27FC236}">
                <a16:creationId xmlns:a16="http://schemas.microsoft.com/office/drawing/2014/main" id="{235C585E-71C1-D74C-94F9-0A22E154339D}"/>
              </a:ext>
            </a:extLst>
          </p:cNvPr>
          <p:cNvSpPr/>
          <p:nvPr/>
        </p:nvSpPr>
        <p:spPr>
          <a:xfrm>
            <a:off x="4603759" y="2596627"/>
            <a:ext cx="247086" cy="90494"/>
          </a:xfrm>
          <a:prstGeom prst="rect">
            <a:avLst/>
          </a:prstGeom>
          <a:solidFill>
            <a:srgbClr val="FFE7E7">
              <a:alpha val="50196"/>
            </a:srgbClr>
          </a:solidFill>
          <a:ln w="12700" cap="flat" cmpd="sng" algn="ctr">
            <a:solidFill>
              <a:srgbClr val="FFF3F3"/>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rgbClr val="FFFFFF"/>
              </a:solidFill>
              <a:effectLst/>
              <a:uLnTx/>
              <a:uFillTx/>
              <a:latin typeface="Verdana"/>
              <a:ea typeface="微软雅黑"/>
              <a:cs typeface="+mn-cs"/>
            </a:endParaRPr>
          </a:p>
        </p:txBody>
      </p:sp>
      <p:sp>
        <p:nvSpPr>
          <p:cNvPr id="19" name="文本框 11">
            <a:extLst>
              <a:ext uri="{FF2B5EF4-FFF2-40B4-BE49-F238E27FC236}">
                <a16:creationId xmlns:a16="http://schemas.microsoft.com/office/drawing/2014/main" id="{FE217EFE-EDEA-224D-A82C-911C1FC497A3}"/>
              </a:ext>
            </a:extLst>
          </p:cNvPr>
          <p:cNvSpPr txBox="1"/>
          <p:nvPr/>
        </p:nvSpPr>
        <p:spPr>
          <a:xfrm>
            <a:off x="3980502" y="2534152"/>
            <a:ext cx="658594"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800" b="0" i="0" u="none" strike="noStrike" kern="1200" cap="none" spc="0" normalizeH="0" baseline="0" noProof="0" dirty="0">
                <a:ln>
                  <a:noFill/>
                </a:ln>
                <a:solidFill>
                  <a:srgbClr val="000000"/>
                </a:solidFill>
                <a:effectLst/>
                <a:uLnTx/>
                <a:uFillTx/>
                <a:latin typeface="Microsoft YaHei UI"/>
                <a:ea typeface="微软雅黑"/>
                <a:cs typeface="+mn-cs"/>
              </a:rPr>
              <a:t>国际品牌</a:t>
            </a:r>
          </a:p>
        </p:txBody>
      </p:sp>
      <p:sp>
        <p:nvSpPr>
          <p:cNvPr id="20" name="文本框 29">
            <a:extLst>
              <a:ext uri="{FF2B5EF4-FFF2-40B4-BE49-F238E27FC236}">
                <a16:creationId xmlns:a16="http://schemas.microsoft.com/office/drawing/2014/main" id="{99978AEA-63E7-374F-A57E-3B89027206E3}"/>
              </a:ext>
            </a:extLst>
          </p:cNvPr>
          <p:cNvSpPr txBox="1"/>
          <p:nvPr/>
        </p:nvSpPr>
        <p:spPr>
          <a:xfrm>
            <a:off x="4815507" y="2534152"/>
            <a:ext cx="658594"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800" b="0" i="0" u="none" strike="noStrike" kern="1200" cap="none" spc="0" normalizeH="0" baseline="0" noProof="0" dirty="0">
                <a:ln>
                  <a:noFill/>
                </a:ln>
                <a:solidFill>
                  <a:srgbClr val="000000"/>
                </a:solidFill>
                <a:effectLst/>
                <a:uLnTx/>
                <a:uFillTx/>
                <a:latin typeface="Microsoft YaHei UI"/>
                <a:ea typeface="微软雅黑"/>
                <a:cs typeface="+mn-cs"/>
              </a:rPr>
              <a:t>国产品牌</a:t>
            </a:r>
          </a:p>
        </p:txBody>
      </p:sp>
      <p:graphicFrame>
        <p:nvGraphicFramePr>
          <p:cNvPr id="21" name="内容占位符 32">
            <a:extLst>
              <a:ext uri="{FF2B5EF4-FFF2-40B4-BE49-F238E27FC236}">
                <a16:creationId xmlns:a16="http://schemas.microsoft.com/office/drawing/2014/main" id="{11DA30B8-1F07-BC4D-BEB6-604EB95C9B97}"/>
              </a:ext>
            </a:extLst>
          </p:cNvPr>
          <p:cNvGraphicFramePr>
            <a:graphicFrameLocks/>
          </p:cNvGraphicFramePr>
          <p:nvPr>
            <p:extLst>
              <p:ext uri="{D42A27DB-BD31-4B8C-83A1-F6EECF244321}">
                <p14:modId xmlns:p14="http://schemas.microsoft.com/office/powerpoint/2010/main" val="3524538152"/>
              </p:ext>
            </p:extLst>
          </p:nvPr>
        </p:nvGraphicFramePr>
        <p:xfrm>
          <a:off x="3644112" y="2908882"/>
          <a:ext cx="2376000" cy="3301023"/>
        </p:xfrm>
        <a:graphic>
          <a:graphicData uri="http://schemas.openxmlformats.org/drawingml/2006/chart">
            <c:chart xmlns:c="http://schemas.openxmlformats.org/drawingml/2006/chart" xmlns:r="http://schemas.openxmlformats.org/officeDocument/2006/relationships" r:id="rId3"/>
          </a:graphicData>
        </a:graphic>
      </p:graphicFrame>
      <p:pic>
        <p:nvPicPr>
          <p:cNvPr id="22" name="图片 2">
            <a:extLst>
              <a:ext uri="{FF2B5EF4-FFF2-40B4-BE49-F238E27FC236}">
                <a16:creationId xmlns:a16="http://schemas.microsoft.com/office/drawing/2014/main" id="{5E3F7918-E57D-9547-9C57-FB482DF002E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028463" y="3454123"/>
            <a:ext cx="757754" cy="344433"/>
          </a:xfrm>
          <a:prstGeom prst="rect">
            <a:avLst/>
          </a:prstGeom>
        </p:spPr>
      </p:pic>
      <p:pic>
        <p:nvPicPr>
          <p:cNvPr id="23" name="图片 13">
            <a:extLst>
              <a:ext uri="{FF2B5EF4-FFF2-40B4-BE49-F238E27FC236}">
                <a16:creationId xmlns:a16="http://schemas.microsoft.com/office/drawing/2014/main" id="{6A941254-491A-A049-9FEB-B220C0FCDA1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2850668">
            <a:off x="1796240" y="3949878"/>
            <a:ext cx="779615" cy="779615"/>
          </a:xfrm>
          <a:prstGeom prst="rect">
            <a:avLst/>
          </a:prstGeom>
        </p:spPr>
      </p:pic>
      <p:pic>
        <p:nvPicPr>
          <p:cNvPr id="24" name="图片 9">
            <a:extLst>
              <a:ext uri="{FF2B5EF4-FFF2-40B4-BE49-F238E27FC236}">
                <a16:creationId xmlns:a16="http://schemas.microsoft.com/office/drawing/2014/main" id="{F616E524-A124-584B-9428-358EF3ED623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523906">
            <a:off x="2081878" y="3908800"/>
            <a:ext cx="781391" cy="291063"/>
          </a:xfrm>
          <a:prstGeom prst="rect">
            <a:avLst/>
          </a:prstGeom>
        </p:spPr>
      </p:pic>
      <p:graphicFrame>
        <p:nvGraphicFramePr>
          <p:cNvPr id="25" name="表格 18">
            <a:extLst>
              <a:ext uri="{FF2B5EF4-FFF2-40B4-BE49-F238E27FC236}">
                <a16:creationId xmlns:a16="http://schemas.microsoft.com/office/drawing/2014/main" id="{DB508515-38A9-B34D-9B0A-356561F48BC1}"/>
              </a:ext>
            </a:extLst>
          </p:cNvPr>
          <p:cNvGraphicFramePr>
            <a:graphicFrameLocks noGrp="1"/>
          </p:cNvGraphicFramePr>
          <p:nvPr>
            <p:extLst/>
          </p:nvPr>
        </p:nvGraphicFramePr>
        <p:xfrm>
          <a:off x="3225335" y="3096463"/>
          <a:ext cx="842554" cy="2990040"/>
        </p:xfrm>
        <a:graphic>
          <a:graphicData uri="http://schemas.openxmlformats.org/drawingml/2006/table">
            <a:tbl>
              <a:tblPr firstRow="1" bandRow="1">
                <a:tableStyleId>{5C22544A-7EE6-4342-B048-85BDC9FD1C3A}</a:tableStyleId>
              </a:tblPr>
              <a:tblGrid>
                <a:gridCol w="842554">
                  <a:extLst>
                    <a:ext uri="{9D8B030D-6E8A-4147-A177-3AD203B41FA5}">
                      <a16:colId xmlns:a16="http://schemas.microsoft.com/office/drawing/2014/main" val="577454164"/>
                    </a:ext>
                  </a:extLst>
                </a:gridCol>
              </a:tblGrid>
              <a:tr h="299004">
                <a:tc>
                  <a:txBody>
                    <a:bodyPr/>
                    <a:lstStyle/>
                    <a:p>
                      <a:pPr algn="ctr" fontAlgn="ctr"/>
                      <a:r>
                        <a:rPr lang="en-US" altLang="zh-CN" sz="900" b="1" i="0" u="none" strike="noStrike" dirty="0">
                          <a:solidFill>
                            <a:srgbClr val="000000"/>
                          </a:solidFill>
                          <a:effectLst/>
                          <a:latin typeface="微软雅黑" panose="020B0503020204020204" pitchFamily="34" charset="-122"/>
                          <a:ea typeface="微软雅黑" panose="020B0503020204020204" pitchFamily="34" charset="-122"/>
                        </a:rPr>
                        <a:t>持平</a:t>
                      </a:r>
                    </a:p>
                  </a:txBody>
                  <a:tcPr marL="7620" marR="7620" marT="762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095239280"/>
                  </a:ext>
                </a:extLst>
              </a:tr>
              <a:tr h="299004">
                <a:tc>
                  <a:txBody>
                    <a:bodyPr/>
                    <a:lstStyle/>
                    <a:p>
                      <a:pPr algn="ctr" fontAlgn="ctr"/>
                      <a:r>
                        <a:rPr lang="en-US" altLang="zh-CN" sz="800" b="1" i="0" u="none" strike="noStrike" dirty="0">
                          <a:solidFill>
                            <a:srgbClr val="49711E"/>
                          </a:solidFill>
                          <a:effectLst/>
                          <a:latin typeface="微软雅黑" panose="020B0503020204020204" pitchFamily="34" charset="-122"/>
                          <a:ea typeface="微软雅黑" panose="020B0503020204020204" pitchFamily="34" charset="-122"/>
                        </a:rPr>
                        <a:t>+</a:t>
                      </a:r>
                      <a:r>
                        <a:rPr lang="zh-CN" altLang="en-US" sz="800" b="1" i="0" u="none" strike="noStrike" dirty="0">
                          <a:solidFill>
                            <a:srgbClr val="49711E"/>
                          </a:solidFill>
                          <a:effectLst/>
                          <a:latin typeface="微软雅黑" panose="020B0503020204020204" pitchFamily="34" charset="-122"/>
                          <a:ea typeface="微软雅黑" panose="020B0503020204020204" pitchFamily="34" charset="-122"/>
                        </a:rPr>
                        <a:t>7</a:t>
                      </a:r>
                      <a:endParaRPr lang="en-US" altLang="zh-CN" sz="800" b="1"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276176931"/>
                  </a:ext>
                </a:extLst>
              </a:tr>
              <a:tr h="299004">
                <a:tc>
                  <a:txBody>
                    <a:bodyPr/>
                    <a:lstStyle/>
                    <a:p>
                      <a:pPr algn="ctr" fontAlgn="ctr"/>
                      <a:r>
                        <a:rPr lang="en-US" altLang="zh-CN" sz="900" b="1" i="0" u="none" strike="noStrike" dirty="0">
                          <a:solidFill>
                            <a:srgbClr val="C00000"/>
                          </a:solidFill>
                          <a:effectLst/>
                          <a:latin typeface="微软雅黑" panose="020B0503020204020204" pitchFamily="34" charset="-122"/>
                          <a:ea typeface="微软雅黑" panose="020B0503020204020204" pitchFamily="34" charset="-122"/>
                        </a:rPr>
                        <a:t>-1</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957291029"/>
                  </a:ext>
                </a:extLst>
              </a:tr>
              <a:tr h="299004">
                <a:tc>
                  <a:txBody>
                    <a:bodyPr/>
                    <a:lstStyle/>
                    <a:p>
                      <a:pPr algn="ctr" fontAlgn="ctr"/>
                      <a:r>
                        <a:rPr lang="en-US" altLang="zh-CN" sz="900" b="1" i="0" u="none" strike="noStrike" dirty="0">
                          <a:solidFill>
                            <a:srgbClr val="49711E"/>
                          </a:solidFill>
                          <a:effectLst/>
                          <a:latin typeface="微软雅黑" panose="020B0503020204020204" pitchFamily="34" charset="-122"/>
                          <a:ea typeface="微软雅黑" panose="020B0503020204020204" pitchFamily="34" charset="-122"/>
                        </a:rPr>
                        <a:t>+1</a:t>
                      </a:r>
                      <a:endParaRPr lang="en-US" altLang="zh-CN" sz="1000" b="1" i="0" u="none" strike="noStrike" dirty="0">
                        <a:solidFill>
                          <a:srgbClr val="C00000"/>
                        </a:solidFill>
                        <a:effectLst/>
                        <a:latin typeface="微软雅黑" panose="020B0503020204020204" pitchFamily="34" charset="-122"/>
                        <a:ea typeface="微软雅黑" panose="020B0503020204020204" pitchFamily="34" charset="-122"/>
                      </a:endParaRP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403247518"/>
                  </a:ext>
                </a:extLst>
              </a:tr>
              <a:tr h="299004">
                <a:tc>
                  <a:txBody>
                    <a:bodyPr/>
                    <a:lstStyle/>
                    <a:p>
                      <a:pPr algn="ctr" fontAlgn="ctr"/>
                      <a:r>
                        <a:rPr lang="en-US" altLang="zh-CN" sz="900" b="1" i="0" u="none" strike="noStrike" dirty="0">
                          <a:solidFill>
                            <a:srgbClr val="C00000"/>
                          </a:solidFill>
                          <a:effectLst/>
                          <a:latin typeface="微软雅黑" panose="020B0503020204020204" pitchFamily="34" charset="-122"/>
                          <a:ea typeface="微软雅黑" panose="020B0503020204020204" pitchFamily="34" charset="-122"/>
                        </a:rPr>
                        <a:t>-2</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110268685"/>
                  </a:ext>
                </a:extLst>
              </a:tr>
              <a:tr h="299004">
                <a:tc>
                  <a:txBody>
                    <a:bodyPr/>
                    <a:lstStyle/>
                    <a:p>
                      <a:pPr algn="ctr" fontAlgn="ctr"/>
                      <a:r>
                        <a:rPr lang="en-US" altLang="zh-CN" sz="900" b="1" i="0" u="none" strike="noStrike" dirty="0">
                          <a:solidFill>
                            <a:srgbClr val="C00000"/>
                          </a:solidFill>
                          <a:effectLst/>
                          <a:latin typeface="微软雅黑" panose="020B0503020204020204" pitchFamily="34" charset="-122"/>
                          <a:ea typeface="微软雅黑" panose="020B0503020204020204" pitchFamily="34" charset="-122"/>
                        </a:rPr>
                        <a:t>-2</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154680278"/>
                  </a:ext>
                </a:extLst>
              </a:tr>
              <a:tr h="299004">
                <a:tc>
                  <a:txBody>
                    <a:bodyPr/>
                    <a:lstStyle/>
                    <a:p>
                      <a:pPr algn="ctr" fontAlgn="ctr"/>
                      <a:r>
                        <a:rPr lang="en-US" altLang="zh-CN" sz="900" b="1" i="0" u="none" strike="noStrike" dirty="0">
                          <a:solidFill>
                            <a:srgbClr val="C00000"/>
                          </a:solidFill>
                          <a:effectLst/>
                          <a:latin typeface="微软雅黑" panose="020B0503020204020204" pitchFamily="34" charset="-122"/>
                          <a:ea typeface="微软雅黑" panose="020B0503020204020204" pitchFamily="34" charset="-122"/>
                        </a:rPr>
                        <a:t>-1</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157473291"/>
                  </a:ext>
                </a:extLst>
              </a:tr>
              <a:tr h="299004">
                <a:tc>
                  <a:txBody>
                    <a:bodyPr/>
                    <a:lstStyle/>
                    <a:p>
                      <a:pPr algn="ctr" fontAlgn="ctr"/>
                      <a:r>
                        <a:rPr lang="en-US" altLang="zh-CN" sz="900" b="1" i="0" u="none" strike="noStrike" dirty="0">
                          <a:solidFill>
                            <a:srgbClr val="C00000"/>
                          </a:solidFill>
                          <a:effectLst/>
                          <a:latin typeface="微软雅黑" panose="020B0503020204020204" pitchFamily="34" charset="-122"/>
                          <a:ea typeface="微软雅黑" panose="020B0503020204020204" pitchFamily="34" charset="-122"/>
                        </a:rPr>
                        <a:t>-1</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159527939"/>
                  </a:ext>
                </a:extLst>
              </a:tr>
              <a:tr h="299004">
                <a:tc>
                  <a:txBody>
                    <a:bodyPr/>
                    <a:lstStyle/>
                    <a:p>
                      <a:pPr algn="ctr" fontAlgn="ctr"/>
                      <a:r>
                        <a:rPr lang="en-US" altLang="zh-CN" sz="900" b="1" i="0" u="none" strike="noStrike" dirty="0">
                          <a:solidFill>
                            <a:srgbClr val="C00000"/>
                          </a:solidFill>
                          <a:effectLst/>
                          <a:latin typeface="微软雅黑" panose="020B0503020204020204" pitchFamily="34" charset="-122"/>
                          <a:ea typeface="微软雅黑" panose="020B0503020204020204" pitchFamily="34" charset="-122"/>
                        </a:rPr>
                        <a:t>-1</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408198648"/>
                  </a:ext>
                </a:extLst>
              </a:tr>
              <a:tr h="299004">
                <a:tc>
                  <a:txBody>
                    <a:bodyPr/>
                    <a:lstStyle/>
                    <a:p>
                      <a:pPr algn="ctr" fontAlgn="ctr"/>
                      <a:r>
                        <a:rPr lang="en-US" altLang="zh-CN" sz="900" b="1" i="0" u="none" strike="noStrike" dirty="0">
                          <a:solidFill>
                            <a:schemeClr val="accent6"/>
                          </a:solidFill>
                          <a:effectLst/>
                          <a:latin typeface="微软雅黑" panose="020B0503020204020204" pitchFamily="34" charset="-122"/>
                          <a:ea typeface="微软雅黑" panose="020B0503020204020204" pitchFamily="34" charset="-122"/>
                        </a:rPr>
                        <a:t>+7</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318880582"/>
                  </a:ext>
                </a:extLst>
              </a:tr>
            </a:tbl>
          </a:graphicData>
        </a:graphic>
      </p:graphicFrame>
    </p:spTree>
    <p:extLst>
      <p:ext uri="{BB962C8B-B14F-4D97-AF65-F5344CB8AC3E}">
        <p14:creationId xmlns:p14="http://schemas.microsoft.com/office/powerpoint/2010/main" val="2939610341"/>
      </p:ext>
    </p:extLst>
  </p:cSld>
  <p:clrMapOvr>
    <a:masterClrMapping/>
  </p:clrMapOvr>
  <p:extLst mod="1">
    <p:ext uri="{6950BFC3-D8DA-4A85-94F7-54DA5524770B}">
      <p188:commentRel xmlns:p188="http://schemas.microsoft.com/office/powerpoint/2018/8/main" xmlns="" r:id="rId8"/>
    </p:ext>
  </p:extLs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D3D4D573-53EC-40A7-8C5D-3215EC448ACB}"/>
              </a:ext>
            </a:extLst>
          </p:cNvPr>
          <p:cNvSpPr/>
          <p:nvPr/>
        </p:nvSpPr>
        <p:spPr>
          <a:xfrm>
            <a:off x="3463683" y="3094287"/>
            <a:ext cx="2340000" cy="328647"/>
          </a:xfrm>
          <a:prstGeom prst="rect">
            <a:avLst/>
          </a:prstGeom>
          <a:solidFill>
            <a:srgbClr val="E9F6D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28" name="矩形 27">
            <a:extLst>
              <a:ext uri="{FF2B5EF4-FFF2-40B4-BE49-F238E27FC236}">
                <a16:creationId xmlns:a16="http://schemas.microsoft.com/office/drawing/2014/main" id="{713460F7-4FBF-45FE-9E4F-837142A7980F}"/>
              </a:ext>
            </a:extLst>
          </p:cNvPr>
          <p:cNvSpPr/>
          <p:nvPr/>
        </p:nvSpPr>
        <p:spPr>
          <a:xfrm>
            <a:off x="3463683" y="4301852"/>
            <a:ext cx="2340000" cy="1457962"/>
          </a:xfrm>
          <a:prstGeom prst="rect">
            <a:avLst/>
          </a:prstGeom>
          <a:solidFill>
            <a:srgbClr val="E9F6D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27" name="矩形 26">
            <a:extLst>
              <a:ext uri="{FF2B5EF4-FFF2-40B4-BE49-F238E27FC236}">
                <a16:creationId xmlns:a16="http://schemas.microsoft.com/office/drawing/2014/main" id="{46AC4CAB-8A61-4038-A55B-9C822091CDDF}"/>
              </a:ext>
            </a:extLst>
          </p:cNvPr>
          <p:cNvSpPr/>
          <p:nvPr/>
        </p:nvSpPr>
        <p:spPr>
          <a:xfrm>
            <a:off x="3463683" y="5766683"/>
            <a:ext cx="2340000" cy="393076"/>
          </a:xfrm>
          <a:prstGeom prst="rect">
            <a:avLst/>
          </a:prstGeom>
          <a:solidFill>
            <a:srgbClr val="FFF3F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3" name="矩形 2">
            <a:extLst>
              <a:ext uri="{FF2B5EF4-FFF2-40B4-BE49-F238E27FC236}">
                <a16:creationId xmlns:a16="http://schemas.microsoft.com/office/drawing/2014/main" id="{18A25C5B-41F9-4B0A-8F69-F065CD03DE49}"/>
              </a:ext>
            </a:extLst>
          </p:cNvPr>
          <p:cNvSpPr/>
          <p:nvPr/>
        </p:nvSpPr>
        <p:spPr>
          <a:xfrm>
            <a:off x="3463683" y="3429000"/>
            <a:ext cx="2340000" cy="868815"/>
          </a:xfrm>
          <a:prstGeom prst="rect">
            <a:avLst/>
          </a:prstGeom>
          <a:solidFill>
            <a:srgbClr val="FFF3F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5" name="Title 4">
            <a:extLst>
              <a:ext uri="{FF2B5EF4-FFF2-40B4-BE49-F238E27FC236}">
                <a16:creationId xmlns:a16="http://schemas.microsoft.com/office/drawing/2014/main" id="{620B8128-78AE-A748-ACF0-972CEFA70FB9}"/>
              </a:ext>
            </a:extLst>
          </p:cNvPr>
          <p:cNvSpPr>
            <a:spLocks noGrp="1"/>
          </p:cNvSpPr>
          <p:nvPr>
            <p:ph type="title"/>
          </p:nvPr>
        </p:nvSpPr>
        <p:spPr/>
        <p:txBody>
          <a:bodyPr/>
          <a:lstStyle/>
          <a:p>
            <a:r>
              <a:rPr lang="x-none" dirty="0"/>
              <a:t>咖啡机市场品牌格局</a:t>
            </a:r>
          </a:p>
        </p:txBody>
      </p:sp>
      <p:sp>
        <p:nvSpPr>
          <p:cNvPr id="6" name="Text Placeholder 5">
            <a:extLst>
              <a:ext uri="{FF2B5EF4-FFF2-40B4-BE49-F238E27FC236}">
                <a16:creationId xmlns:a16="http://schemas.microsoft.com/office/drawing/2014/main" id="{C36391B4-FB3F-FB42-B994-07A011B38597}"/>
              </a:ext>
            </a:extLst>
          </p:cNvPr>
          <p:cNvSpPr>
            <a:spLocks noGrp="1"/>
          </p:cNvSpPr>
          <p:nvPr>
            <p:ph type="body" sz="quarter" idx="10"/>
          </p:nvPr>
        </p:nvSpPr>
        <p:spPr/>
        <p:txBody>
          <a:bodyPr/>
          <a:lstStyle/>
          <a:p>
            <a:pPr>
              <a:lnSpc>
                <a:spcPct val="100000"/>
              </a:lnSpc>
            </a:pPr>
            <a:r>
              <a:rPr lang="en-US" altLang="zh-CN" dirty="0"/>
              <a:t>Top3</a:t>
            </a:r>
            <a:r>
              <a:rPr lang="zh-CN" altLang="en-US" dirty="0"/>
              <a:t>品牌集中度提高，但纵观</a:t>
            </a:r>
            <a:r>
              <a:rPr lang="en-US" altLang="zh-CN" b="1" dirty="0"/>
              <a:t>Top10</a:t>
            </a:r>
            <a:r>
              <a:rPr lang="zh-CN" altLang="en-US" b="1" dirty="0"/>
              <a:t>品牌整体生意更分散</a:t>
            </a:r>
            <a:r>
              <a:rPr lang="zh-CN" altLang="en-US" dirty="0"/>
              <a:t>；</a:t>
            </a:r>
            <a:endParaRPr lang="en-US" altLang="zh-CN" dirty="0">
              <a:latin typeface="+mn-ea"/>
            </a:endParaRPr>
          </a:p>
          <a:p>
            <a:pPr>
              <a:lnSpc>
                <a:spcPct val="100000"/>
              </a:lnSpc>
            </a:pPr>
            <a:r>
              <a:rPr lang="zh-CN" altLang="en-US" dirty="0">
                <a:latin typeface="+mn-ea"/>
              </a:rPr>
              <a:t>生意大幅上涨品牌受</a:t>
            </a:r>
            <a:r>
              <a:rPr lang="zh-CN" altLang="en-US" b="1" dirty="0">
                <a:latin typeface="+mn-ea"/>
              </a:rPr>
              <a:t>客单价与访客数双驱动</a:t>
            </a:r>
            <a:r>
              <a:rPr lang="zh-CN" altLang="en-US" dirty="0">
                <a:latin typeface="+mn-ea"/>
              </a:rPr>
              <a:t>：格米莱及小熊</a:t>
            </a:r>
            <a:r>
              <a:rPr lang="en-US" altLang="zh-CN" dirty="0">
                <a:latin typeface="+mn-ea"/>
              </a:rPr>
              <a:t>GMV</a:t>
            </a:r>
            <a:r>
              <a:rPr lang="zh-CN" altLang="en-US" dirty="0">
                <a:latin typeface="+mn-ea"/>
              </a:rPr>
              <a:t>实现超三位数增长；</a:t>
            </a:r>
            <a:endParaRPr lang="en-US" altLang="zh-CN" dirty="0">
              <a:latin typeface="+mn-ea"/>
            </a:endParaRPr>
          </a:p>
          <a:p>
            <a:pPr>
              <a:lnSpc>
                <a:spcPct val="100000"/>
              </a:lnSpc>
            </a:pPr>
            <a:r>
              <a:rPr lang="en-US" altLang="zh-CN" dirty="0">
                <a:latin typeface="+mn-ea"/>
              </a:rPr>
              <a:t>Nespresso</a:t>
            </a:r>
            <a:r>
              <a:rPr lang="zh-CN" altLang="en-US" dirty="0">
                <a:latin typeface="+mn-ea"/>
              </a:rPr>
              <a:t>排名同比下降</a:t>
            </a:r>
            <a:r>
              <a:rPr lang="en-US" altLang="zh-CN" dirty="0">
                <a:latin typeface="+mn-ea"/>
              </a:rPr>
              <a:t>2</a:t>
            </a:r>
            <a:r>
              <a:rPr lang="zh-CN" altLang="en-US" dirty="0">
                <a:latin typeface="+mn-ea"/>
              </a:rPr>
              <a:t>名，品牌生意的下滑主要由访客减少导致</a:t>
            </a:r>
            <a:endParaRPr lang="en-US" altLang="zh-CN" dirty="0">
              <a:latin typeface="+mn-ea"/>
            </a:endParaRPr>
          </a:p>
          <a:p>
            <a:pPr>
              <a:lnSpc>
                <a:spcPct val="100000"/>
              </a:lnSpc>
            </a:pPr>
            <a:endParaRPr lang="en-US" altLang="zh-CN" dirty="0">
              <a:latin typeface="+mn-ea"/>
            </a:endParaRPr>
          </a:p>
          <a:p>
            <a:pPr>
              <a:lnSpc>
                <a:spcPct val="100000"/>
              </a:lnSpc>
            </a:pPr>
            <a:endParaRPr lang="x-none" dirty="0">
              <a:latin typeface="+mn-ea"/>
            </a:endParaRPr>
          </a:p>
        </p:txBody>
      </p:sp>
      <p:sp>
        <p:nvSpPr>
          <p:cNvPr id="7" name="Text Placeholder 6">
            <a:extLst>
              <a:ext uri="{FF2B5EF4-FFF2-40B4-BE49-F238E27FC236}">
                <a16:creationId xmlns:a16="http://schemas.microsoft.com/office/drawing/2014/main" id="{F39D7D6F-D2FD-3B49-8BB5-EC650B528A0D}"/>
              </a:ext>
            </a:extLst>
          </p:cNvPr>
          <p:cNvSpPr>
            <a:spLocks noGrp="1"/>
          </p:cNvSpPr>
          <p:nvPr>
            <p:ph type="body" sz="quarter" idx="11"/>
          </p:nvPr>
        </p:nvSpPr>
        <p:spPr/>
        <p:txBody>
          <a:bodyPr/>
          <a:lstStyle/>
          <a:p>
            <a:r>
              <a:rPr lang="zh-CN" altLang="en-US" dirty="0"/>
              <a:t>数据来源：生意参谋；渠道：全渠道</a:t>
            </a:r>
          </a:p>
          <a:p>
            <a:r>
              <a:rPr dirty="0"/>
              <a:t>时间维度：2023.12</a:t>
            </a:r>
            <a:endParaRPr lang="en-US" altLang="zh-CN" dirty="0"/>
          </a:p>
          <a:p>
            <a:r>
              <a:rPr lang="en-US" altLang="zh-CN" dirty="0">
                <a:latin typeface="微软雅黑" panose="020B0503020204020204" pitchFamily="34" charset="-122"/>
                <a:ea typeface="微软雅黑" panose="020B0503020204020204" pitchFamily="34" charset="-122"/>
                <a:sym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sym typeface="微软雅黑" panose="020B0503020204020204" pitchFamily="34" charset="-122"/>
              </a:rPr>
              <a:t>市场</a:t>
            </a:r>
            <a:r>
              <a:rPr lang="en-US" altLang="zh-CN" dirty="0">
                <a:latin typeface="微软雅黑" panose="020B0503020204020204" pitchFamily="34" charset="-122"/>
                <a:ea typeface="微软雅黑" panose="020B0503020204020204" pitchFamily="34" charset="-122"/>
                <a:sym typeface="微软雅黑" panose="020B0503020204020204" pitchFamily="34" charset="-122"/>
              </a:rPr>
              <a:t>TTL</a:t>
            </a:r>
            <a:r>
              <a:rPr lang="zh-CN" altLang="en-US" dirty="0">
                <a:latin typeface="微软雅黑" panose="020B0503020204020204" pitchFamily="34" charset="-122"/>
                <a:ea typeface="微软雅黑" panose="020B0503020204020204" pitchFamily="34" charset="-122"/>
                <a:sym typeface="微软雅黑" panose="020B0503020204020204" pitchFamily="34" charset="-122"/>
              </a:rPr>
              <a:t>：当月市场</a:t>
            </a:r>
            <a:r>
              <a:rPr lang="en-US" altLang="zh-CN" dirty="0">
                <a:latin typeface="微软雅黑" panose="020B0503020204020204" pitchFamily="34" charset="-122"/>
                <a:ea typeface="微软雅黑" panose="020B0503020204020204" pitchFamily="34" charset="-122"/>
                <a:sym typeface="微软雅黑" panose="020B0503020204020204" pitchFamily="34" charset="-122"/>
              </a:rPr>
              <a:t>Top50</a:t>
            </a:r>
            <a:r>
              <a:rPr lang="zh-CN" altLang="en-US" dirty="0">
                <a:latin typeface="微软雅黑" panose="020B0503020204020204" pitchFamily="34" charset="-122"/>
                <a:ea typeface="微软雅黑" panose="020B0503020204020204" pitchFamily="34" charset="-122"/>
                <a:sym typeface="微软雅黑" panose="020B0503020204020204" pitchFamily="34" charset="-122"/>
              </a:rPr>
              <a:t>品牌</a:t>
            </a:r>
            <a:r>
              <a:rPr lang="en-US" altLang="zh-CN" dirty="0">
                <a:latin typeface="微软雅黑" panose="020B0503020204020204" pitchFamily="34" charset="-122"/>
                <a:ea typeface="微软雅黑" panose="020B0503020204020204" pitchFamily="34" charset="-122"/>
                <a:sym typeface="微软雅黑" panose="020B0503020204020204" pitchFamily="34" charset="-122"/>
              </a:rPr>
              <a:t>GMV</a:t>
            </a:r>
            <a:r>
              <a:rPr lang="zh-CN" altLang="en-US" dirty="0">
                <a:latin typeface="微软雅黑" panose="020B0503020204020204" pitchFamily="34" charset="-122"/>
                <a:ea typeface="微软雅黑" panose="020B0503020204020204" pitchFamily="34" charset="-122"/>
                <a:sym typeface="微软雅黑" panose="020B0503020204020204" pitchFamily="34" charset="-122"/>
              </a:rPr>
              <a:t>加总；*市占率 </a:t>
            </a:r>
            <a:r>
              <a:rPr lang="en-US" altLang="zh-CN" dirty="0">
                <a:latin typeface="微软雅黑" panose="020B0503020204020204" pitchFamily="34" charset="-122"/>
                <a:ea typeface="微软雅黑" panose="020B0503020204020204" pitchFamily="34" charset="-122"/>
                <a:sym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sym typeface="微软雅黑" panose="020B0503020204020204" pitchFamily="34" charset="-122"/>
              </a:rPr>
              <a:t>品牌</a:t>
            </a:r>
            <a:r>
              <a:rPr lang="en-US" altLang="zh-CN" dirty="0">
                <a:latin typeface="微软雅黑" panose="020B0503020204020204" pitchFamily="34" charset="-122"/>
                <a:ea typeface="微软雅黑" panose="020B0503020204020204" pitchFamily="34" charset="-122"/>
                <a:sym typeface="微软雅黑" panose="020B0503020204020204" pitchFamily="34" charset="-122"/>
              </a:rPr>
              <a:t>GMV/ </a:t>
            </a:r>
            <a:r>
              <a:rPr lang="zh-CN" altLang="en-US" dirty="0">
                <a:latin typeface="微软雅黑" panose="020B0503020204020204" pitchFamily="34" charset="-122"/>
                <a:ea typeface="微软雅黑" panose="020B0503020204020204" pitchFamily="34" charset="-122"/>
                <a:sym typeface="微软雅黑" panose="020B0503020204020204" pitchFamily="34" charset="-122"/>
              </a:rPr>
              <a:t>当月</a:t>
            </a:r>
            <a:r>
              <a:rPr lang="en-US" altLang="zh-CN" dirty="0">
                <a:latin typeface="微软雅黑" panose="020B0503020204020204" pitchFamily="34" charset="-122"/>
                <a:ea typeface="微软雅黑" panose="020B0503020204020204" pitchFamily="34" charset="-122"/>
                <a:sym typeface="微软雅黑" panose="020B0503020204020204" pitchFamily="34" charset="-122"/>
              </a:rPr>
              <a:t>Top50</a:t>
            </a:r>
            <a:r>
              <a:rPr lang="zh-CN" altLang="en-US" dirty="0">
                <a:latin typeface="微软雅黑" panose="020B0503020204020204" pitchFamily="34" charset="-122"/>
                <a:ea typeface="微软雅黑" panose="020B0503020204020204" pitchFamily="34" charset="-122"/>
                <a:sym typeface="微软雅黑" panose="020B0503020204020204" pitchFamily="34" charset="-122"/>
              </a:rPr>
              <a:t>品牌</a:t>
            </a:r>
            <a:r>
              <a:rPr lang="en-US" altLang="zh-CN" dirty="0">
                <a:latin typeface="微软雅黑" panose="020B0503020204020204" pitchFamily="34" charset="-122"/>
                <a:ea typeface="微软雅黑" panose="020B0503020204020204" pitchFamily="34" charset="-122"/>
                <a:sym typeface="微软雅黑" panose="020B0503020204020204" pitchFamily="34" charset="-122"/>
              </a:rPr>
              <a:t>GMV</a:t>
            </a:r>
            <a:r>
              <a:rPr lang="zh-CN" altLang="en-US" dirty="0">
                <a:latin typeface="微软雅黑" panose="020B0503020204020204" pitchFamily="34" charset="-122"/>
                <a:ea typeface="微软雅黑" panose="020B0503020204020204" pitchFamily="34" charset="-122"/>
                <a:sym typeface="微软雅黑" panose="020B0503020204020204" pitchFamily="34" charset="-122"/>
              </a:rPr>
              <a:t>加总</a:t>
            </a:r>
            <a:endParaRPr lang="en-US" altLang="zh-CN" dirty="0">
              <a:latin typeface="微软雅黑" panose="020B0503020204020204" pitchFamily="34" charset="-122"/>
              <a:ea typeface="微软雅黑" panose="020B0503020204020204" pitchFamily="34" charset="-122"/>
              <a:sym typeface="微软雅黑" panose="020B0503020204020204" pitchFamily="34" charset="-122"/>
            </a:endParaRPr>
          </a:p>
        </p:txBody>
      </p:sp>
      <p:graphicFrame>
        <p:nvGraphicFramePr>
          <p:cNvPr id="8" name="图表 21">
            <a:extLst>
              <a:ext uri="{FF2B5EF4-FFF2-40B4-BE49-F238E27FC236}">
                <a16:creationId xmlns:a16="http://schemas.microsoft.com/office/drawing/2014/main" id="{5E636122-99F1-D54F-B445-F5BAB9194009}"/>
              </a:ext>
            </a:extLst>
          </p:cNvPr>
          <p:cNvGraphicFramePr/>
          <p:nvPr>
            <p:extLst/>
          </p:nvPr>
        </p:nvGraphicFramePr>
        <p:xfrm>
          <a:off x="36000" y="2081026"/>
          <a:ext cx="3600000" cy="36000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9" name="表格 5">
            <a:extLst>
              <a:ext uri="{FF2B5EF4-FFF2-40B4-BE49-F238E27FC236}">
                <a16:creationId xmlns:a16="http://schemas.microsoft.com/office/drawing/2014/main" id="{9EB6094B-E586-0A44-AD4B-0D27157A403F}"/>
              </a:ext>
            </a:extLst>
          </p:cNvPr>
          <p:cNvGraphicFramePr>
            <a:graphicFrameLocks noGrp="1"/>
          </p:cNvGraphicFramePr>
          <p:nvPr>
            <p:extLst/>
          </p:nvPr>
        </p:nvGraphicFramePr>
        <p:xfrm>
          <a:off x="461205" y="5368790"/>
          <a:ext cx="2772000" cy="777240"/>
        </p:xfrm>
        <a:graphic>
          <a:graphicData uri="http://schemas.openxmlformats.org/drawingml/2006/table">
            <a:tbl>
              <a:tblPr firstRow="1" bandRow="1">
                <a:tableStyleId>{5C22544A-7EE6-4342-B048-85BDC9FD1C3A}</a:tableStyleId>
              </a:tblPr>
              <a:tblGrid>
                <a:gridCol w="924000">
                  <a:extLst>
                    <a:ext uri="{9D8B030D-6E8A-4147-A177-3AD203B41FA5}">
                      <a16:colId xmlns:a16="http://schemas.microsoft.com/office/drawing/2014/main" val="1037109775"/>
                    </a:ext>
                  </a:extLst>
                </a:gridCol>
                <a:gridCol w="924000">
                  <a:extLst>
                    <a:ext uri="{9D8B030D-6E8A-4147-A177-3AD203B41FA5}">
                      <a16:colId xmlns:a16="http://schemas.microsoft.com/office/drawing/2014/main" val="4283598268"/>
                    </a:ext>
                  </a:extLst>
                </a:gridCol>
                <a:gridCol w="924000">
                  <a:extLst>
                    <a:ext uri="{9D8B030D-6E8A-4147-A177-3AD203B41FA5}">
                      <a16:colId xmlns:a16="http://schemas.microsoft.com/office/drawing/2014/main" val="2600013830"/>
                    </a:ext>
                  </a:extLst>
                </a:gridCol>
              </a:tblGrid>
              <a:tr h="259080">
                <a:tc>
                  <a:txBody>
                    <a:bodyPr/>
                    <a:lstStyle/>
                    <a:p>
                      <a:pPr algn="ctr"/>
                      <a:r>
                        <a:rPr lang="zh-CN" altLang="en-US" sz="1000" dirty="0">
                          <a:solidFill>
                            <a:schemeClr val="tx1"/>
                          </a:solidFill>
                          <a:latin typeface="+mn-ea"/>
                          <a:ea typeface="+mn-ea"/>
                        </a:rPr>
                        <a:t>市占率</a:t>
                      </a:r>
                    </a:p>
                  </a:txBody>
                  <a:tcPr anchor="ctr">
                    <a:lnL w="12700" cmpd="sng">
                      <a:noFill/>
                    </a:lnL>
                    <a:lnR w="12700" cmpd="sng">
                      <a:noFill/>
                    </a:lnR>
                    <a:lnT w="19050" cap="flat" cmpd="sng" algn="ctr">
                      <a:solidFill>
                        <a:schemeClr val="accent1"/>
                      </a:solidFill>
                      <a:prstDash val="sysDot"/>
                      <a:round/>
                      <a:headEnd type="none" w="med" len="med"/>
                      <a:tailEnd type="none" w="med" len="med"/>
                    </a:lnT>
                    <a:lnB w="19050" cap="flat" cmpd="sng" algn="ctr">
                      <a:solidFill>
                        <a:schemeClr val="accent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000" dirty="0">
                          <a:solidFill>
                            <a:schemeClr val="tx1"/>
                          </a:solidFill>
                          <a:latin typeface="+mn-ea"/>
                          <a:ea typeface="+mn-ea"/>
                        </a:rPr>
                        <a:t>TOP3</a:t>
                      </a:r>
                      <a:r>
                        <a:rPr lang="zh-CN" altLang="en-US" sz="1000" dirty="0">
                          <a:solidFill>
                            <a:schemeClr val="tx1"/>
                          </a:solidFill>
                          <a:latin typeface="+mn-ea"/>
                          <a:ea typeface="+mn-ea"/>
                        </a:rPr>
                        <a:t>品牌</a:t>
                      </a:r>
                    </a:p>
                  </a:txBody>
                  <a:tcPr anchor="ctr">
                    <a:lnL w="12700" cmpd="sng">
                      <a:noFill/>
                    </a:lnL>
                    <a:lnR w="12700" cmpd="sng">
                      <a:noFill/>
                    </a:lnR>
                    <a:lnT w="19050" cap="flat" cmpd="sng" algn="ctr">
                      <a:solidFill>
                        <a:schemeClr val="accent1"/>
                      </a:solidFill>
                      <a:prstDash val="sysDot"/>
                      <a:round/>
                      <a:headEnd type="none" w="med" len="med"/>
                      <a:tailEnd type="none" w="med" len="med"/>
                    </a:lnT>
                    <a:lnB w="19050" cap="flat" cmpd="sng" algn="ctr">
                      <a:solidFill>
                        <a:schemeClr val="accent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000" dirty="0">
                          <a:solidFill>
                            <a:schemeClr val="tx1"/>
                          </a:solidFill>
                          <a:latin typeface="+mn-ea"/>
                          <a:ea typeface="+mn-ea"/>
                        </a:rPr>
                        <a:t>TOP10</a:t>
                      </a:r>
                      <a:r>
                        <a:rPr lang="zh-CN" altLang="en-US" sz="1000" dirty="0">
                          <a:solidFill>
                            <a:schemeClr val="tx1"/>
                          </a:solidFill>
                          <a:latin typeface="+mn-ea"/>
                          <a:ea typeface="+mn-ea"/>
                        </a:rPr>
                        <a:t>品牌</a:t>
                      </a:r>
                    </a:p>
                  </a:txBody>
                  <a:tcPr anchor="ctr">
                    <a:lnL w="12700" cmpd="sng">
                      <a:noFill/>
                    </a:lnL>
                    <a:lnR w="12700" cmpd="sng">
                      <a:noFill/>
                    </a:lnR>
                    <a:lnT w="19050" cap="flat" cmpd="sng" algn="ctr">
                      <a:solidFill>
                        <a:schemeClr val="accent1"/>
                      </a:solidFill>
                      <a:prstDash val="sysDot"/>
                      <a:round/>
                      <a:headEnd type="none" w="med" len="med"/>
                      <a:tailEnd type="none" w="med" len="med"/>
                    </a:lnT>
                    <a:lnB w="19050" cap="flat" cmpd="sng" algn="ctr">
                      <a:solidFill>
                        <a:schemeClr val="accent1"/>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91510089"/>
                  </a:ext>
                </a:extLst>
              </a:tr>
              <a:tr h="259080">
                <a:tc>
                  <a:txBody>
                    <a:bodyPr/>
                    <a:lstStyle/>
                    <a:p>
                      <a:pPr algn="ctr"/>
                      <a:r>
                        <a:rPr lang="en-US" altLang="zh-CN" sz="1100" dirty="0">
                          <a:solidFill>
                            <a:srgbClr val="000000"/>
                          </a:solidFill>
                          <a:latin typeface="+mn-ea"/>
                          <a:ea typeface="+mn-ea"/>
                        </a:rPr>
                        <a:t>2023-12</a:t>
                      </a:r>
                      <a:endParaRPr lang="zh-CN" altLang="en-US" sz="1100" dirty="0">
                        <a:solidFill>
                          <a:schemeClr val="tx1"/>
                        </a:solidFill>
                        <a:latin typeface="+mn-ea"/>
                        <a:ea typeface="+mn-ea"/>
                      </a:endParaRPr>
                    </a:p>
                  </a:txBody>
                  <a:tcPr anchor="ctr">
                    <a:lnL w="12700" cmpd="sng">
                      <a:noFill/>
                    </a:lnL>
                    <a:lnR w="12700" cmpd="sng">
                      <a:noFill/>
                    </a:lnR>
                    <a:lnT w="19050" cap="flat" cmpd="sng" algn="ctr">
                      <a:solidFill>
                        <a:schemeClr val="accent1"/>
                      </a:solidFill>
                      <a:prstDash val="sysDot"/>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mn-ea"/>
                          <a:ea typeface="+mn-ea"/>
                        </a:rPr>
                        <a:t>44%</a:t>
                      </a:r>
                    </a:p>
                  </a:txBody>
                  <a:tcPr marL="7620" marR="7620" marT="7620" marB="0" anchor="ctr">
                    <a:lnL w="12700" cmpd="sng">
                      <a:noFill/>
                    </a:lnL>
                    <a:lnR w="12700" cmpd="sng">
                      <a:noFill/>
                    </a:lnR>
                    <a:lnT w="19050" cap="flat" cmpd="sng" algn="ctr">
                      <a:solidFill>
                        <a:schemeClr val="accent1"/>
                      </a:solidFill>
                      <a:prstDash val="sysDot"/>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mn-ea"/>
                          <a:ea typeface="+mn-ea"/>
                        </a:rPr>
                        <a:t>70%</a:t>
                      </a:r>
                    </a:p>
                  </a:txBody>
                  <a:tcPr marL="7620" marR="7620" marT="7620" marB="0" anchor="ctr">
                    <a:lnL w="12700" cmpd="sng">
                      <a:noFill/>
                    </a:lnL>
                    <a:lnR w="12700" cmpd="sng">
                      <a:noFill/>
                    </a:lnR>
                    <a:lnT w="19050" cap="flat" cmpd="sng" algn="ctr">
                      <a:solidFill>
                        <a:schemeClr val="accent1"/>
                      </a:solidFill>
                      <a:prstDash val="sysDot"/>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860487679"/>
                  </a:ext>
                </a:extLst>
              </a:tr>
              <a:tr h="259080">
                <a:tc>
                  <a:txBody>
                    <a:bodyPr/>
                    <a:lstStyle/>
                    <a:p>
                      <a:pPr algn="ctr"/>
                      <a:r>
                        <a:rPr lang="en-US" altLang="zh-CN" sz="1100" dirty="0">
                          <a:solidFill>
                            <a:srgbClr val="000000"/>
                          </a:solidFill>
                          <a:latin typeface="+mn-ea"/>
                          <a:ea typeface="+mn-ea"/>
                        </a:rPr>
                        <a:t>2022-12</a:t>
                      </a:r>
                      <a:endParaRPr lang="zh-CN" altLang="en-US" sz="1100" dirty="0">
                        <a:solidFill>
                          <a:schemeClr val="tx1"/>
                        </a:solidFill>
                        <a:latin typeface="+mn-ea"/>
                        <a:ea typeface="+mn-ea"/>
                      </a:endParaRPr>
                    </a:p>
                  </a:txBody>
                  <a:tcPr anchor="ctr">
                    <a:lnL w="12700" cmpd="sng">
                      <a:noFill/>
                    </a:lnL>
                    <a:lnR w="12700" cmpd="sng">
                      <a:noFill/>
                    </a:lnR>
                    <a:lnT w="12700" cmpd="sng">
                      <a:noFill/>
                    </a:lnT>
                    <a:lnB w="19050" cap="flat" cmpd="sng" algn="ctr">
                      <a:solidFill>
                        <a:schemeClr val="accent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mn-ea"/>
                          <a:ea typeface="+mn-ea"/>
                        </a:rPr>
                        <a:t>41%</a:t>
                      </a:r>
                    </a:p>
                  </a:txBody>
                  <a:tcPr marL="7620" marR="7620" marT="7620" marB="0" anchor="ctr">
                    <a:lnL w="12700" cmpd="sng">
                      <a:noFill/>
                    </a:lnL>
                    <a:lnR w="12700" cmpd="sng">
                      <a:noFill/>
                    </a:lnR>
                    <a:lnT w="12700" cmpd="sng">
                      <a:noFill/>
                    </a:lnT>
                    <a:lnB w="19050" cap="flat" cmpd="sng" algn="ctr">
                      <a:solidFill>
                        <a:schemeClr val="accent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mn-ea"/>
                          <a:ea typeface="+mn-ea"/>
                        </a:rPr>
                        <a:t>72%</a:t>
                      </a:r>
                    </a:p>
                  </a:txBody>
                  <a:tcPr marL="7620" marR="7620" marT="7620" marB="0" anchor="ctr">
                    <a:lnL w="12700" cmpd="sng">
                      <a:noFill/>
                    </a:lnL>
                    <a:lnR w="12700" cmpd="sng">
                      <a:noFill/>
                    </a:lnR>
                    <a:lnT w="12700" cmpd="sng">
                      <a:noFill/>
                    </a:lnT>
                    <a:lnB w="19050" cap="flat" cmpd="sng" algn="ctr">
                      <a:solidFill>
                        <a:schemeClr val="accent1"/>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8287067"/>
                  </a:ext>
                </a:extLst>
              </a:tr>
            </a:tbl>
          </a:graphicData>
        </a:graphic>
      </p:graphicFrame>
      <p:sp>
        <p:nvSpPr>
          <p:cNvPr id="10" name="矩形: 圆角 32">
            <a:extLst>
              <a:ext uri="{FF2B5EF4-FFF2-40B4-BE49-F238E27FC236}">
                <a16:creationId xmlns:a16="http://schemas.microsoft.com/office/drawing/2014/main" id="{1CB0F4BC-EB4C-B745-867C-79A75ACE794E}"/>
              </a:ext>
            </a:extLst>
          </p:cNvPr>
          <p:cNvSpPr/>
          <p:nvPr/>
        </p:nvSpPr>
        <p:spPr>
          <a:xfrm>
            <a:off x="3456000" y="2079482"/>
            <a:ext cx="8374021" cy="397989"/>
          </a:xfrm>
          <a:prstGeom prst="roundRect">
            <a:avLst/>
          </a:prstGeom>
          <a:solidFill>
            <a:srgbClr val="F0ECE2"/>
          </a:solidFill>
          <a:ln w="9525" cap="flat" cmpd="sng" algn="ctr">
            <a:solidFill>
              <a:srgbClr val="FFFFFF">
                <a:lumMod val="75000"/>
              </a:srgbClr>
            </a:solidFill>
            <a:prstDash val="solid"/>
            <a:miter lim="800000"/>
          </a:ln>
          <a:effectLst/>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1" i="0" u="none" strike="noStrike" kern="0" cap="none" spc="0" normalizeH="0" baseline="0" noProof="0" dirty="0">
                <a:ln>
                  <a:noFill/>
                </a:ln>
                <a:solidFill>
                  <a:srgbClr val="000000"/>
                </a:solidFill>
                <a:effectLst/>
                <a:uLnTx/>
                <a:uFillTx/>
                <a:latin typeface="微软雅黑"/>
                <a:ea typeface="微软雅黑"/>
                <a:cs typeface="+mn-cs"/>
              </a:rPr>
              <a:t>全渠道咖啡机市场</a:t>
            </a:r>
            <a:r>
              <a:rPr kumimoji="0" lang="en-US" altLang="zh-CN" sz="1400" b="1" i="0" u="none" strike="noStrike" kern="0" cap="none" spc="0" normalizeH="0" baseline="0" noProof="0" dirty="0">
                <a:ln>
                  <a:noFill/>
                </a:ln>
                <a:solidFill>
                  <a:srgbClr val="000000"/>
                </a:solidFill>
                <a:effectLst/>
                <a:uLnTx/>
                <a:uFillTx/>
                <a:latin typeface="微软雅黑"/>
                <a:ea typeface="微软雅黑"/>
                <a:cs typeface="+mn-cs"/>
              </a:rPr>
              <a:t>Top 10</a:t>
            </a:r>
            <a:r>
              <a:rPr kumimoji="0" lang="zh-CN" altLang="en-US" sz="1400" b="1" i="0" u="none" strike="noStrike" kern="0" cap="none" spc="0" normalizeH="0" baseline="0" noProof="0" dirty="0">
                <a:ln>
                  <a:noFill/>
                </a:ln>
                <a:solidFill>
                  <a:srgbClr val="000000"/>
                </a:solidFill>
                <a:effectLst/>
                <a:uLnTx/>
                <a:uFillTx/>
                <a:latin typeface="微软雅黑"/>
                <a:ea typeface="微软雅黑"/>
                <a:cs typeface="+mn-cs"/>
              </a:rPr>
              <a:t>品牌排行</a:t>
            </a:r>
            <a:endParaRPr kumimoji="0" lang="en-US" sz="1400" b="1" i="0" u="none" strike="noStrike" kern="0" cap="none" spc="0" normalizeH="0" baseline="0" noProof="0" dirty="0">
              <a:ln>
                <a:noFill/>
              </a:ln>
              <a:solidFill>
                <a:srgbClr val="000000"/>
              </a:solidFill>
              <a:effectLst/>
              <a:uLnTx/>
              <a:uFillTx/>
              <a:latin typeface="微软雅黑"/>
              <a:ea typeface="微软雅黑"/>
              <a:cs typeface="+mn-cs"/>
            </a:endParaRPr>
          </a:p>
        </p:txBody>
      </p:sp>
      <p:sp>
        <p:nvSpPr>
          <p:cNvPr id="11" name="矩形 31">
            <a:extLst>
              <a:ext uri="{FF2B5EF4-FFF2-40B4-BE49-F238E27FC236}">
                <a16:creationId xmlns:a16="http://schemas.microsoft.com/office/drawing/2014/main" id="{1C6ADC75-CCC2-4E44-BD27-42BCE3F50F61}"/>
              </a:ext>
            </a:extLst>
          </p:cNvPr>
          <p:cNvSpPr/>
          <p:nvPr/>
        </p:nvSpPr>
        <p:spPr>
          <a:xfrm>
            <a:off x="3456000" y="2469476"/>
            <a:ext cx="8374021" cy="3676554"/>
          </a:xfrm>
          <a:prstGeom prst="rect">
            <a:avLst/>
          </a:prstGeom>
          <a:noFill/>
          <a:ln w="9525" cap="flat" cmpd="sng" algn="ctr">
            <a:solidFill>
              <a:srgbClr val="FFFFFF">
                <a:lumMod val="75000"/>
              </a:srgbClr>
            </a:solidFill>
            <a:prstDash val="solid"/>
            <a:miter lim="800000"/>
          </a:ln>
          <a:effectLst/>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Verdana"/>
              <a:ea typeface="微软雅黑"/>
              <a:cs typeface="+mn-cs"/>
            </a:endParaRPr>
          </a:p>
        </p:txBody>
      </p:sp>
      <p:graphicFrame>
        <p:nvGraphicFramePr>
          <p:cNvPr id="12" name="表格 1">
            <a:extLst>
              <a:ext uri="{FF2B5EF4-FFF2-40B4-BE49-F238E27FC236}">
                <a16:creationId xmlns:a16="http://schemas.microsoft.com/office/drawing/2014/main" id="{520D7DB8-7CA2-CD40-9C10-3E08CAFE3A8C}"/>
              </a:ext>
            </a:extLst>
          </p:cNvPr>
          <p:cNvGraphicFramePr>
            <a:graphicFrameLocks noGrp="1"/>
          </p:cNvGraphicFramePr>
          <p:nvPr>
            <p:extLst/>
          </p:nvPr>
        </p:nvGraphicFramePr>
        <p:xfrm>
          <a:off x="5660318" y="2509488"/>
          <a:ext cx="6109046" cy="3602172"/>
        </p:xfrm>
        <a:graphic>
          <a:graphicData uri="http://schemas.openxmlformats.org/drawingml/2006/table">
            <a:tbl>
              <a:tblPr firstRow="1" bandRow="1">
                <a:tableStyleId>{5C22544A-7EE6-4342-B048-85BDC9FD1C3A}</a:tableStyleId>
              </a:tblPr>
              <a:tblGrid>
                <a:gridCol w="811503">
                  <a:extLst>
                    <a:ext uri="{9D8B030D-6E8A-4147-A177-3AD203B41FA5}">
                      <a16:colId xmlns:a16="http://schemas.microsoft.com/office/drawing/2014/main" val="2965258854"/>
                    </a:ext>
                  </a:extLst>
                </a:gridCol>
                <a:gridCol w="876527">
                  <a:extLst>
                    <a:ext uri="{9D8B030D-6E8A-4147-A177-3AD203B41FA5}">
                      <a16:colId xmlns:a16="http://schemas.microsoft.com/office/drawing/2014/main" val="577454164"/>
                    </a:ext>
                  </a:extLst>
                </a:gridCol>
                <a:gridCol w="585612">
                  <a:extLst>
                    <a:ext uri="{9D8B030D-6E8A-4147-A177-3AD203B41FA5}">
                      <a16:colId xmlns:a16="http://schemas.microsoft.com/office/drawing/2014/main" val="1111462656"/>
                    </a:ext>
                  </a:extLst>
                </a:gridCol>
                <a:gridCol w="746478">
                  <a:extLst>
                    <a:ext uri="{9D8B030D-6E8A-4147-A177-3AD203B41FA5}">
                      <a16:colId xmlns:a16="http://schemas.microsoft.com/office/drawing/2014/main" val="2723025587"/>
                    </a:ext>
                  </a:extLst>
                </a:gridCol>
                <a:gridCol w="585612">
                  <a:extLst>
                    <a:ext uri="{9D8B030D-6E8A-4147-A177-3AD203B41FA5}">
                      <a16:colId xmlns:a16="http://schemas.microsoft.com/office/drawing/2014/main" val="213407725"/>
                    </a:ext>
                  </a:extLst>
                </a:gridCol>
                <a:gridCol w="585612">
                  <a:extLst>
                    <a:ext uri="{9D8B030D-6E8A-4147-A177-3AD203B41FA5}">
                      <a16:colId xmlns:a16="http://schemas.microsoft.com/office/drawing/2014/main" val="1558928856"/>
                    </a:ext>
                  </a:extLst>
                </a:gridCol>
                <a:gridCol w="585612">
                  <a:extLst>
                    <a:ext uri="{9D8B030D-6E8A-4147-A177-3AD203B41FA5}">
                      <a16:colId xmlns:a16="http://schemas.microsoft.com/office/drawing/2014/main" val="4290954294"/>
                    </a:ext>
                  </a:extLst>
                </a:gridCol>
                <a:gridCol w="746478">
                  <a:extLst>
                    <a:ext uri="{9D8B030D-6E8A-4147-A177-3AD203B41FA5}">
                      <a16:colId xmlns:a16="http://schemas.microsoft.com/office/drawing/2014/main" val="3588543833"/>
                    </a:ext>
                  </a:extLst>
                </a:gridCol>
                <a:gridCol w="585612">
                  <a:extLst>
                    <a:ext uri="{9D8B030D-6E8A-4147-A177-3AD203B41FA5}">
                      <a16:colId xmlns:a16="http://schemas.microsoft.com/office/drawing/2014/main" val="1170617427"/>
                    </a:ext>
                  </a:extLst>
                </a:gridCol>
              </a:tblGrid>
              <a:tr h="300181">
                <a:tc>
                  <a:txBody>
                    <a:bodyPr/>
                    <a:lstStyle>
                      <a:lvl1pPr marL="0" algn="l" defTabSz="914400" rtl="0" eaLnBrk="1" latinLnBrk="0" hangingPunct="1">
                        <a:defRPr sz="1800" b="1" kern="1200">
                          <a:solidFill>
                            <a:schemeClr val="lt1"/>
                          </a:solidFill>
                          <a:latin typeface="Verdana"/>
                          <a:ea typeface="微软雅黑"/>
                        </a:defRPr>
                      </a:lvl1pPr>
                      <a:lvl2pPr marL="457200" algn="l" defTabSz="914400" rtl="0" eaLnBrk="1" latinLnBrk="0" hangingPunct="1">
                        <a:defRPr sz="1800" b="1" kern="1200">
                          <a:solidFill>
                            <a:schemeClr val="lt1"/>
                          </a:solidFill>
                          <a:latin typeface="Verdana"/>
                          <a:ea typeface="微软雅黑"/>
                        </a:defRPr>
                      </a:lvl2pPr>
                      <a:lvl3pPr marL="914400" algn="l" defTabSz="914400" rtl="0" eaLnBrk="1" latinLnBrk="0" hangingPunct="1">
                        <a:defRPr sz="1800" b="1" kern="1200">
                          <a:solidFill>
                            <a:schemeClr val="lt1"/>
                          </a:solidFill>
                          <a:latin typeface="Verdana"/>
                          <a:ea typeface="微软雅黑"/>
                        </a:defRPr>
                      </a:lvl3pPr>
                      <a:lvl4pPr marL="1371600" algn="l" defTabSz="914400" rtl="0" eaLnBrk="1" latinLnBrk="0" hangingPunct="1">
                        <a:defRPr sz="1800" b="1" kern="1200">
                          <a:solidFill>
                            <a:schemeClr val="lt1"/>
                          </a:solidFill>
                          <a:latin typeface="Verdana"/>
                          <a:ea typeface="微软雅黑"/>
                        </a:defRPr>
                      </a:lvl4pPr>
                      <a:lvl5pPr marL="1828800" algn="l" defTabSz="914400" rtl="0" eaLnBrk="1" latinLnBrk="0" hangingPunct="1">
                        <a:defRPr sz="1800" b="1" kern="1200">
                          <a:solidFill>
                            <a:schemeClr val="lt1"/>
                          </a:solidFill>
                          <a:latin typeface="Verdana"/>
                          <a:ea typeface="微软雅黑"/>
                        </a:defRPr>
                      </a:lvl5pPr>
                      <a:lvl6pPr marL="2286000" algn="l" defTabSz="914400" rtl="0" eaLnBrk="1" latinLnBrk="0" hangingPunct="1">
                        <a:defRPr sz="1800" b="1" kern="1200">
                          <a:solidFill>
                            <a:schemeClr val="lt1"/>
                          </a:solidFill>
                          <a:latin typeface="Verdana"/>
                          <a:ea typeface="微软雅黑"/>
                        </a:defRPr>
                      </a:lvl6pPr>
                      <a:lvl7pPr marL="2743200" algn="l" defTabSz="914400" rtl="0" eaLnBrk="1" latinLnBrk="0" hangingPunct="1">
                        <a:defRPr sz="1800" b="1" kern="1200">
                          <a:solidFill>
                            <a:schemeClr val="lt1"/>
                          </a:solidFill>
                          <a:latin typeface="Verdana"/>
                          <a:ea typeface="微软雅黑"/>
                        </a:defRPr>
                      </a:lvl7pPr>
                      <a:lvl8pPr marL="3200400" algn="l" defTabSz="914400" rtl="0" eaLnBrk="1" latinLnBrk="0" hangingPunct="1">
                        <a:defRPr sz="1800" b="1" kern="1200">
                          <a:solidFill>
                            <a:schemeClr val="lt1"/>
                          </a:solidFill>
                          <a:latin typeface="Verdana"/>
                          <a:ea typeface="微软雅黑"/>
                        </a:defRPr>
                      </a:lvl8pPr>
                      <a:lvl9pPr marL="3657600" algn="l" defTabSz="914400" rtl="0" eaLnBrk="1" latinLnBrk="0" hangingPunct="1">
                        <a:defRPr sz="1800" b="1" kern="1200">
                          <a:solidFill>
                            <a:schemeClr val="lt1"/>
                          </a:solidFill>
                          <a:latin typeface="Verdana"/>
                          <a:ea typeface="微软雅黑"/>
                        </a:defRPr>
                      </a:lvl9pPr>
                    </a:lstStyle>
                    <a:p>
                      <a:pPr algn="ctr"/>
                      <a:r>
                        <a:rPr lang="en-US" altLang="zh-CN" sz="1000" b="1" dirty="0">
                          <a:solidFill>
                            <a:schemeClr val="tx1">
                              <a:lumMod val="75000"/>
                              <a:lumOff val="25000"/>
                            </a:schemeClr>
                          </a:solidFill>
                          <a:latin typeface="+mn-ea"/>
                          <a:ea typeface="+mn-ea"/>
                        </a:rPr>
                        <a:t>GMV</a:t>
                      </a:r>
                      <a:r>
                        <a:rPr lang="zh-CN" altLang="en-US" sz="1000" b="1" dirty="0">
                          <a:solidFill>
                            <a:schemeClr val="tx1">
                              <a:lumMod val="75000"/>
                              <a:lumOff val="25000"/>
                            </a:schemeClr>
                          </a:solidFill>
                          <a:latin typeface="+mn-ea"/>
                          <a:ea typeface="+mn-ea"/>
                        </a:rPr>
                        <a:t>同比</a:t>
                      </a:r>
                      <a:endParaRPr lang="en-US" sz="1000" b="1" dirty="0">
                        <a:solidFill>
                          <a:schemeClr val="tx1">
                            <a:lumMod val="75000"/>
                            <a:lumOff val="25000"/>
                          </a:schemeClr>
                        </a:solidFill>
                        <a:latin typeface="+mn-ea"/>
                        <a:ea typeface="+mn-ea"/>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zh-CN" altLang="en-US" sz="1000" b="1" dirty="0">
                          <a:solidFill>
                            <a:schemeClr val="tx1">
                              <a:lumMod val="75000"/>
                              <a:lumOff val="25000"/>
                            </a:schemeClr>
                          </a:solidFill>
                          <a:latin typeface="+mn-ea"/>
                          <a:ea typeface="+mn-ea"/>
                        </a:rPr>
                        <a:t>市占率</a:t>
                      </a:r>
                      <a:r>
                        <a:rPr lang="en-US" altLang="zh-CN" sz="1000" b="1" dirty="0">
                          <a:solidFill>
                            <a:schemeClr val="tx1">
                              <a:lumMod val="75000"/>
                              <a:lumOff val="25000"/>
                            </a:schemeClr>
                          </a:solidFill>
                          <a:latin typeface="+mn-ea"/>
                          <a:ea typeface="+mn-ea"/>
                        </a:rPr>
                        <a:t>*</a:t>
                      </a:r>
                      <a:endParaRPr lang="en-US" sz="1000" b="1" dirty="0">
                        <a:solidFill>
                          <a:schemeClr val="tx1">
                            <a:lumMod val="75000"/>
                            <a:lumOff val="25000"/>
                          </a:schemeClr>
                        </a:solidFill>
                        <a:latin typeface="+mn-ea"/>
                        <a:ea typeface="+mn-ea"/>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zh-CN" altLang="en-US" sz="1000" b="1" kern="1200" dirty="0">
                          <a:solidFill>
                            <a:schemeClr val="tx1">
                              <a:lumMod val="75000"/>
                              <a:lumOff val="25000"/>
                            </a:schemeClr>
                          </a:solidFill>
                          <a:latin typeface="+mn-ea"/>
                          <a:ea typeface="+mn-ea"/>
                          <a:cs typeface="+mn-cs"/>
                        </a:rPr>
                        <a:t>变化</a:t>
                      </a:r>
                      <a:endParaRPr lang="en-US" sz="1000" b="1" kern="1200" dirty="0">
                        <a:solidFill>
                          <a:schemeClr val="tx1">
                            <a:lumMod val="75000"/>
                            <a:lumOff val="25000"/>
                          </a:schemeClr>
                        </a:solidFill>
                        <a:latin typeface="+mn-ea"/>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zh-CN" altLang="en-US" sz="1000" b="1" kern="1200" dirty="0">
                          <a:solidFill>
                            <a:schemeClr val="tx1">
                              <a:lumMod val="75000"/>
                              <a:lumOff val="25000"/>
                            </a:schemeClr>
                          </a:solidFill>
                          <a:latin typeface="+mn-ea"/>
                          <a:ea typeface="+mn-ea"/>
                          <a:cs typeface="+mn-cs"/>
                        </a:rPr>
                        <a:t>购买人数</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zh-CN" altLang="en-US" sz="1000" b="1" kern="1200" dirty="0">
                          <a:solidFill>
                            <a:schemeClr val="tx1">
                              <a:lumMod val="75000"/>
                              <a:lumOff val="25000"/>
                            </a:schemeClr>
                          </a:solidFill>
                          <a:latin typeface="+mn-ea"/>
                          <a:ea typeface="+mn-ea"/>
                          <a:cs typeface="+mn-cs"/>
                        </a:rPr>
                        <a:t>同比</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zh-CN" altLang="en-US" sz="1000" b="1" kern="1200" dirty="0">
                          <a:solidFill>
                            <a:schemeClr val="tx1">
                              <a:lumMod val="75000"/>
                              <a:lumOff val="25000"/>
                            </a:schemeClr>
                          </a:solidFill>
                          <a:latin typeface="+mn-ea"/>
                          <a:ea typeface="+mn-ea"/>
                          <a:cs typeface="+mn-cs"/>
                        </a:rPr>
                        <a:t>客单价</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fontAlgn="ctr"/>
                      <a:r>
                        <a:rPr lang="zh-CN" altLang="en-US" sz="1000" b="1" i="0" u="none" strike="noStrike" dirty="0">
                          <a:solidFill>
                            <a:srgbClr val="000000"/>
                          </a:solidFill>
                          <a:effectLst/>
                          <a:latin typeface="+mn-ea"/>
                          <a:ea typeface="+mn-ea"/>
                        </a:rPr>
                        <a:t>同比</a:t>
                      </a:r>
                    </a:p>
                  </a:txBody>
                  <a:tcPr marL="7620" marR="7620" marT="7620" marB="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algn="ctr" defTabSz="914400" rtl="0" eaLnBrk="1" latinLnBrk="0" hangingPunct="1"/>
                      <a:r>
                        <a:rPr lang="zh-CN" altLang="en-US" sz="1000" b="1" kern="1200" dirty="0">
                          <a:solidFill>
                            <a:schemeClr val="tx1">
                              <a:lumMod val="75000"/>
                              <a:lumOff val="25000"/>
                            </a:schemeClr>
                          </a:solidFill>
                          <a:latin typeface="+mn-ea"/>
                          <a:ea typeface="+mn-ea"/>
                          <a:cs typeface="+mn-cs"/>
                        </a:rPr>
                        <a:t>访客人数</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zh-CN" altLang="en-US" sz="1000" b="1" kern="1200" dirty="0">
                          <a:solidFill>
                            <a:schemeClr val="tx1">
                              <a:lumMod val="75000"/>
                              <a:lumOff val="25000"/>
                            </a:schemeClr>
                          </a:solidFill>
                          <a:latin typeface="+mn-ea"/>
                          <a:ea typeface="+mn-ea"/>
                          <a:cs typeface="+mn-cs"/>
                        </a:rPr>
                        <a:t>同比</a:t>
                      </a:r>
                    </a:p>
                  </a:txBody>
                  <a:tcPr marL="7620" marR="7620" marT="7620" marB="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344099808"/>
                  </a:ext>
                </a:extLst>
              </a:tr>
              <a:tr h="300181">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251403888"/>
                  </a:ext>
                </a:extLst>
              </a:tr>
              <a:tr h="300181">
                <a:tc>
                  <a:txBody>
                    <a:bodyPr/>
                    <a:lstStyle/>
                    <a:p>
                      <a:pPr algn="ctr" fontAlgn="ctr"/>
                      <a:r>
                        <a:rPr lang="en-US" altLang="zh-CN" sz="1100" b="0" i="0" u="none" strike="noStrike" dirty="0">
                          <a:solidFill>
                            <a:srgbClr val="49711E"/>
                          </a:solidFill>
                          <a:effectLst/>
                          <a:latin typeface="微软雅黑" panose="020B0503020204020204" pitchFamily="34" charset="-122"/>
                          <a:ea typeface="微软雅黑" panose="020B0503020204020204" pitchFamily="34" charset="-122"/>
                        </a:rPr>
                        <a:t>+3%</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28%</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dirty="0">
                          <a:solidFill>
                            <a:srgbClr val="49711E"/>
                          </a:solidFill>
                          <a:effectLst/>
                          <a:latin typeface="微软雅黑" panose="020B0503020204020204" pitchFamily="34" charset="-122"/>
                          <a:ea typeface="微软雅黑" panose="020B0503020204020204" pitchFamily="34" charset="-122"/>
                          <a:cs typeface="+mn-cs"/>
                        </a:rPr>
                        <a:t>+3pp</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11,695</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-5%</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3,441</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49711E"/>
                          </a:solidFill>
                          <a:effectLst/>
                          <a:latin typeface="微软雅黑" panose="020B0503020204020204" pitchFamily="34" charset="-122"/>
                          <a:ea typeface="微软雅黑" panose="020B0503020204020204" pitchFamily="34" charset="-122"/>
                        </a:rPr>
                        <a:t>+8%</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1,157,954</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-12%</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095239280"/>
                  </a:ext>
                </a:extLst>
              </a:tr>
              <a:tr h="300181">
                <a:tc>
                  <a:txBody>
                    <a:bodyPr/>
                    <a:lstStyle/>
                    <a:p>
                      <a:pPr algn="ctr" fontAlgn="ctr"/>
                      <a:r>
                        <a:rPr lang="en-US" altLang="zh-CN" sz="1100" b="0" i="0" u="none" strike="noStrike" dirty="0">
                          <a:solidFill>
                            <a:srgbClr val="49711E"/>
                          </a:solidFill>
                          <a:effectLst/>
                          <a:latin typeface="微软雅黑" panose="020B0503020204020204" pitchFamily="34" charset="-122"/>
                          <a:ea typeface="微软雅黑" panose="020B0503020204020204" pitchFamily="34" charset="-122"/>
                        </a:rPr>
                        <a:t>+101%</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9%</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49711E"/>
                          </a:solidFill>
                          <a:effectLst/>
                          <a:latin typeface="微软雅黑" panose="020B0503020204020204" pitchFamily="34" charset="-122"/>
                          <a:ea typeface="微软雅黑" panose="020B0503020204020204" pitchFamily="34" charset="-122"/>
                        </a:rPr>
                        <a:t>+5pp</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3,964</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49711E"/>
                          </a:solidFill>
                          <a:effectLst/>
                          <a:latin typeface="微软雅黑" panose="020B0503020204020204" pitchFamily="34" charset="-122"/>
                          <a:ea typeface="微软雅黑" panose="020B0503020204020204" pitchFamily="34" charset="-122"/>
                        </a:rPr>
                        <a:t>+42%</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3,076</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49711E"/>
                          </a:solidFill>
                          <a:effectLst/>
                          <a:latin typeface="微软雅黑" panose="020B0503020204020204" pitchFamily="34" charset="-122"/>
                          <a:ea typeface="微软雅黑" panose="020B0503020204020204" pitchFamily="34" charset="-122"/>
                        </a:rPr>
                        <a:t>+41%</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861,700</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49711E"/>
                          </a:solidFill>
                          <a:effectLst/>
                          <a:latin typeface="微软雅黑" panose="020B0503020204020204" pitchFamily="34" charset="-122"/>
                          <a:ea typeface="微软雅黑" panose="020B0503020204020204" pitchFamily="34" charset="-122"/>
                        </a:rPr>
                        <a:t>+380%</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276176931"/>
                  </a:ext>
                </a:extLst>
              </a:tr>
              <a:tr h="300181">
                <a:tc>
                  <a:txBody>
                    <a:bodyPr/>
                    <a:lstStyle/>
                    <a:p>
                      <a:pPr algn="ctr" fontAlgn="ctr"/>
                      <a:r>
                        <a:rPr lang="en-US" altLang="zh-CN" sz="1100" b="0" i="0" u="none" strike="noStrike" dirty="0">
                          <a:solidFill>
                            <a:srgbClr val="C00000"/>
                          </a:solidFill>
                          <a:effectLst/>
                          <a:latin typeface="微软雅黑" panose="020B0503020204020204" pitchFamily="34" charset="-122"/>
                          <a:ea typeface="微软雅黑" panose="020B0503020204020204" pitchFamily="34" charset="-122"/>
                        </a:rPr>
                        <a:t>-32%</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7%</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-2pp</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2,570</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a:solidFill>
                            <a:srgbClr val="C00000"/>
                          </a:solidFill>
                          <a:effectLst/>
                          <a:latin typeface="微软雅黑" panose="020B0503020204020204" pitchFamily="34" charset="-122"/>
                          <a:ea typeface="微软雅黑" panose="020B0503020204020204" pitchFamily="34" charset="-122"/>
                          <a:cs typeface="+mn-cs"/>
                        </a:rPr>
                        <a:t>-31%</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3,873</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C00000"/>
                          </a:solidFill>
                          <a:effectLst/>
                          <a:latin typeface="微软雅黑" panose="020B0503020204020204" pitchFamily="34" charset="-122"/>
                          <a:ea typeface="微软雅黑" panose="020B0503020204020204" pitchFamily="34" charset="-122"/>
                        </a:rPr>
                        <a:t>-2%</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458,935</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49711E"/>
                          </a:solidFill>
                          <a:effectLst/>
                          <a:latin typeface="微软雅黑" panose="020B0503020204020204" pitchFamily="34" charset="-122"/>
                          <a:ea typeface="微软雅黑" panose="020B0503020204020204" pitchFamily="34" charset="-122"/>
                        </a:rPr>
                        <a:t>+29%</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957291029"/>
                  </a:ext>
                </a:extLst>
              </a:tr>
              <a:tr h="300181">
                <a:tc>
                  <a:txBody>
                    <a:bodyPr/>
                    <a:lstStyle/>
                    <a:p>
                      <a:pPr marL="0" algn="ctr" defTabSz="914400" rtl="0" eaLnBrk="1" fontAlgn="ctr" latinLnBrk="0" hangingPunct="1"/>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-1.4%</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6%</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dirty="0">
                          <a:solidFill>
                            <a:srgbClr val="49711E"/>
                          </a:solidFill>
                          <a:effectLst/>
                          <a:latin typeface="微软雅黑" panose="020B0503020204020204" pitchFamily="34" charset="-122"/>
                          <a:ea typeface="微软雅黑" panose="020B0503020204020204" pitchFamily="34" charset="-122"/>
                          <a:cs typeface="+mn-cs"/>
                        </a:rPr>
                        <a:t>+0.5pp</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8,091</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a:solidFill>
                            <a:srgbClr val="C00000"/>
                          </a:solidFill>
                          <a:effectLst/>
                          <a:latin typeface="微软雅黑" panose="020B0503020204020204" pitchFamily="34" charset="-122"/>
                          <a:ea typeface="微软雅黑" panose="020B0503020204020204" pitchFamily="34" charset="-122"/>
                          <a:cs typeface="+mn-cs"/>
                        </a:rPr>
                        <a:t>-24%</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1,002</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49711E"/>
                          </a:solidFill>
                          <a:effectLst/>
                          <a:latin typeface="微软雅黑" panose="020B0503020204020204" pitchFamily="34" charset="-122"/>
                          <a:ea typeface="微软雅黑" panose="020B0503020204020204" pitchFamily="34" charset="-122"/>
                        </a:rPr>
                        <a:t>+30%</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425,817</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a:solidFill>
                            <a:srgbClr val="C00000"/>
                          </a:solidFill>
                          <a:effectLst/>
                          <a:latin typeface="微软雅黑" panose="020B0503020204020204" pitchFamily="34" charset="-122"/>
                          <a:ea typeface="微软雅黑" panose="020B0503020204020204" pitchFamily="34" charset="-122"/>
                          <a:cs typeface="+mn-cs"/>
                        </a:rPr>
                        <a:t>-3%</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403247518"/>
                  </a:ext>
                </a:extLst>
              </a:tr>
              <a:tr h="300181">
                <a:tc>
                  <a:txBody>
                    <a:bodyPr/>
                    <a:lstStyle/>
                    <a:p>
                      <a:pPr marL="0" algn="ctr" defTabSz="914400" rtl="0" eaLnBrk="1" fontAlgn="ctr" latinLnBrk="0" hangingPunct="1"/>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-38%</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5%</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-2pp</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7,068</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a:solidFill>
                            <a:srgbClr val="C00000"/>
                          </a:solidFill>
                          <a:effectLst/>
                          <a:latin typeface="微软雅黑" panose="020B0503020204020204" pitchFamily="34" charset="-122"/>
                          <a:ea typeface="微软雅黑" panose="020B0503020204020204" pitchFamily="34" charset="-122"/>
                          <a:cs typeface="+mn-cs"/>
                        </a:rPr>
                        <a:t>-30%</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971</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a:solidFill>
                            <a:srgbClr val="C00000"/>
                          </a:solidFill>
                          <a:effectLst/>
                          <a:latin typeface="微软雅黑" panose="020B0503020204020204" pitchFamily="34" charset="-122"/>
                          <a:ea typeface="微软雅黑" panose="020B0503020204020204" pitchFamily="34" charset="-122"/>
                          <a:cs typeface="+mn-cs"/>
                        </a:rPr>
                        <a:t>-12%</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341,428</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a:solidFill>
                            <a:srgbClr val="C00000"/>
                          </a:solidFill>
                          <a:effectLst/>
                          <a:latin typeface="微软雅黑" panose="020B0503020204020204" pitchFamily="34" charset="-122"/>
                          <a:ea typeface="微软雅黑" panose="020B0503020204020204" pitchFamily="34" charset="-122"/>
                          <a:cs typeface="+mn-cs"/>
                        </a:rPr>
                        <a:t>-36%</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110268685"/>
                  </a:ext>
                </a:extLst>
              </a:tr>
              <a:tr h="300181">
                <a:tc>
                  <a:txBody>
                    <a:bodyPr/>
                    <a:lstStyle/>
                    <a:p>
                      <a:pPr marL="0" algn="ctr" defTabSz="914400" rtl="0" eaLnBrk="1" fontAlgn="ctr" latinLnBrk="0" hangingPunct="1"/>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-42%</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4%</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-2pp</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3,699</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a:solidFill>
                            <a:srgbClr val="C00000"/>
                          </a:solidFill>
                          <a:effectLst/>
                          <a:latin typeface="微软雅黑" panose="020B0503020204020204" pitchFamily="34" charset="-122"/>
                          <a:ea typeface="微软雅黑" panose="020B0503020204020204" pitchFamily="34" charset="-122"/>
                          <a:cs typeface="+mn-cs"/>
                        </a:rPr>
                        <a:t>-31%</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1,624</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-15%</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373,660</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-11%</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154680278"/>
                  </a:ext>
                </a:extLst>
              </a:tr>
              <a:tr h="300181">
                <a:tc>
                  <a:txBody>
                    <a:bodyPr/>
                    <a:lstStyle/>
                    <a:p>
                      <a:pPr marL="0" algn="ctr" defTabSz="914400" rtl="0" eaLnBrk="1" fontAlgn="ctr" latinLnBrk="0" hangingPunct="1"/>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-40%</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3%</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-1.6pp</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973</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a:solidFill>
                            <a:srgbClr val="C00000"/>
                          </a:solidFill>
                          <a:effectLst/>
                          <a:latin typeface="微软雅黑" panose="020B0503020204020204" pitchFamily="34" charset="-122"/>
                          <a:ea typeface="微软雅黑" panose="020B0503020204020204" pitchFamily="34" charset="-122"/>
                          <a:cs typeface="+mn-cs"/>
                        </a:rPr>
                        <a:t>-28%</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4,459</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C00000"/>
                          </a:solidFill>
                          <a:effectLst/>
                          <a:latin typeface="微软雅黑" panose="020B0503020204020204" pitchFamily="34" charset="-122"/>
                          <a:ea typeface="微软雅黑" panose="020B0503020204020204" pitchFamily="34" charset="-122"/>
                        </a:rPr>
                        <a:t>-17%</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92,687</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-35%</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157473291"/>
                  </a:ext>
                </a:extLst>
              </a:tr>
              <a:tr h="300181">
                <a:tc>
                  <a:txBody>
                    <a:bodyPr/>
                    <a:lstStyle/>
                    <a:p>
                      <a:pPr marL="0" algn="ctr" defTabSz="914400" rtl="0" eaLnBrk="1" fontAlgn="ctr" latinLnBrk="0" hangingPunct="1"/>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-37%</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3%</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-1.3pp</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823</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-33%</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5,137</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C00000"/>
                          </a:solidFill>
                          <a:effectLst/>
                          <a:latin typeface="微软雅黑" panose="020B0503020204020204" pitchFamily="34" charset="-122"/>
                          <a:ea typeface="微软雅黑" panose="020B0503020204020204" pitchFamily="34" charset="-122"/>
                        </a:rPr>
                        <a:t>-6%</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45,982</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-30%</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159527939"/>
                  </a:ext>
                </a:extLst>
              </a:tr>
              <a:tr h="300181">
                <a:tc>
                  <a:txBody>
                    <a:bodyPr/>
                    <a:lstStyle/>
                    <a:p>
                      <a:pPr algn="ctr" fontAlgn="ctr"/>
                      <a:r>
                        <a:rPr lang="en-US" altLang="zh-CN" sz="1100" b="0" i="0" u="none" strike="noStrike">
                          <a:solidFill>
                            <a:srgbClr val="C00000"/>
                          </a:solidFill>
                          <a:effectLst/>
                          <a:latin typeface="微软雅黑" panose="020B0503020204020204" pitchFamily="34" charset="-122"/>
                          <a:ea typeface="微软雅黑" panose="020B0503020204020204" pitchFamily="34" charset="-122"/>
                        </a:rPr>
                        <a:t>-35%</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3%</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C00000"/>
                          </a:solidFill>
                          <a:effectLst/>
                          <a:latin typeface="微软雅黑" panose="020B0503020204020204" pitchFamily="34" charset="-122"/>
                          <a:ea typeface="微软雅黑" panose="020B0503020204020204" pitchFamily="34" charset="-122"/>
                        </a:rPr>
                        <a:t>-1.1pp</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1,037</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C00000"/>
                          </a:solidFill>
                          <a:effectLst/>
                          <a:latin typeface="微软雅黑" panose="020B0503020204020204" pitchFamily="34" charset="-122"/>
                          <a:ea typeface="微软雅黑" panose="020B0503020204020204" pitchFamily="34" charset="-122"/>
                        </a:rPr>
                        <a:t>-44%</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3,964</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49711E"/>
                          </a:solidFill>
                          <a:effectLst/>
                          <a:latin typeface="微软雅黑" panose="020B0503020204020204" pitchFamily="34" charset="-122"/>
                          <a:ea typeface="微软雅黑" panose="020B0503020204020204" pitchFamily="34" charset="-122"/>
                        </a:rPr>
                        <a:t>+15%</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148,147</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C00000"/>
                          </a:solidFill>
                          <a:effectLst/>
                          <a:latin typeface="微软雅黑" panose="020B0503020204020204" pitchFamily="34" charset="-122"/>
                          <a:ea typeface="微软雅黑" panose="020B0503020204020204" pitchFamily="34" charset="-122"/>
                        </a:rPr>
                        <a:t>-52%</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408198648"/>
                  </a:ext>
                </a:extLst>
              </a:tr>
              <a:tr h="300181">
                <a:tc>
                  <a:txBody>
                    <a:bodyPr/>
                    <a:lstStyle/>
                    <a:p>
                      <a:pPr algn="ctr" fontAlgn="ctr"/>
                      <a:r>
                        <a:rPr lang="en-US" altLang="zh-CN" sz="1100" b="0" i="0" u="none" strike="noStrike" dirty="0">
                          <a:solidFill>
                            <a:srgbClr val="49711E"/>
                          </a:solidFill>
                          <a:effectLst/>
                          <a:latin typeface="微软雅黑" panose="020B0503020204020204" pitchFamily="34" charset="-122"/>
                          <a:ea typeface="微软雅黑" panose="020B0503020204020204" pitchFamily="34" charset="-122"/>
                        </a:rPr>
                        <a:t>+134%</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3%</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49711E"/>
                          </a:solidFill>
                          <a:effectLst/>
                          <a:latin typeface="微软雅黑" panose="020B0503020204020204" pitchFamily="34" charset="-122"/>
                          <a:ea typeface="微软雅黑" panose="020B0503020204020204" pitchFamily="34" charset="-122"/>
                        </a:rPr>
                        <a:t>+1.6pp</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9,637</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49711E"/>
                          </a:solidFill>
                          <a:effectLst/>
                          <a:latin typeface="微软雅黑" panose="020B0503020204020204" pitchFamily="34" charset="-122"/>
                          <a:ea typeface="微软雅黑" panose="020B0503020204020204" pitchFamily="34" charset="-122"/>
                        </a:rPr>
                        <a:t>+32%</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398</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49711E"/>
                          </a:solidFill>
                          <a:effectLst/>
                          <a:latin typeface="微软雅黑" panose="020B0503020204020204" pitchFamily="34" charset="-122"/>
                          <a:ea typeface="微软雅黑" panose="020B0503020204020204" pitchFamily="34" charset="-122"/>
                        </a:rPr>
                        <a:t>+77%</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587,636</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49711E"/>
                          </a:solidFill>
                          <a:effectLst/>
                          <a:latin typeface="微软雅黑" panose="020B0503020204020204" pitchFamily="34" charset="-122"/>
                          <a:ea typeface="微软雅黑" panose="020B0503020204020204" pitchFamily="34" charset="-122"/>
                        </a:rPr>
                        <a:t>+43%</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318880582"/>
                  </a:ext>
                </a:extLst>
              </a:tr>
            </a:tbl>
          </a:graphicData>
        </a:graphic>
      </p:graphicFrame>
      <p:sp>
        <p:nvSpPr>
          <p:cNvPr id="14" name="矩形 15">
            <a:extLst>
              <a:ext uri="{FF2B5EF4-FFF2-40B4-BE49-F238E27FC236}">
                <a16:creationId xmlns:a16="http://schemas.microsoft.com/office/drawing/2014/main" id="{1CAA6A97-C542-1446-9562-3A20839A4B78}"/>
              </a:ext>
            </a:extLst>
          </p:cNvPr>
          <p:cNvSpPr/>
          <p:nvPr/>
        </p:nvSpPr>
        <p:spPr>
          <a:xfrm>
            <a:off x="3456000" y="2790000"/>
            <a:ext cx="8374021" cy="290265"/>
          </a:xfrm>
          <a:prstGeom prst="rect">
            <a:avLst/>
          </a:prstGeom>
          <a:solidFill>
            <a:schemeClr val="accent4">
              <a:lumMod val="40000"/>
              <a:lumOff val="60000"/>
              <a:alpha val="40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Verdana"/>
              <a:ea typeface="微软雅黑"/>
              <a:cs typeface="+mn-cs"/>
            </a:endParaRPr>
          </a:p>
        </p:txBody>
      </p:sp>
      <p:sp>
        <p:nvSpPr>
          <p:cNvPr id="15" name="文本框 3">
            <a:extLst>
              <a:ext uri="{FF2B5EF4-FFF2-40B4-BE49-F238E27FC236}">
                <a16:creationId xmlns:a16="http://schemas.microsoft.com/office/drawing/2014/main" id="{5B2994A1-E9D6-E946-9ACA-A7FD27F5878B}"/>
              </a:ext>
            </a:extLst>
          </p:cNvPr>
          <p:cNvSpPr txBox="1"/>
          <p:nvPr/>
        </p:nvSpPr>
        <p:spPr>
          <a:xfrm>
            <a:off x="3630169" y="2806277"/>
            <a:ext cx="1157832"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srgbClr val="000000">
                    <a:lumMod val="85000"/>
                    <a:lumOff val="15000"/>
                  </a:srgbClr>
                </a:solidFill>
                <a:effectLst/>
                <a:uLnTx/>
                <a:uFillTx/>
                <a:latin typeface="微软雅黑"/>
                <a:ea typeface="微软雅黑"/>
                <a:cs typeface="+mn-cs"/>
              </a:rPr>
              <a:t>市场</a:t>
            </a:r>
            <a:r>
              <a:rPr kumimoji="0" lang="en-US" altLang="zh-CN" sz="1200" b="0" i="0" u="none" strike="noStrike" kern="1200" cap="none" spc="0" normalizeH="0" baseline="0" noProof="0" dirty="0">
                <a:ln>
                  <a:noFill/>
                </a:ln>
                <a:solidFill>
                  <a:srgbClr val="000000">
                    <a:lumMod val="85000"/>
                    <a:lumOff val="15000"/>
                  </a:srgbClr>
                </a:solidFill>
                <a:effectLst/>
                <a:uLnTx/>
                <a:uFillTx/>
                <a:latin typeface="微软雅黑"/>
                <a:ea typeface="微软雅黑"/>
                <a:cs typeface="+mn-cs"/>
              </a:rPr>
              <a:t>TTL*</a:t>
            </a:r>
            <a:r>
              <a:rPr kumimoji="0" lang="zh-CN" altLang="en-US" sz="1200" b="0" i="0" u="none" strike="noStrike" kern="1200" cap="none" spc="0" normalizeH="0" baseline="0" noProof="0" dirty="0">
                <a:ln>
                  <a:noFill/>
                </a:ln>
                <a:solidFill>
                  <a:srgbClr val="000000">
                    <a:lumMod val="85000"/>
                    <a:lumOff val="15000"/>
                  </a:srgbClr>
                </a:solidFill>
                <a:effectLst/>
                <a:uLnTx/>
                <a:uFillTx/>
                <a:latin typeface="微软雅黑"/>
                <a:ea typeface="微软雅黑"/>
                <a:cs typeface="+mn-cs"/>
              </a:rPr>
              <a:t>：</a:t>
            </a:r>
          </a:p>
        </p:txBody>
      </p:sp>
      <p:sp>
        <p:nvSpPr>
          <p:cNvPr id="16" name="文本框 3">
            <a:extLst>
              <a:ext uri="{FF2B5EF4-FFF2-40B4-BE49-F238E27FC236}">
                <a16:creationId xmlns:a16="http://schemas.microsoft.com/office/drawing/2014/main" id="{E64948C3-2C9F-9944-AF72-D54F0ADD3839}"/>
              </a:ext>
            </a:extLst>
          </p:cNvPr>
          <p:cNvSpPr txBox="1"/>
          <p:nvPr/>
        </p:nvSpPr>
        <p:spPr>
          <a:xfrm>
            <a:off x="4692343" y="2797200"/>
            <a:ext cx="720000"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000000">
                    <a:lumMod val="85000"/>
                    <a:lumOff val="15000"/>
                  </a:srgbClr>
                </a:solidFill>
                <a:effectLst/>
                <a:uLnTx/>
                <a:uFillTx/>
                <a:latin typeface="微软雅黑"/>
                <a:ea typeface="微软雅黑"/>
                <a:cs typeface="+mn-cs"/>
              </a:rPr>
              <a:t>1.42</a:t>
            </a:r>
            <a:r>
              <a:rPr kumimoji="0" lang="zh-CN" altLang="en-US" sz="1200" b="0" i="0" u="none" strike="noStrike" kern="1200" cap="none" spc="0" normalizeH="0" baseline="0" noProof="0" dirty="0">
                <a:ln>
                  <a:noFill/>
                </a:ln>
                <a:solidFill>
                  <a:srgbClr val="000000">
                    <a:lumMod val="85000"/>
                    <a:lumOff val="15000"/>
                  </a:srgbClr>
                </a:solidFill>
                <a:effectLst/>
                <a:uLnTx/>
                <a:uFillTx/>
                <a:latin typeface="微软雅黑"/>
                <a:ea typeface="微软雅黑"/>
                <a:cs typeface="+mn-cs"/>
              </a:rPr>
              <a:t>亿</a:t>
            </a:r>
          </a:p>
        </p:txBody>
      </p:sp>
      <p:sp>
        <p:nvSpPr>
          <p:cNvPr id="17" name="矩形 22">
            <a:extLst>
              <a:ext uri="{FF2B5EF4-FFF2-40B4-BE49-F238E27FC236}">
                <a16:creationId xmlns:a16="http://schemas.microsoft.com/office/drawing/2014/main" id="{35F2DA84-4ED1-2F45-9F68-F458A0D8E304}"/>
              </a:ext>
            </a:extLst>
          </p:cNvPr>
          <p:cNvSpPr/>
          <p:nvPr/>
        </p:nvSpPr>
        <p:spPr>
          <a:xfrm>
            <a:off x="3768754" y="2594785"/>
            <a:ext cx="247085" cy="94178"/>
          </a:xfrm>
          <a:prstGeom prst="rect">
            <a:avLst/>
          </a:prstGeom>
          <a:solidFill>
            <a:srgbClr val="93D151">
              <a:alpha val="2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rgbClr val="FFFFFF"/>
              </a:solidFill>
              <a:effectLst/>
              <a:uLnTx/>
              <a:uFillTx/>
              <a:latin typeface="Verdana"/>
              <a:ea typeface="微软雅黑"/>
              <a:cs typeface="+mn-cs"/>
            </a:endParaRPr>
          </a:p>
        </p:txBody>
      </p:sp>
      <p:sp>
        <p:nvSpPr>
          <p:cNvPr id="18" name="矩形 28">
            <a:extLst>
              <a:ext uri="{FF2B5EF4-FFF2-40B4-BE49-F238E27FC236}">
                <a16:creationId xmlns:a16="http://schemas.microsoft.com/office/drawing/2014/main" id="{235C585E-71C1-D74C-94F9-0A22E154339D}"/>
              </a:ext>
            </a:extLst>
          </p:cNvPr>
          <p:cNvSpPr/>
          <p:nvPr/>
        </p:nvSpPr>
        <p:spPr>
          <a:xfrm>
            <a:off x="4603759" y="2596627"/>
            <a:ext cx="247086" cy="90494"/>
          </a:xfrm>
          <a:prstGeom prst="rect">
            <a:avLst/>
          </a:prstGeom>
          <a:solidFill>
            <a:srgbClr val="FFE7E7">
              <a:alpha val="50196"/>
            </a:srgbClr>
          </a:solidFill>
          <a:ln w="12700" cap="flat" cmpd="sng" algn="ctr">
            <a:solidFill>
              <a:srgbClr val="FFF3F3"/>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rgbClr val="FFFFFF"/>
              </a:solidFill>
              <a:effectLst/>
              <a:uLnTx/>
              <a:uFillTx/>
              <a:latin typeface="Verdana"/>
              <a:ea typeface="微软雅黑"/>
              <a:cs typeface="+mn-cs"/>
            </a:endParaRPr>
          </a:p>
        </p:txBody>
      </p:sp>
      <p:sp>
        <p:nvSpPr>
          <p:cNvPr id="19" name="文本框 11">
            <a:extLst>
              <a:ext uri="{FF2B5EF4-FFF2-40B4-BE49-F238E27FC236}">
                <a16:creationId xmlns:a16="http://schemas.microsoft.com/office/drawing/2014/main" id="{FE217EFE-EDEA-224D-A82C-911C1FC497A3}"/>
              </a:ext>
            </a:extLst>
          </p:cNvPr>
          <p:cNvSpPr txBox="1"/>
          <p:nvPr/>
        </p:nvSpPr>
        <p:spPr>
          <a:xfrm>
            <a:off x="3980502" y="2534152"/>
            <a:ext cx="658594"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800" b="0" i="0" u="none" strike="noStrike" kern="1200" cap="none" spc="0" normalizeH="0" baseline="0" noProof="0" dirty="0">
                <a:ln>
                  <a:noFill/>
                </a:ln>
                <a:solidFill>
                  <a:srgbClr val="000000"/>
                </a:solidFill>
                <a:effectLst/>
                <a:uLnTx/>
                <a:uFillTx/>
                <a:latin typeface="Microsoft YaHei UI"/>
                <a:ea typeface="微软雅黑"/>
                <a:cs typeface="+mn-cs"/>
              </a:rPr>
              <a:t>国际品牌</a:t>
            </a:r>
          </a:p>
        </p:txBody>
      </p:sp>
      <p:sp>
        <p:nvSpPr>
          <p:cNvPr id="20" name="文本框 29">
            <a:extLst>
              <a:ext uri="{FF2B5EF4-FFF2-40B4-BE49-F238E27FC236}">
                <a16:creationId xmlns:a16="http://schemas.microsoft.com/office/drawing/2014/main" id="{99978AEA-63E7-374F-A57E-3B89027206E3}"/>
              </a:ext>
            </a:extLst>
          </p:cNvPr>
          <p:cNvSpPr txBox="1"/>
          <p:nvPr/>
        </p:nvSpPr>
        <p:spPr>
          <a:xfrm>
            <a:off x="4815507" y="2534152"/>
            <a:ext cx="658594"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800" b="0" i="0" u="none" strike="noStrike" kern="1200" cap="none" spc="0" normalizeH="0" baseline="0" noProof="0" dirty="0">
                <a:ln>
                  <a:noFill/>
                </a:ln>
                <a:solidFill>
                  <a:srgbClr val="000000"/>
                </a:solidFill>
                <a:effectLst/>
                <a:uLnTx/>
                <a:uFillTx/>
                <a:latin typeface="Microsoft YaHei UI"/>
                <a:ea typeface="微软雅黑"/>
                <a:cs typeface="+mn-cs"/>
              </a:rPr>
              <a:t>国产品牌</a:t>
            </a:r>
          </a:p>
        </p:txBody>
      </p:sp>
      <p:graphicFrame>
        <p:nvGraphicFramePr>
          <p:cNvPr id="21" name="内容占位符 32">
            <a:extLst>
              <a:ext uri="{FF2B5EF4-FFF2-40B4-BE49-F238E27FC236}">
                <a16:creationId xmlns:a16="http://schemas.microsoft.com/office/drawing/2014/main" id="{11DA30B8-1F07-BC4D-BEB6-604EB95C9B97}"/>
              </a:ext>
            </a:extLst>
          </p:cNvPr>
          <p:cNvGraphicFramePr>
            <a:graphicFrameLocks/>
          </p:cNvGraphicFramePr>
          <p:nvPr>
            <p:extLst/>
          </p:nvPr>
        </p:nvGraphicFramePr>
        <p:xfrm>
          <a:off x="3644112" y="2908882"/>
          <a:ext cx="2376000" cy="3301023"/>
        </p:xfrm>
        <a:graphic>
          <a:graphicData uri="http://schemas.openxmlformats.org/drawingml/2006/chart">
            <c:chart xmlns:c="http://schemas.openxmlformats.org/drawingml/2006/chart" xmlns:r="http://schemas.openxmlformats.org/officeDocument/2006/relationships" r:id="rId3"/>
          </a:graphicData>
        </a:graphic>
      </p:graphicFrame>
      <p:pic>
        <p:nvPicPr>
          <p:cNvPr id="22" name="图片 2">
            <a:extLst>
              <a:ext uri="{FF2B5EF4-FFF2-40B4-BE49-F238E27FC236}">
                <a16:creationId xmlns:a16="http://schemas.microsoft.com/office/drawing/2014/main" id="{5E3F7918-E57D-9547-9C57-FB482DF002E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028463" y="3454123"/>
            <a:ext cx="757754" cy="344433"/>
          </a:xfrm>
          <a:prstGeom prst="rect">
            <a:avLst/>
          </a:prstGeom>
        </p:spPr>
      </p:pic>
      <p:pic>
        <p:nvPicPr>
          <p:cNvPr id="23" name="图片 13">
            <a:extLst>
              <a:ext uri="{FF2B5EF4-FFF2-40B4-BE49-F238E27FC236}">
                <a16:creationId xmlns:a16="http://schemas.microsoft.com/office/drawing/2014/main" id="{6A941254-491A-A049-9FEB-B220C0FCDA1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2850668">
            <a:off x="1796240" y="3949878"/>
            <a:ext cx="779615" cy="779615"/>
          </a:xfrm>
          <a:prstGeom prst="rect">
            <a:avLst/>
          </a:prstGeom>
        </p:spPr>
      </p:pic>
      <p:pic>
        <p:nvPicPr>
          <p:cNvPr id="24" name="图片 9">
            <a:extLst>
              <a:ext uri="{FF2B5EF4-FFF2-40B4-BE49-F238E27FC236}">
                <a16:creationId xmlns:a16="http://schemas.microsoft.com/office/drawing/2014/main" id="{F616E524-A124-584B-9428-358EF3ED623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523906">
            <a:off x="2081878" y="3908800"/>
            <a:ext cx="781391" cy="291063"/>
          </a:xfrm>
          <a:prstGeom prst="rect">
            <a:avLst/>
          </a:prstGeom>
        </p:spPr>
      </p:pic>
      <p:graphicFrame>
        <p:nvGraphicFramePr>
          <p:cNvPr id="25" name="表格 18">
            <a:extLst>
              <a:ext uri="{FF2B5EF4-FFF2-40B4-BE49-F238E27FC236}">
                <a16:creationId xmlns:a16="http://schemas.microsoft.com/office/drawing/2014/main" id="{DB508515-38A9-B34D-9B0A-356561F48BC1}"/>
              </a:ext>
            </a:extLst>
          </p:cNvPr>
          <p:cNvGraphicFramePr>
            <a:graphicFrameLocks noGrp="1"/>
          </p:cNvGraphicFramePr>
          <p:nvPr>
            <p:extLst/>
          </p:nvPr>
        </p:nvGraphicFramePr>
        <p:xfrm>
          <a:off x="3225335" y="3096463"/>
          <a:ext cx="842554" cy="2990040"/>
        </p:xfrm>
        <a:graphic>
          <a:graphicData uri="http://schemas.openxmlformats.org/drawingml/2006/table">
            <a:tbl>
              <a:tblPr firstRow="1" bandRow="1">
                <a:tableStyleId>{5C22544A-7EE6-4342-B048-85BDC9FD1C3A}</a:tableStyleId>
              </a:tblPr>
              <a:tblGrid>
                <a:gridCol w="842554">
                  <a:extLst>
                    <a:ext uri="{9D8B030D-6E8A-4147-A177-3AD203B41FA5}">
                      <a16:colId xmlns:a16="http://schemas.microsoft.com/office/drawing/2014/main" val="577454164"/>
                    </a:ext>
                  </a:extLst>
                </a:gridCol>
              </a:tblGrid>
              <a:tr h="299004">
                <a:tc>
                  <a:txBody>
                    <a:bodyPr/>
                    <a:lstStyle/>
                    <a:p>
                      <a:pPr algn="ctr" fontAlgn="ctr"/>
                      <a:r>
                        <a:rPr lang="en-US" altLang="zh-CN" sz="900" b="1" i="0" u="none" strike="noStrike" dirty="0">
                          <a:solidFill>
                            <a:srgbClr val="000000"/>
                          </a:solidFill>
                          <a:effectLst/>
                          <a:latin typeface="微软雅黑" panose="020B0503020204020204" pitchFamily="34" charset="-122"/>
                          <a:ea typeface="微软雅黑" panose="020B0503020204020204" pitchFamily="34" charset="-122"/>
                        </a:rPr>
                        <a:t>持平</a:t>
                      </a:r>
                    </a:p>
                  </a:txBody>
                  <a:tcPr marL="7620" marR="7620" marT="762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095239280"/>
                  </a:ext>
                </a:extLst>
              </a:tr>
              <a:tr h="299004">
                <a:tc>
                  <a:txBody>
                    <a:bodyPr/>
                    <a:lstStyle/>
                    <a:p>
                      <a:pPr algn="ctr" fontAlgn="ctr"/>
                      <a:r>
                        <a:rPr lang="en-US" altLang="zh-CN" sz="800" b="1" i="0" u="none" strike="noStrike" dirty="0">
                          <a:solidFill>
                            <a:srgbClr val="49711E"/>
                          </a:solidFill>
                          <a:effectLst/>
                          <a:latin typeface="微软雅黑" panose="020B0503020204020204" pitchFamily="34" charset="-122"/>
                          <a:ea typeface="微软雅黑" panose="020B0503020204020204" pitchFamily="34" charset="-122"/>
                        </a:rPr>
                        <a:t>+</a:t>
                      </a:r>
                      <a:r>
                        <a:rPr lang="zh-CN" altLang="en-US" sz="800" b="1" i="0" u="none" strike="noStrike" dirty="0">
                          <a:solidFill>
                            <a:srgbClr val="49711E"/>
                          </a:solidFill>
                          <a:effectLst/>
                          <a:latin typeface="微软雅黑" panose="020B0503020204020204" pitchFamily="34" charset="-122"/>
                          <a:ea typeface="微软雅黑" panose="020B0503020204020204" pitchFamily="34" charset="-122"/>
                        </a:rPr>
                        <a:t>7</a:t>
                      </a:r>
                      <a:endParaRPr lang="en-US" altLang="zh-CN" sz="800" b="1"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276176931"/>
                  </a:ext>
                </a:extLst>
              </a:tr>
              <a:tr h="299004">
                <a:tc>
                  <a:txBody>
                    <a:bodyPr/>
                    <a:lstStyle/>
                    <a:p>
                      <a:pPr algn="ctr" fontAlgn="ctr"/>
                      <a:r>
                        <a:rPr lang="en-US" altLang="zh-CN" sz="900" b="1" i="0" u="none" strike="noStrike" dirty="0">
                          <a:solidFill>
                            <a:srgbClr val="C00000"/>
                          </a:solidFill>
                          <a:effectLst/>
                          <a:latin typeface="微软雅黑" panose="020B0503020204020204" pitchFamily="34" charset="-122"/>
                          <a:ea typeface="微软雅黑" panose="020B0503020204020204" pitchFamily="34" charset="-122"/>
                        </a:rPr>
                        <a:t>-1</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957291029"/>
                  </a:ext>
                </a:extLst>
              </a:tr>
              <a:tr h="299004">
                <a:tc>
                  <a:txBody>
                    <a:bodyPr/>
                    <a:lstStyle/>
                    <a:p>
                      <a:pPr algn="ctr" fontAlgn="ctr"/>
                      <a:r>
                        <a:rPr lang="en-US" altLang="zh-CN" sz="900" b="1" i="0" u="none" strike="noStrike" dirty="0">
                          <a:solidFill>
                            <a:srgbClr val="49711E"/>
                          </a:solidFill>
                          <a:effectLst/>
                          <a:latin typeface="微软雅黑" panose="020B0503020204020204" pitchFamily="34" charset="-122"/>
                          <a:ea typeface="微软雅黑" panose="020B0503020204020204" pitchFamily="34" charset="-122"/>
                        </a:rPr>
                        <a:t>+1</a:t>
                      </a:r>
                      <a:endParaRPr lang="en-US" altLang="zh-CN" sz="1000" b="1" i="0" u="none" strike="noStrike" dirty="0">
                        <a:solidFill>
                          <a:srgbClr val="C00000"/>
                        </a:solidFill>
                        <a:effectLst/>
                        <a:latin typeface="微软雅黑" panose="020B0503020204020204" pitchFamily="34" charset="-122"/>
                        <a:ea typeface="微软雅黑" panose="020B0503020204020204" pitchFamily="34" charset="-122"/>
                      </a:endParaRP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403247518"/>
                  </a:ext>
                </a:extLst>
              </a:tr>
              <a:tr h="299004">
                <a:tc>
                  <a:txBody>
                    <a:bodyPr/>
                    <a:lstStyle/>
                    <a:p>
                      <a:pPr algn="ctr" fontAlgn="ctr"/>
                      <a:r>
                        <a:rPr lang="en-US" altLang="zh-CN" sz="900" b="1" i="0" u="none" strike="noStrike" dirty="0">
                          <a:solidFill>
                            <a:srgbClr val="C00000"/>
                          </a:solidFill>
                          <a:effectLst/>
                          <a:latin typeface="微软雅黑" panose="020B0503020204020204" pitchFamily="34" charset="-122"/>
                          <a:ea typeface="微软雅黑" panose="020B0503020204020204" pitchFamily="34" charset="-122"/>
                        </a:rPr>
                        <a:t>-2</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110268685"/>
                  </a:ext>
                </a:extLst>
              </a:tr>
              <a:tr h="299004">
                <a:tc>
                  <a:txBody>
                    <a:bodyPr/>
                    <a:lstStyle/>
                    <a:p>
                      <a:pPr algn="ctr" fontAlgn="ctr"/>
                      <a:r>
                        <a:rPr lang="en-US" altLang="zh-CN" sz="900" b="1" i="0" u="none" strike="noStrike" dirty="0">
                          <a:solidFill>
                            <a:srgbClr val="C00000"/>
                          </a:solidFill>
                          <a:effectLst/>
                          <a:latin typeface="微软雅黑" panose="020B0503020204020204" pitchFamily="34" charset="-122"/>
                          <a:ea typeface="微软雅黑" panose="020B0503020204020204" pitchFamily="34" charset="-122"/>
                        </a:rPr>
                        <a:t>-2</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154680278"/>
                  </a:ext>
                </a:extLst>
              </a:tr>
              <a:tr h="299004">
                <a:tc>
                  <a:txBody>
                    <a:bodyPr/>
                    <a:lstStyle/>
                    <a:p>
                      <a:pPr algn="ctr" fontAlgn="ctr"/>
                      <a:r>
                        <a:rPr lang="en-US" altLang="zh-CN" sz="900" b="1" i="0" u="none" strike="noStrike" dirty="0">
                          <a:solidFill>
                            <a:srgbClr val="C00000"/>
                          </a:solidFill>
                          <a:effectLst/>
                          <a:latin typeface="微软雅黑" panose="020B0503020204020204" pitchFamily="34" charset="-122"/>
                          <a:ea typeface="微软雅黑" panose="020B0503020204020204" pitchFamily="34" charset="-122"/>
                        </a:rPr>
                        <a:t>-1</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157473291"/>
                  </a:ext>
                </a:extLst>
              </a:tr>
              <a:tr h="299004">
                <a:tc>
                  <a:txBody>
                    <a:bodyPr/>
                    <a:lstStyle/>
                    <a:p>
                      <a:pPr algn="ctr" fontAlgn="ctr"/>
                      <a:r>
                        <a:rPr lang="en-US" altLang="zh-CN" sz="900" b="1" i="0" u="none" strike="noStrike" dirty="0">
                          <a:solidFill>
                            <a:srgbClr val="C00000"/>
                          </a:solidFill>
                          <a:effectLst/>
                          <a:latin typeface="微软雅黑" panose="020B0503020204020204" pitchFamily="34" charset="-122"/>
                          <a:ea typeface="微软雅黑" panose="020B0503020204020204" pitchFamily="34" charset="-122"/>
                        </a:rPr>
                        <a:t>-1</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159527939"/>
                  </a:ext>
                </a:extLst>
              </a:tr>
              <a:tr h="299004">
                <a:tc>
                  <a:txBody>
                    <a:bodyPr/>
                    <a:lstStyle/>
                    <a:p>
                      <a:pPr algn="ctr" fontAlgn="ctr"/>
                      <a:r>
                        <a:rPr lang="en-US" altLang="zh-CN" sz="900" b="1" i="0" u="none" strike="noStrike" dirty="0">
                          <a:solidFill>
                            <a:srgbClr val="C00000"/>
                          </a:solidFill>
                          <a:effectLst/>
                          <a:latin typeface="微软雅黑" panose="020B0503020204020204" pitchFamily="34" charset="-122"/>
                          <a:ea typeface="微软雅黑" panose="020B0503020204020204" pitchFamily="34" charset="-122"/>
                        </a:rPr>
                        <a:t>-1</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408198648"/>
                  </a:ext>
                </a:extLst>
              </a:tr>
              <a:tr h="299004">
                <a:tc>
                  <a:txBody>
                    <a:bodyPr/>
                    <a:lstStyle/>
                    <a:p>
                      <a:pPr algn="ctr" fontAlgn="ctr"/>
                      <a:r>
                        <a:rPr lang="en-US" altLang="zh-CN" sz="900" b="1" i="0" u="none" strike="noStrike" dirty="0">
                          <a:solidFill>
                            <a:schemeClr val="accent6"/>
                          </a:solidFill>
                          <a:effectLst/>
                          <a:latin typeface="微软雅黑" panose="020B0503020204020204" pitchFamily="34" charset="-122"/>
                          <a:ea typeface="微软雅黑" panose="020B0503020204020204" pitchFamily="34" charset="-122"/>
                        </a:rPr>
                        <a:t>+7</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318880582"/>
                  </a:ext>
                </a:extLst>
              </a:tr>
            </a:tbl>
          </a:graphicData>
        </a:graphic>
      </p:graphicFrame>
      <p:sp>
        <p:nvSpPr>
          <p:cNvPr id="29" name="对话气泡: 矩形 28">
            <a:extLst>
              <a:ext uri="{FF2B5EF4-FFF2-40B4-BE49-F238E27FC236}">
                <a16:creationId xmlns:a16="http://schemas.microsoft.com/office/drawing/2014/main" id="{A006FAB1-CDF5-47D3-88C5-8D4211678CA8}"/>
              </a:ext>
            </a:extLst>
          </p:cNvPr>
          <p:cNvSpPr/>
          <p:nvPr/>
        </p:nvSpPr>
        <p:spPr>
          <a:xfrm>
            <a:off x="3067051" y="3842156"/>
            <a:ext cx="8674087" cy="2745969"/>
          </a:xfrm>
          <a:prstGeom prst="wedgeRectCallout">
            <a:avLst>
              <a:gd name="adj1" fmla="val 43027"/>
              <a:gd name="adj2" fmla="val -58496"/>
            </a:avLst>
          </a:prstGeom>
          <a:solidFill>
            <a:srgbClr val="FDF7EE"/>
          </a:solidFill>
          <a:ln w="9525">
            <a:solidFill>
              <a:schemeClr val="tx2">
                <a:lumMod val="40000"/>
                <a:lumOff val="6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sym typeface="微软雅黑" panose="020B0503020204020204" pitchFamily="34" charset="-122"/>
            </a:endParaRPr>
          </a:p>
        </p:txBody>
      </p:sp>
      <p:graphicFrame>
        <p:nvGraphicFramePr>
          <p:cNvPr id="31" name="表格 30">
            <a:extLst>
              <a:ext uri="{FF2B5EF4-FFF2-40B4-BE49-F238E27FC236}">
                <a16:creationId xmlns:a16="http://schemas.microsoft.com/office/drawing/2014/main" id="{AC3C4558-3C31-478A-9852-B43B30A6C613}"/>
              </a:ext>
            </a:extLst>
          </p:cNvPr>
          <p:cNvGraphicFramePr>
            <a:graphicFrameLocks noGrp="1"/>
          </p:cNvGraphicFramePr>
          <p:nvPr>
            <p:extLst>
              <p:ext uri="{D42A27DB-BD31-4B8C-83A1-F6EECF244321}">
                <p14:modId xmlns:p14="http://schemas.microsoft.com/office/powerpoint/2010/main" val="2613781071"/>
              </p:ext>
            </p:extLst>
          </p:nvPr>
        </p:nvGraphicFramePr>
        <p:xfrm>
          <a:off x="7018463" y="4336537"/>
          <a:ext cx="2508309" cy="1940612"/>
        </p:xfrm>
        <a:graphic>
          <a:graphicData uri="http://schemas.openxmlformats.org/drawingml/2006/table">
            <a:tbl>
              <a:tblPr>
                <a:tableStyleId>{5C22544A-7EE6-4342-B048-85BDC9FD1C3A}</a:tableStyleId>
              </a:tblPr>
              <a:tblGrid>
                <a:gridCol w="689157">
                  <a:extLst>
                    <a:ext uri="{9D8B030D-6E8A-4147-A177-3AD203B41FA5}">
                      <a16:colId xmlns:a16="http://schemas.microsoft.com/office/drawing/2014/main" val="1383971393"/>
                    </a:ext>
                  </a:extLst>
                </a:gridCol>
                <a:gridCol w="909576">
                  <a:extLst>
                    <a:ext uri="{9D8B030D-6E8A-4147-A177-3AD203B41FA5}">
                      <a16:colId xmlns:a16="http://schemas.microsoft.com/office/drawing/2014/main" val="1161013586"/>
                    </a:ext>
                  </a:extLst>
                </a:gridCol>
                <a:gridCol w="909576">
                  <a:extLst>
                    <a:ext uri="{9D8B030D-6E8A-4147-A177-3AD203B41FA5}">
                      <a16:colId xmlns:a16="http://schemas.microsoft.com/office/drawing/2014/main" val="150445963"/>
                    </a:ext>
                  </a:extLst>
                </a:gridCol>
              </a:tblGrid>
              <a:tr h="305636">
                <a:tc gridSpan="3">
                  <a:txBody>
                    <a:bodyPr/>
                    <a:lstStyle/>
                    <a:p>
                      <a:pPr marL="36000" algn="ctr" fontAlgn="ctr"/>
                      <a:r>
                        <a:rPr lang="zh-CN" altLang="en-US" sz="1200" b="1" i="0" u="none" strike="noStrike" dirty="0">
                          <a:solidFill>
                            <a:schemeClr val="tx1">
                              <a:lumMod val="75000"/>
                              <a:lumOff val="25000"/>
                            </a:schemeClr>
                          </a:solidFill>
                          <a:effectLst/>
                          <a:latin typeface="微软雅黑" panose="020B0503020204020204" pitchFamily="34" charset="-122"/>
                          <a:ea typeface="微软雅黑" panose="020B0503020204020204" pitchFamily="34" charset="-122"/>
                          <a:sym typeface="微软雅黑" panose="020B0503020204020204" pitchFamily="34" charset="-122"/>
                        </a:rPr>
                        <a:t>格米莱官旗核心增长渠道</a:t>
                      </a:r>
                    </a:p>
                  </a:txBody>
                  <a:tcPr marL="7620" marR="7620" marT="7620" marB="0" anchor="ctr">
                    <a:solidFill>
                      <a:schemeClr val="accent4">
                        <a:lumMod val="40000"/>
                        <a:lumOff val="60000"/>
                      </a:schemeClr>
                    </a:solidFill>
                  </a:tcPr>
                </a:tc>
                <a:tc hMerge="1">
                  <a:txBody>
                    <a:bodyPr/>
                    <a:lstStyle/>
                    <a:p>
                      <a:pPr algn="ctr" fontAlgn="ct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tc>
                <a:tc hMerge="1">
                  <a:txBody>
                    <a:bodyPr/>
                    <a:lstStyle/>
                    <a:p>
                      <a:endParaRPr lang="zh-CN" altLang="en-US"/>
                    </a:p>
                  </a:txBody>
                  <a:tcPr/>
                </a:tc>
                <a:extLst>
                  <a:ext uri="{0D108BD9-81ED-4DB2-BD59-A6C34878D82A}">
                    <a16:rowId xmlns:a16="http://schemas.microsoft.com/office/drawing/2014/main" val="3760669396"/>
                  </a:ext>
                </a:extLst>
              </a:tr>
              <a:tr h="216000">
                <a:tc>
                  <a:txBody>
                    <a:bodyPr/>
                    <a:lstStyle/>
                    <a:p>
                      <a:pPr algn="ctr" fontAlgn="ctr"/>
                      <a:r>
                        <a:rPr lang="zh-CN" altLang="en-US" sz="1050" b="1" i="0" u="none" strike="noStrike" dirty="0">
                          <a:solidFill>
                            <a:srgbClr val="000000"/>
                          </a:solidFill>
                          <a:effectLst/>
                          <a:latin typeface="微软雅黑" panose="020B0503020204020204" pitchFamily="34" charset="-122"/>
                          <a:ea typeface="微软雅黑" panose="020B0503020204020204" pitchFamily="34" charset="-122"/>
                        </a:rPr>
                        <a:t>流量渠道</a:t>
                      </a:r>
                    </a:p>
                  </a:txBody>
                  <a:tcPr marL="0" marR="0" marT="0" marB="0" anchor="ctr">
                    <a:solidFill>
                      <a:schemeClr val="accent4">
                        <a:lumMod val="20000"/>
                        <a:lumOff val="80000"/>
                      </a:schemeClr>
                    </a:solidFill>
                  </a:tcPr>
                </a:tc>
                <a:tc>
                  <a:txBody>
                    <a:bodyPr/>
                    <a:lstStyle/>
                    <a:p>
                      <a:pPr algn="ctr" fontAlgn="ctr"/>
                      <a:r>
                        <a:rPr lang="zh-CN" altLang="en-US" sz="1050" b="1" i="0" u="none" strike="noStrike" dirty="0">
                          <a:solidFill>
                            <a:srgbClr val="000000"/>
                          </a:solidFill>
                          <a:effectLst/>
                          <a:latin typeface="微软雅黑" panose="020B0503020204020204" pitchFamily="34" charset="-122"/>
                          <a:ea typeface="微软雅黑" panose="020B0503020204020204" pitchFamily="34" charset="-122"/>
                        </a:rPr>
                        <a:t>访客数</a:t>
                      </a:r>
                    </a:p>
                  </a:txBody>
                  <a:tcPr marL="0" marR="0" marT="0" marB="0" anchor="ctr">
                    <a:solidFill>
                      <a:schemeClr val="accent4">
                        <a:lumMod val="20000"/>
                        <a:lumOff val="80000"/>
                      </a:schemeClr>
                    </a:solidFill>
                  </a:tcPr>
                </a:tc>
                <a:tc>
                  <a:txBody>
                    <a:bodyPr/>
                    <a:lstStyle/>
                    <a:p>
                      <a:pPr algn="ctr" fontAlgn="b"/>
                      <a:r>
                        <a:rPr lang="en-US" altLang="zh-CN" sz="1050" b="1" i="0" u="none" strike="noStrike" dirty="0">
                          <a:solidFill>
                            <a:srgbClr val="000000"/>
                          </a:solidFill>
                          <a:effectLst/>
                          <a:latin typeface="微软雅黑" panose="020B0503020204020204" pitchFamily="34" charset="-122"/>
                          <a:ea typeface="微软雅黑" panose="020B0503020204020204" pitchFamily="34" charset="-122"/>
                        </a:rPr>
                        <a:t>UV</a:t>
                      </a:r>
                      <a:r>
                        <a:rPr lang="zh-CN" altLang="en-US" sz="1050" b="1" i="0" u="none" strike="noStrike" dirty="0">
                          <a:solidFill>
                            <a:srgbClr val="000000"/>
                          </a:solidFill>
                          <a:effectLst/>
                          <a:latin typeface="微软雅黑" panose="020B0503020204020204" pitchFamily="34" charset="-122"/>
                          <a:ea typeface="微软雅黑" panose="020B0503020204020204" pitchFamily="34" charset="-122"/>
                        </a:rPr>
                        <a:t>增量贡献</a:t>
                      </a:r>
                      <a:r>
                        <a:rPr lang="en-US" altLang="zh-CN" sz="1050" b="1" i="0" u="none" strike="noStrike" dirty="0">
                          <a:solidFill>
                            <a:srgbClr val="000000"/>
                          </a:solidFill>
                          <a:effectLst/>
                          <a:latin typeface="微软雅黑" panose="020B0503020204020204" pitchFamily="34" charset="-122"/>
                          <a:ea typeface="微软雅黑" panose="020B0503020204020204" pitchFamily="34" charset="-122"/>
                        </a:rPr>
                        <a:t>*</a:t>
                      </a:r>
                      <a:endParaRPr lang="zh-CN" altLang="en-US" sz="1050" b="1" i="0" u="none" strike="noStrike" dirty="0">
                        <a:solidFill>
                          <a:srgbClr val="000000"/>
                        </a:solidFill>
                        <a:effectLst/>
                        <a:latin typeface="微软雅黑" panose="020B0503020204020204" pitchFamily="34" charset="-122"/>
                        <a:ea typeface="微软雅黑" panose="020B0503020204020204" pitchFamily="34" charset="-122"/>
                      </a:endParaRPr>
                    </a:p>
                  </a:txBody>
                  <a:tcPr marL="0" marR="0" marT="0" marB="0" anchor="ctr">
                    <a:solidFill>
                      <a:schemeClr val="accent4">
                        <a:lumMod val="20000"/>
                        <a:lumOff val="80000"/>
                      </a:schemeClr>
                    </a:solidFill>
                  </a:tcPr>
                </a:tc>
                <a:extLst>
                  <a:ext uri="{0D108BD9-81ED-4DB2-BD59-A6C34878D82A}">
                    <a16:rowId xmlns:a16="http://schemas.microsoft.com/office/drawing/2014/main" val="950458534"/>
                  </a:ext>
                </a:extLst>
              </a:tr>
              <a:tr h="354744">
                <a:tc>
                  <a:txBody>
                    <a:bodyPr/>
                    <a:lstStyle/>
                    <a:p>
                      <a:pPr algn="ctr" fontAlgn="ctr"/>
                      <a:r>
                        <a:rPr lang="zh-CN" altLang="en-US" sz="1100" b="0" i="0" u="none" strike="noStrike" dirty="0">
                          <a:solidFill>
                            <a:srgbClr val="000000"/>
                          </a:solidFill>
                          <a:effectLst/>
                          <a:latin typeface="微软雅黑" panose="020B0503020204020204" pitchFamily="34" charset="-122"/>
                          <a:ea typeface="微软雅黑" panose="020B0503020204020204" pitchFamily="34" charset="-122"/>
                        </a:rPr>
                        <a:t>万相台</a:t>
                      </a:r>
                    </a:p>
                  </a:txBody>
                  <a:tcPr marL="0" marR="0" marT="0" marB="0" anchor="ctr">
                    <a:solidFill>
                      <a:schemeClr val="accent4">
                        <a:lumMod val="20000"/>
                        <a:lumOff val="80000"/>
                      </a:schemeClr>
                    </a:solidFill>
                  </a:tcPr>
                </a:tc>
                <a:tc>
                  <a:txBody>
                    <a:bodyPr/>
                    <a:lstStyle/>
                    <a:p>
                      <a:pPr algn="ctr" fontAlgn="ct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616,839</a:t>
                      </a:r>
                    </a:p>
                    <a:p>
                      <a:pPr algn="ctr" fontAlgn="ctr"/>
                      <a:r>
                        <a:rPr lang="en-US" altLang="zh-CN" sz="1050" b="0" i="0" u="none" strike="noStrike" dirty="0">
                          <a:solidFill>
                            <a:schemeClr val="accent6"/>
                          </a:solidFill>
                          <a:effectLst/>
                          <a:latin typeface="微软雅黑" panose="020B0503020204020204" pitchFamily="34" charset="-122"/>
                          <a:ea typeface="微软雅黑" panose="020B0503020204020204" pitchFamily="34" charset="-122"/>
                        </a:rPr>
                        <a:t>&gt;999%</a:t>
                      </a:r>
                    </a:p>
                  </a:txBody>
                  <a:tcPr marL="0" marR="0" marT="0" marB="0" anchor="ctr">
                    <a:lnR w="9525" cap="flat" cmpd="sng" algn="ctr">
                      <a:solidFill>
                        <a:schemeClr val="accent4">
                          <a:lumMod val="20000"/>
                          <a:lumOff val="80000"/>
                        </a:schemeClr>
                      </a:solidFill>
                      <a:prstDash val="solid"/>
                      <a:round/>
                      <a:headEnd type="none" w="med" len="med"/>
                      <a:tailEnd type="none" w="med" len="med"/>
                    </a:lnR>
                    <a:lnB w="9525" cap="flat" cmpd="sng" algn="ctr">
                      <a:solidFill>
                        <a:schemeClr val="accent4">
                          <a:lumMod val="20000"/>
                          <a:lumOff val="80000"/>
                        </a:schemeClr>
                      </a:solidFill>
                      <a:prstDash val="solid"/>
                      <a:round/>
                      <a:headEnd type="none" w="med" len="med"/>
                      <a:tailEnd type="none" w="med" len="med"/>
                    </a:lnB>
                    <a:solidFill>
                      <a:schemeClr val="bg1"/>
                    </a:solidFill>
                  </a:tcPr>
                </a:tc>
                <a:tc>
                  <a:txBody>
                    <a:bodyPr/>
                    <a:lstStyle/>
                    <a:p>
                      <a:pPr algn="ctr" fontAlgn="b"/>
                      <a:r>
                        <a:rPr lang="en-US" altLang="zh-CN" sz="1100" b="1" i="0" u="none" strike="noStrike" dirty="0">
                          <a:solidFill>
                            <a:schemeClr val="accent6"/>
                          </a:solidFill>
                          <a:effectLst/>
                          <a:latin typeface="微软雅黑" panose="020B0503020204020204" pitchFamily="34" charset="-122"/>
                          <a:ea typeface="微软雅黑" panose="020B0503020204020204" pitchFamily="34" charset="-122"/>
                        </a:rPr>
                        <a:t>83%</a:t>
                      </a:r>
                    </a:p>
                  </a:txBody>
                  <a:tcPr marL="0" marR="0" marT="0" marB="0" anchor="ctr">
                    <a:lnL w="9525" cap="flat" cmpd="sng" algn="ctr">
                      <a:solidFill>
                        <a:schemeClr val="accent4">
                          <a:lumMod val="20000"/>
                          <a:lumOff val="80000"/>
                        </a:schemeClr>
                      </a:solidFill>
                      <a:prstDash val="solid"/>
                      <a:round/>
                      <a:headEnd type="none" w="med" len="med"/>
                      <a:tailEnd type="none" w="med" len="med"/>
                    </a:lnL>
                    <a:lnR w="9525" cap="flat" cmpd="sng" algn="ctr">
                      <a:solidFill>
                        <a:schemeClr val="accent4">
                          <a:lumMod val="20000"/>
                          <a:lumOff val="80000"/>
                        </a:schemeClr>
                      </a:solidFill>
                      <a:prstDash val="solid"/>
                      <a:round/>
                      <a:headEnd type="none" w="med" len="med"/>
                      <a:tailEnd type="none" w="med" len="med"/>
                    </a:lnR>
                    <a:lnB w="9525" cap="flat" cmpd="sng" algn="ctr">
                      <a:solidFill>
                        <a:schemeClr val="accent4">
                          <a:lumMod val="20000"/>
                          <a:lumOff val="8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644686864"/>
                  </a:ext>
                </a:extLst>
              </a:tr>
              <a:tr h="354744">
                <a:tc>
                  <a:txBody>
                    <a:bodyPr/>
                    <a:lstStyle/>
                    <a:p>
                      <a:pPr algn="ctr" fontAlgn="ctr"/>
                      <a:r>
                        <a:rPr lang="zh-CN" altLang="en-US" sz="1100" b="0" i="0" u="none" strike="noStrike" dirty="0">
                          <a:solidFill>
                            <a:srgbClr val="000000"/>
                          </a:solidFill>
                          <a:effectLst/>
                          <a:latin typeface="微软雅黑" panose="020B0503020204020204" pitchFamily="34" charset="-122"/>
                          <a:ea typeface="微软雅黑" panose="020B0503020204020204" pitchFamily="34" charset="-122"/>
                        </a:rPr>
                        <a:t>引力魔方</a:t>
                      </a:r>
                    </a:p>
                  </a:txBody>
                  <a:tcPr marL="0" marR="0" marT="0" marB="0" anchor="ctr">
                    <a:solidFill>
                      <a:schemeClr val="accent4">
                        <a:lumMod val="20000"/>
                        <a:lumOff val="80000"/>
                      </a:schemeClr>
                    </a:solidFill>
                  </a:tcPr>
                </a:tc>
                <a:tc>
                  <a:txBody>
                    <a:bodyPr/>
                    <a:lstStyle/>
                    <a:p>
                      <a:pPr algn="ctr" fontAlgn="ct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78,921</a:t>
                      </a:r>
                    </a:p>
                    <a:p>
                      <a:pPr marL="0" algn="ctr" defTabSz="914400" rtl="0" eaLnBrk="1" fontAlgn="ctr" latinLnBrk="0" hangingPunct="1"/>
                      <a:r>
                        <a:rPr lang="en-US" altLang="zh-CN" sz="1050" b="0" i="0" u="none" strike="noStrike" kern="1200" dirty="0">
                          <a:solidFill>
                            <a:schemeClr val="accent6"/>
                          </a:solidFill>
                          <a:effectLst/>
                          <a:latin typeface="微软雅黑" panose="020B0503020204020204" pitchFamily="34" charset="-122"/>
                          <a:ea typeface="微软雅黑" panose="020B0503020204020204" pitchFamily="34" charset="-122"/>
                          <a:cs typeface="+mn-cs"/>
                        </a:rPr>
                        <a:t>+435%</a:t>
                      </a:r>
                    </a:p>
                  </a:txBody>
                  <a:tcPr marL="0" marR="0" marT="0" marB="0" anchor="ctr">
                    <a:lnR w="9525" cap="flat" cmpd="sng" algn="ctr">
                      <a:solidFill>
                        <a:schemeClr val="accent4">
                          <a:lumMod val="20000"/>
                          <a:lumOff val="80000"/>
                        </a:schemeClr>
                      </a:solidFill>
                      <a:prstDash val="solid"/>
                      <a:round/>
                      <a:headEnd type="none" w="med" len="med"/>
                      <a:tailEnd type="none" w="med" len="med"/>
                    </a:lnR>
                    <a:lnT w="9525" cap="flat" cmpd="sng" algn="ctr">
                      <a:solidFill>
                        <a:schemeClr val="accent4">
                          <a:lumMod val="20000"/>
                          <a:lumOff val="80000"/>
                        </a:schemeClr>
                      </a:solidFill>
                      <a:prstDash val="solid"/>
                      <a:round/>
                      <a:headEnd type="none" w="med" len="med"/>
                      <a:tailEnd type="none" w="med" len="med"/>
                    </a:lnT>
                    <a:lnB w="9525" cap="flat" cmpd="sng" algn="ctr">
                      <a:solidFill>
                        <a:schemeClr val="accent4">
                          <a:lumMod val="20000"/>
                          <a:lumOff val="80000"/>
                        </a:schemeClr>
                      </a:solidFill>
                      <a:prstDash val="solid"/>
                      <a:round/>
                      <a:headEnd type="none" w="med" len="med"/>
                      <a:tailEnd type="none" w="med" len="med"/>
                    </a:lnB>
                    <a:solidFill>
                      <a:schemeClr val="bg1"/>
                    </a:solidFill>
                  </a:tcPr>
                </a:tc>
                <a:tc>
                  <a:txBody>
                    <a:bodyPr/>
                    <a:lstStyle/>
                    <a:p>
                      <a:pPr algn="ctr" fontAlgn="b"/>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9%</a:t>
                      </a:r>
                    </a:p>
                  </a:txBody>
                  <a:tcPr marL="0" marR="0" marT="0" marB="0" anchor="ctr">
                    <a:lnL w="9525" cap="flat" cmpd="sng" algn="ctr">
                      <a:solidFill>
                        <a:schemeClr val="accent4">
                          <a:lumMod val="20000"/>
                          <a:lumOff val="80000"/>
                        </a:schemeClr>
                      </a:solidFill>
                      <a:prstDash val="solid"/>
                      <a:round/>
                      <a:headEnd type="none" w="med" len="med"/>
                      <a:tailEnd type="none" w="med" len="med"/>
                    </a:lnL>
                    <a:lnR w="9525" cap="flat" cmpd="sng" algn="ctr">
                      <a:solidFill>
                        <a:schemeClr val="accent4">
                          <a:lumMod val="20000"/>
                          <a:lumOff val="80000"/>
                        </a:schemeClr>
                      </a:solidFill>
                      <a:prstDash val="solid"/>
                      <a:round/>
                      <a:headEnd type="none" w="med" len="med"/>
                      <a:tailEnd type="none" w="med" len="med"/>
                    </a:lnR>
                    <a:lnT w="9525" cap="flat" cmpd="sng" algn="ctr">
                      <a:solidFill>
                        <a:schemeClr val="accent4">
                          <a:lumMod val="20000"/>
                          <a:lumOff val="80000"/>
                        </a:schemeClr>
                      </a:solidFill>
                      <a:prstDash val="solid"/>
                      <a:round/>
                      <a:headEnd type="none" w="med" len="med"/>
                      <a:tailEnd type="none" w="med" len="med"/>
                    </a:lnT>
                    <a:lnB w="9525" cap="flat" cmpd="sng" algn="ctr">
                      <a:solidFill>
                        <a:schemeClr val="accent4">
                          <a:lumMod val="20000"/>
                          <a:lumOff val="8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366487888"/>
                  </a:ext>
                </a:extLst>
              </a:tr>
              <a:tr h="354744">
                <a:tc>
                  <a:txBody>
                    <a:bodyPr/>
                    <a:lstStyle/>
                    <a:p>
                      <a:pPr algn="ctr" fontAlgn="ctr"/>
                      <a:r>
                        <a:rPr lang="zh-CN" altLang="en-US" sz="1100" b="0" i="0" u="none" strike="noStrike" dirty="0">
                          <a:solidFill>
                            <a:srgbClr val="000000"/>
                          </a:solidFill>
                          <a:effectLst/>
                          <a:latin typeface="微软雅黑" panose="020B0503020204020204" pitchFamily="34" charset="-122"/>
                          <a:ea typeface="微软雅黑" panose="020B0503020204020204" pitchFamily="34" charset="-122"/>
                        </a:rPr>
                        <a:t>直通车</a:t>
                      </a:r>
                    </a:p>
                  </a:txBody>
                  <a:tcPr marL="0" marR="0" marT="0" marB="0" anchor="ctr">
                    <a:solidFill>
                      <a:schemeClr val="accent4">
                        <a:lumMod val="20000"/>
                        <a:lumOff val="80000"/>
                      </a:schemeClr>
                    </a:solidFill>
                  </a:tcPr>
                </a:tc>
                <a:tc>
                  <a:txBody>
                    <a:bodyPr/>
                    <a:lstStyle/>
                    <a:p>
                      <a:pPr algn="ctr" fontAlgn="ct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41,075</a:t>
                      </a:r>
                    </a:p>
                    <a:p>
                      <a:pPr marL="0" algn="ctr" defTabSz="914400" rtl="0" eaLnBrk="1" fontAlgn="ctr" latinLnBrk="0" hangingPunct="1"/>
                      <a:r>
                        <a:rPr lang="en-US" altLang="zh-CN" sz="1050" b="0" i="0" u="none" strike="noStrike" kern="1200" dirty="0">
                          <a:solidFill>
                            <a:schemeClr val="accent6"/>
                          </a:solidFill>
                          <a:effectLst/>
                          <a:latin typeface="微软雅黑" panose="020B0503020204020204" pitchFamily="34" charset="-122"/>
                          <a:ea typeface="微软雅黑" panose="020B0503020204020204" pitchFamily="34" charset="-122"/>
                          <a:cs typeface="+mn-cs"/>
                        </a:rPr>
                        <a:t>+86%</a:t>
                      </a:r>
                    </a:p>
                  </a:txBody>
                  <a:tcPr marL="0" marR="0" marT="0" marB="0" anchor="ctr">
                    <a:lnR w="9525" cap="flat" cmpd="sng" algn="ctr">
                      <a:solidFill>
                        <a:schemeClr val="accent4">
                          <a:lumMod val="20000"/>
                          <a:lumOff val="80000"/>
                        </a:schemeClr>
                      </a:solidFill>
                      <a:prstDash val="solid"/>
                      <a:round/>
                      <a:headEnd type="none" w="med" len="med"/>
                      <a:tailEnd type="none" w="med" len="med"/>
                    </a:lnR>
                    <a:lnT w="9525" cap="flat" cmpd="sng" algn="ctr">
                      <a:solidFill>
                        <a:schemeClr val="accent4">
                          <a:lumMod val="20000"/>
                          <a:lumOff val="80000"/>
                        </a:schemeClr>
                      </a:solidFill>
                      <a:prstDash val="solid"/>
                      <a:round/>
                      <a:headEnd type="none" w="med" len="med"/>
                      <a:tailEnd type="none" w="med" len="med"/>
                    </a:lnT>
                    <a:lnB w="9525" cap="flat" cmpd="sng" algn="ctr">
                      <a:solidFill>
                        <a:schemeClr val="accent4">
                          <a:lumMod val="20000"/>
                          <a:lumOff val="80000"/>
                        </a:schemeClr>
                      </a:solidFill>
                      <a:prstDash val="solid"/>
                      <a:round/>
                      <a:headEnd type="none" w="med" len="med"/>
                      <a:tailEnd type="none" w="med" len="med"/>
                    </a:lnB>
                    <a:solidFill>
                      <a:schemeClr val="bg1"/>
                    </a:solidFill>
                  </a:tcPr>
                </a:tc>
                <a:tc>
                  <a:txBody>
                    <a:bodyPr/>
                    <a:lstStyle/>
                    <a:p>
                      <a:pPr algn="ctr" fontAlgn="b"/>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3%</a:t>
                      </a:r>
                    </a:p>
                  </a:txBody>
                  <a:tcPr marL="0" marR="0" marT="0" marB="0" anchor="ctr">
                    <a:lnL w="9525" cap="flat" cmpd="sng" algn="ctr">
                      <a:solidFill>
                        <a:schemeClr val="accent4">
                          <a:lumMod val="20000"/>
                          <a:lumOff val="80000"/>
                        </a:schemeClr>
                      </a:solidFill>
                      <a:prstDash val="solid"/>
                      <a:round/>
                      <a:headEnd type="none" w="med" len="med"/>
                      <a:tailEnd type="none" w="med" len="med"/>
                    </a:lnL>
                    <a:lnR w="9525" cap="flat" cmpd="sng" algn="ctr">
                      <a:solidFill>
                        <a:schemeClr val="accent4">
                          <a:lumMod val="20000"/>
                          <a:lumOff val="80000"/>
                        </a:schemeClr>
                      </a:solidFill>
                      <a:prstDash val="solid"/>
                      <a:round/>
                      <a:headEnd type="none" w="med" len="med"/>
                      <a:tailEnd type="none" w="med" len="med"/>
                    </a:lnR>
                    <a:lnT w="9525" cap="flat" cmpd="sng" algn="ctr">
                      <a:solidFill>
                        <a:schemeClr val="accent4">
                          <a:lumMod val="20000"/>
                          <a:lumOff val="80000"/>
                        </a:schemeClr>
                      </a:solidFill>
                      <a:prstDash val="solid"/>
                      <a:round/>
                      <a:headEnd type="none" w="med" len="med"/>
                      <a:tailEnd type="none" w="med" len="med"/>
                    </a:lnT>
                    <a:lnB w="9525" cap="flat" cmpd="sng" algn="ctr">
                      <a:solidFill>
                        <a:schemeClr val="accent4">
                          <a:lumMod val="20000"/>
                          <a:lumOff val="8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606708637"/>
                  </a:ext>
                </a:extLst>
              </a:tr>
              <a:tr h="354744">
                <a:tc>
                  <a:txBody>
                    <a:bodyPr/>
                    <a:lstStyle/>
                    <a:p>
                      <a:pPr algn="ctr" fontAlgn="ctr"/>
                      <a:r>
                        <a:rPr lang="zh-CN" altLang="en-US" sz="1100" b="0" i="0" u="none" strike="noStrike" dirty="0">
                          <a:solidFill>
                            <a:srgbClr val="000000"/>
                          </a:solidFill>
                          <a:effectLst/>
                          <a:latin typeface="微软雅黑" panose="020B0503020204020204" pitchFamily="34" charset="-122"/>
                          <a:ea typeface="微软雅黑" panose="020B0503020204020204" pitchFamily="34" charset="-122"/>
                        </a:rPr>
                        <a:t>手淘淘宝直播</a:t>
                      </a:r>
                    </a:p>
                  </a:txBody>
                  <a:tcPr marL="0" marR="0" marT="0" marB="0" anchor="ctr">
                    <a:solidFill>
                      <a:schemeClr val="accent4">
                        <a:lumMod val="20000"/>
                        <a:lumOff val="80000"/>
                      </a:schemeClr>
                    </a:solidFill>
                  </a:tcPr>
                </a:tc>
                <a:tc>
                  <a:txBody>
                    <a:bodyPr/>
                    <a:lstStyle/>
                    <a:p>
                      <a:pPr marL="0" algn="ctr" defTabSz="914400" rtl="0" eaLnBrk="1" fontAlgn="ctr" latinLnBrk="0" hangingPunct="1"/>
                      <a:r>
                        <a:rPr lang="en-US" altLang="zh-CN" sz="1200" b="0" i="0" u="none" strike="noStrike" kern="1200" dirty="0">
                          <a:solidFill>
                            <a:srgbClr val="000000"/>
                          </a:solidFill>
                          <a:effectLst/>
                          <a:latin typeface="微软雅黑" panose="020B0503020204020204" pitchFamily="34" charset="-122"/>
                          <a:ea typeface="微软雅黑" panose="020B0503020204020204" pitchFamily="34" charset="-122"/>
                          <a:cs typeface="+mn-cs"/>
                        </a:rPr>
                        <a:t>106,089</a:t>
                      </a:r>
                    </a:p>
                    <a:p>
                      <a:pPr marL="0" algn="ctr" defTabSz="914400" rtl="0" eaLnBrk="1" fontAlgn="ctr" latinLnBrk="0" hangingPunct="1"/>
                      <a:r>
                        <a:rPr lang="en-US" altLang="zh-CN" sz="1050" b="0" i="0" u="none" strike="noStrike" kern="1200" dirty="0">
                          <a:solidFill>
                            <a:schemeClr val="accent6"/>
                          </a:solidFill>
                          <a:effectLst/>
                          <a:latin typeface="微软雅黑" panose="020B0503020204020204" pitchFamily="34" charset="-122"/>
                          <a:ea typeface="微软雅黑" panose="020B0503020204020204" pitchFamily="34" charset="-122"/>
                          <a:cs typeface="+mn-cs"/>
                        </a:rPr>
                        <a:t>&gt;999%</a:t>
                      </a:r>
                    </a:p>
                  </a:txBody>
                  <a:tcPr marL="0" marR="0" marT="0" marB="0" anchor="ctr">
                    <a:lnR w="9525" cap="flat" cmpd="sng" algn="ctr">
                      <a:solidFill>
                        <a:schemeClr val="accent4">
                          <a:lumMod val="20000"/>
                          <a:lumOff val="80000"/>
                        </a:schemeClr>
                      </a:solidFill>
                      <a:prstDash val="solid"/>
                      <a:round/>
                      <a:headEnd type="none" w="med" len="med"/>
                      <a:tailEnd type="none" w="med" len="med"/>
                    </a:lnR>
                    <a:lnT w="9525" cap="flat" cmpd="sng" algn="ctr">
                      <a:solidFill>
                        <a:schemeClr val="accent4">
                          <a:lumMod val="20000"/>
                          <a:lumOff val="80000"/>
                        </a:schemeClr>
                      </a:solidFill>
                      <a:prstDash val="solid"/>
                      <a:round/>
                      <a:headEnd type="none" w="med" len="med"/>
                      <a:tailEnd type="none" w="med" len="med"/>
                    </a:lnT>
                    <a:lnB w="9525" cap="flat" cmpd="sng" algn="ctr">
                      <a:solidFill>
                        <a:schemeClr val="accent4">
                          <a:lumMod val="20000"/>
                          <a:lumOff val="80000"/>
                        </a:schemeClr>
                      </a:solidFill>
                      <a:prstDash val="solid"/>
                      <a:round/>
                      <a:headEnd type="none" w="med" len="med"/>
                      <a:tailEnd type="none" w="med" len="med"/>
                    </a:lnB>
                    <a:solidFill>
                      <a:schemeClr val="bg1"/>
                    </a:solidFill>
                  </a:tcPr>
                </a:tc>
                <a:tc>
                  <a:txBody>
                    <a:bodyPr/>
                    <a:lstStyle/>
                    <a:p>
                      <a:pPr algn="ctr" fontAlgn="b"/>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14%</a:t>
                      </a:r>
                    </a:p>
                  </a:txBody>
                  <a:tcPr marL="0" marR="0" marT="0" marB="0" anchor="ctr">
                    <a:lnL w="9525" cap="flat" cmpd="sng" algn="ctr">
                      <a:solidFill>
                        <a:schemeClr val="accent4">
                          <a:lumMod val="20000"/>
                          <a:lumOff val="80000"/>
                        </a:schemeClr>
                      </a:solidFill>
                      <a:prstDash val="solid"/>
                      <a:round/>
                      <a:headEnd type="none" w="med" len="med"/>
                      <a:tailEnd type="none" w="med" len="med"/>
                    </a:lnL>
                    <a:lnR w="9525" cap="flat" cmpd="sng" algn="ctr">
                      <a:solidFill>
                        <a:schemeClr val="accent4">
                          <a:lumMod val="20000"/>
                          <a:lumOff val="80000"/>
                        </a:schemeClr>
                      </a:solidFill>
                      <a:prstDash val="solid"/>
                      <a:round/>
                      <a:headEnd type="none" w="med" len="med"/>
                      <a:tailEnd type="none" w="med" len="med"/>
                    </a:lnR>
                    <a:lnT w="9525" cap="flat" cmpd="sng" algn="ctr">
                      <a:solidFill>
                        <a:schemeClr val="accent4">
                          <a:lumMod val="20000"/>
                          <a:lumOff val="80000"/>
                        </a:schemeClr>
                      </a:solidFill>
                      <a:prstDash val="solid"/>
                      <a:round/>
                      <a:headEnd type="none" w="med" len="med"/>
                      <a:tailEnd type="none" w="med" len="med"/>
                    </a:lnT>
                    <a:lnB w="9525" cap="flat" cmpd="sng" algn="ctr">
                      <a:solidFill>
                        <a:schemeClr val="accent4">
                          <a:lumMod val="20000"/>
                          <a:lumOff val="8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715320690"/>
                  </a:ext>
                </a:extLst>
              </a:tr>
            </a:tbl>
          </a:graphicData>
        </a:graphic>
      </p:graphicFrame>
      <p:sp>
        <p:nvSpPr>
          <p:cNvPr id="33" name="矩形 32">
            <a:extLst>
              <a:ext uri="{FF2B5EF4-FFF2-40B4-BE49-F238E27FC236}">
                <a16:creationId xmlns:a16="http://schemas.microsoft.com/office/drawing/2014/main" id="{381E49BA-7296-4593-B497-97D7797EE3C9}"/>
              </a:ext>
            </a:extLst>
          </p:cNvPr>
          <p:cNvSpPr/>
          <p:nvPr/>
        </p:nvSpPr>
        <p:spPr>
          <a:xfrm>
            <a:off x="11184343" y="3419196"/>
            <a:ext cx="585021" cy="290265"/>
          </a:xfrm>
          <a:prstGeom prst="rect">
            <a:avLst/>
          </a:prstGeom>
          <a:noFill/>
          <a:ln w="1905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400" dirty="0">
              <a:solidFill>
                <a:schemeClr val="tx1"/>
              </a:solidFill>
              <a:latin typeface="微软雅黑" panose="020B0503020204020204" pitchFamily="34" charset="-122"/>
              <a:ea typeface="微软雅黑" panose="020B0503020204020204" pitchFamily="34" charset="-122"/>
              <a:sym typeface="微软雅黑" panose="020B0503020204020204" pitchFamily="34" charset="-122"/>
            </a:endParaRPr>
          </a:p>
        </p:txBody>
      </p:sp>
      <p:graphicFrame>
        <p:nvGraphicFramePr>
          <p:cNvPr id="26" name="图表 25">
            <a:extLst>
              <a:ext uri="{FF2B5EF4-FFF2-40B4-BE49-F238E27FC236}">
                <a16:creationId xmlns:a16="http://schemas.microsoft.com/office/drawing/2014/main" id="{96AE1E4C-AB91-404E-8BE9-3DC5F3ED2C61}"/>
              </a:ext>
            </a:extLst>
          </p:cNvPr>
          <p:cNvGraphicFramePr/>
          <p:nvPr>
            <p:extLst>
              <p:ext uri="{D42A27DB-BD31-4B8C-83A1-F6EECF244321}">
                <p14:modId xmlns:p14="http://schemas.microsoft.com/office/powerpoint/2010/main" val="3891000655"/>
              </p:ext>
            </p:extLst>
          </p:nvPr>
        </p:nvGraphicFramePr>
        <p:xfrm>
          <a:off x="3173123" y="4307108"/>
          <a:ext cx="3748885" cy="1999470"/>
        </p:xfrm>
        <a:graphic>
          <a:graphicData uri="http://schemas.openxmlformats.org/drawingml/2006/chart">
            <c:chart xmlns:c="http://schemas.openxmlformats.org/drawingml/2006/chart" xmlns:r="http://schemas.openxmlformats.org/officeDocument/2006/relationships" r:id="rId7"/>
          </a:graphicData>
        </a:graphic>
      </p:graphicFrame>
      <p:sp>
        <p:nvSpPr>
          <p:cNvPr id="34" name="矩形 33">
            <a:extLst>
              <a:ext uri="{FF2B5EF4-FFF2-40B4-BE49-F238E27FC236}">
                <a16:creationId xmlns:a16="http://schemas.microsoft.com/office/drawing/2014/main" id="{AD1CB7B5-146B-4A79-A928-2EDD4A0F529F}"/>
              </a:ext>
            </a:extLst>
          </p:cNvPr>
          <p:cNvSpPr/>
          <p:nvPr/>
        </p:nvSpPr>
        <p:spPr>
          <a:xfrm>
            <a:off x="6523545" y="4434587"/>
            <a:ext cx="329397" cy="1871991"/>
          </a:xfrm>
          <a:prstGeom prst="rect">
            <a:avLst/>
          </a:prstGeom>
          <a:noFill/>
          <a:ln w="19050">
            <a:solidFill>
              <a:schemeClr val="accent4"/>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400" dirty="0">
              <a:solidFill>
                <a:schemeClr val="tx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5" name="文本占位符 2">
            <a:extLst>
              <a:ext uri="{FF2B5EF4-FFF2-40B4-BE49-F238E27FC236}">
                <a16:creationId xmlns:a16="http://schemas.microsoft.com/office/drawing/2014/main" id="{DCC382BA-854B-48E1-AF47-9D6D794E233F}"/>
              </a:ext>
            </a:extLst>
          </p:cNvPr>
          <p:cNvSpPr txBox="1">
            <a:spLocks/>
          </p:cNvSpPr>
          <p:nvPr/>
        </p:nvSpPr>
        <p:spPr>
          <a:xfrm>
            <a:off x="3163659" y="3960731"/>
            <a:ext cx="6588436" cy="281358"/>
          </a:xfrm>
          <a:prstGeom prst="rect">
            <a:avLst/>
          </a:prstGeom>
        </p:spPr>
        <p:txBody>
          <a:bodyPr/>
          <a:lstStyle>
            <a:lvl1pPr marL="285750" marR="0" indent="-285750" algn="l" defTabSz="914400" rtl="0" eaLnBrk="1" fontAlgn="auto" latinLnBrk="0" hangingPunct="1">
              <a:lnSpc>
                <a:spcPct val="150000"/>
              </a:lnSpc>
              <a:spcBef>
                <a:spcPts val="0"/>
              </a:spcBef>
              <a:spcAft>
                <a:spcPts val="600"/>
              </a:spcAft>
              <a:buClrTx/>
              <a:buSzTx/>
              <a:buFont typeface="Arial" panose="020B0604020202020204" pitchFamily="34" charset="0"/>
              <a:buChar char="•"/>
              <a:tabLst/>
              <a:defRPr sz="1200" kern="1200">
                <a:solidFill>
                  <a:schemeClr val="tx1"/>
                </a:solidFill>
                <a:latin typeface="Verdana" panose="020B0604030504040204" pitchFamily="34" charset="0"/>
                <a:ea typeface="Microsoft YaHei" panose="020B0503020204020204" pitchFamily="34" charset="-122"/>
                <a:cs typeface="Verdan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Verdana" panose="020B0604030504040204" pitchFamily="34" charset="0"/>
                <a:ea typeface="Microsoft YaHei" panose="020B0503020204020204" pitchFamily="34" charset="-122"/>
                <a:cs typeface="Verdan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Verdana" panose="020B0604030504040204" pitchFamily="34" charset="0"/>
                <a:ea typeface="Microsoft YaHei" panose="020B0503020204020204" pitchFamily="34" charset="-122"/>
                <a:cs typeface="Verdan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Verdana" panose="020B0604030504040204" pitchFamily="34" charset="0"/>
                <a:ea typeface="Microsoft YaHei" panose="020B0503020204020204" pitchFamily="34" charset="-122"/>
                <a:cs typeface="Verdan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Verdana" panose="020B0604030504040204" pitchFamily="34" charset="0"/>
                <a:ea typeface="Microsoft YaHei" panose="020B0503020204020204" pitchFamily="34" charset="-122"/>
                <a:cs typeface="Verdan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defRPr/>
            </a:pPr>
            <a:r>
              <a:rPr lang="zh-CN" altLang="en-US" b="1" dirty="0">
                <a:solidFill>
                  <a:srgbClr val="000000"/>
                </a:solidFill>
                <a:latin typeface="微软雅黑"/>
                <a:ea typeface="微软雅黑"/>
              </a:rPr>
              <a:t>格米莱</a:t>
            </a:r>
            <a:r>
              <a:rPr lang="en-US" altLang="zh-CN" b="1" dirty="0">
                <a:solidFill>
                  <a:srgbClr val="000000"/>
                </a:solidFill>
                <a:latin typeface="微软雅黑"/>
                <a:ea typeface="微软雅黑"/>
              </a:rPr>
              <a:t>23</a:t>
            </a:r>
            <a:r>
              <a:rPr lang="zh-CN" altLang="en-US" b="1" dirty="0">
                <a:solidFill>
                  <a:srgbClr val="000000"/>
                </a:solidFill>
                <a:latin typeface="微软雅黑"/>
                <a:ea typeface="微软雅黑"/>
              </a:rPr>
              <a:t>年来持续加大站内投放力度，且在策略上主要加大万相台渠道布局</a:t>
            </a:r>
            <a:endParaRPr kumimoji="0" lang="en-US" altLang="zh-CN" b="1" i="0" u="none" strike="noStrike" kern="1200" cap="none" spc="0" normalizeH="0" baseline="0" noProof="0" dirty="0">
              <a:ln>
                <a:noFill/>
              </a:ln>
              <a:solidFill>
                <a:srgbClr val="000000"/>
              </a:solidFill>
              <a:effectLst/>
              <a:uLnTx/>
              <a:uFillTx/>
              <a:latin typeface="微软雅黑"/>
              <a:ea typeface="微软雅黑"/>
              <a:cs typeface="Verdana" panose="020B0604030504040204" pitchFamily="34" charset="0"/>
            </a:endParaRPr>
          </a:p>
        </p:txBody>
      </p:sp>
      <p:pic>
        <p:nvPicPr>
          <p:cNvPr id="36" name="图片 35">
            <a:extLst>
              <a:ext uri="{FF2B5EF4-FFF2-40B4-BE49-F238E27FC236}">
                <a16:creationId xmlns:a16="http://schemas.microsoft.com/office/drawing/2014/main" id="{C1341F3D-6137-4DFF-951D-6216FDA4C25A}"/>
              </a:ext>
            </a:extLst>
          </p:cNvPr>
          <p:cNvPicPr>
            <a:picLocks noChangeAspect="1"/>
          </p:cNvPicPr>
          <p:nvPr/>
        </p:nvPicPr>
        <p:blipFill>
          <a:blip r:embed="rId8"/>
          <a:stretch>
            <a:fillRect/>
          </a:stretch>
        </p:blipFill>
        <p:spPr>
          <a:xfrm>
            <a:off x="10105474" y="4369486"/>
            <a:ext cx="1074376" cy="1151231"/>
          </a:xfrm>
          <a:prstGeom prst="rect">
            <a:avLst/>
          </a:prstGeom>
        </p:spPr>
      </p:pic>
      <p:sp>
        <p:nvSpPr>
          <p:cNvPr id="37" name="文本框 36">
            <a:extLst>
              <a:ext uri="{FF2B5EF4-FFF2-40B4-BE49-F238E27FC236}">
                <a16:creationId xmlns:a16="http://schemas.microsoft.com/office/drawing/2014/main" id="{D865E908-259C-4B54-B235-17C965DB2F47}"/>
              </a:ext>
            </a:extLst>
          </p:cNvPr>
          <p:cNvSpPr txBox="1"/>
          <p:nvPr/>
        </p:nvSpPr>
        <p:spPr>
          <a:xfrm>
            <a:off x="9910558" y="4153657"/>
            <a:ext cx="1441271" cy="246221"/>
          </a:xfrm>
          <a:prstGeom prst="rect">
            <a:avLst/>
          </a:prstGeom>
          <a:noFill/>
        </p:spPr>
        <p:txBody>
          <a:bodyPr wrap="square" rtlCol="0">
            <a:spAutoFit/>
          </a:bodyPr>
          <a:lstStyle/>
          <a:p>
            <a:pPr algn="ctr"/>
            <a:r>
              <a:rPr lang="en-US" altLang="zh-CN" sz="1000" dirty="0">
                <a:solidFill>
                  <a:schemeClr val="bg1">
                    <a:lumMod val="50000"/>
                  </a:schemeClr>
                </a:solidFill>
              </a:rPr>
              <a:t>12.25</a:t>
            </a:r>
            <a:r>
              <a:rPr lang="zh-CN" altLang="en-US" sz="1000" dirty="0">
                <a:solidFill>
                  <a:schemeClr val="bg1">
                    <a:lumMod val="50000"/>
                  </a:schemeClr>
                </a:solidFill>
              </a:rPr>
              <a:t>李佳琦直播间</a:t>
            </a:r>
          </a:p>
        </p:txBody>
      </p:sp>
      <p:graphicFrame>
        <p:nvGraphicFramePr>
          <p:cNvPr id="38" name="表格 37">
            <a:extLst>
              <a:ext uri="{FF2B5EF4-FFF2-40B4-BE49-F238E27FC236}">
                <a16:creationId xmlns:a16="http://schemas.microsoft.com/office/drawing/2014/main" id="{4A85C575-99F2-432C-8723-4CAA73B67037}"/>
              </a:ext>
            </a:extLst>
          </p:cNvPr>
          <p:cNvGraphicFramePr>
            <a:graphicFrameLocks noGrp="1"/>
          </p:cNvGraphicFramePr>
          <p:nvPr>
            <p:extLst>
              <p:ext uri="{D42A27DB-BD31-4B8C-83A1-F6EECF244321}">
                <p14:modId xmlns:p14="http://schemas.microsoft.com/office/powerpoint/2010/main" val="136126034"/>
              </p:ext>
            </p:extLst>
          </p:nvPr>
        </p:nvGraphicFramePr>
        <p:xfrm>
          <a:off x="9657330" y="5810021"/>
          <a:ext cx="972701" cy="448564"/>
        </p:xfrm>
        <a:graphic>
          <a:graphicData uri="http://schemas.openxmlformats.org/drawingml/2006/table">
            <a:tbl>
              <a:tblPr>
                <a:tableStyleId>{5C22544A-7EE6-4342-B048-85BDC9FD1C3A}</a:tableStyleId>
              </a:tblPr>
              <a:tblGrid>
                <a:gridCol w="612701">
                  <a:extLst>
                    <a:ext uri="{9D8B030D-6E8A-4147-A177-3AD203B41FA5}">
                      <a16:colId xmlns:a16="http://schemas.microsoft.com/office/drawing/2014/main" val="2542666737"/>
                    </a:ext>
                  </a:extLst>
                </a:gridCol>
                <a:gridCol w="360000">
                  <a:extLst>
                    <a:ext uri="{9D8B030D-6E8A-4147-A177-3AD203B41FA5}">
                      <a16:colId xmlns:a16="http://schemas.microsoft.com/office/drawing/2014/main" val="4059898598"/>
                    </a:ext>
                  </a:extLst>
                </a:gridCol>
              </a:tblGrid>
              <a:tr h="224282">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GMV</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0" marR="0" marT="0" marB="0" anchor="ctr">
                    <a:solidFill>
                      <a:schemeClr val="accent4">
                        <a:lumMod val="20000"/>
                        <a:lumOff val="80000"/>
                      </a:schemeClr>
                    </a:solidFill>
                  </a:tcPr>
                </a:tc>
                <a:tc>
                  <a:txBody>
                    <a:bodyPr/>
                    <a:lstStyle/>
                    <a:p>
                      <a:pPr algn="ctr" fontAlgn="ct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27</a:t>
                      </a:r>
                      <a:r>
                        <a:rPr lang="zh-CN" altLang="en-US" sz="1200" b="0" i="0" u="none" strike="noStrike" dirty="0">
                          <a:solidFill>
                            <a:srgbClr val="000000"/>
                          </a:solidFill>
                          <a:effectLst/>
                          <a:latin typeface="微软雅黑" panose="020B0503020204020204" pitchFamily="34" charset="-122"/>
                          <a:ea typeface="微软雅黑" panose="020B0503020204020204" pitchFamily="34" charset="-122"/>
                        </a:rPr>
                        <a:t>万</a:t>
                      </a:r>
                      <a:endParaRPr lang="en-US" altLang="zh-CN" sz="1200" b="0" i="0" u="none" strike="noStrike" dirty="0">
                        <a:solidFill>
                          <a:srgbClr val="000000"/>
                        </a:solidFill>
                        <a:effectLst/>
                        <a:latin typeface="微软雅黑" panose="020B0503020204020204" pitchFamily="34" charset="-122"/>
                        <a:ea typeface="微软雅黑" panose="020B0503020204020204" pitchFamily="34" charset="-122"/>
                      </a:endParaRPr>
                    </a:p>
                  </a:txBody>
                  <a:tcPr marL="0" marR="0" marT="0" marB="0" anchor="ctr">
                    <a:lnR w="9525" cap="flat" cmpd="sng" algn="ctr">
                      <a:solidFill>
                        <a:schemeClr val="accent4">
                          <a:lumMod val="20000"/>
                          <a:lumOff val="80000"/>
                        </a:schemeClr>
                      </a:solidFill>
                      <a:prstDash val="solid"/>
                      <a:round/>
                      <a:headEnd type="none" w="med" len="med"/>
                      <a:tailEnd type="none" w="med" len="med"/>
                    </a:lnR>
                    <a:lnB w="9525" cap="flat" cmpd="sng" algn="ctr">
                      <a:solidFill>
                        <a:schemeClr val="accent4">
                          <a:lumMod val="20000"/>
                          <a:lumOff val="8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867158528"/>
                  </a:ext>
                </a:extLst>
              </a:tr>
              <a:tr h="224282">
                <a:tc>
                  <a:txBody>
                    <a:bodyPr/>
                    <a:lstStyle/>
                    <a:p>
                      <a:pPr algn="ctr" fontAlgn="ctr"/>
                      <a:r>
                        <a:rPr lang="zh-CN" altLang="en-US" sz="1100" b="0" i="0" u="none" strike="noStrike" dirty="0">
                          <a:solidFill>
                            <a:srgbClr val="000000"/>
                          </a:solidFill>
                          <a:effectLst/>
                          <a:latin typeface="微软雅黑" panose="020B0503020204020204" pitchFamily="34" charset="-122"/>
                          <a:ea typeface="微软雅黑" panose="020B0503020204020204" pitchFamily="34" charset="-122"/>
                        </a:rPr>
                        <a:t>官旗贡献</a:t>
                      </a:r>
                    </a:p>
                  </a:txBody>
                  <a:tcPr marL="0" marR="0" marT="0" marB="0" anchor="ctr">
                    <a:solidFill>
                      <a:schemeClr val="accent4">
                        <a:lumMod val="20000"/>
                        <a:lumOff val="8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200" b="1" i="0" u="none" strike="noStrike" kern="1200" dirty="0">
                          <a:solidFill>
                            <a:schemeClr val="accent3"/>
                          </a:solidFill>
                          <a:effectLst/>
                          <a:latin typeface="微软雅黑" panose="020B0503020204020204" pitchFamily="34" charset="-122"/>
                          <a:ea typeface="微软雅黑" panose="020B0503020204020204" pitchFamily="34" charset="-122"/>
                          <a:cs typeface="+mn-cs"/>
                        </a:rPr>
                        <a:t>8%</a:t>
                      </a:r>
                    </a:p>
                  </a:txBody>
                  <a:tcPr marL="0" marR="0" marT="0" marB="0" anchor="ctr">
                    <a:lnR w="9525" cap="flat" cmpd="sng" algn="ctr">
                      <a:solidFill>
                        <a:schemeClr val="accent4">
                          <a:lumMod val="20000"/>
                          <a:lumOff val="80000"/>
                        </a:schemeClr>
                      </a:solidFill>
                      <a:prstDash val="solid"/>
                      <a:round/>
                      <a:headEnd type="none" w="med" len="med"/>
                      <a:tailEnd type="none" w="med" len="med"/>
                    </a:lnR>
                    <a:lnT w="9525" cap="flat" cmpd="sng" algn="ctr">
                      <a:solidFill>
                        <a:schemeClr val="accent4">
                          <a:lumMod val="20000"/>
                          <a:lumOff val="80000"/>
                        </a:schemeClr>
                      </a:solidFill>
                      <a:prstDash val="solid"/>
                      <a:round/>
                      <a:headEnd type="none" w="med" len="med"/>
                      <a:tailEnd type="none" w="med" len="med"/>
                    </a:lnT>
                    <a:lnB w="9525" cap="flat" cmpd="sng" algn="ctr">
                      <a:solidFill>
                        <a:schemeClr val="accent4">
                          <a:lumMod val="20000"/>
                          <a:lumOff val="8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4260471428"/>
                  </a:ext>
                </a:extLst>
              </a:tr>
            </a:tbl>
          </a:graphicData>
        </a:graphic>
      </p:graphicFrame>
      <p:graphicFrame>
        <p:nvGraphicFramePr>
          <p:cNvPr id="39" name="表格 38">
            <a:extLst>
              <a:ext uri="{FF2B5EF4-FFF2-40B4-BE49-F238E27FC236}">
                <a16:creationId xmlns:a16="http://schemas.microsoft.com/office/drawing/2014/main" id="{4BB79BD4-29AC-4C57-ADCF-3C7B6903BE01}"/>
              </a:ext>
            </a:extLst>
          </p:cNvPr>
          <p:cNvGraphicFramePr>
            <a:graphicFrameLocks noGrp="1"/>
          </p:cNvGraphicFramePr>
          <p:nvPr>
            <p:extLst>
              <p:ext uri="{D42A27DB-BD31-4B8C-83A1-F6EECF244321}">
                <p14:modId xmlns:p14="http://schemas.microsoft.com/office/powerpoint/2010/main" val="3264904637"/>
              </p:ext>
            </p:extLst>
          </p:nvPr>
        </p:nvGraphicFramePr>
        <p:xfrm>
          <a:off x="10631729" y="5806846"/>
          <a:ext cx="972000" cy="448564"/>
        </p:xfrm>
        <a:graphic>
          <a:graphicData uri="http://schemas.openxmlformats.org/drawingml/2006/table">
            <a:tbl>
              <a:tblPr>
                <a:tableStyleId>{5C22544A-7EE6-4342-B048-85BDC9FD1C3A}</a:tableStyleId>
              </a:tblPr>
              <a:tblGrid>
                <a:gridCol w="612000">
                  <a:extLst>
                    <a:ext uri="{9D8B030D-6E8A-4147-A177-3AD203B41FA5}">
                      <a16:colId xmlns:a16="http://schemas.microsoft.com/office/drawing/2014/main" val="1272429499"/>
                    </a:ext>
                  </a:extLst>
                </a:gridCol>
                <a:gridCol w="360000">
                  <a:extLst>
                    <a:ext uri="{9D8B030D-6E8A-4147-A177-3AD203B41FA5}">
                      <a16:colId xmlns:a16="http://schemas.microsoft.com/office/drawing/2014/main" val="1166551052"/>
                    </a:ext>
                  </a:extLst>
                </a:gridCol>
              </a:tblGrid>
              <a:tr h="224282">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UV</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0" marR="0" marT="0" marB="0" anchor="ctr">
                    <a:solidFill>
                      <a:schemeClr val="accent4">
                        <a:lumMod val="20000"/>
                        <a:lumOff val="80000"/>
                      </a:schemeClr>
                    </a:solidFill>
                  </a:tcPr>
                </a:tc>
                <a:tc>
                  <a:txBody>
                    <a:bodyPr/>
                    <a:lstStyle/>
                    <a:p>
                      <a:pPr algn="ctr" fontAlgn="ct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6</a:t>
                      </a:r>
                      <a:r>
                        <a:rPr lang="zh-CN" altLang="en-US" sz="1200" b="0" i="0" u="none" strike="noStrike" dirty="0">
                          <a:solidFill>
                            <a:srgbClr val="000000"/>
                          </a:solidFill>
                          <a:effectLst/>
                          <a:latin typeface="微软雅黑" panose="020B0503020204020204" pitchFamily="34" charset="-122"/>
                          <a:ea typeface="微软雅黑" panose="020B0503020204020204" pitchFamily="34" charset="-122"/>
                        </a:rPr>
                        <a:t>万</a:t>
                      </a:r>
                      <a:endParaRPr lang="en-US" altLang="zh-CN" sz="1200" b="0" i="0" u="none" strike="noStrike" dirty="0">
                        <a:solidFill>
                          <a:srgbClr val="000000"/>
                        </a:solidFill>
                        <a:effectLst/>
                        <a:latin typeface="微软雅黑" panose="020B0503020204020204" pitchFamily="34" charset="-122"/>
                        <a:ea typeface="微软雅黑" panose="020B0503020204020204" pitchFamily="34" charset="-122"/>
                      </a:endParaRPr>
                    </a:p>
                  </a:txBody>
                  <a:tcPr marL="0" marR="0" marT="0" marB="0" anchor="ctr">
                    <a:lnR w="9525" cap="flat" cmpd="sng" algn="ctr">
                      <a:solidFill>
                        <a:schemeClr val="accent4">
                          <a:lumMod val="20000"/>
                          <a:lumOff val="80000"/>
                        </a:schemeClr>
                      </a:solidFill>
                      <a:prstDash val="solid"/>
                      <a:round/>
                      <a:headEnd type="none" w="med" len="med"/>
                      <a:tailEnd type="none" w="med" len="med"/>
                    </a:lnR>
                    <a:lnB w="9525" cap="flat" cmpd="sng" algn="ctr">
                      <a:solidFill>
                        <a:schemeClr val="accent4">
                          <a:lumMod val="20000"/>
                          <a:lumOff val="8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4231313742"/>
                  </a:ext>
                </a:extLst>
              </a:tr>
              <a:tr h="224282">
                <a:tc>
                  <a:txBody>
                    <a:bodyPr/>
                    <a:lstStyle/>
                    <a:p>
                      <a:pPr algn="ctr" fontAlgn="ctr"/>
                      <a:r>
                        <a:rPr lang="zh-CN" altLang="en-US" sz="1100" b="0" i="0" u="none" strike="noStrike" dirty="0">
                          <a:solidFill>
                            <a:srgbClr val="000000"/>
                          </a:solidFill>
                          <a:effectLst/>
                          <a:latin typeface="微软雅黑" panose="020B0503020204020204" pitchFamily="34" charset="-122"/>
                          <a:ea typeface="微软雅黑" panose="020B0503020204020204" pitchFamily="34" charset="-122"/>
                        </a:rPr>
                        <a:t>官旗贡献</a:t>
                      </a:r>
                    </a:p>
                  </a:txBody>
                  <a:tcPr marL="0" marR="0" marT="0" marB="0" anchor="ctr">
                    <a:solidFill>
                      <a:schemeClr val="accent4">
                        <a:lumMod val="20000"/>
                        <a:lumOff val="8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200" b="1" i="0" u="none" strike="noStrike" kern="1200" dirty="0">
                          <a:solidFill>
                            <a:schemeClr val="accent3"/>
                          </a:solidFill>
                          <a:effectLst/>
                          <a:latin typeface="微软雅黑" panose="020B0503020204020204" pitchFamily="34" charset="-122"/>
                          <a:ea typeface="微软雅黑" panose="020B0503020204020204" pitchFamily="34" charset="-122"/>
                          <a:cs typeface="+mn-cs"/>
                        </a:rPr>
                        <a:t>3%</a:t>
                      </a:r>
                    </a:p>
                  </a:txBody>
                  <a:tcPr marL="0" marR="0" marT="0" marB="0" anchor="ctr">
                    <a:lnR w="9525" cap="flat" cmpd="sng" algn="ctr">
                      <a:solidFill>
                        <a:schemeClr val="accent4">
                          <a:lumMod val="20000"/>
                          <a:lumOff val="80000"/>
                        </a:schemeClr>
                      </a:solidFill>
                      <a:prstDash val="solid"/>
                      <a:round/>
                      <a:headEnd type="none" w="med" len="med"/>
                      <a:tailEnd type="none" w="med" len="med"/>
                    </a:lnR>
                    <a:lnT w="9525" cap="flat" cmpd="sng" algn="ctr">
                      <a:solidFill>
                        <a:schemeClr val="accent4">
                          <a:lumMod val="20000"/>
                          <a:lumOff val="80000"/>
                        </a:schemeClr>
                      </a:solidFill>
                      <a:prstDash val="solid"/>
                      <a:round/>
                      <a:headEnd type="none" w="med" len="med"/>
                      <a:tailEnd type="none" w="med" len="med"/>
                    </a:lnT>
                    <a:lnB w="9525" cap="flat" cmpd="sng" algn="ctr">
                      <a:solidFill>
                        <a:schemeClr val="accent4">
                          <a:lumMod val="20000"/>
                          <a:lumOff val="8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800450560"/>
                  </a:ext>
                </a:extLst>
              </a:tr>
            </a:tbl>
          </a:graphicData>
        </a:graphic>
      </p:graphicFrame>
      <p:sp>
        <p:nvSpPr>
          <p:cNvPr id="40" name="文本占位符 2">
            <a:extLst>
              <a:ext uri="{FF2B5EF4-FFF2-40B4-BE49-F238E27FC236}">
                <a16:creationId xmlns:a16="http://schemas.microsoft.com/office/drawing/2014/main" id="{212EC289-7651-49CC-8DB6-C712E6849AB3}"/>
              </a:ext>
            </a:extLst>
          </p:cNvPr>
          <p:cNvSpPr txBox="1">
            <a:spLocks/>
          </p:cNvSpPr>
          <p:nvPr/>
        </p:nvSpPr>
        <p:spPr>
          <a:xfrm>
            <a:off x="9629855" y="5551141"/>
            <a:ext cx="2052000" cy="300942"/>
          </a:xfrm>
          <a:prstGeom prst="rect">
            <a:avLst/>
          </a:prstGeom>
        </p:spPr>
        <p:txBody>
          <a:bodyPr/>
          <a:lstStyle>
            <a:lvl1pPr marL="285750" marR="0" indent="-285750" algn="l" defTabSz="914400" rtl="0" eaLnBrk="1" fontAlgn="auto" latinLnBrk="0" hangingPunct="1">
              <a:lnSpc>
                <a:spcPct val="150000"/>
              </a:lnSpc>
              <a:spcBef>
                <a:spcPts val="0"/>
              </a:spcBef>
              <a:spcAft>
                <a:spcPts val="600"/>
              </a:spcAft>
              <a:buClrTx/>
              <a:buSzTx/>
              <a:buFont typeface="Arial" panose="020B0604020202020204" pitchFamily="34" charset="0"/>
              <a:buChar char="•"/>
              <a:tabLst/>
              <a:defRPr sz="1200" kern="1200">
                <a:solidFill>
                  <a:schemeClr val="tx1"/>
                </a:solidFill>
                <a:latin typeface="Verdana" panose="020B0604030504040204" pitchFamily="34" charset="0"/>
                <a:ea typeface="Microsoft YaHei" panose="020B0503020204020204" pitchFamily="34" charset="-122"/>
                <a:cs typeface="Verdan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Verdana" panose="020B0604030504040204" pitchFamily="34" charset="0"/>
                <a:ea typeface="Microsoft YaHei" panose="020B0503020204020204" pitchFamily="34" charset="-122"/>
                <a:cs typeface="Verdan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Verdana" panose="020B0604030504040204" pitchFamily="34" charset="0"/>
                <a:ea typeface="Microsoft YaHei" panose="020B0503020204020204" pitchFamily="34" charset="-122"/>
                <a:cs typeface="Verdan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Verdana" panose="020B0604030504040204" pitchFamily="34" charset="0"/>
                <a:ea typeface="Microsoft YaHei" panose="020B0503020204020204" pitchFamily="34" charset="-122"/>
                <a:cs typeface="Verdan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Verdana" panose="020B0604030504040204" pitchFamily="34" charset="0"/>
                <a:ea typeface="Microsoft YaHei" panose="020B0503020204020204" pitchFamily="34" charset="-122"/>
                <a:cs typeface="Verdan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None/>
              <a:defRPr/>
            </a:pPr>
            <a:r>
              <a:rPr lang="zh-CN" altLang="en-US" sz="1100" b="1" dirty="0">
                <a:solidFill>
                  <a:schemeClr val="tx1">
                    <a:lumMod val="75000"/>
                    <a:lumOff val="25000"/>
                  </a:schemeClr>
                </a:solidFill>
                <a:latin typeface="微软雅黑"/>
                <a:ea typeface="微软雅黑"/>
              </a:rPr>
              <a:t>直播商品销售情况</a:t>
            </a:r>
            <a:endParaRPr kumimoji="0" lang="en-US" altLang="zh-CN" sz="1100" b="1" i="0" u="none" strike="noStrike" kern="1200" cap="none" spc="0" normalizeH="0" baseline="0" noProof="0" dirty="0">
              <a:ln>
                <a:noFill/>
              </a:ln>
              <a:solidFill>
                <a:schemeClr val="tx1">
                  <a:lumMod val="75000"/>
                  <a:lumOff val="25000"/>
                </a:schemeClr>
              </a:solidFill>
              <a:effectLst/>
              <a:uLnTx/>
              <a:uFillTx/>
              <a:latin typeface="微软雅黑"/>
              <a:ea typeface="微软雅黑"/>
              <a:cs typeface="Verdana" panose="020B0604030504040204" pitchFamily="34" charset="0"/>
            </a:endParaRPr>
          </a:p>
        </p:txBody>
      </p:sp>
      <p:sp>
        <p:nvSpPr>
          <p:cNvPr id="41" name="文本占位符 6">
            <a:extLst>
              <a:ext uri="{FF2B5EF4-FFF2-40B4-BE49-F238E27FC236}">
                <a16:creationId xmlns:a16="http://schemas.microsoft.com/office/drawing/2014/main" id="{1ED7F45E-A980-4A18-AF62-5B7882F04930}"/>
              </a:ext>
            </a:extLst>
          </p:cNvPr>
          <p:cNvSpPr txBox="1">
            <a:spLocks/>
          </p:cNvSpPr>
          <p:nvPr/>
        </p:nvSpPr>
        <p:spPr>
          <a:xfrm>
            <a:off x="6922008" y="6237578"/>
            <a:ext cx="3147988" cy="300942"/>
          </a:xfrm>
          <a:prstGeom prst="rect">
            <a:avLst/>
          </a:prstGeom>
        </p:spPr>
        <p:txBody>
          <a:bodyPr anchor="ctr"/>
          <a:lstStyle>
            <a:lvl1pPr marL="0" indent="0" algn="l" defTabSz="914400" rtl="0" eaLnBrk="1" latinLnBrk="0" hangingPunct="1">
              <a:lnSpc>
                <a:spcPct val="90000"/>
              </a:lnSpc>
              <a:spcBef>
                <a:spcPts val="0"/>
              </a:spcBef>
              <a:buFont typeface="Arial" panose="020B0604020202020204" pitchFamily="34" charset="0"/>
              <a:buNone/>
              <a:defRPr sz="800" kern="1200">
                <a:solidFill>
                  <a:schemeClr val="tx1">
                    <a:lumMod val="65000"/>
                    <a:lumOff val="35000"/>
                  </a:schemeClr>
                </a:solidFill>
                <a:latin typeface="Verdana" panose="020B0604030504040204" pitchFamily="34" charset="0"/>
                <a:ea typeface="Microsoft YaHei" panose="020B0503020204020204" pitchFamily="34" charset="-122"/>
                <a:cs typeface="Verdana" panose="020B060403050404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Verdana" panose="020B0604030504040204" pitchFamily="34" charset="0"/>
                <a:ea typeface="Microsoft YaHei" panose="020B0503020204020204" pitchFamily="34" charset="-122"/>
                <a:cs typeface="Verdana" panose="020B060403050404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Verdana" panose="020B0604030504040204" pitchFamily="34" charset="0"/>
                <a:ea typeface="Microsoft YaHei" panose="020B0503020204020204" pitchFamily="34" charset="-122"/>
                <a:cs typeface="Verdana" panose="020B060403050404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Verdana" panose="020B0604030504040204" pitchFamily="34" charset="0"/>
                <a:ea typeface="Microsoft YaHei" panose="020B0503020204020204" pitchFamily="34" charset="-122"/>
                <a:cs typeface="Verdana" panose="020B060403050404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Verdana" panose="020B0604030504040204" pitchFamily="34" charset="0"/>
                <a:ea typeface="Microsoft YaHei" panose="020B0503020204020204" pitchFamily="34" charset="-122"/>
                <a:cs typeface="Verdan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i="1" dirty="0">
                <a:solidFill>
                  <a:schemeClr val="bg1">
                    <a:lumMod val="50000"/>
                  </a:schemeClr>
                </a:solidFill>
              </a:rPr>
              <a:t>*UV</a:t>
            </a:r>
            <a:r>
              <a:rPr lang="zh-CN" altLang="en-US" i="1" dirty="0">
                <a:solidFill>
                  <a:schemeClr val="bg1">
                    <a:lumMod val="50000"/>
                  </a:schemeClr>
                </a:solidFill>
              </a:rPr>
              <a:t>增量贡献 </a:t>
            </a:r>
            <a:r>
              <a:rPr lang="en-US" altLang="zh-CN" i="1" dirty="0">
                <a:solidFill>
                  <a:schemeClr val="bg1">
                    <a:lumMod val="50000"/>
                  </a:schemeClr>
                </a:solidFill>
              </a:rPr>
              <a:t>= </a:t>
            </a:r>
            <a:r>
              <a:rPr lang="zh-CN" altLang="en-US" i="1" dirty="0">
                <a:solidFill>
                  <a:schemeClr val="bg1">
                    <a:lumMod val="50000"/>
                  </a:schemeClr>
                </a:solidFill>
              </a:rPr>
              <a:t>渠道</a:t>
            </a:r>
            <a:r>
              <a:rPr lang="en-US" altLang="zh-CN" i="1" dirty="0">
                <a:solidFill>
                  <a:schemeClr val="bg1">
                    <a:lumMod val="50000"/>
                  </a:schemeClr>
                </a:solidFill>
              </a:rPr>
              <a:t>UV</a:t>
            </a:r>
            <a:r>
              <a:rPr lang="zh-CN" altLang="en-US" i="1" dirty="0">
                <a:solidFill>
                  <a:schemeClr val="bg1">
                    <a:lumMod val="50000"/>
                  </a:schemeClr>
                </a:solidFill>
              </a:rPr>
              <a:t>同比增量 </a:t>
            </a:r>
            <a:r>
              <a:rPr lang="en-US" altLang="zh-CN" i="1" dirty="0">
                <a:solidFill>
                  <a:schemeClr val="bg1">
                    <a:lumMod val="50000"/>
                  </a:schemeClr>
                </a:solidFill>
              </a:rPr>
              <a:t>/ </a:t>
            </a:r>
            <a:r>
              <a:rPr lang="zh-CN" altLang="en-US" i="1" dirty="0">
                <a:solidFill>
                  <a:schemeClr val="bg1">
                    <a:lumMod val="50000"/>
                  </a:schemeClr>
                </a:solidFill>
              </a:rPr>
              <a:t>店铺</a:t>
            </a:r>
            <a:r>
              <a:rPr lang="en-US" altLang="zh-CN" i="1" dirty="0">
                <a:solidFill>
                  <a:schemeClr val="bg1">
                    <a:lumMod val="50000"/>
                  </a:schemeClr>
                </a:solidFill>
              </a:rPr>
              <a:t>UV</a:t>
            </a:r>
            <a:r>
              <a:rPr lang="zh-CN" altLang="en-US" i="1" dirty="0">
                <a:solidFill>
                  <a:schemeClr val="bg1">
                    <a:lumMod val="50000"/>
                  </a:schemeClr>
                </a:solidFill>
              </a:rPr>
              <a:t>同比增量</a:t>
            </a:r>
          </a:p>
        </p:txBody>
      </p:sp>
    </p:spTree>
    <p:extLst>
      <p:ext uri="{BB962C8B-B14F-4D97-AF65-F5344CB8AC3E}">
        <p14:creationId xmlns:p14="http://schemas.microsoft.com/office/powerpoint/2010/main" val="428901804"/>
      </p:ext>
    </p:extLst>
  </p:cSld>
  <p:clrMapOvr>
    <a:masterClrMapping/>
  </p:clrMapOvr>
  <p:extLst mod="1">
    <p:ext uri="{6950BFC3-D8DA-4A85-94F7-54DA5524770B}">
      <p188:commentRel xmlns:p188="http://schemas.microsoft.com/office/powerpoint/2018/8/main" xmlns="" r:id="rId9"/>
    </p:ext>
  </p:extLs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标题 69">
            <a:extLst>
              <a:ext uri="{FF2B5EF4-FFF2-40B4-BE49-F238E27FC236}">
                <a16:creationId xmlns:a16="http://schemas.microsoft.com/office/drawing/2014/main" id="{D03D7E18-986A-4D31-80D4-C53485BFF398}"/>
              </a:ext>
            </a:extLst>
          </p:cNvPr>
          <p:cNvSpPr>
            <a:spLocks noGrp="1"/>
          </p:cNvSpPr>
          <p:nvPr>
            <p:ph type="title"/>
          </p:nvPr>
        </p:nvSpPr>
        <p:spPr/>
        <p:txBody>
          <a:bodyPr/>
          <a:lstStyle/>
          <a:p>
            <a:r>
              <a:rPr lang="zh-CN" altLang="en-US" dirty="0"/>
              <a:t>客单及</a:t>
            </a:r>
            <a:r>
              <a:rPr lang="en-US" altLang="zh-CN" dirty="0"/>
              <a:t>UV</a:t>
            </a:r>
            <a:r>
              <a:rPr lang="zh-CN" altLang="en-US" dirty="0"/>
              <a:t>共同驱动小熊品牌生意增长</a:t>
            </a:r>
          </a:p>
        </p:txBody>
      </p:sp>
      <p:sp>
        <p:nvSpPr>
          <p:cNvPr id="71" name="文本占位符 70">
            <a:extLst>
              <a:ext uri="{FF2B5EF4-FFF2-40B4-BE49-F238E27FC236}">
                <a16:creationId xmlns:a16="http://schemas.microsoft.com/office/drawing/2014/main" id="{38E4E3AE-6831-49A8-B282-55F993A1FB85}"/>
              </a:ext>
            </a:extLst>
          </p:cNvPr>
          <p:cNvSpPr>
            <a:spLocks noGrp="1"/>
          </p:cNvSpPr>
          <p:nvPr>
            <p:ph type="body" sz="quarter" idx="11"/>
          </p:nvPr>
        </p:nvSpPr>
        <p:spPr>
          <a:xfrm>
            <a:off x="282372" y="6533486"/>
            <a:ext cx="11627255" cy="300942"/>
          </a:xfrm>
        </p:spPr>
        <p:txBody>
          <a:bodyPr/>
          <a:lstStyle/>
          <a:p>
            <a:r>
              <a:rPr lang="zh-CN" altLang="en-US" dirty="0"/>
              <a:t>数据来源：生意参谋</a:t>
            </a:r>
            <a:r>
              <a:rPr lang="en-US" altLang="zh-CN" dirty="0"/>
              <a:t>&amp;</a:t>
            </a:r>
            <a:r>
              <a:rPr lang="zh-CN" altLang="en-US" dirty="0"/>
              <a:t>千瓜数据</a:t>
            </a:r>
          </a:p>
        </p:txBody>
      </p:sp>
      <p:sp>
        <p:nvSpPr>
          <p:cNvPr id="9" name="矩形 8">
            <a:extLst>
              <a:ext uri="{FF2B5EF4-FFF2-40B4-BE49-F238E27FC236}">
                <a16:creationId xmlns:a16="http://schemas.microsoft.com/office/drawing/2014/main" id="{D99ADDCD-EE25-4F7A-96F5-D954D1AD05E7}"/>
              </a:ext>
            </a:extLst>
          </p:cNvPr>
          <p:cNvSpPr/>
          <p:nvPr/>
        </p:nvSpPr>
        <p:spPr>
          <a:xfrm>
            <a:off x="4042435" y="1512814"/>
            <a:ext cx="7792008" cy="5020672"/>
          </a:xfrm>
          <a:prstGeom prst="rect">
            <a:avLst/>
          </a:prstGeom>
          <a:solidFill>
            <a:schemeClr val="accent4">
              <a:lumMod val="20000"/>
              <a:lumOff val="80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10" name="矩形 9">
            <a:extLst>
              <a:ext uri="{FF2B5EF4-FFF2-40B4-BE49-F238E27FC236}">
                <a16:creationId xmlns:a16="http://schemas.microsoft.com/office/drawing/2014/main" id="{3D6C8F45-4FE8-46EF-BF8B-4B776BE22AD1}"/>
              </a:ext>
            </a:extLst>
          </p:cNvPr>
          <p:cNvSpPr/>
          <p:nvPr/>
        </p:nvSpPr>
        <p:spPr>
          <a:xfrm>
            <a:off x="327625" y="1512814"/>
            <a:ext cx="3486377" cy="5020672"/>
          </a:xfrm>
          <a:prstGeom prst="rect">
            <a:avLst/>
          </a:prstGeom>
          <a:solidFill>
            <a:srgbClr val="EFECE9">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11" name="矩形 10">
            <a:extLst>
              <a:ext uri="{FF2B5EF4-FFF2-40B4-BE49-F238E27FC236}">
                <a16:creationId xmlns:a16="http://schemas.microsoft.com/office/drawing/2014/main" id="{334B415D-C8AE-41E5-A307-3F7123343963}"/>
              </a:ext>
            </a:extLst>
          </p:cNvPr>
          <p:cNvSpPr/>
          <p:nvPr/>
        </p:nvSpPr>
        <p:spPr>
          <a:xfrm>
            <a:off x="587184" y="1302789"/>
            <a:ext cx="2550084" cy="409746"/>
          </a:xfrm>
          <a:prstGeom prst="rect">
            <a:avLst/>
          </a:prstGeom>
          <a:solidFill>
            <a:schemeClr val="accent2">
              <a:lumMod val="60000"/>
              <a:lumOff val="4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dirty="0">
                <a:ln>
                  <a:noFill/>
                </a:ln>
                <a:solidFill>
                  <a:srgbClr val="000000">
                    <a:lumMod val="75000"/>
                    <a:lumOff val="25000"/>
                  </a:srgbClr>
                </a:solidFill>
                <a:effectLst/>
                <a:uLnTx/>
                <a:uFillTx/>
                <a:latin typeface="Microsoft YaHei UI"/>
                <a:ea typeface="微软雅黑"/>
                <a:cs typeface="+mn-cs"/>
              </a:rPr>
              <a:t>23</a:t>
            </a:r>
            <a:r>
              <a:rPr kumimoji="0" lang="zh-CN" altLang="en-US" sz="1400" b="1" i="0" u="none" strike="noStrike" kern="1200" cap="none" spc="0" normalizeH="0" baseline="0" noProof="0" dirty="0">
                <a:ln>
                  <a:noFill/>
                </a:ln>
                <a:solidFill>
                  <a:srgbClr val="000000">
                    <a:lumMod val="75000"/>
                    <a:lumOff val="25000"/>
                  </a:srgbClr>
                </a:solidFill>
                <a:effectLst/>
                <a:uLnTx/>
                <a:uFillTx/>
                <a:latin typeface="Microsoft YaHei UI"/>
                <a:ea typeface="微软雅黑"/>
                <a:cs typeface="+mn-cs"/>
              </a:rPr>
              <a:t>年新品助力品牌客单价提升</a:t>
            </a:r>
          </a:p>
        </p:txBody>
      </p:sp>
      <p:sp>
        <p:nvSpPr>
          <p:cNvPr id="13" name="矩形 12">
            <a:extLst>
              <a:ext uri="{FF2B5EF4-FFF2-40B4-BE49-F238E27FC236}">
                <a16:creationId xmlns:a16="http://schemas.microsoft.com/office/drawing/2014/main" id="{05038293-F12D-487E-83AF-E22D8AAF760E}"/>
              </a:ext>
            </a:extLst>
          </p:cNvPr>
          <p:cNvSpPr/>
          <p:nvPr/>
        </p:nvSpPr>
        <p:spPr>
          <a:xfrm>
            <a:off x="4305268" y="1302789"/>
            <a:ext cx="2550084" cy="409746"/>
          </a:xfrm>
          <a:prstGeom prst="rect">
            <a:avLst/>
          </a:prstGeom>
          <a:solidFill>
            <a:schemeClr val="accent4">
              <a:lumMod val="40000"/>
              <a:lumOff val="6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srgbClr val="000000">
                    <a:lumMod val="75000"/>
                    <a:lumOff val="25000"/>
                  </a:srgbClr>
                </a:solidFill>
                <a:effectLst/>
                <a:uLnTx/>
                <a:uFillTx/>
                <a:latin typeface="Microsoft YaHei UI"/>
                <a:ea typeface="微软雅黑"/>
                <a:cs typeface="+mn-cs"/>
              </a:rPr>
              <a:t>手淘搜索带动品牌流量增长</a:t>
            </a:r>
          </a:p>
        </p:txBody>
      </p:sp>
      <p:graphicFrame>
        <p:nvGraphicFramePr>
          <p:cNvPr id="15" name="表格 14">
            <a:extLst>
              <a:ext uri="{FF2B5EF4-FFF2-40B4-BE49-F238E27FC236}">
                <a16:creationId xmlns:a16="http://schemas.microsoft.com/office/drawing/2014/main" id="{EE47E061-D36E-40E9-8F2F-27F49C18FCF8}"/>
              </a:ext>
            </a:extLst>
          </p:cNvPr>
          <p:cNvGraphicFramePr>
            <a:graphicFrameLocks noGrp="1"/>
          </p:cNvGraphicFramePr>
          <p:nvPr/>
        </p:nvGraphicFramePr>
        <p:xfrm>
          <a:off x="448997" y="2591500"/>
          <a:ext cx="1929686" cy="3670493"/>
        </p:xfrm>
        <a:graphic>
          <a:graphicData uri="http://schemas.openxmlformats.org/drawingml/2006/table">
            <a:tbl>
              <a:tblPr>
                <a:tableStyleId>{5C22544A-7EE6-4342-B048-85BDC9FD1C3A}</a:tableStyleId>
              </a:tblPr>
              <a:tblGrid>
                <a:gridCol w="381862">
                  <a:extLst>
                    <a:ext uri="{9D8B030D-6E8A-4147-A177-3AD203B41FA5}">
                      <a16:colId xmlns:a16="http://schemas.microsoft.com/office/drawing/2014/main" val="3508779346"/>
                    </a:ext>
                  </a:extLst>
                </a:gridCol>
                <a:gridCol w="348644">
                  <a:extLst>
                    <a:ext uri="{9D8B030D-6E8A-4147-A177-3AD203B41FA5}">
                      <a16:colId xmlns:a16="http://schemas.microsoft.com/office/drawing/2014/main" val="3993543571"/>
                    </a:ext>
                  </a:extLst>
                </a:gridCol>
                <a:gridCol w="717515">
                  <a:extLst>
                    <a:ext uri="{9D8B030D-6E8A-4147-A177-3AD203B41FA5}">
                      <a16:colId xmlns:a16="http://schemas.microsoft.com/office/drawing/2014/main" val="2225557669"/>
                    </a:ext>
                  </a:extLst>
                </a:gridCol>
                <a:gridCol w="481665">
                  <a:extLst>
                    <a:ext uri="{9D8B030D-6E8A-4147-A177-3AD203B41FA5}">
                      <a16:colId xmlns:a16="http://schemas.microsoft.com/office/drawing/2014/main" val="1241619452"/>
                    </a:ext>
                  </a:extLst>
                </a:gridCol>
              </a:tblGrid>
              <a:tr h="346497">
                <a:tc gridSpan="4">
                  <a:txBody>
                    <a:bodyPr/>
                    <a:lstStyle/>
                    <a:p>
                      <a:pPr algn="ctr" fontAlgn="ctr"/>
                      <a:r>
                        <a:rPr lang="zh-CN" altLang="en-US" sz="1200" b="1" i="0" u="none" strike="noStrike" dirty="0">
                          <a:solidFill>
                            <a:srgbClr val="000000"/>
                          </a:solidFill>
                          <a:effectLst/>
                          <a:latin typeface="微软雅黑" panose="020B0503020204020204" pitchFamily="34" charset="-122"/>
                          <a:ea typeface="微软雅黑" panose="020B0503020204020204" pitchFamily="34" charset="-122"/>
                        </a:rPr>
                        <a:t>小熊</a:t>
                      </a:r>
                      <a:r>
                        <a:rPr lang="en-US" altLang="zh-CN" sz="1200" b="1" i="0" u="none" strike="noStrike" dirty="0">
                          <a:solidFill>
                            <a:srgbClr val="000000"/>
                          </a:solidFill>
                          <a:effectLst/>
                          <a:latin typeface="微软雅黑" panose="020B0503020204020204" pitchFamily="34" charset="-122"/>
                          <a:ea typeface="微软雅黑" panose="020B0503020204020204" pitchFamily="34" charset="-122"/>
                        </a:rPr>
                        <a:t>12</a:t>
                      </a:r>
                      <a:r>
                        <a:rPr lang="zh-CN" altLang="en-US" sz="1200" b="1" i="0" u="none" strike="noStrike" dirty="0">
                          <a:solidFill>
                            <a:srgbClr val="000000"/>
                          </a:solidFill>
                          <a:effectLst/>
                          <a:latin typeface="微软雅黑" panose="020B0503020204020204" pitchFamily="34" charset="-122"/>
                          <a:ea typeface="微软雅黑" panose="020B0503020204020204" pitchFamily="34" charset="-122"/>
                        </a:rPr>
                        <a:t>月市场</a:t>
                      </a:r>
                      <a:r>
                        <a:rPr lang="en-US" altLang="zh-CN" sz="1200" b="1" i="0" u="none" strike="noStrike" dirty="0">
                          <a:solidFill>
                            <a:srgbClr val="000000"/>
                          </a:solidFill>
                          <a:effectLst/>
                          <a:latin typeface="微软雅黑" panose="020B0503020204020204" pitchFamily="34" charset="-122"/>
                          <a:ea typeface="微软雅黑" panose="020B0503020204020204" pitchFamily="34" charset="-122"/>
                        </a:rPr>
                        <a:t>Top5</a:t>
                      </a:r>
                      <a:r>
                        <a:rPr lang="zh-CN" altLang="en-US" sz="1200" b="1" i="0" u="none" strike="noStrike" dirty="0">
                          <a:solidFill>
                            <a:srgbClr val="000000"/>
                          </a:solidFill>
                          <a:effectLst/>
                          <a:latin typeface="微软雅黑" panose="020B0503020204020204" pitchFamily="34" charset="-122"/>
                          <a:ea typeface="微软雅黑" panose="020B0503020204020204" pitchFamily="34" charset="-122"/>
                        </a:rPr>
                        <a:t>商品</a:t>
                      </a:r>
                    </a:p>
                  </a:txBody>
                  <a:tcPr marL="6279" marR="6279" marT="6279" marB="0" anchor="ctr">
                    <a:solidFill>
                      <a:srgbClr val="EDE8E2"/>
                    </a:solidFill>
                  </a:tcPr>
                </a:tc>
                <a:tc hMerge="1">
                  <a:txBody>
                    <a:bodyPr/>
                    <a:lstStyle/>
                    <a:p>
                      <a:pPr algn="ctr" fontAlgn="ctr"/>
                      <a:endParaRPr lang="zh-CN" altLang="en-US" sz="1200" b="1" i="0" u="none" strike="noStrike" dirty="0">
                        <a:solidFill>
                          <a:srgbClr val="000000"/>
                        </a:solidFill>
                        <a:effectLst/>
                        <a:latin typeface="微软雅黑" panose="020B0503020204020204" pitchFamily="34" charset="-122"/>
                        <a:ea typeface="微软雅黑" panose="020B0503020204020204" pitchFamily="34" charset="-122"/>
                      </a:endParaRPr>
                    </a:p>
                  </a:txBody>
                  <a:tcPr marL="6279" marR="6279" marT="6279" marB="0" anchor="ctr">
                    <a:solidFill>
                      <a:srgbClr val="EDE8E2"/>
                    </a:solidFill>
                  </a:tcPr>
                </a:tc>
                <a:tc hMerge="1">
                  <a:txBody>
                    <a:bodyPr/>
                    <a:lstStyle/>
                    <a:p>
                      <a:endParaRPr lang="zh-CN" altLang="en-US"/>
                    </a:p>
                  </a:txBody>
                  <a:tcPr/>
                </a:tc>
                <a:tc hMerge="1">
                  <a:txBody>
                    <a:bodyPr/>
                    <a:lstStyle/>
                    <a:p>
                      <a:pPr algn="l" fontAlgn="ct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279" marR="6279" marT="6279" marB="0" anchor="ctr"/>
                </a:tc>
                <a:extLst>
                  <a:ext uri="{0D108BD9-81ED-4DB2-BD59-A6C34878D82A}">
                    <a16:rowId xmlns:a16="http://schemas.microsoft.com/office/drawing/2014/main" val="462812414"/>
                  </a:ext>
                </a:extLst>
              </a:tr>
              <a:tr h="269496">
                <a:tc>
                  <a:txBody>
                    <a:bodyPr/>
                    <a:lstStyle/>
                    <a:p>
                      <a:pPr algn="ctr" fontAlgn="ctr"/>
                      <a:r>
                        <a:rPr lang="en-US" altLang="zh-CN" sz="1100" b="1" u="none" strike="noStrike" dirty="0">
                          <a:solidFill>
                            <a:schemeClr val="tx1">
                              <a:lumMod val="75000"/>
                              <a:lumOff val="25000"/>
                            </a:schemeClr>
                          </a:solidFill>
                          <a:effectLst/>
                        </a:rPr>
                        <a:t>Year</a:t>
                      </a:r>
                    </a:p>
                  </a:txBody>
                  <a:tcPr marL="6279" marR="6279" marT="6279" marB="0" anchor="ctr">
                    <a:lnB w="9525" cap="flat" cmpd="sng" algn="ctr">
                      <a:noFill/>
                      <a:prstDash val="solid"/>
                      <a:round/>
                      <a:headEnd type="none" w="med" len="med"/>
                      <a:tailEnd type="none" w="med" len="med"/>
                    </a:lnB>
                    <a:solidFill>
                      <a:srgbClr val="EDE8E2"/>
                    </a:solidFill>
                  </a:tcPr>
                </a:tc>
                <a:tc>
                  <a:txBody>
                    <a:bodyPr/>
                    <a:lstStyle/>
                    <a:p>
                      <a:pPr algn="ctr" fontAlgn="ctr"/>
                      <a:r>
                        <a:rPr lang="zh-CN" altLang="en-US" sz="1100" b="1" u="none" strike="noStrike" dirty="0">
                          <a:solidFill>
                            <a:schemeClr val="tx1">
                              <a:lumMod val="75000"/>
                              <a:lumOff val="25000"/>
                            </a:schemeClr>
                          </a:solidFill>
                          <a:effectLst/>
                        </a:rPr>
                        <a:t>排名</a:t>
                      </a:r>
                      <a:endParaRPr lang="en-US" altLang="zh-CN" sz="1100" b="1" u="none" strike="noStrike" dirty="0">
                        <a:solidFill>
                          <a:schemeClr val="tx1">
                            <a:lumMod val="75000"/>
                            <a:lumOff val="25000"/>
                          </a:schemeClr>
                        </a:solidFill>
                        <a:effectLst/>
                      </a:endParaRPr>
                    </a:p>
                  </a:txBody>
                  <a:tcPr marL="6279" marR="6279" marT="6279" marB="0" anchor="ctr">
                    <a:lnB w="9525" cap="flat" cmpd="sng" algn="ctr">
                      <a:noFill/>
                      <a:prstDash val="solid"/>
                      <a:round/>
                      <a:headEnd type="none" w="med" len="med"/>
                      <a:tailEnd type="none" w="med" len="med"/>
                    </a:lnB>
                    <a:solidFill>
                      <a:srgbClr val="EDE8E2"/>
                    </a:solidFill>
                  </a:tcPr>
                </a:tc>
                <a:tc>
                  <a:txBody>
                    <a:bodyPr/>
                    <a:lstStyle/>
                    <a:p>
                      <a:pPr algn="ctr" fontAlgn="b"/>
                      <a:r>
                        <a:rPr lang="zh-CN" altLang="en-US" sz="1100" b="1" i="0" u="none" strike="noStrike" dirty="0">
                          <a:solidFill>
                            <a:schemeClr val="tx1">
                              <a:lumMod val="75000"/>
                              <a:lumOff val="25000"/>
                            </a:schemeClr>
                          </a:solidFill>
                          <a:effectLst/>
                          <a:latin typeface="微软雅黑" panose="020B0503020204020204" pitchFamily="34" charset="-122"/>
                          <a:ea typeface="微软雅黑" panose="020B0503020204020204" pitchFamily="34" charset="-122"/>
                        </a:rPr>
                        <a:t>交易金额</a:t>
                      </a:r>
                    </a:p>
                  </a:txBody>
                  <a:tcPr marL="0" marR="0" marT="0" marB="0" anchor="ctr">
                    <a:lnB w="9525" cap="flat" cmpd="sng" algn="ctr">
                      <a:noFill/>
                      <a:prstDash val="solid"/>
                      <a:round/>
                      <a:headEnd type="none" w="med" len="med"/>
                      <a:tailEnd type="none" w="med" len="med"/>
                    </a:lnB>
                    <a:solidFill>
                      <a:srgbClr val="EDE8E2"/>
                    </a:solidFill>
                  </a:tcPr>
                </a:tc>
                <a:tc>
                  <a:txBody>
                    <a:bodyPr/>
                    <a:lstStyle/>
                    <a:p>
                      <a:pPr algn="ctr" fontAlgn="b"/>
                      <a:r>
                        <a:rPr lang="zh-CN" altLang="en-US" sz="1100" b="1" i="0" u="none" strike="noStrike" dirty="0">
                          <a:solidFill>
                            <a:schemeClr val="tx1">
                              <a:lumMod val="75000"/>
                              <a:lumOff val="25000"/>
                            </a:schemeClr>
                          </a:solidFill>
                          <a:effectLst/>
                          <a:latin typeface="微软雅黑" panose="020B0503020204020204" pitchFamily="34" charset="-122"/>
                          <a:ea typeface="微软雅黑" panose="020B0503020204020204" pitchFamily="34" charset="-122"/>
                        </a:rPr>
                        <a:t>客单价</a:t>
                      </a:r>
                    </a:p>
                  </a:txBody>
                  <a:tcPr marL="0" marR="0" marT="0" marB="0" anchor="ctr">
                    <a:lnB w="9525" cap="flat" cmpd="sng" algn="ctr">
                      <a:noFill/>
                      <a:prstDash val="solid"/>
                      <a:round/>
                      <a:headEnd type="none" w="med" len="med"/>
                      <a:tailEnd type="none" w="med" len="med"/>
                    </a:lnB>
                    <a:solidFill>
                      <a:srgbClr val="EDE8E2"/>
                    </a:solidFill>
                  </a:tcPr>
                </a:tc>
                <a:extLst>
                  <a:ext uri="{0D108BD9-81ED-4DB2-BD59-A6C34878D82A}">
                    <a16:rowId xmlns:a16="http://schemas.microsoft.com/office/drawing/2014/main" val="3429512036"/>
                  </a:ext>
                </a:extLst>
              </a:tr>
              <a:tr h="305450">
                <a:tc rowSpan="5">
                  <a:txBody>
                    <a:bodyPr/>
                    <a:lstStyle/>
                    <a:p>
                      <a:pPr algn="ctr" fontAlgn="b"/>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Y22</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0" marR="0" marT="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6350" cap="flat" cmpd="sng" algn="ctr">
                      <a:solidFill>
                        <a:schemeClr val="bg1">
                          <a:lumMod val="50000"/>
                        </a:schemeClr>
                      </a:solidFill>
                      <a:prstDash val="dash"/>
                      <a:round/>
                      <a:headEnd type="none" w="med" len="med"/>
                      <a:tailEnd type="none" w="med" len="med"/>
                    </a:lnB>
                    <a:solidFill>
                      <a:schemeClr val="bg1"/>
                    </a:solidFill>
                  </a:tcPr>
                </a:tc>
                <a:tc>
                  <a:txBody>
                    <a:bodyPr/>
                    <a:lstStyle/>
                    <a:p>
                      <a:pPr algn="ctr" fontAlgn="b"/>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1</a:t>
                      </a:r>
                    </a:p>
                  </a:txBody>
                  <a:tcPr marL="0" marR="0" marT="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solidFill>
                      <a:schemeClr val="bg1"/>
                    </a:solidFill>
                  </a:tcPr>
                </a:tc>
                <a:tc>
                  <a:txBody>
                    <a:bodyPr/>
                    <a:lstStyle/>
                    <a:p>
                      <a:pPr algn="ctr" fontAlgn="b"/>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421,569</a:t>
                      </a:r>
                    </a:p>
                  </a:txBody>
                  <a:tcPr marL="0" marR="0" marT="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solidFill>
                      <a:schemeClr val="bg1"/>
                    </a:solidFill>
                  </a:tcPr>
                </a:tc>
                <a:tc>
                  <a:txBody>
                    <a:bodyPr/>
                    <a:lstStyle/>
                    <a:p>
                      <a:pPr algn="ctr" fontAlgn="b"/>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579</a:t>
                      </a:r>
                    </a:p>
                  </a:txBody>
                  <a:tcPr marL="0" marR="0" marT="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771905684"/>
                  </a:ext>
                </a:extLst>
              </a:tr>
              <a:tr h="305450">
                <a:tc vMerge="1">
                  <a:txBody>
                    <a:bodyPr/>
                    <a:lstStyle/>
                    <a:p>
                      <a:pPr algn="l" fontAlgn="b"/>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0" marR="0" marT="0" marB="0" anchor="b">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solidFill>
                      <a:schemeClr val="bg1"/>
                    </a:solidFill>
                  </a:tcPr>
                </a:tc>
                <a:tc>
                  <a:txBody>
                    <a:bodyPr/>
                    <a:lstStyle/>
                    <a:p>
                      <a:pPr algn="ctr" fontAlgn="b"/>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2</a:t>
                      </a:r>
                    </a:p>
                  </a:txBody>
                  <a:tcPr marL="0" marR="0" marT="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solidFill>
                      <a:schemeClr val="bg1"/>
                    </a:solidFill>
                  </a:tcPr>
                </a:tc>
                <a:tc>
                  <a:txBody>
                    <a:bodyPr/>
                    <a:lstStyle/>
                    <a:p>
                      <a:pPr algn="ctr" fontAlgn="b"/>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306,927</a:t>
                      </a:r>
                    </a:p>
                  </a:txBody>
                  <a:tcPr marL="0" marR="0" marT="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solidFill>
                      <a:schemeClr val="bg1"/>
                    </a:solidFill>
                  </a:tcPr>
                </a:tc>
                <a:tc>
                  <a:txBody>
                    <a:bodyPr/>
                    <a:lstStyle/>
                    <a:p>
                      <a:pPr algn="ctr" fontAlgn="b"/>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122</a:t>
                      </a:r>
                    </a:p>
                  </a:txBody>
                  <a:tcPr marL="0" marR="0" marT="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071180779"/>
                  </a:ext>
                </a:extLst>
              </a:tr>
              <a:tr h="305450">
                <a:tc vMerge="1">
                  <a:txBody>
                    <a:bodyPr/>
                    <a:lstStyle/>
                    <a:p>
                      <a:pPr algn="l" fontAlgn="b"/>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0" marR="0" marT="0" marB="0" anchor="b">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solidFill>
                      <a:schemeClr val="bg1"/>
                    </a:solidFill>
                  </a:tcPr>
                </a:tc>
                <a:tc>
                  <a:txBody>
                    <a:bodyPr/>
                    <a:lstStyle/>
                    <a:p>
                      <a:pPr algn="ctr" fontAlgn="b"/>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3</a:t>
                      </a:r>
                    </a:p>
                  </a:txBody>
                  <a:tcPr marL="0" marR="0" marT="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solidFill>
                      <a:schemeClr val="bg1"/>
                    </a:solidFill>
                  </a:tcPr>
                </a:tc>
                <a:tc>
                  <a:txBody>
                    <a:bodyPr/>
                    <a:lstStyle/>
                    <a:p>
                      <a:pPr algn="ctr" fontAlgn="b"/>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241,396</a:t>
                      </a:r>
                    </a:p>
                  </a:txBody>
                  <a:tcPr marL="0" marR="0" marT="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solidFill>
                      <a:schemeClr val="bg1"/>
                    </a:solidFill>
                  </a:tcPr>
                </a:tc>
                <a:tc>
                  <a:txBody>
                    <a:bodyPr/>
                    <a:lstStyle/>
                    <a:p>
                      <a:pPr algn="ctr" fontAlgn="b"/>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280</a:t>
                      </a:r>
                    </a:p>
                  </a:txBody>
                  <a:tcPr marL="0" marR="0" marT="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991143524"/>
                  </a:ext>
                </a:extLst>
              </a:tr>
              <a:tr h="305450">
                <a:tc vMerge="1">
                  <a:txBody>
                    <a:bodyPr/>
                    <a:lstStyle/>
                    <a:p>
                      <a:pPr algn="l" fontAlgn="b"/>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0" marR="0" marT="0" marB="0" anchor="b">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solidFill>
                      <a:schemeClr val="bg1"/>
                    </a:solidFill>
                  </a:tcPr>
                </a:tc>
                <a:tc>
                  <a:txBody>
                    <a:bodyPr/>
                    <a:lstStyle/>
                    <a:p>
                      <a:pPr algn="ctr" fontAlgn="b"/>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4</a:t>
                      </a:r>
                    </a:p>
                  </a:txBody>
                  <a:tcPr marL="0" marR="0" marT="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solidFill>
                      <a:schemeClr val="bg1"/>
                    </a:solidFill>
                  </a:tcPr>
                </a:tc>
                <a:tc>
                  <a:txBody>
                    <a:bodyPr/>
                    <a:lstStyle/>
                    <a:p>
                      <a:pPr algn="ctr" fontAlgn="b"/>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153,475</a:t>
                      </a:r>
                    </a:p>
                  </a:txBody>
                  <a:tcPr marL="0" marR="0" marT="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solidFill>
                      <a:schemeClr val="bg1"/>
                    </a:solidFill>
                  </a:tcPr>
                </a:tc>
                <a:tc>
                  <a:txBody>
                    <a:bodyPr/>
                    <a:lstStyle/>
                    <a:p>
                      <a:pPr algn="ctr" fontAlgn="b"/>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120</a:t>
                      </a:r>
                    </a:p>
                  </a:txBody>
                  <a:tcPr marL="0" marR="0" marT="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11660052"/>
                  </a:ext>
                </a:extLst>
              </a:tr>
              <a:tr h="305450">
                <a:tc vMerge="1">
                  <a:txBody>
                    <a:bodyPr/>
                    <a:lstStyle/>
                    <a:p>
                      <a:pPr algn="l" fontAlgn="b"/>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0" marR="0" marT="0" marB="0" anchor="b">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solidFill>
                      <a:schemeClr val="bg1"/>
                    </a:solidFill>
                  </a:tcPr>
                </a:tc>
                <a:tc>
                  <a:txBody>
                    <a:bodyPr/>
                    <a:lstStyle/>
                    <a:p>
                      <a:pPr algn="ctr" fontAlgn="b"/>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5</a:t>
                      </a:r>
                    </a:p>
                  </a:txBody>
                  <a:tcPr marL="0" marR="0" marT="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6350" cap="flat" cmpd="sng" algn="ctr">
                      <a:solidFill>
                        <a:schemeClr val="bg1">
                          <a:lumMod val="50000"/>
                        </a:schemeClr>
                      </a:solidFill>
                      <a:prstDash val="dash"/>
                      <a:round/>
                      <a:headEnd type="none" w="med" len="med"/>
                      <a:tailEnd type="none" w="med" len="med"/>
                    </a:lnB>
                    <a:solidFill>
                      <a:schemeClr val="bg1"/>
                    </a:solidFill>
                  </a:tcPr>
                </a:tc>
                <a:tc>
                  <a:txBody>
                    <a:bodyPr/>
                    <a:lstStyle/>
                    <a:p>
                      <a:pPr algn="ctr" fontAlgn="b"/>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132,867</a:t>
                      </a:r>
                    </a:p>
                  </a:txBody>
                  <a:tcPr marL="0" marR="0" marT="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6350" cap="flat" cmpd="sng" algn="ctr">
                      <a:solidFill>
                        <a:schemeClr val="bg1">
                          <a:lumMod val="50000"/>
                        </a:schemeClr>
                      </a:solidFill>
                      <a:prstDash val="dash"/>
                      <a:round/>
                      <a:headEnd type="none" w="med" len="med"/>
                      <a:tailEnd type="none" w="med" len="med"/>
                    </a:lnB>
                    <a:solidFill>
                      <a:schemeClr val="bg1"/>
                    </a:solidFill>
                  </a:tcPr>
                </a:tc>
                <a:tc>
                  <a:txBody>
                    <a:bodyPr/>
                    <a:lstStyle/>
                    <a:p>
                      <a:pPr algn="ctr" fontAlgn="b"/>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794</a:t>
                      </a:r>
                    </a:p>
                  </a:txBody>
                  <a:tcPr marL="0" marR="0" marT="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6350" cap="flat" cmpd="sng" algn="ctr">
                      <a:solidFill>
                        <a:schemeClr val="bg1">
                          <a:lumMod val="50000"/>
                        </a:schemeClr>
                      </a:solidFill>
                      <a:prstDash val="dash"/>
                      <a:round/>
                      <a:headEnd type="none" w="med" len="med"/>
                      <a:tailEnd type="none" w="med" len="med"/>
                    </a:lnB>
                    <a:solidFill>
                      <a:schemeClr val="bg1"/>
                    </a:solidFill>
                  </a:tcPr>
                </a:tc>
                <a:extLst>
                  <a:ext uri="{0D108BD9-81ED-4DB2-BD59-A6C34878D82A}">
                    <a16:rowId xmlns:a16="http://schemas.microsoft.com/office/drawing/2014/main" val="425880462"/>
                  </a:ext>
                </a:extLst>
              </a:tr>
              <a:tr h="305450">
                <a:tc rowSpan="5">
                  <a:txBody>
                    <a:bodyPr/>
                    <a:lstStyle/>
                    <a:p>
                      <a:pPr marL="36000"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Y23</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279" marR="6279" marT="6279"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6350" cap="flat" cmpd="sng" algn="ctr">
                      <a:solidFill>
                        <a:schemeClr val="bg1">
                          <a:lumMod val="50000"/>
                        </a:schemeClr>
                      </a:solidFill>
                      <a:prstDash val="dash"/>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solidFill>
                      <a:schemeClr val="bg1"/>
                    </a:solidFill>
                  </a:tcPr>
                </a:tc>
                <a:tc>
                  <a:txBody>
                    <a:bodyPr/>
                    <a:lstStyle/>
                    <a:p>
                      <a:pPr algn="ctr" fontAlgn="b"/>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1</a:t>
                      </a:r>
                    </a:p>
                  </a:txBody>
                  <a:tcPr marL="0" marR="0" marT="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6350" cap="flat" cmpd="sng" algn="ctr">
                      <a:solidFill>
                        <a:schemeClr val="bg1">
                          <a:lumMod val="50000"/>
                        </a:schemeClr>
                      </a:solidFill>
                      <a:prstDash val="dash"/>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solidFill>
                      <a:schemeClr val="bg1"/>
                    </a:solidFill>
                  </a:tcPr>
                </a:tc>
                <a:tc>
                  <a:txBody>
                    <a:bodyPr/>
                    <a:lstStyle/>
                    <a:p>
                      <a:pPr algn="ctr" fontAlgn="b"/>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1,221,606</a:t>
                      </a:r>
                    </a:p>
                  </a:txBody>
                  <a:tcPr marL="0" marR="0" marT="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6350" cap="flat" cmpd="sng" algn="ctr">
                      <a:solidFill>
                        <a:schemeClr val="bg1">
                          <a:lumMod val="50000"/>
                        </a:schemeClr>
                      </a:solidFill>
                      <a:prstDash val="dash"/>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solidFill>
                      <a:schemeClr val="bg1"/>
                    </a:solidFill>
                  </a:tcPr>
                </a:tc>
                <a:tc>
                  <a:txBody>
                    <a:bodyPr/>
                    <a:lstStyle/>
                    <a:p>
                      <a:pPr algn="ctr" fontAlgn="b"/>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336</a:t>
                      </a:r>
                    </a:p>
                  </a:txBody>
                  <a:tcPr marL="0" marR="0" marT="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6350" cap="flat" cmpd="sng" algn="ctr">
                      <a:solidFill>
                        <a:schemeClr val="bg1">
                          <a:lumMod val="50000"/>
                        </a:schemeClr>
                      </a:solidFill>
                      <a:prstDash val="dash"/>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012691575"/>
                  </a:ext>
                </a:extLst>
              </a:tr>
              <a:tr h="305450">
                <a:tc vMerge="1">
                  <a:txBody>
                    <a:bodyPr/>
                    <a:lstStyle/>
                    <a:p>
                      <a:pPr marL="36000" algn="l" fontAlgn="ct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279" marR="6279" marT="6279"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solidFill>
                      <a:schemeClr val="bg1"/>
                    </a:solidFill>
                  </a:tcPr>
                </a:tc>
                <a:tc>
                  <a:txBody>
                    <a:bodyPr/>
                    <a:lstStyle/>
                    <a:p>
                      <a:pPr algn="ctr" fontAlgn="b"/>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2</a:t>
                      </a:r>
                    </a:p>
                  </a:txBody>
                  <a:tcPr marL="0" marR="0" marT="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solidFill>
                      <a:schemeClr val="bg1"/>
                    </a:solidFill>
                  </a:tcPr>
                </a:tc>
                <a:tc>
                  <a:txBody>
                    <a:bodyPr/>
                    <a:lstStyle/>
                    <a:p>
                      <a:pPr algn="ctr" fontAlgn="b"/>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764,164</a:t>
                      </a:r>
                    </a:p>
                  </a:txBody>
                  <a:tcPr marL="0" marR="0" marT="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solidFill>
                      <a:schemeClr val="bg1"/>
                    </a:solidFill>
                  </a:tcPr>
                </a:tc>
                <a:tc>
                  <a:txBody>
                    <a:bodyPr/>
                    <a:lstStyle/>
                    <a:p>
                      <a:pPr algn="ctr" fontAlgn="b"/>
                      <a:r>
                        <a:rPr lang="en-US" altLang="zh-CN" sz="1100" b="1" i="0" u="none" strike="noStrike" dirty="0">
                          <a:solidFill>
                            <a:schemeClr val="accent3"/>
                          </a:solidFill>
                          <a:effectLst/>
                          <a:latin typeface="微软雅黑" panose="020B0503020204020204" pitchFamily="34" charset="-122"/>
                          <a:ea typeface="微软雅黑" panose="020B0503020204020204" pitchFamily="34" charset="-122"/>
                        </a:rPr>
                        <a:t>757</a:t>
                      </a:r>
                    </a:p>
                  </a:txBody>
                  <a:tcPr marL="0" marR="0" marT="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865133457"/>
                  </a:ext>
                </a:extLst>
              </a:tr>
              <a:tr h="305450">
                <a:tc vMerge="1">
                  <a:txBody>
                    <a:bodyPr/>
                    <a:lstStyle/>
                    <a:p>
                      <a:pPr marL="36000" algn="l" fontAlgn="ct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279" marR="6279" marT="6279"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solidFill>
                      <a:schemeClr val="bg1"/>
                    </a:solidFill>
                  </a:tcPr>
                </a:tc>
                <a:tc>
                  <a:txBody>
                    <a:bodyPr/>
                    <a:lstStyle/>
                    <a:p>
                      <a:pPr algn="ctr" fontAlgn="b"/>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3</a:t>
                      </a:r>
                    </a:p>
                  </a:txBody>
                  <a:tcPr marL="0" marR="0" marT="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solidFill>
                      <a:schemeClr val="bg1"/>
                    </a:solidFill>
                  </a:tcPr>
                </a:tc>
                <a:tc>
                  <a:txBody>
                    <a:bodyPr/>
                    <a:lstStyle/>
                    <a:p>
                      <a:pPr algn="ctr" fontAlgn="b"/>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287,778</a:t>
                      </a:r>
                    </a:p>
                  </a:txBody>
                  <a:tcPr marL="0" marR="0" marT="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solidFill>
                      <a:schemeClr val="bg1"/>
                    </a:solidFill>
                  </a:tcPr>
                </a:tc>
                <a:tc>
                  <a:txBody>
                    <a:bodyPr/>
                    <a:lstStyle/>
                    <a:p>
                      <a:pPr algn="ctr" fontAlgn="b"/>
                      <a:r>
                        <a:rPr lang="en-US" altLang="zh-CN" sz="1100" b="1" i="0" u="none" strike="noStrike" dirty="0">
                          <a:solidFill>
                            <a:schemeClr val="accent3"/>
                          </a:solidFill>
                          <a:effectLst/>
                          <a:latin typeface="微软雅黑" panose="020B0503020204020204" pitchFamily="34" charset="-122"/>
                          <a:ea typeface="微软雅黑" panose="020B0503020204020204" pitchFamily="34" charset="-122"/>
                        </a:rPr>
                        <a:t>2,185</a:t>
                      </a:r>
                    </a:p>
                  </a:txBody>
                  <a:tcPr marL="0" marR="0" marT="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976285477"/>
                  </a:ext>
                </a:extLst>
              </a:tr>
              <a:tr h="305450">
                <a:tc vMerge="1">
                  <a:txBody>
                    <a:bodyPr/>
                    <a:lstStyle/>
                    <a:p>
                      <a:pPr marL="36000" algn="l" fontAlgn="ct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279" marR="6279" marT="6279"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solidFill>
                      <a:schemeClr val="bg1"/>
                    </a:solidFill>
                  </a:tcPr>
                </a:tc>
                <a:tc>
                  <a:txBody>
                    <a:bodyPr/>
                    <a:lstStyle/>
                    <a:p>
                      <a:pPr algn="ctr" fontAlgn="b"/>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4</a:t>
                      </a:r>
                    </a:p>
                  </a:txBody>
                  <a:tcPr marL="0" marR="0" marT="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solidFill>
                      <a:schemeClr val="bg1"/>
                    </a:solidFill>
                  </a:tcPr>
                </a:tc>
                <a:tc>
                  <a:txBody>
                    <a:bodyPr/>
                    <a:lstStyle/>
                    <a:p>
                      <a:pPr algn="ctr" fontAlgn="b"/>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284,507</a:t>
                      </a:r>
                    </a:p>
                  </a:txBody>
                  <a:tcPr marL="0" marR="0" marT="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solidFill>
                      <a:schemeClr val="bg1"/>
                    </a:solidFill>
                  </a:tcPr>
                </a:tc>
                <a:tc>
                  <a:txBody>
                    <a:bodyPr/>
                    <a:lstStyle/>
                    <a:p>
                      <a:pPr algn="ctr" fontAlgn="b"/>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821</a:t>
                      </a:r>
                    </a:p>
                  </a:txBody>
                  <a:tcPr marL="0" marR="0" marT="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916722194"/>
                  </a:ext>
                </a:extLst>
              </a:tr>
              <a:tr h="305450">
                <a:tc vMerge="1">
                  <a:txBody>
                    <a:bodyPr/>
                    <a:lstStyle/>
                    <a:p>
                      <a:pPr marL="36000" algn="l" fontAlgn="ct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279" marR="6279" marT="6279"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solidFill>
                      <a:schemeClr val="bg1"/>
                    </a:solidFill>
                  </a:tcPr>
                </a:tc>
                <a:tc>
                  <a:txBody>
                    <a:bodyPr/>
                    <a:lstStyle/>
                    <a:p>
                      <a:pPr algn="ctr" fontAlgn="b"/>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5</a:t>
                      </a:r>
                    </a:p>
                  </a:txBody>
                  <a:tcPr marL="0" marR="0" marT="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solidFill>
                      <a:schemeClr val="bg1"/>
                    </a:solidFill>
                  </a:tcPr>
                </a:tc>
                <a:tc>
                  <a:txBody>
                    <a:bodyPr/>
                    <a:lstStyle/>
                    <a:p>
                      <a:pPr algn="ctr" fontAlgn="b"/>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166,320</a:t>
                      </a:r>
                    </a:p>
                  </a:txBody>
                  <a:tcPr marL="0" marR="0" marT="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solidFill>
                      <a:schemeClr val="bg1"/>
                    </a:solidFill>
                  </a:tcPr>
                </a:tc>
                <a:tc>
                  <a:txBody>
                    <a:bodyPr/>
                    <a:lstStyle/>
                    <a:p>
                      <a:pPr algn="ctr" fontAlgn="b"/>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291</a:t>
                      </a:r>
                    </a:p>
                  </a:txBody>
                  <a:tcPr marL="0" marR="0" marT="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017058363"/>
                  </a:ext>
                </a:extLst>
              </a:tr>
            </a:tbl>
          </a:graphicData>
        </a:graphic>
      </p:graphicFrame>
      <p:cxnSp>
        <p:nvCxnSpPr>
          <p:cNvPr id="16" name="直接连接符 15">
            <a:extLst>
              <a:ext uri="{FF2B5EF4-FFF2-40B4-BE49-F238E27FC236}">
                <a16:creationId xmlns:a16="http://schemas.microsoft.com/office/drawing/2014/main" id="{50B5D4C4-02EA-4856-9F45-9EADEFD240C9}"/>
              </a:ext>
            </a:extLst>
          </p:cNvPr>
          <p:cNvCxnSpPr>
            <a:cxnSpLocks/>
          </p:cNvCxnSpPr>
          <p:nvPr/>
        </p:nvCxnSpPr>
        <p:spPr>
          <a:xfrm>
            <a:off x="2378683" y="5505620"/>
            <a:ext cx="443094" cy="0"/>
          </a:xfrm>
          <a:prstGeom prst="line">
            <a:avLst/>
          </a:prstGeom>
          <a:ln w="19050">
            <a:solidFill>
              <a:schemeClr val="accent3"/>
            </a:solidFill>
            <a:prstDash val="dash"/>
          </a:ln>
        </p:spPr>
        <p:style>
          <a:lnRef idx="1">
            <a:schemeClr val="accent1"/>
          </a:lnRef>
          <a:fillRef idx="0">
            <a:schemeClr val="accent1"/>
          </a:fillRef>
          <a:effectRef idx="0">
            <a:schemeClr val="accent1"/>
          </a:effectRef>
          <a:fontRef idx="minor">
            <a:schemeClr val="tx1"/>
          </a:fontRef>
        </p:style>
      </p:cxnSp>
      <p:pic>
        <p:nvPicPr>
          <p:cNvPr id="14" name="图片 13">
            <a:extLst>
              <a:ext uri="{FF2B5EF4-FFF2-40B4-BE49-F238E27FC236}">
                <a16:creationId xmlns:a16="http://schemas.microsoft.com/office/drawing/2014/main" id="{E227B9AE-BBF8-415C-907B-F2393BBDF208}"/>
              </a:ext>
            </a:extLst>
          </p:cNvPr>
          <p:cNvPicPr>
            <a:picLocks noChangeAspect="1"/>
          </p:cNvPicPr>
          <p:nvPr/>
        </p:nvPicPr>
        <p:blipFill rotWithShape="1">
          <a:blip r:embed="rId2">
            <a:extLst>
              <a:ext uri="{28A0092B-C50C-407E-A947-70E740481C1C}">
                <a14:useLocalDpi xmlns:a14="http://schemas.microsoft.com/office/drawing/2010/main" val="0"/>
              </a:ext>
            </a:extLst>
          </a:blip>
          <a:srcRect t="6342" b="12485"/>
          <a:stretch/>
        </p:blipFill>
        <p:spPr>
          <a:xfrm>
            <a:off x="2571601" y="4637106"/>
            <a:ext cx="1090287" cy="1180022"/>
          </a:xfrm>
          <a:prstGeom prst="rect">
            <a:avLst/>
          </a:prstGeom>
        </p:spPr>
      </p:pic>
      <p:sp>
        <p:nvSpPr>
          <p:cNvPr id="17" name="文本占位符 2">
            <a:extLst>
              <a:ext uri="{FF2B5EF4-FFF2-40B4-BE49-F238E27FC236}">
                <a16:creationId xmlns:a16="http://schemas.microsoft.com/office/drawing/2014/main" id="{E288B2B6-1ECD-488D-BAAB-1245E5EEA53D}"/>
              </a:ext>
            </a:extLst>
          </p:cNvPr>
          <p:cNvSpPr txBox="1">
            <a:spLocks/>
          </p:cNvSpPr>
          <p:nvPr/>
        </p:nvSpPr>
        <p:spPr>
          <a:xfrm>
            <a:off x="370035" y="1839054"/>
            <a:ext cx="3443967" cy="674020"/>
          </a:xfrm>
          <a:prstGeom prst="rect">
            <a:avLst/>
          </a:prstGeom>
        </p:spPr>
        <p:txBody>
          <a:bodyPr/>
          <a:lstStyle>
            <a:lvl1pPr marL="285750" marR="0" indent="-285750" algn="l" defTabSz="914400" rtl="0" eaLnBrk="1" fontAlgn="auto" latinLnBrk="0" hangingPunct="1">
              <a:lnSpc>
                <a:spcPct val="150000"/>
              </a:lnSpc>
              <a:spcBef>
                <a:spcPts val="0"/>
              </a:spcBef>
              <a:spcAft>
                <a:spcPts val="600"/>
              </a:spcAft>
              <a:buClrTx/>
              <a:buSzTx/>
              <a:buFont typeface="Arial" panose="020B0604020202020204" pitchFamily="34" charset="0"/>
              <a:buChar char="•"/>
              <a:tabLst/>
              <a:defRPr sz="1200" kern="1200">
                <a:solidFill>
                  <a:schemeClr val="tx1"/>
                </a:solidFill>
                <a:latin typeface="Verdana" panose="020B0604030504040204" pitchFamily="34" charset="0"/>
                <a:ea typeface="Microsoft YaHei" panose="020B0503020204020204" pitchFamily="34" charset="-122"/>
                <a:cs typeface="Verdan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Verdana" panose="020B0604030504040204" pitchFamily="34" charset="0"/>
                <a:ea typeface="Microsoft YaHei" panose="020B0503020204020204" pitchFamily="34" charset="-122"/>
                <a:cs typeface="Verdan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Verdana" panose="020B0604030504040204" pitchFamily="34" charset="0"/>
                <a:ea typeface="Microsoft YaHei" panose="020B0503020204020204" pitchFamily="34" charset="-122"/>
                <a:cs typeface="Verdan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Verdana" panose="020B0604030504040204" pitchFamily="34" charset="0"/>
                <a:ea typeface="Microsoft YaHei" panose="020B0503020204020204" pitchFamily="34" charset="-122"/>
                <a:cs typeface="Verdan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Verdana" panose="020B0604030504040204" pitchFamily="34" charset="0"/>
                <a:ea typeface="Microsoft YaHei" panose="020B0503020204020204" pitchFamily="34" charset="-122"/>
                <a:cs typeface="Verdan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defRPr/>
            </a:pPr>
            <a:r>
              <a:rPr lang="zh-CN" altLang="zh-CN" dirty="0"/>
              <a:t>小熊品牌</a:t>
            </a:r>
            <a:r>
              <a:rPr lang="en-US" altLang="zh-CN" dirty="0"/>
              <a:t>23</a:t>
            </a:r>
            <a:r>
              <a:rPr lang="zh-CN" altLang="en-US" dirty="0"/>
              <a:t>年新品咖啡机价格较高，且生意表现出色，助力品牌客单价同比呈现两位数上涨</a:t>
            </a:r>
            <a:endParaRPr kumimoji="0" lang="en-US" altLang="zh-CN" b="1" i="0" u="none" strike="noStrike" kern="1200" cap="none" spc="0" normalizeH="0" baseline="0" noProof="0" dirty="0">
              <a:ln>
                <a:noFill/>
              </a:ln>
              <a:solidFill>
                <a:srgbClr val="000000"/>
              </a:solidFill>
              <a:effectLst/>
              <a:uLnTx/>
              <a:uFillTx/>
              <a:latin typeface="微软雅黑"/>
              <a:ea typeface="微软雅黑"/>
              <a:cs typeface="Verdana" panose="020B0604030504040204" pitchFamily="34" charset="0"/>
            </a:endParaRPr>
          </a:p>
        </p:txBody>
      </p:sp>
      <p:sp>
        <p:nvSpPr>
          <p:cNvPr id="19" name="文本占位符 2">
            <a:extLst>
              <a:ext uri="{FF2B5EF4-FFF2-40B4-BE49-F238E27FC236}">
                <a16:creationId xmlns:a16="http://schemas.microsoft.com/office/drawing/2014/main" id="{63407B18-5EFE-4006-8252-FCA6795D0E83}"/>
              </a:ext>
            </a:extLst>
          </p:cNvPr>
          <p:cNvSpPr txBox="1">
            <a:spLocks/>
          </p:cNvSpPr>
          <p:nvPr/>
        </p:nvSpPr>
        <p:spPr>
          <a:xfrm>
            <a:off x="4160434" y="1839054"/>
            <a:ext cx="6434711" cy="300942"/>
          </a:xfrm>
          <a:prstGeom prst="rect">
            <a:avLst/>
          </a:prstGeom>
        </p:spPr>
        <p:txBody>
          <a:bodyPr/>
          <a:lstStyle>
            <a:lvl1pPr marL="285750" marR="0" indent="-285750" fontAlgn="auto">
              <a:lnSpc>
                <a:spcPct val="100000"/>
              </a:lnSpc>
              <a:spcBef>
                <a:spcPts val="0"/>
              </a:spcBef>
              <a:spcAft>
                <a:spcPts val="600"/>
              </a:spcAft>
              <a:buClrTx/>
              <a:buSzTx/>
              <a:buFont typeface="Arial" panose="020B0604020202020204" pitchFamily="34" charset="0"/>
              <a:buChar char="•"/>
              <a:tabLst/>
              <a:defRPr sz="1200">
                <a:latin typeface="Verdana" panose="020B0604030504040204" pitchFamily="34" charset="0"/>
                <a:ea typeface="Microsoft YaHei" panose="020B0503020204020204" pitchFamily="34" charset="-122"/>
                <a:cs typeface="Verdana" panose="020B0604030504040204" pitchFamily="34" charset="0"/>
              </a:defRPr>
            </a:lvl1pPr>
            <a:lvl2pPr marL="685800" indent="-228600">
              <a:lnSpc>
                <a:spcPct val="90000"/>
              </a:lnSpc>
              <a:spcBef>
                <a:spcPts val="500"/>
              </a:spcBef>
              <a:buFont typeface="Arial" panose="020B0604020202020204" pitchFamily="34" charset="0"/>
              <a:buChar char="•"/>
              <a:defRPr sz="2400">
                <a:latin typeface="Verdana" panose="020B0604030504040204" pitchFamily="34" charset="0"/>
                <a:ea typeface="Microsoft YaHei" panose="020B0503020204020204" pitchFamily="34" charset="-122"/>
                <a:cs typeface="Verdana" panose="020B0604030504040204" pitchFamily="34" charset="0"/>
              </a:defRPr>
            </a:lvl2pPr>
            <a:lvl3pPr marL="1143000" indent="-228600">
              <a:lnSpc>
                <a:spcPct val="90000"/>
              </a:lnSpc>
              <a:spcBef>
                <a:spcPts val="500"/>
              </a:spcBef>
              <a:buFont typeface="Arial" panose="020B0604020202020204" pitchFamily="34" charset="0"/>
              <a:buChar char="•"/>
              <a:defRPr sz="2000">
                <a:latin typeface="Verdana" panose="020B0604030504040204" pitchFamily="34" charset="0"/>
                <a:ea typeface="Microsoft YaHei" panose="020B0503020204020204" pitchFamily="34" charset="-122"/>
                <a:cs typeface="Verdana" panose="020B0604030504040204" pitchFamily="34" charset="0"/>
              </a:defRPr>
            </a:lvl3pPr>
            <a:lvl4pPr marL="1600200" indent="-228600">
              <a:lnSpc>
                <a:spcPct val="90000"/>
              </a:lnSpc>
              <a:spcBef>
                <a:spcPts val="500"/>
              </a:spcBef>
              <a:buFont typeface="Arial" panose="020B0604020202020204" pitchFamily="34" charset="0"/>
              <a:buChar char="•"/>
              <a:defRPr>
                <a:latin typeface="Verdana" panose="020B0604030504040204" pitchFamily="34" charset="0"/>
                <a:ea typeface="Microsoft YaHei" panose="020B0503020204020204" pitchFamily="34" charset="-122"/>
                <a:cs typeface="Verdana" panose="020B0604030504040204" pitchFamily="34" charset="0"/>
              </a:defRPr>
            </a:lvl4pPr>
            <a:lvl5pPr marL="2057400" indent="-228600">
              <a:lnSpc>
                <a:spcPct val="90000"/>
              </a:lnSpc>
              <a:spcBef>
                <a:spcPts val="500"/>
              </a:spcBef>
              <a:buFont typeface="Arial" panose="020B0604020202020204" pitchFamily="34" charset="0"/>
              <a:buChar char="•"/>
              <a:defRPr>
                <a:latin typeface="Verdana" panose="020B0604030504040204" pitchFamily="34" charset="0"/>
                <a:ea typeface="Microsoft YaHei" panose="020B0503020204020204" pitchFamily="34" charset="-122"/>
                <a:cs typeface="Verdana" panose="020B0604030504040204"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zh-CN" altLang="en-US" dirty="0"/>
              <a:t>品牌流量增长主要来源于</a:t>
            </a:r>
            <a:r>
              <a:rPr lang="zh-CN" altLang="en-US" b="1" dirty="0"/>
              <a:t>手淘搜索渠道</a:t>
            </a:r>
            <a:r>
              <a:rPr lang="zh-CN" altLang="en-US" dirty="0"/>
              <a:t>，或与小熊品牌投放策略有关：</a:t>
            </a:r>
            <a:endParaRPr lang="en-US" altLang="zh-CN" dirty="0"/>
          </a:p>
        </p:txBody>
      </p:sp>
      <p:sp>
        <p:nvSpPr>
          <p:cNvPr id="21" name="文本占位符 6">
            <a:extLst>
              <a:ext uri="{FF2B5EF4-FFF2-40B4-BE49-F238E27FC236}">
                <a16:creationId xmlns:a16="http://schemas.microsoft.com/office/drawing/2014/main" id="{0C0F6C77-715D-400C-8DE6-4FCD4DC99D8B}"/>
              </a:ext>
            </a:extLst>
          </p:cNvPr>
          <p:cNvSpPr txBox="1">
            <a:spLocks/>
          </p:cNvSpPr>
          <p:nvPr/>
        </p:nvSpPr>
        <p:spPr>
          <a:xfrm>
            <a:off x="4160434" y="6080639"/>
            <a:ext cx="4656762" cy="414270"/>
          </a:xfrm>
          <a:prstGeom prst="rect">
            <a:avLst/>
          </a:prstGeom>
        </p:spPr>
        <p:txBody>
          <a:bodyPr anchor="ctr"/>
          <a:lstStyle>
            <a:lvl1pPr marL="0" indent="0" algn="l" defTabSz="914400" rtl="0" eaLnBrk="1" latinLnBrk="0" hangingPunct="1">
              <a:lnSpc>
                <a:spcPct val="90000"/>
              </a:lnSpc>
              <a:spcBef>
                <a:spcPts val="0"/>
              </a:spcBef>
              <a:buFont typeface="Arial" panose="020B0604020202020204" pitchFamily="34" charset="0"/>
              <a:buNone/>
              <a:defRPr sz="800" kern="1200">
                <a:solidFill>
                  <a:schemeClr val="tx1">
                    <a:lumMod val="65000"/>
                    <a:lumOff val="35000"/>
                  </a:schemeClr>
                </a:solidFill>
                <a:latin typeface="Verdana" panose="020B0604030504040204" pitchFamily="34" charset="0"/>
                <a:ea typeface="Microsoft YaHei" panose="020B0503020204020204" pitchFamily="34" charset="-122"/>
                <a:cs typeface="Verdana" panose="020B060403050404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Verdana" panose="020B0604030504040204" pitchFamily="34" charset="0"/>
                <a:ea typeface="Microsoft YaHei" panose="020B0503020204020204" pitchFamily="34" charset="-122"/>
                <a:cs typeface="Verdana" panose="020B060403050404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Verdana" panose="020B0604030504040204" pitchFamily="34" charset="0"/>
                <a:ea typeface="Microsoft YaHei" panose="020B0503020204020204" pitchFamily="34" charset="-122"/>
                <a:cs typeface="Verdana" panose="020B060403050404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Verdana" panose="020B0604030504040204" pitchFamily="34" charset="0"/>
                <a:ea typeface="Microsoft YaHei" panose="020B0503020204020204" pitchFamily="34" charset="-122"/>
                <a:cs typeface="Verdana" panose="020B060403050404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Verdana" panose="020B0604030504040204" pitchFamily="34" charset="0"/>
                <a:ea typeface="Microsoft YaHei" panose="020B0503020204020204" pitchFamily="34" charset="-122"/>
                <a:cs typeface="Verdan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i="1" dirty="0">
                <a:solidFill>
                  <a:schemeClr val="bg1">
                    <a:lumMod val="50000"/>
                  </a:schemeClr>
                </a:solidFill>
              </a:rPr>
              <a:t>*UV</a:t>
            </a:r>
            <a:r>
              <a:rPr lang="zh-CN" altLang="en-US" i="1" dirty="0">
                <a:solidFill>
                  <a:schemeClr val="bg1">
                    <a:lumMod val="50000"/>
                  </a:schemeClr>
                </a:solidFill>
              </a:rPr>
              <a:t>增量贡献 </a:t>
            </a:r>
            <a:r>
              <a:rPr lang="en-US" altLang="zh-CN" i="1" dirty="0">
                <a:solidFill>
                  <a:schemeClr val="bg1">
                    <a:lumMod val="50000"/>
                  </a:schemeClr>
                </a:solidFill>
              </a:rPr>
              <a:t>= </a:t>
            </a:r>
            <a:r>
              <a:rPr lang="zh-CN" altLang="en-US" i="1" dirty="0">
                <a:solidFill>
                  <a:schemeClr val="bg1">
                    <a:lumMod val="50000"/>
                  </a:schemeClr>
                </a:solidFill>
              </a:rPr>
              <a:t>渠道</a:t>
            </a:r>
            <a:r>
              <a:rPr lang="en-US" altLang="zh-CN" i="1" dirty="0">
                <a:solidFill>
                  <a:schemeClr val="bg1">
                    <a:lumMod val="50000"/>
                  </a:schemeClr>
                </a:solidFill>
              </a:rPr>
              <a:t>UV</a:t>
            </a:r>
            <a:r>
              <a:rPr lang="zh-CN" altLang="en-US" i="1" dirty="0">
                <a:solidFill>
                  <a:schemeClr val="bg1">
                    <a:lumMod val="50000"/>
                  </a:schemeClr>
                </a:solidFill>
              </a:rPr>
              <a:t>同比增量 </a:t>
            </a:r>
            <a:r>
              <a:rPr lang="en-US" altLang="zh-CN" i="1" dirty="0">
                <a:solidFill>
                  <a:schemeClr val="bg1">
                    <a:lumMod val="50000"/>
                  </a:schemeClr>
                </a:solidFill>
              </a:rPr>
              <a:t>/ </a:t>
            </a:r>
            <a:r>
              <a:rPr lang="zh-CN" altLang="en-US" i="1" dirty="0">
                <a:solidFill>
                  <a:schemeClr val="bg1">
                    <a:lumMod val="50000"/>
                  </a:schemeClr>
                </a:solidFill>
              </a:rPr>
              <a:t>品牌</a:t>
            </a:r>
            <a:r>
              <a:rPr lang="en-US" altLang="zh-CN" i="1" dirty="0">
                <a:solidFill>
                  <a:schemeClr val="bg1">
                    <a:lumMod val="50000"/>
                  </a:schemeClr>
                </a:solidFill>
              </a:rPr>
              <a:t>UV</a:t>
            </a:r>
            <a:r>
              <a:rPr lang="zh-CN" altLang="en-US" i="1" dirty="0">
                <a:solidFill>
                  <a:schemeClr val="bg1">
                    <a:lumMod val="50000"/>
                  </a:schemeClr>
                </a:solidFill>
              </a:rPr>
              <a:t>同比增量</a:t>
            </a:r>
            <a:endParaRPr lang="en-US" altLang="zh-CN" i="1" dirty="0">
              <a:solidFill>
                <a:schemeClr val="bg1">
                  <a:lumMod val="50000"/>
                </a:schemeClr>
              </a:solidFill>
            </a:endParaRPr>
          </a:p>
          <a:p>
            <a:r>
              <a:rPr lang="en-US" altLang="zh-CN" i="1" dirty="0">
                <a:solidFill>
                  <a:schemeClr val="bg1">
                    <a:lumMod val="50000"/>
                  </a:schemeClr>
                </a:solidFill>
              </a:rPr>
              <a:t>*</a:t>
            </a:r>
            <a:r>
              <a:rPr lang="zh-CN" altLang="en-US" i="1" dirty="0">
                <a:solidFill>
                  <a:schemeClr val="bg1">
                    <a:lumMod val="50000"/>
                  </a:schemeClr>
                </a:solidFill>
              </a:rPr>
              <a:t>官旗数据统计</a:t>
            </a:r>
            <a:r>
              <a:rPr lang="en-US" altLang="zh-CN" i="1" dirty="0">
                <a:solidFill>
                  <a:schemeClr val="bg1">
                    <a:lumMod val="50000"/>
                  </a:schemeClr>
                </a:solidFill>
              </a:rPr>
              <a:t>【</a:t>
            </a:r>
            <a:r>
              <a:rPr lang="zh-CN" altLang="en-US" i="1" dirty="0">
                <a:solidFill>
                  <a:schemeClr val="bg1">
                    <a:lumMod val="50000"/>
                  </a:schemeClr>
                </a:solidFill>
              </a:rPr>
              <a:t>小熊西式厨房旗舰店</a:t>
            </a:r>
            <a:r>
              <a:rPr lang="en-US" altLang="zh-CN" i="1" dirty="0">
                <a:solidFill>
                  <a:schemeClr val="bg1">
                    <a:lumMod val="50000"/>
                  </a:schemeClr>
                </a:solidFill>
              </a:rPr>
              <a:t>】</a:t>
            </a:r>
          </a:p>
          <a:p>
            <a:r>
              <a:rPr lang="en-US" altLang="zh-CN" i="1" dirty="0">
                <a:solidFill>
                  <a:schemeClr val="bg1">
                    <a:lumMod val="50000"/>
                  </a:schemeClr>
                </a:solidFill>
              </a:rPr>
              <a:t>*</a:t>
            </a:r>
            <a:r>
              <a:rPr lang="zh-CN" altLang="en-US" i="1" dirty="0">
                <a:solidFill>
                  <a:schemeClr val="bg1">
                    <a:lumMod val="50000"/>
                  </a:schemeClr>
                </a:solidFill>
              </a:rPr>
              <a:t>数据源：选取市场</a:t>
            </a:r>
            <a:r>
              <a:rPr lang="en-US" altLang="zh-CN" i="1" dirty="0">
                <a:solidFill>
                  <a:schemeClr val="bg1">
                    <a:lumMod val="50000"/>
                  </a:schemeClr>
                </a:solidFill>
              </a:rPr>
              <a:t>Top5</a:t>
            </a:r>
            <a:r>
              <a:rPr lang="zh-CN" altLang="en-US" i="1" dirty="0">
                <a:solidFill>
                  <a:schemeClr val="bg1">
                    <a:lumMod val="50000"/>
                  </a:schemeClr>
                </a:solidFill>
              </a:rPr>
              <a:t>品牌近</a:t>
            </a:r>
            <a:r>
              <a:rPr lang="en-US" altLang="zh-CN" i="1" dirty="0">
                <a:solidFill>
                  <a:schemeClr val="bg1">
                    <a:lumMod val="50000"/>
                  </a:schemeClr>
                </a:solidFill>
              </a:rPr>
              <a:t>13</a:t>
            </a:r>
            <a:r>
              <a:rPr lang="zh-CN" altLang="en-US" i="1" dirty="0">
                <a:solidFill>
                  <a:schemeClr val="bg1">
                    <a:lumMod val="50000"/>
                  </a:schemeClr>
                </a:solidFill>
              </a:rPr>
              <a:t>月手淘搜索及直通车</a:t>
            </a:r>
            <a:r>
              <a:rPr lang="en-US" altLang="zh-CN" i="1" dirty="0">
                <a:solidFill>
                  <a:schemeClr val="bg1">
                    <a:lumMod val="50000"/>
                  </a:schemeClr>
                </a:solidFill>
              </a:rPr>
              <a:t>UV</a:t>
            </a:r>
            <a:r>
              <a:rPr lang="zh-CN" altLang="en-US" i="1" dirty="0">
                <a:solidFill>
                  <a:schemeClr val="bg1">
                    <a:lumMod val="50000"/>
                  </a:schemeClr>
                </a:solidFill>
              </a:rPr>
              <a:t>，共计</a:t>
            </a:r>
            <a:r>
              <a:rPr lang="en-US" altLang="zh-CN" i="1" dirty="0">
                <a:solidFill>
                  <a:schemeClr val="bg1">
                    <a:lumMod val="50000"/>
                  </a:schemeClr>
                </a:solidFill>
              </a:rPr>
              <a:t>65</a:t>
            </a:r>
            <a:r>
              <a:rPr lang="zh-CN" altLang="en-US" i="1" dirty="0">
                <a:solidFill>
                  <a:schemeClr val="bg1">
                    <a:lumMod val="50000"/>
                  </a:schemeClr>
                </a:solidFill>
              </a:rPr>
              <a:t>组数据</a:t>
            </a:r>
            <a:endParaRPr lang="en-US" altLang="zh-CN" i="1" dirty="0">
              <a:solidFill>
                <a:schemeClr val="bg1">
                  <a:lumMod val="50000"/>
                </a:schemeClr>
              </a:solidFill>
            </a:endParaRPr>
          </a:p>
        </p:txBody>
      </p:sp>
      <p:graphicFrame>
        <p:nvGraphicFramePr>
          <p:cNvPr id="24" name="表格 23">
            <a:extLst>
              <a:ext uri="{FF2B5EF4-FFF2-40B4-BE49-F238E27FC236}">
                <a16:creationId xmlns:a16="http://schemas.microsoft.com/office/drawing/2014/main" id="{178E6771-86FF-40C0-BB93-5806F8F08E40}"/>
              </a:ext>
            </a:extLst>
          </p:cNvPr>
          <p:cNvGraphicFramePr>
            <a:graphicFrameLocks noGrp="1"/>
          </p:cNvGraphicFramePr>
          <p:nvPr>
            <p:extLst>
              <p:ext uri="{D42A27DB-BD31-4B8C-83A1-F6EECF244321}">
                <p14:modId xmlns:p14="http://schemas.microsoft.com/office/powerpoint/2010/main" val="2188223851"/>
              </p:ext>
            </p:extLst>
          </p:nvPr>
        </p:nvGraphicFramePr>
        <p:xfrm>
          <a:off x="4338960" y="4333220"/>
          <a:ext cx="4472293" cy="1723070"/>
        </p:xfrm>
        <a:graphic>
          <a:graphicData uri="http://schemas.openxmlformats.org/drawingml/2006/table">
            <a:tbl>
              <a:tblPr>
                <a:tableStyleId>{5C22544A-7EE6-4342-B048-85BDC9FD1C3A}</a:tableStyleId>
              </a:tblPr>
              <a:tblGrid>
                <a:gridCol w="871532">
                  <a:extLst>
                    <a:ext uri="{9D8B030D-6E8A-4147-A177-3AD203B41FA5}">
                      <a16:colId xmlns:a16="http://schemas.microsoft.com/office/drawing/2014/main" val="1383971393"/>
                    </a:ext>
                  </a:extLst>
                </a:gridCol>
                <a:gridCol w="2299530">
                  <a:extLst>
                    <a:ext uri="{9D8B030D-6E8A-4147-A177-3AD203B41FA5}">
                      <a16:colId xmlns:a16="http://schemas.microsoft.com/office/drawing/2014/main" val="1161013586"/>
                    </a:ext>
                  </a:extLst>
                </a:gridCol>
                <a:gridCol w="1301231">
                  <a:extLst>
                    <a:ext uri="{9D8B030D-6E8A-4147-A177-3AD203B41FA5}">
                      <a16:colId xmlns:a16="http://schemas.microsoft.com/office/drawing/2014/main" val="150445963"/>
                    </a:ext>
                  </a:extLst>
                </a:gridCol>
              </a:tblGrid>
              <a:tr h="228063">
                <a:tc gridSpan="3">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zh-CN" altLang="en-US" sz="1100" b="1"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官旗</a:t>
                      </a:r>
                      <a:r>
                        <a:rPr lang="en-US" altLang="zh-CN" sz="1100" b="1"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1100" b="1"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手淘搜索</a:t>
                      </a:r>
                      <a:r>
                        <a:rPr lang="en-US" altLang="zh-CN" sz="1100" b="1"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Top5</a:t>
                      </a:r>
                      <a:r>
                        <a:rPr lang="zh-CN" altLang="en-US" sz="1100" b="1"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搜索词</a:t>
                      </a:r>
                    </a:p>
                  </a:txBody>
                  <a:tcPr marL="0" marR="0" marT="0" marB="0" anchor="ctr">
                    <a:solidFill>
                      <a:schemeClr val="accent4">
                        <a:lumMod val="40000"/>
                        <a:lumOff val="60000"/>
                      </a:schemeClr>
                    </a:solidFill>
                  </a:tcPr>
                </a:tc>
                <a:tc hMerge="1">
                  <a:txBody>
                    <a:bodyPr/>
                    <a:lstStyle/>
                    <a:p>
                      <a:pPr algn="ctr" fontAlgn="ctr"/>
                      <a:endParaRPr lang="zh-CN" altLang="en-US" sz="1100" b="0" i="0" u="none" strike="noStrike" dirty="0">
                        <a:solidFill>
                          <a:srgbClr val="000000"/>
                        </a:solidFill>
                        <a:effectLst/>
                        <a:latin typeface="+mn-ea"/>
                        <a:ea typeface="+mn-ea"/>
                      </a:endParaRPr>
                    </a:p>
                  </a:txBody>
                  <a:tcPr marL="0" marR="0" marT="0" marB="0" anchor="ctr">
                    <a:solidFill>
                      <a:schemeClr val="accent4">
                        <a:lumMod val="20000"/>
                        <a:lumOff val="80000"/>
                      </a:schemeClr>
                    </a:solidFill>
                  </a:tcPr>
                </a:tc>
                <a:tc hMerge="1">
                  <a:txBody>
                    <a:bodyPr/>
                    <a:lstStyle/>
                    <a:p>
                      <a:pPr algn="ctr" fontAlgn="b"/>
                      <a:endParaRPr lang="zh-CN" altLang="en-US" sz="1100" b="0" i="0" u="none" strike="noStrike" dirty="0">
                        <a:solidFill>
                          <a:srgbClr val="000000"/>
                        </a:solidFill>
                        <a:effectLst/>
                        <a:latin typeface="+mn-ea"/>
                        <a:ea typeface="+mn-ea"/>
                      </a:endParaRPr>
                    </a:p>
                  </a:txBody>
                  <a:tcPr marL="0" marR="0" marT="0" marB="0" anchor="ctr">
                    <a:solidFill>
                      <a:schemeClr val="accent4">
                        <a:lumMod val="20000"/>
                        <a:lumOff val="80000"/>
                      </a:schemeClr>
                    </a:solidFill>
                  </a:tcPr>
                </a:tc>
                <a:extLst>
                  <a:ext uri="{0D108BD9-81ED-4DB2-BD59-A6C34878D82A}">
                    <a16:rowId xmlns:a16="http://schemas.microsoft.com/office/drawing/2014/main" val="2205799141"/>
                  </a:ext>
                </a:extLst>
              </a:tr>
              <a:tr h="175917">
                <a:tc>
                  <a:txBody>
                    <a:bodyPr/>
                    <a:lstStyle/>
                    <a:p>
                      <a:pPr algn="ctr" fontAlgn="ctr"/>
                      <a:r>
                        <a:rPr lang="zh-CN" altLang="en-US" sz="1100" b="0" i="0" u="none" strike="noStrike" dirty="0">
                          <a:solidFill>
                            <a:srgbClr val="000000"/>
                          </a:solidFill>
                          <a:effectLst/>
                          <a:latin typeface="+mn-ea"/>
                          <a:ea typeface="+mn-ea"/>
                        </a:rPr>
                        <a:t>排名</a:t>
                      </a:r>
                    </a:p>
                  </a:txBody>
                  <a:tcPr marL="0" marR="0" marT="0" marB="0" anchor="ctr">
                    <a:solidFill>
                      <a:schemeClr val="accent4">
                        <a:lumMod val="20000"/>
                        <a:lumOff val="80000"/>
                      </a:schemeClr>
                    </a:solidFill>
                  </a:tcPr>
                </a:tc>
                <a:tc>
                  <a:txBody>
                    <a:bodyPr/>
                    <a:lstStyle/>
                    <a:p>
                      <a:pPr algn="ctr" fontAlgn="ctr"/>
                      <a:r>
                        <a:rPr lang="zh-CN" altLang="en-US" sz="1100" b="0" i="0" u="none" strike="noStrike" dirty="0">
                          <a:solidFill>
                            <a:srgbClr val="000000"/>
                          </a:solidFill>
                          <a:effectLst/>
                          <a:latin typeface="+mn-ea"/>
                          <a:ea typeface="+mn-ea"/>
                        </a:rPr>
                        <a:t>搜索词</a:t>
                      </a:r>
                    </a:p>
                  </a:txBody>
                  <a:tcPr marL="0" marR="0" marT="0" marB="0" anchor="ctr">
                    <a:solidFill>
                      <a:schemeClr val="accent4">
                        <a:lumMod val="20000"/>
                        <a:lumOff val="80000"/>
                      </a:schemeClr>
                    </a:solidFill>
                  </a:tcPr>
                </a:tc>
                <a:tc>
                  <a:txBody>
                    <a:bodyPr/>
                    <a:lstStyle/>
                    <a:p>
                      <a:pPr algn="ctr" fontAlgn="b"/>
                      <a:r>
                        <a:rPr lang="zh-CN" altLang="en-US" sz="1100" b="0" i="0" u="none" strike="noStrike" dirty="0">
                          <a:solidFill>
                            <a:srgbClr val="000000"/>
                          </a:solidFill>
                          <a:effectLst/>
                          <a:latin typeface="+mn-ea"/>
                          <a:ea typeface="+mn-ea"/>
                        </a:rPr>
                        <a:t>访客占比</a:t>
                      </a:r>
                    </a:p>
                  </a:txBody>
                  <a:tcPr marL="0" marR="0" marT="0" marB="0" anchor="ctr">
                    <a:solidFill>
                      <a:schemeClr val="accent4">
                        <a:lumMod val="20000"/>
                        <a:lumOff val="80000"/>
                      </a:schemeClr>
                    </a:solidFill>
                  </a:tcPr>
                </a:tc>
                <a:extLst>
                  <a:ext uri="{0D108BD9-81ED-4DB2-BD59-A6C34878D82A}">
                    <a16:rowId xmlns:a16="http://schemas.microsoft.com/office/drawing/2014/main" val="950458534"/>
                  </a:ext>
                </a:extLst>
              </a:tr>
              <a:tr h="178775">
                <a:tc>
                  <a:txBody>
                    <a:bodyPr/>
                    <a:lstStyle/>
                    <a:p>
                      <a:pPr algn="ctr" fontAlgn="ctr"/>
                      <a:endParaRPr lang="en-US" altLang="zh-CN" sz="1100" b="0" i="1" u="none" strike="noStrike" dirty="0">
                        <a:solidFill>
                          <a:schemeClr val="bg1">
                            <a:lumMod val="50000"/>
                          </a:schemeClr>
                        </a:solidFill>
                        <a:effectLst/>
                        <a:latin typeface="+mn-ea"/>
                        <a:ea typeface="+mn-ea"/>
                      </a:endParaRPr>
                    </a:p>
                  </a:txBody>
                  <a:tcPr marL="0" marR="0" marT="0" marB="0" anchor="ctr">
                    <a:solidFill>
                      <a:schemeClr val="accent4">
                        <a:lumMod val="20000"/>
                        <a:lumOff val="80000"/>
                      </a:schemeClr>
                    </a:solidFill>
                  </a:tcPr>
                </a:tc>
                <a:tc>
                  <a:txBody>
                    <a:bodyPr/>
                    <a:lstStyle/>
                    <a:p>
                      <a:pPr algn="ctr" fontAlgn="ctr"/>
                      <a:r>
                        <a:rPr lang="en-US" altLang="zh-CN" sz="1000" b="1" i="1" u="none" strike="noStrike" dirty="0">
                          <a:solidFill>
                            <a:schemeClr val="bg1">
                              <a:lumMod val="50000"/>
                            </a:schemeClr>
                          </a:solidFill>
                          <a:effectLst/>
                          <a:latin typeface="+mn-ea"/>
                          <a:ea typeface="+mn-ea"/>
                        </a:rPr>
                        <a:t>TTL</a:t>
                      </a:r>
                      <a:endParaRPr lang="zh-CN" altLang="en-US" sz="1000" b="1" i="1" u="none" strike="noStrike" dirty="0">
                        <a:solidFill>
                          <a:schemeClr val="bg1">
                            <a:lumMod val="50000"/>
                          </a:schemeClr>
                        </a:solidFill>
                        <a:effectLst/>
                        <a:latin typeface="+mn-ea"/>
                        <a:ea typeface="+mn-ea"/>
                      </a:endParaRPr>
                    </a:p>
                  </a:txBody>
                  <a:tcPr marL="0" marR="0" marT="0" marB="0" anchor="ctr">
                    <a:lnR w="9525" cap="flat" cmpd="sng" algn="ctr">
                      <a:solidFill>
                        <a:schemeClr val="accent4">
                          <a:lumMod val="20000"/>
                          <a:lumOff val="80000"/>
                        </a:schemeClr>
                      </a:solidFill>
                      <a:prstDash val="solid"/>
                      <a:round/>
                      <a:headEnd type="none" w="med" len="med"/>
                      <a:tailEnd type="none" w="med" len="med"/>
                    </a:lnR>
                    <a:lnB w="9525" cap="flat" cmpd="sng" algn="ctr">
                      <a:solidFill>
                        <a:schemeClr val="accent4">
                          <a:lumMod val="20000"/>
                          <a:lumOff val="80000"/>
                        </a:schemeClr>
                      </a:solidFill>
                      <a:prstDash val="solid"/>
                      <a:round/>
                      <a:headEnd type="none" w="med" len="med"/>
                      <a:tailEnd type="none" w="med" len="med"/>
                    </a:lnB>
                    <a:solidFill>
                      <a:schemeClr val="bg1"/>
                    </a:solidFill>
                  </a:tcPr>
                </a:tc>
                <a:tc>
                  <a:txBody>
                    <a:bodyPr/>
                    <a:lstStyle/>
                    <a:p>
                      <a:pPr algn="ctr" fontAlgn="ctr"/>
                      <a:r>
                        <a:rPr lang="en-US" altLang="zh-CN" sz="1000" b="1" i="1" u="none" strike="noStrike" dirty="0">
                          <a:solidFill>
                            <a:schemeClr val="bg1">
                              <a:lumMod val="50000"/>
                            </a:schemeClr>
                          </a:solidFill>
                          <a:effectLst/>
                          <a:latin typeface="微软雅黑" panose="020B0503020204020204" pitchFamily="34" charset="-122"/>
                          <a:ea typeface="微软雅黑" panose="020B0503020204020204" pitchFamily="34" charset="-122"/>
                        </a:rPr>
                        <a:t>210,571</a:t>
                      </a:r>
                      <a:endParaRPr lang="en-US" altLang="zh-CN" sz="1000" b="1" i="1" u="none" strike="noStrike" dirty="0">
                        <a:solidFill>
                          <a:schemeClr val="bg1">
                            <a:lumMod val="50000"/>
                          </a:schemeClr>
                        </a:solidFill>
                        <a:effectLst/>
                        <a:latin typeface="+mn-ea"/>
                        <a:ea typeface="+mn-ea"/>
                      </a:endParaRPr>
                    </a:p>
                  </a:txBody>
                  <a:tcPr marL="0" marR="0" marT="0" marB="0" anchor="ctr">
                    <a:lnL w="9525" cap="flat" cmpd="sng" algn="ctr">
                      <a:solidFill>
                        <a:schemeClr val="accent4">
                          <a:lumMod val="20000"/>
                          <a:lumOff val="80000"/>
                        </a:schemeClr>
                      </a:solidFill>
                      <a:prstDash val="solid"/>
                      <a:round/>
                      <a:headEnd type="none" w="med" len="med"/>
                      <a:tailEnd type="none" w="med" len="med"/>
                    </a:lnL>
                    <a:lnR w="9525" cap="flat" cmpd="sng" algn="ctr">
                      <a:solidFill>
                        <a:schemeClr val="accent4">
                          <a:lumMod val="20000"/>
                          <a:lumOff val="80000"/>
                        </a:schemeClr>
                      </a:solidFill>
                      <a:prstDash val="solid"/>
                      <a:round/>
                      <a:headEnd type="none" w="med" len="med"/>
                      <a:tailEnd type="none" w="med" len="med"/>
                    </a:lnR>
                    <a:lnB w="9525" cap="flat" cmpd="sng" algn="ctr">
                      <a:solidFill>
                        <a:schemeClr val="accent4">
                          <a:lumMod val="20000"/>
                          <a:lumOff val="8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486475947"/>
                  </a:ext>
                </a:extLst>
              </a:tr>
              <a:tr h="228063">
                <a:tc>
                  <a:txBody>
                    <a:bodyPr/>
                    <a:lstStyle/>
                    <a:p>
                      <a:pPr algn="ctr" fontAlgn="ctr"/>
                      <a:r>
                        <a:rPr lang="en-US" altLang="zh-CN" sz="1100" b="0" i="0" u="none" strike="noStrike" dirty="0">
                          <a:solidFill>
                            <a:srgbClr val="000000"/>
                          </a:solidFill>
                          <a:effectLst/>
                          <a:latin typeface="+mn-ea"/>
                          <a:ea typeface="+mn-ea"/>
                        </a:rPr>
                        <a:t>1</a:t>
                      </a:r>
                    </a:p>
                  </a:txBody>
                  <a:tcPr marL="0" marR="0" marT="0" marB="0" anchor="ctr">
                    <a:solidFill>
                      <a:schemeClr val="accent4">
                        <a:lumMod val="20000"/>
                        <a:lumOff val="80000"/>
                      </a:schemeClr>
                    </a:solidFill>
                  </a:tcPr>
                </a:tc>
                <a:tc>
                  <a:txBody>
                    <a:bodyPr/>
                    <a:lstStyle/>
                    <a:p>
                      <a:pPr algn="ctr" fontAlgn="ctr"/>
                      <a:r>
                        <a:rPr lang="zh-CN" altLang="en-US" sz="1100" b="1" i="0" u="none" strike="noStrike" dirty="0">
                          <a:solidFill>
                            <a:schemeClr val="accent6"/>
                          </a:solidFill>
                          <a:effectLst/>
                          <a:latin typeface="+mn-ea"/>
                          <a:ea typeface="+mn-ea"/>
                        </a:rPr>
                        <a:t>咖啡机</a:t>
                      </a:r>
                    </a:p>
                  </a:txBody>
                  <a:tcPr marL="0" marR="0" marT="0" marB="0" anchor="ctr">
                    <a:lnR w="9525" cap="flat" cmpd="sng" algn="ctr">
                      <a:solidFill>
                        <a:schemeClr val="accent4">
                          <a:lumMod val="20000"/>
                          <a:lumOff val="80000"/>
                        </a:schemeClr>
                      </a:solidFill>
                      <a:prstDash val="solid"/>
                      <a:round/>
                      <a:headEnd type="none" w="med" len="med"/>
                      <a:tailEnd type="none" w="med" len="med"/>
                    </a:lnR>
                    <a:lnT w="9525" cap="flat" cmpd="sng" algn="ctr">
                      <a:solidFill>
                        <a:schemeClr val="accent4">
                          <a:lumMod val="20000"/>
                          <a:lumOff val="80000"/>
                        </a:schemeClr>
                      </a:solidFill>
                      <a:prstDash val="solid"/>
                      <a:round/>
                      <a:headEnd type="none" w="med" len="med"/>
                      <a:tailEnd type="none" w="med" len="med"/>
                    </a:lnT>
                    <a:lnB w="9525" cap="flat" cmpd="sng" algn="ctr">
                      <a:solidFill>
                        <a:schemeClr val="accent4">
                          <a:lumMod val="20000"/>
                          <a:lumOff val="80000"/>
                        </a:schemeClr>
                      </a:solidFill>
                      <a:prstDash val="solid"/>
                      <a:round/>
                      <a:headEnd type="none" w="med" len="med"/>
                      <a:tailEnd type="none" w="med" len="med"/>
                    </a:lnB>
                    <a:solidFill>
                      <a:schemeClr val="bg1"/>
                    </a:solidFill>
                  </a:tcPr>
                </a:tc>
                <a:tc>
                  <a:txBody>
                    <a:bodyPr/>
                    <a:lstStyle/>
                    <a:p>
                      <a:pPr algn="ctr" fontAlgn="ctr"/>
                      <a:r>
                        <a:rPr lang="en-US" altLang="zh-CN" sz="1100" b="1" i="0" u="none" strike="noStrike" dirty="0">
                          <a:solidFill>
                            <a:schemeClr val="accent6"/>
                          </a:solidFill>
                          <a:effectLst/>
                          <a:latin typeface="+mn-ea"/>
                          <a:ea typeface="+mn-ea"/>
                        </a:rPr>
                        <a:t>56%</a:t>
                      </a:r>
                    </a:p>
                  </a:txBody>
                  <a:tcPr marL="0" marR="0" marT="0" marB="0" anchor="ctr">
                    <a:lnL w="9525" cap="flat" cmpd="sng" algn="ctr">
                      <a:solidFill>
                        <a:schemeClr val="accent4">
                          <a:lumMod val="20000"/>
                          <a:lumOff val="80000"/>
                        </a:schemeClr>
                      </a:solidFill>
                      <a:prstDash val="solid"/>
                      <a:round/>
                      <a:headEnd type="none" w="med" len="med"/>
                      <a:tailEnd type="none" w="med" len="med"/>
                    </a:lnL>
                    <a:lnR w="9525" cap="flat" cmpd="sng" algn="ctr">
                      <a:solidFill>
                        <a:schemeClr val="accent4">
                          <a:lumMod val="20000"/>
                          <a:lumOff val="80000"/>
                        </a:schemeClr>
                      </a:solidFill>
                      <a:prstDash val="solid"/>
                      <a:round/>
                      <a:headEnd type="none" w="med" len="med"/>
                      <a:tailEnd type="none" w="med" len="med"/>
                    </a:lnR>
                    <a:lnT w="9525" cap="flat" cmpd="sng" algn="ctr">
                      <a:solidFill>
                        <a:schemeClr val="accent4">
                          <a:lumMod val="20000"/>
                          <a:lumOff val="80000"/>
                        </a:schemeClr>
                      </a:solidFill>
                      <a:prstDash val="solid"/>
                      <a:round/>
                      <a:headEnd type="none" w="med" len="med"/>
                      <a:tailEnd type="none" w="med" len="med"/>
                    </a:lnT>
                    <a:lnB w="9525" cap="flat" cmpd="sng" algn="ctr">
                      <a:solidFill>
                        <a:schemeClr val="accent4">
                          <a:lumMod val="20000"/>
                          <a:lumOff val="8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644686864"/>
                  </a:ext>
                </a:extLst>
              </a:tr>
              <a:tr h="228063">
                <a:tc>
                  <a:txBody>
                    <a:bodyPr/>
                    <a:lstStyle/>
                    <a:p>
                      <a:pPr algn="ctr" fontAlgn="ctr"/>
                      <a:r>
                        <a:rPr lang="en-US" altLang="zh-CN" sz="1100" b="0" i="0" u="none" strike="noStrike">
                          <a:solidFill>
                            <a:srgbClr val="000000"/>
                          </a:solidFill>
                          <a:effectLst/>
                          <a:latin typeface="+mn-ea"/>
                          <a:ea typeface="+mn-ea"/>
                        </a:rPr>
                        <a:t>2</a:t>
                      </a:r>
                    </a:p>
                  </a:txBody>
                  <a:tcPr marL="0" marR="0" marT="0" marB="0" anchor="ctr">
                    <a:solidFill>
                      <a:schemeClr val="accent4">
                        <a:lumMod val="20000"/>
                        <a:lumOff val="80000"/>
                      </a:schemeClr>
                    </a:solidFill>
                  </a:tcPr>
                </a:tc>
                <a:tc>
                  <a:txBody>
                    <a:bodyPr/>
                    <a:lstStyle/>
                    <a:p>
                      <a:pPr algn="ctr" fontAlgn="ctr"/>
                      <a:r>
                        <a:rPr lang="zh-CN" altLang="en-US" sz="1100" b="0" i="0" u="none" strike="noStrike" dirty="0">
                          <a:solidFill>
                            <a:srgbClr val="000000"/>
                          </a:solidFill>
                          <a:effectLst/>
                          <a:latin typeface="+mn-ea"/>
                          <a:ea typeface="+mn-ea"/>
                        </a:rPr>
                        <a:t>咖啡机小型家用</a:t>
                      </a:r>
                    </a:p>
                  </a:txBody>
                  <a:tcPr marL="0" marR="0" marT="0" marB="0" anchor="ctr">
                    <a:lnR w="9525" cap="flat" cmpd="sng" algn="ctr">
                      <a:solidFill>
                        <a:schemeClr val="accent4">
                          <a:lumMod val="20000"/>
                          <a:lumOff val="80000"/>
                        </a:schemeClr>
                      </a:solidFill>
                      <a:prstDash val="solid"/>
                      <a:round/>
                      <a:headEnd type="none" w="med" len="med"/>
                      <a:tailEnd type="none" w="med" len="med"/>
                    </a:lnR>
                    <a:lnT w="9525" cap="flat" cmpd="sng" algn="ctr">
                      <a:solidFill>
                        <a:schemeClr val="accent4">
                          <a:lumMod val="20000"/>
                          <a:lumOff val="80000"/>
                        </a:schemeClr>
                      </a:solidFill>
                      <a:prstDash val="solid"/>
                      <a:round/>
                      <a:headEnd type="none" w="med" len="med"/>
                      <a:tailEnd type="none" w="med" len="med"/>
                    </a:lnT>
                    <a:lnB w="9525" cap="flat" cmpd="sng" algn="ctr">
                      <a:solidFill>
                        <a:schemeClr val="accent4">
                          <a:lumMod val="20000"/>
                          <a:lumOff val="80000"/>
                        </a:schemeClr>
                      </a:solidFill>
                      <a:prstDash val="solid"/>
                      <a:round/>
                      <a:headEnd type="none" w="med" len="med"/>
                      <a:tailEnd type="none" w="med" len="med"/>
                    </a:lnB>
                    <a:solidFill>
                      <a:schemeClr val="bg1"/>
                    </a:solidFill>
                  </a:tcPr>
                </a:tc>
                <a:tc>
                  <a:txBody>
                    <a:bodyPr/>
                    <a:lstStyle/>
                    <a:p>
                      <a:pPr algn="ctr" fontAlgn="ctr"/>
                      <a:r>
                        <a:rPr lang="en-US" altLang="zh-CN" sz="1100" b="0" i="0" u="none" strike="noStrike" dirty="0">
                          <a:solidFill>
                            <a:srgbClr val="000000"/>
                          </a:solidFill>
                          <a:effectLst/>
                          <a:latin typeface="+mn-ea"/>
                          <a:ea typeface="+mn-ea"/>
                        </a:rPr>
                        <a:t>8%</a:t>
                      </a:r>
                    </a:p>
                  </a:txBody>
                  <a:tcPr marL="0" marR="0" marT="0" marB="0" anchor="ctr">
                    <a:lnL w="9525" cap="flat" cmpd="sng" algn="ctr">
                      <a:solidFill>
                        <a:schemeClr val="accent4">
                          <a:lumMod val="20000"/>
                          <a:lumOff val="80000"/>
                        </a:schemeClr>
                      </a:solidFill>
                      <a:prstDash val="solid"/>
                      <a:round/>
                      <a:headEnd type="none" w="med" len="med"/>
                      <a:tailEnd type="none" w="med" len="med"/>
                    </a:lnL>
                    <a:lnR w="9525" cap="flat" cmpd="sng" algn="ctr">
                      <a:solidFill>
                        <a:schemeClr val="accent4">
                          <a:lumMod val="20000"/>
                          <a:lumOff val="80000"/>
                        </a:schemeClr>
                      </a:solidFill>
                      <a:prstDash val="solid"/>
                      <a:round/>
                      <a:headEnd type="none" w="med" len="med"/>
                      <a:tailEnd type="none" w="med" len="med"/>
                    </a:lnR>
                    <a:lnT w="9525" cap="flat" cmpd="sng" algn="ctr">
                      <a:solidFill>
                        <a:schemeClr val="accent4">
                          <a:lumMod val="20000"/>
                          <a:lumOff val="80000"/>
                        </a:schemeClr>
                      </a:solidFill>
                      <a:prstDash val="solid"/>
                      <a:round/>
                      <a:headEnd type="none" w="med" len="med"/>
                      <a:tailEnd type="none" w="med" len="med"/>
                    </a:lnT>
                    <a:lnB w="9525" cap="flat" cmpd="sng" algn="ctr">
                      <a:solidFill>
                        <a:schemeClr val="accent4">
                          <a:lumMod val="20000"/>
                          <a:lumOff val="8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812498798"/>
                  </a:ext>
                </a:extLst>
              </a:tr>
              <a:tr h="228063">
                <a:tc>
                  <a:txBody>
                    <a:bodyPr/>
                    <a:lstStyle/>
                    <a:p>
                      <a:pPr algn="ctr" fontAlgn="ctr"/>
                      <a:r>
                        <a:rPr lang="en-US" altLang="zh-CN" sz="1100" b="0" i="0" u="none" strike="noStrike">
                          <a:solidFill>
                            <a:srgbClr val="000000"/>
                          </a:solidFill>
                          <a:effectLst/>
                          <a:latin typeface="+mn-ea"/>
                          <a:ea typeface="+mn-ea"/>
                        </a:rPr>
                        <a:t>3</a:t>
                      </a:r>
                    </a:p>
                  </a:txBody>
                  <a:tcPr marL="0" marR="0" marT="0" marB="0" anchor="ctr">
                    <a:solidFill>
                      <a:schemeClr val="accent4">
                        <a:lumMod val="20000"/>
                        <a:lumOff val="80000"/>
                      </a:schemeClr>
                    </a:solidFill>
                  </a:tcPr>
                </a:tc>
                <a:tc>
                  <a:txBody>
                    <a:bodyPr/>
                    <a:lstStyle/>
                    <a:p>
                      <a:pPr algn="ctr" fontAlgn="ctr"/>
                      <a:r>
                        <a:rPr lang="zh-CN" altLang="en-US" sz="1100" b="1" i="0" u="none" strike="noStrike" dirty="0">
                          <a:solidFill>
                            <a:schemeClr val="accent3"/>
                          </a:solidFill>
                          <a:effectLst/>
                          <a:latin typeface="+mn-ea"/>
                          <a:ea typeface="+mn-ea"/>
                        </a:rPr>
                        <a:t>小熊咖啡机</a:t>
                      </a:r>
                    </a:p>
                  </a:txBody>
                  <a:tcPr marL="0" marR="0" marT="0" marB="0" anchor="ctr">
                    <a:lnR w="9525" cap="flat" cmpd="sng" algn="ctr">
                      <a:solidFill>
                        <a:schemeClr val="accent4">
                          <a:lumMod val="20000"/>
                          <a:lumOff val="80000"/>
                        </a:schemeClr>
                      </a:solidFill>
                      <a:prstDash val="solid"/>
                      <a:round/>
                      <a:headEnd type="none" w="med" len="med"/>
                      <a:tailEnd type="none" w="med" len="med"/>
                    </a:lnR>
                    <a:lnT w="9525" cap="flat" cmpd="sng" algn="ctr">
                      <a:solidFill>
                        <a:schemeClr val="accent4">
                          <a:lumMod val="20000"/>
                          <a:lumOff val="80000"/>
                        </a:schemeClr>
                      </a:solidFill>
                      <a:prstDash val="solid"/>
                      <a:round/>
                      <a:headEnd type="none" w="med" len="med"/>
                      <a:tailEnd type="none" w="med" len="med"/>
                    </a:lnT>
                    <a:lnB w="9525" cap="flat" cmpd="sng" algn="ctr">
                      <a:solidFill>
                        <a:schemeClr val="accent4">
                          <a:lumMod val="20000"/>
                          <a:lumOff val="80000"/>
                        </a:schemeClr>
                      </a:solidFill>
                      <a:prstDash val="solid"/>
                      <a:round/>
                      <a:headEnd type="none" w="med" len="med"/>
                      <a:tailEnd type="none" w="med" len="med"/>
                    </a:lnB>
                    <a:solidFill>
                      <a:schemeClr val="bg1"/>
                    </a:solidFill>
                  </a:tcPr>
                </a:tc>
                <a:tc>
                  <a:txBody>
                    <a:bodyPr/>
                    <a:lstStyle/>
                    <a:p>
                      <a:pPr algn="ctr" fontAlgn="ctr"/>
                      <a:r>
                        <a:rPr lang="en-US" altLang="zh-CN" sz="1100" b="1" i="0" u="none" strike="noStrike" dirty="0">
                          <a:solidFill>
                            <a:schemeClr val="accent3"/>
                          </a:solidFill>
                          <a:effectLst/>
                          <a:latin typeface="+mn-ea"/>
                          <a:ea typeface="+mn-ea"/>
                        </a:rPr>
                        <a:t>4%</a:t>
                      </a:r>
                    </a:p>
                  </a:txBody>
                  <a:tcPr marL="0" marR="0" marT="0" marB="0" anchor="ctr">
                    <a:lnL w="9525" cap="flat" cmpd="sng" algn="ctr">
                      <a:solidFill>
                        <a:schemeClr val="accent4">
                          <a:lumMod val="20000"/>
                          <a:lumOff val="80000"/>
                        </a:schemeClr>
                      </a:solidFill>
                      <a:prstDash val="solid"/>
                      <a:round/>
                      <a:headEnd type="none" w="med" len="med"/>
                      <a:tailEnd type="none" w="med" len="med"/>
                    </a:lnL>
                    <a:lnR w="9525" cap="flat" cmpd="sng" algn="ctr">
                      <a:solidFill>
                        <a:schemeClr val="accent4">
                          <a:lumMod val="20000"/>
                          <a:lumOff val="80000"/>
                        </a:schemeClr>
                      </a:solidFill>
                      <a:prstDash val="solid"/>
                      <a:round/>
                      <a:headEnd type="none" w="med" len="med"/>
                      <a:tailEnd type="none" w="med" len="med"/>
                    </a:lnR>
                    <a:lnT w="9525" cap="flat" cmpd="sng" algn="ctr">
                      <a:solidFill>
                        <a:schemeClr val="accent4">
                          <a:lumMod val="20000"/>
                          <a:lumOff val="80000"/>
                        </a:schemeClr>
                      </a:solidFill>
                      <a:prstDash val="solid"/>
                      <a:round/>
                      <a:headEnd type="none" w="med" len="med"/>
                      <a:tailEnd type="none" w="med" len="med"/>
                    </a:lnT>
                    <a:lnB w="9525" cap="flat" cmpd="sng" algn="ctr">
                      <a:solidFill>
                        <a:schemeClr val="accent4">
                          <a:lumMod val="20000"/>
                          <a:lumOff val="8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552100675"/>
                  </a:ext>
                </a:extLst>
              </a:tr>
              <a:tr h="228063">
                <a:tc>
                  <a:txBody>
                    <a:bodyPr/>
                    <a:lstStyle/>
                    <a:p>
                      <a:pPr algn="ctr" fontAlgn="ctr"/>
                      <a:r>
                        <a:rPr lang="en-US" altLang="zh-CN" sz="1100" b="0" i="0" u="none" strike="noStrike">
                          <a:solidFill>
                            <a:srgbClr val="000000"/>
                          </a:solidFill>
                          <a:effectLst/>
                          <a:latin typeface="+mn-ea"/>
                          <a:ea typeface="+mn-ea"/>
                        </a:rPr>
                        <a:t>4</a:t>
                      </a:r>
                    </a:p>
                  </a:txBody>
                  <a:tcPr marL="0" marR="0" marT="0" marB="0" anchor="ctr">
                    <a:solidFill>
                      <a:schemeClr val="accent4">
                        <a:lumMod val="20000"/>
                        <a:lumOff val="80000"/>
                      </a:schemeClr>
                    </a:solidFill>
                  </a:tcPr>
                </a:tc>
                <a:tc>
                  <a:txBody>
                    <a:bodyPr/>
                    <a:lstStyle/>
                    <a:p>
                      <a:pPr algn="ctr" fontAlgn="ctr"/>
                      <a:r>
                        <a:rPr lang="zh-CN" altLang="en-US" sz="1100" b="0" i="0" u="none" strike="noStrike" dirty="0">
                          <a:solidFill>
                            <a:srgbClr val="000000"/>
                          </a:solidFill>
                          <a:effectLst/>
                          <a:latin typeface="+mn-ea"/>
                          <a:ea typeface="+mn-ea"/>
                        </a:rPr>
                        <a:t>咖啡机家用 小型</a:t>
                      </a:r>
                    </a:p>
                  </a:txBody>
                  <a:tcPr marL="0" marR="0" marT="0" marB="0" anchor="ctr">
                    <a:lnR w="9525" cap="flat" cmpd="sng" algn="ctr">
                      <a:solidFill>
                        <a:schemeClr val="accent4">
                          <a:lumMod val="20000"/>
                          <a:lumOff val="80000"/>
                        </a:schemeClr>
                      </a:solidFill>
                      <a:prstDash val="solid"/>
                      <a:round/>
                      <a:headEnd type="none" w="med" len="med"/>
                      <a:tailEnd type="none" w="med" len="med"/>
                    </a:lnR>
                    <a:lnT w="9525" cap="flat" cmpd="sng" algn="ctr">
                      <a:solidFill>
                        <a:schemeClr val="accent4">
                          <a:lumMod val="20000"/>
                          <a:lumOff val="80000"/>
                        </a:schemeClr>
                      </a:solidFill>
                      <a:prstDash val="solid"/>
                      <a:round/>
                      <a:headEnd type="none" w="med" len="med"/>
                      <a:tailEnd type="none" w="med" len="med"/>
                    </a:lnT>
                    <a:lnB w="9525" cap="flat" cmpd="sng" algn="ctr">
                      <a:solidFill>
                        <a:schemeClr val="accent4">
                          <a:lumMod val="20000"/>
                          <a:lumOff val="80000"/>
                        </a:schemeClr>
                      </a:solidFill>
                      <a:prstDash val="solid"/>
                      <a:round/>
                      <a:headEnd type="none" w="med" len="med"/>
                      <a:tailEnd type="none" w="med" len="med"/>
                    </a:lnB>
                    <a:solidFill>
                      <a:schemeClr val="bg1"/>
                    </a:solidFill>
                  </a:tcPr>
                </a:tc>
                <a:tc>
                  <a:txBody>
                    <a:bodyPr/>
                    <a:lstStyle/>
                    <a:p>
                      <a:pPr algn="ctr" fontAlgn="ctr"/>
                      <a:r>
                        <a:rPr lang="en-US" altLang="zh-CN" sz="1100" b="0" i="0" u="none" strike="noStrike" dirty="0">
                          <a:solidFill>
                            <a:srgbClr val="000000"/>
                          </a:solidFill>
                          <a:effectLst/>
                          <a:latin typeface="+mn-ea"/>
                          <a:ea typeface="+mn-ea"/>
                        </a:rPr>
                        <a:t>4%</a:t>
                      </a:r>
                    </a:p>
                  </a:txBody>
                  <a:tcPr marL="0" marR="0" marT="0" marB="0" anchor="ctr">
                    <a:lnL w="9525" cap="flat" cmpd="sng" algn="ctr">
                      <a:solidFill>
                        <a:schemeClr val="accent4">
                          <a:lumMod val="20000"/>
                          <a:lumOff val="80000"/>
                        </a:schemeClr>
                      </a:solidFill>
                      <a:prstDash val="solid"/>
                      <a:round/>
                      <a:headEnd type="none" w="med" len="med"/>
                      <a:tailEnd type="none" w="med" len="med"/>
                    </a:lnL>
                    <a:lnR w="9525" cap="flat" cmpd="sng" algn="ctr">
                      <a:solidFill>
                        <a:schemeClr val="accent4">
                          <a:lumMod val="20000"/>
                          <a:lumOff val="80000"/>
                        </a:schemeClr>
                      </a:solidFill>
                      <a:prstDash val="solid"/>
                      <a:round/>
                      <a:headEnd type="none" w="med" len="med"/>
                      <a:tailEnd type="none" w="med" len="med"/>
                    </a:lnR>
                    <a:lnT w="9525" cap="flat" cmpd="sng" algn="ctr">
                      <a:solidFill>
                        <a:schemeClr val="accent4">
                          <a:lumMod val="20000"/>
                          <a:lumOff val="80000"/>
                        </a:schemeClr>
                      </a:solidFill>
                      <a:prstDash val="solid"/>
                      <a:round/>
                      <a:headEnd type="none" w="med" len="med"/>
                      <a:tailEnd type="none" w="med" len="med"/>
                    </a:lnT>
                    <a:lnB w="9525" cap="flat" cmpd="sng" algn="ctr">
                      <a:solidFill>
                        <a:schemeClr val="accent4">
                          <a:lumMod val="20000"/>
                          <a:lumOff val="8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688119833"/>
                  </a:ext>
                </a:extLst>
              </a:tr>
              <a:tr h="228063">
                <a:tc>
                  <a:txBody>
                    <a:bodyPr/>
                    <a:lstStyle/>
                    <a:p>
                      <a:pPr algn="ctr" fontAlgn="ctr"/>
                      <a:r>
                        <a:rPr lang="en-US" altLang="zh-CN" sz="1100" b="0" i="0" u="none" strike="noStrike" dirty="0">
                          <a:solidFill>
                            <a:srgbClr val="000000"/>
                          </a:solidFill>
                          <a:effectLst/>
                          <a:latin typeface="+mn-ea"/>
                          <a:ea typeface="+mn-ea"/>
                        </a:rPr>
                        <a:t>5</a:t>
                      </a:r>
                    </a:p>
                  </a:txBody>
                  <a:tcPr marL="0" marR="0" marT="0" marB="0" anchor="ctr">
                    <a:solidFill>
                      <a:schemeClr val="accent4">
                        <a:lumMod val="20000"/>
                        <a:lumOff val="80000"/>
                      </a:schemeClr>
                    </a:solidFill>
                  </a:tcPr>
                </a:tc>
                <a:tc>
                  <a:txBody>
                    <a:bodyPr/>
                    <a:lstStyle/>
                    <a:p>
                      <a:pPr algn="ctr" fontAlgn="ctr"/>
                      <a:r>
                        <a:rPr lang="zh-CN" altLang="en-US" sz="1100" b="0" i="0" u="none" strike="noStrike" dirty="0">
                          <a:solidFill>
                            <a:srgbClr val="000000"/>
                          </a:solidFill>
                          <a:effectLst/>
                          <a:latin typeface="+mn-ea"/>
                          <a:ea typeface="+mn-ea"/>
                        </a:rPr>
                        <a:t>家用咖啡机小型</a:t>
                      </a:r>
                    </a:p>
                  </a:txBody>
                  <a:tcPr marL="0" marR="0" marT="0" marB="0" anchor="ctr">
                    <a:lnR w="9525" cap="flat" cmpd="sng" algn="ctr">
                      <a:solidFill>
                        <a:schemeClr val="accent4">
                          <a:lumMod val="20000"/>
                          <a:lumOff val="80000"/>
                        </a:schemeClr>
                      </a:solidFill>
                      <a:prstDash val="solid"/>
                      <a:round/>
                      <a:headEnd type="none" w="med" len="med"/>
                      <a:tailEnd type="none" w="med" len="med"/>
                    </a:lnR>
                    <a:lnT w="9525" cap="flat" cmpd="sng" algn="ctr">
                      <a:solidFill>
                        <a:schemeClr val="accent4">
                          <a:lumMod val="20000"/>
                          <a:lumOff val="80000"/>
                        </a:schemeClr>
                      </a:solidFill>
                      <a:prstDash val="solid"/>
                      <a:round/>
                      <a:headEnd type="none" w="med" len="med"/>
                      <a:tailEnd type="none" w="med" len="med"/>
                    </a:lnT>
                    <a:lnB w="9525" cap="flat" cmpd="sng" algn="ctr">
                      <a:solidFill>
                        <a:schemeClr val="accent4">
                          <a:lumMod val="20000"/>
                          <a:lumOff val="80000"/>
                        </a:schemeClr>
                      </a:solidFill>
                      <a:prstDash val="solid"/>
                      <a:round/>
                      <a:headEnd type="none" w="med" len="med"/>
                      <a:tailEnd type="none" w="med" len="med"/>
                    </a:lnB>
                    <a:solidFill>
                      <a:schemeClr val="bg1"/>
                    </a:solidFill>
                  </a:tcPr>
                </a:tc>
                <a:tc>
                  <a:txBody>
                    <a:bodyPr/>
                    <a:lstStyle/>
                    <a:p>
                      <a:pPr algn="ctr" fontAlgn="ctr"/>
                      <a:r>
                        <a:rPr lang="en-US" altLang="zh-CN" sz="1100" b="0" i="0" u="none" strike="noStrike" dirty="0">
                          <a:solidFill>
                            <a:srgbClr val="000000"/>
                          </a:solidFill>
                          <a:effectLst/>
                          <a:latin typeface="+mn-ea"/>
                          <a:ea typeface="+mn-ea"/>
                        </a:rPr>
                        <a:t>3%</a:t>
                      </a:r>
                    </a:p>
                  </a:txBody>
                  <a:tcPr marL="0" marR="0" marT="0" marB="0" anchor="ctr">
                    <a:lnL w="9525" cap="flat" cmpd="sng" algn="ctr">
                      <a:solidFill>
                        <a:schemeClr val="accent4">
                          <a:lumMod val="20000"/>
                          <a:lumOff val="80000"/>
                        </a:schemeClr>
                      </a:solidFill>
                      <a:prstDash val="solid"/>
                      <a:round/>
                      <a:headEnd type="none" w="med" len="med"/>
                      <a:tailEnd type="none" w="med" len="med"/>
                    </a:lnL>
                    <a:lnR w="9525" cap="flat" cmpd="sng" algn="ctr">
                      <a:solidFill>
                        <a:schemeClr val="accent4">
                          <a:lumMod val="20000"/>
                          <a:lumOff val="80000"/>
                        </a:schemeClr>
                      </a:solidFill>
                      <a:prstDash val="solid"/>
                      <a:round/>
                      <a:headEnd type="none" w="med" len="med"/>
                      <a:tailEnd type="none" w="med" len="med"/>
                    </a:lnR>
                    <a:lnT w="9525" cap="flat" cmpd="sng" algn="ctr">
                      <a:solidFill>
                        <a:schemeClr val="accent4">
                          <a:lumMod val="20000"/>
                          <a:lumOff val="80000"/>
                        </a:schemeClr>
                      </a:solidFill>
                      <a:prstDash val="solid"/>
                      <a:round/>
                      <a:headEnd type="none" w="med" len="med"/>
                      <a:tailEnd type="none" w="med" len="med"/>
                    </a:lnT>
                    <a:lnB w="9525" cap="flat" cmpd="sng" algn="ctr">
                      <a:solidFill>
                        <a:schemeClr val="accent4">
                          <a:lumMod val="20000"/>
                          <a:lumOff val="8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366487888"/>
                  </a:ext>
                </a:extLst>
              </a:tr>
            </a:tbl>
          </a:graphicData>
        </a:graphic>
      </p:graphicFrame>
      <p:graphicFrame>
        <p:nvGraphicFramePr>
          <p:cNvPr id="49" name="表格 48">
            <a:extLst>
              <a:ext uri="{FF2B5EF4-FFF2-40B4-BE49-F238E27FC236}">
                <a16:creationId xmlns:a16="http://schemas.microsoft.com/office/drawing/2014/main" id="{1EAF80A5-7BA6-4962-A2E0-1D5F53B95D43}"/>
              </a:ext>
            </a:extLst>
          </p:cNvPr>
          <p:cNvGraphicFramePr>
            <a:graphicFrameLocks noGrp="1"/>
          </p:cNvGraphicFramePr>
          <p:nvPr>
            <p:extLst>
              <p:ext uri="{D42A27DB-BD31-4B8C-83A1-F6EECF244321}">
                <p14:modId xmlns:p14="http://schemas.microsoft.com/office/powerpoint/2010/main" val="1013076703"/>
              </p:ext>
            </p:extLst>
          </p:nvPr>
        </p:nvGraphicFramePr>
        <p:xfrm>
          <a:off x="9188710" y="3026354"/>
          <a:ext cx="2451650" cy="864000"/>
        </p:xfrm>
        <a:graphic>
          <a:graphicData uri="http://schemas.openxmlformats.org/drawingml/2006/table">
            <a:tbl>
              <a:tblPr>
                <a:tableStyleId>{5C22544A-7EE6-4342-B048-85BDC9FD1C3A}</a:tableStyleId>
              </a:tblPr>
              <a:tblGrid>
                <a:gridCol w="673590">
                  <a:extLst>
                    <a:ext uri="{9D8B030D-6E8A-4147-A177-3AD203B41FA5}">
                      <a16:colId xmlns:a16="http://schemas.microsoft.com/office/drawing/2014/main" val="1383971393"/>
                    </a:ext>
                  </a:extLst>
                </a:gridCol>
                <a:gridCol w="889030">
                  <a:extLst>
                    <a:ext uri="{9D8B030D-6E8A-4147-A177-3AD203B41FA5}">
                      <a16:colId xmlns:a16="http://schemas.microsoft.com/office/drawing/2014/main" val="1161013586"/>
                    </a:ext>
                  </a:extLst>
                </a:gridCol>
                <a:gridCol w="889030">
                  <a:extLst>
                    <a:ext uri="{9D8B030D-6E8A-4147-A177-3AD203B41FA5}">
                      <a16:colId xmlns:a16="http://schemas.microsoft.com/office/drawing/2014/main" val="150445963"/>
                    </a:ext>
                  </a:extLst>
                </a:gridCol>
              </a:tblGrid>
              <a:tr h="252000">
                <a:tc gridSpan="3">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zh-CN" altLang="en-US" sz="1100" b="1"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千粉以上小红书种草情况</a:t>
                      </a:r>
                    </a:p>
                  </a:txBody>
                  <a:tcPr marL="0" marR="0" marT="0" marB="0" anchor="ctr">
                    <a:solidFill>
                      <a:schemeClr val="accent4">
                        <a:lumMod val="40000"/>
                        <a:lumOff val="60000"/>
                      </a:schemeClr>
                    </a:solidFill>
                  </a:tcPr>
                </a:tc>
                <a:tc hMerge="1">
                  <a:txBody>
                    <a:bodyPr/>
                    <a:lstStyle/>
                    <a:p>
                      <a:pPr algn="ctr" fontAlgn="ct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0" marR="0" marT="0" marB="0" anchor="ctr">
                    <a:solidFill>
                      <a:schemeClr val="accent4">
                        <a:lumMod val="20000"/>
                        <a:lumOff val="80000"/>
                      </a:schemeClr>
                    </a:solidFill>
                  </a:tcPr>
                </a:tc>
                <a:tc hMerge="1">
                  <a:txBody>
                    <a:bodyPr/>
                    <a:lstStyle/>
                    <a:p>
                      <a:pPr algn="ctr" fontAlgn="b"/>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0" marR="0" marT="0" marB="0" anchor="ctr">
                    <a:solidFill>
                      <a:schemeClr val="accent4">
                        <a:lumMod val="20000"/>
                        <a:lumOff val="80000"/>
                      </a:schemeClr>
                    </a:solidFill>
                  </a:tcPr>
                </a:tc>
                <a:extLst>
                  <a:ext uri="{0D108BD9-81ED-4DB2-BD59-A6C34878D82A}">
                    <a16:rowId xmlns:a16="http://schemas.microsoft.com/office/drawing/2014/main" val="2166273265"/>
                  </a:ext>
                </a:extLst>
              </a:tr>
              <a:tr h="180000">
                <a:tc>
                  <a:txBody>
                    <a:bodyPr/>
                    <a:lstStyle/>
                    <a:p>
                      <a:pPr algn="ctr" fontAlgn="ct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0" marR="0" marT="0" marB="0" anchor="ctr">
                    <a:solidFill>
                      <a:schemeClr val="accent4">
                        <a:lumMod val="20000"/>
                        <a:lumOff val="80000"/>
                      </a:schemeClr>
                    </a:solid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22.12</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0" marR="0" marT="0" marB="0" anchor="ctr">
                    <a:solidFill>
                      <a:schemeClr val="accent4">
                        <a:lumMod val="20000"/>
                        <a:lumOff val="80000"/>
                      </a:schemeClr>
                    </a:solidFill>
                  </a:tcPr>
                </a:tc>
                <a:tc>
                  <a:txBody>
                    <a:bodyPr/>
                    <a:lstStyle/>
                    <a:p>
                      <a:pPr algn="ctr" fontAlgn="b"/>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23.12</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0" marR="0" marT="0" marB="0" anchor="ctr">
                    <a:solidFill>
                      <a:schemeClr val="accent4">
                        <a:lumMod val="20000"/>
                        <a:lumOff val="80000"/>
                      </a:schemeClr>
                    </a:solidFill>
                  </a:tcPr>
                </a:tc>
                <a:extLst>
                  <a:ext uri="{0D108BD9-81ED-4DB2-BD59-A6C34878D82A}">
                    <a16:rowId xmlns:a16="http://schemas.microsoft.com/office/drawing/2014/main" val="950458534"/>
                  </a:ext>
                </a:extLst>
              </a:tr>
              <a:tr h="216000">
                <a:tc>
                  <a:txBody>
                    <a:bodyPr/>
                    <a:lstStyle/>
                    <a:p>
                      <a:pPr algn="ctr" fontAlgn="ctr"/>
                      <a:r>
                        <a:rPr lang="zh-CN" altLang="en-US" sz="1100" b="0" i="0" u="none" strike="noStrike" dirty="0">
                          <a:solidFill>
                            <a:srgbClr val="000000"/>
                          </a:solidFill>
                          <a:effectLst/>
                          <a:latin typeface="微软雅黑" panose="020B0503020204020204" pitchFamily="34" charset="-122"/>
                          <a:ea typeface="微软雅黑" panose="020B0503020204020204" pitchFamily="34" charset="-122"/>
                        </a:rPr>
                        <a:t>笔记数</a:t>
                      </a:r>
                    </a:p>
                  </a:txBody>
                  <a:tcPr marL="0" marR="0" marT="0" marB="0" anchor="ctr">
                    <a:solidFill>
                      <a:schemeClr val="accent4">
                        <a:lumMod val="20000"/>
                        <a:lumOff val="80000"/>
                      </a:schemeClr>
                    </a:solid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31</a:t>
                      </a:r>
                    </a:p>
                  </a:txBody>
                  <a:tcPr marL="0" marR="0" marT="0" marB="0" anchor="ctr">
                    <a:lnR w="9525" cap="flat" cmpd="sng" algn="ctr">
                      <a:solidFill>
                        <a:schemeClr val="accent4">
                          <a:lumMod val="20000"/>
                          <a:lumOff val="80000"/>
                        </a:schemeClr>
                      </a:solidFill>
                      <a:prstDash val="solid"/>
                      <a:round/>
                      <a:headEnd type="none" w="med" len="med"/>
                      <a:tailEnd type="none" w="med" len="med"/>
                    </a:lnR>
                    <a:lnB w="9525" cap="flat" cmpd="sng" algn="ctr">
                      <a:solidFill>
                        <a:schemeClr val="accent4">
                          <a:lumMod val="20000"/>
                          <a:lumOff val="80000"/>
                        </a:schemeClr>
                      </a:solidFill>
                      <a:prstDash val="solid"/>
                      <a:round/>
                      <a:headEnd type="none" w="med" len="med"/>
                      <a:tailEnd type="none" w="med" len="med"/>
                    </a:lnB>
                    <a:solidFill>
                      <a:schemeClr val="bg1"/>
                    </a:solid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61</a:t>
                      </a:r>
                    </a:p>
                  </a:txBody>
                  <a:tcPr marL="0" marR="0" marT="0" marB="0" anchor="ctr">
                    <a:lnL w="9525" cap="flat" cmpd="sng" algn="ctr">
                      <a:solidFill>
                        <a:schemeClr val="accent4">
                          <a:lumMod val="20000"/>
                          <a:lumOff val="80000"/>
                        </a:schemeClr>
                      </a:solidFill>
                      <a:prstDash val="solid"/>
                      <a:round/>
                      <a:headEnd type="none" w="med" len="med"/>
                      <a:tailEnd type="none" w="med" len="med"/>
                    </a:lnL>
                    <a:lnR w="9525" cap="flat" cmpd="sng" algn="ctr">
                      <a:solidFill>
                        <a:schemeClr val="accent4">
                          <a:lumMod val="20000"/>
                          <a:lumOff val="80000"/>
                        </a:schemeClr>
                      </a:solidFill>
                      <a:prstDash val="solid"/>
                      <a:round/>
                      <a:headEnd type="none" w="med" len="med"/>
                      <a:tailEnd type="none" w="med" len="med"/>
                    </a:lnR>
                    <a:lnB w="9525" cap="flat" cmpd="sng" algn="ctr">
                      <a:solidFill>
                        <a:schemeClr val="accent4">
                          <a:lumMod val="20000"/>
                          <a:lumOff val="8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644686864"/>
                  </a:ext>
                </a:extLst>
              </a:tr>
              <a:tr h="216000">
                <a:tc>
                  <a:txBody>
                    <a:bodyPr/>
                    <a:lstStyle/>
                    <a:p>
                      <a:pPr algn="ctr" fontAlgn="ctr"/>
                      <a:r>
                        <a:rPr lang="zh-CN" altLang="en-US" sz="1100" b="0" i="0" u="none" strike="noStrike" dirty="0">
                          <a:solidFill>
                            <a:srgbClr val="000000"/>
                          </a:solidFill>
                          <a:effectLst/>
                          <a:latin typeface="微软雅黑" panose="020B0503020204020204" pitchFamily="34" charset="-122"/>
                          <a:ea typeface="微软雅黑" panose="020B0503020204020204" pitchFamily="34" charset="-122"/>
                        </a:rPr>
                        <a:t>商业笔记</a:t>
                      </a:r>
                    </a:p>
                  </a:txBody>
                  <a:tcPr marL="0" marR="0" marT="0" marB="0" anchor="ctr">
                    <a:solidFill>
                      <a:schemeClr val="accent4">
                        <a:lumMod val="20000"/>
                        <a:lumOff val="80000"/>
                      </a:schemeClr>
                    </a:solid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1</a:t>
                      </a:r>
                    </a:p>
                  </a:txBody>
                  <a:tcPr marL="0" marR="0" marT="0" marB="0" anchor="ctr">
                    <a:lnR w="9525" cap="flat" cmpd="sng" algn="ctr">
                      <a:solidFill>
                        <a:schemeClr val="accent4">
                          <a:lumMod val="20000"/>
                          <a:lumOff val="80000"/>
                        </a:schemeClr>
                      </a:solidFill>
                      <a:prstDash val="solid"/>
                      <a:round/>
                      <a:headEnd type="none" w="med" len="med"/>
                      <a:tailEnd type="none" w="med" len="med"/>
                    </a:lnR>
                    <a:lnT w="9525" cap="flat" cmpd="sng" algn="ctr">
                      <a:solidFill>
                        <a:schemeClr val="accent4">
                          <a:lumMod val="20000"/>
                          <a:lumOff val="80000"/>
                        </a:schemeClr>
                      </a:solidFill>
                      <a:prstDash val="solid"/>
                      <a:round/>
                      <a:headEnd type="none" w="med" len="med"/>
                      <a:tailEnd type="none" w="med" len="med"/>
                    </a:lnT>
                    <a:lnB w="9525" cap="flat" cmpd="sng" algn="ctr">
                      <a:solidFill>
                        <a:schemeClr val="accent4">
                          <a:lumMod val="20000"/>
                          <a:lumOff val="80000"/>
                        </a:schemeClr>
                      </a:solidFill>
                      <a:prstDash val="solid"/>
                      <a:round/>
                      <a:headEnd type="none" w="med" len="med"/>
                      <a:tailEnd type="none" w="med" len="med"/>
                    </a:lnB>
                    <a:solidFill>
                      <a:schemeClr val="bg1"/>
                    </a:solid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21</a:t>
                      </a:r>
                    </a:p>
                  </a:txBody>
                  <a:tcPr marL="0" marR="0" marT="0" marB="0" anchor="ctr">
                    <a:lnL w="9525" cap="flat" cmpd="sng" algn="ctr">
                      <a:solidFill>
                        <a:schemeClr val="accent4">
                          <a:lumMod val="20000"/>
                          <a:lumOff val="80000"/>
                        </a:schemeClr>
                      </a:solidFill>
                      <a:prstDash val="solid"/>
                      <a:round/>
                      <a:headEnd type="none" w="med" len="med"/>
                      <a:tailEnd type="none" w="med" len="med"/>
                    </a:lnL>
                    <a:lnR w="9525" cap="flat" cmpd="sng" algn="ctr">
                      <a:solidFill>
                        <a:schemeClr val="accent4">
                          <a:lumMod val="20000"/>
                          <a:lumOff val="80000"/>
                        </a:schemeClr>
                      </a:solidFill>
                      <a:prstDash val="solid"/>
                      <a:round/>
                      <a:headEnd type="none" w="med" len="med"/>
                      <a:tailEnd type="none" w="med" len="med"/>
                    </a:lnR>
                    <a:lnT w="9525" cap="flat" cmpd="sng" algn="ctr">
                      <a:solidFill>
                        <a:schemeClr val="accent4">
                          <a:lumMod val="20000"/>
                          <a:lumOff val="80000"/>
                        </a:schemeClr>
                      </a:solidFill>
                      <a:prstDash val="solid"/>
                      <a:round/>
                      <a:headEnd type="none" w="med" len="med"/>
                      <a:tailEnd type="none" w="med" len="med"/>
                    </a:lnT>
                    <a:lnB w="9525" cap="flat" cmpd="sng" algn="ctr">
                      <a:solidFill>
                        <a:schemeClr val="accent4">
                          <a:lumMod val="20000"/>
                          <a:lumOff val="8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366487888"/>
                  </a:ext>
                </a:extLst>
              </a:tr>
            </a:tbl>
          </a:graphicData>
        </a:graphic>
      </p:graphicFrame>
      <p:cxnSp>
        <p:nvCxnSpPr>
          <p:cNvPr id="50" name="直接连接符 49">
            <a:extLst>
              <a:ext uri="{FF2B5EF4-FFF2-40B4-BE49-F238E27FC236}">
                <a16:creationId xmlns:a16="http://schemas.microsoft.com/office/drawing/2014/main" id="{4C7B3399-8B7C-44EB-9E89-6CCED58071DA}"/>
              </a:ext>
            </a:extLst>
          </p:cNvPr>
          <p:cNvCxnSpPr>
            <a:cxnSpLocks/>
          </p:cNvCxnSpPr>
          <p:nvPr/>
        </p:nvCxnSpPr>
        <p:spPr>
          <a:xfrm flipH="1" flipV="1">
            <a:off x="9039694" y="2213101"/>
            <a:ext cx="1" cy="3994981"/>
          </a:xfrm>
          <a:prstGeom prst="line">
            <a:avLst/>
          </a:prstGeom>
          <a:ln w="19050">
            <a:solidFill>
              <a:schemeClr val="accent3"/>
            </a:solidFill>
            <a:prstDash val="dash"/>
          </a:ln>
        </p:spPr>
        <p:style>
          <a:lnRef idx="1">
            <a:schemeClr val="accent1"/>
          </a:lnRef>
          <a:fillRef idx="0">
            <a:schemeClr val="accent1"/>
          </a:fillRef>
          <a:effectRef idx="0">
            <a:schemeClr val="accent1"/>
          </a:effectRef>
          <a:fontRef idx="minor">
            <a:schemeClr val="tx1"/>
          </a:fontRef>
        </p:style>
      </p:cxnSp>
      <p:sp>
        <p:nvSpPr>
          <p:cNvPr id="54" name="箭头: 下 30">
            <a:extLst>
              <a:ext uri="{FF2B5EF4-FFF2-40B4-BE49-F238E27FC236}">
                <a16:creationId xmlns:a16="http://schemas.microsoft.com/office/drawing/2014/main" id="{130BA4BE-6D9F-4BA5-A54D-DB24E7186130}"/>
              </a:ext>
            </a:extLst>
          </p:cNvPr>
          <p:cNvSpPr/>
          <p:nvPr/>
        </p:nvSpPr>
        <p:spPr>
          <a:xfrm rot="10800000">
            <a:off x="11346931" y="3494292"/>
            <a:ext cx="108000" cy="144000"/>
          </a:xfrm>
          <a:prstGeom prst="downArrow">
            <a:avLst/>
          </a:prstGeom>
          <a:solidFill>
            <a:srgbClr val="49711E"/>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56" name="箭头: 下 30">
            <a:extLst>
              <a:ext uri="{FF2B5EF4-FFF2-40B4-BE49-F238E27FC236}">
                <a16:creationId xmlns:a16="http://schemas.microsoft.com/office/drawing/2014/main" id="{8D3F50C7-9815-49E5-8DC2-BA5FC3B7AA1B}"/>
              </a:ext>
            </a:extLst>
          </p:cNvPr>
          <p:cNvSpPr/>
          <p:nvPr/>
        </p:nvSpPr>
        <p:spPr>
          <a:xfrm rot="10800000">
            <a:off x="11346931" y="3711336"/>
            <a:ext cx="108000" cy="144000"/>
          </a:xfrm>
          <a:prstGeom prst="downArrow">
            <a:avLst/>
          </a:prstGeom>
          <a:solidFill>
            <a:srgbClr val="49711E"/>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pic>
        <p:nvPicPr>
          <p:cNvPr id="59" name="图片 58">
            <a:extLst>
              <a:ext uri="{FF2B5EF4-FFF2-40B4-BE49-F238E27FC236}">
                <a16:creationId xmlns:a16="http://schemas.microsoft.com/office/drawing/2014/main" id="{921364B2-19DD-4CF6-AF56-C14375C9603E}"/>
              </a:ext>
            </a:extLst>
          </p:cNvPr>
          <p:cNvPicPr>
            <a:picLocks noChangeAspect="1"/>
          </p:cNvPicPr>
          <p:nvPr/>
        </p:nvPicPr>
        <p:blipFill>
          <a:blip r:embed="rId3"/>
          <a:stretch>
            <a:fillRect/>
          </a:stretch>
        </p:blipFill>
        <p:spPr>
          <a:xfrm>
            <a:off x="9265704" y="4030597"/>
            <a:ext cx="760173" cy="986300"/>
          </a:xfrm>
          <a:prstGeom prst="rect">
            <a:avLst/>
          </a:prstGeom>
        </p:spPr>
      </p:pic>
      <p:pic>
        <p:nvPicPr>
          <p:cNvPr id="61" name="图片 60">
            <a:extLst>
              <a:ext uri="{FF2B5EF4-FFF2-40B4-BE49-F238E27FC236}">
                <a16:creationId xmlns:a16="http://schemas.microsoft.com/office/drawing/2014/main" id="{690E47A2-E410-4210-B7A7-D0A337ADADC5}"/>
              </a:ext>
            </a:extLst>
          </p:cNvPr>
          <p:cNvPicPr>
            <a:picLocks noChangeAspect="1"/>
          </p:cNvPicPr>
          <p:nvPr/>
        </p:nvPicPr>
        <p:blipFill>
          <a:blip r:embed="rId4"/>
          <a:stretch>
            <a:fillRect/>
          </a:stretch>
        </p:blipFill>
        <p:spPr>
          <a:xfrm>
            <a:off x="9262599" y="5099347"/>
            <a:ext cx="760173" cy="975655"/>
          </a:xfrm>
          <a:prstGeom prst="rect">
            <a:avLst/>
          </a:prstGeom>
        </p:spPr>
      </p:pic>
      <p:pic>
        <p:nvPicPr>
          <p:cNvPr id="65" name="图片 64">
            <a:extLst>
              <a:ext uri="{FF2B5EF4-FFF2-40B4-BE49-F238E27FC236}">
                <a16:creationId xmlns:a16="http://schemas.microsoft.com/office/drawing/2014/main" id="{2ED43886-B9B1-4CDA-9933-83ABE8A94040}"/>
              </a:ext>
            </a:extLst>
          </p:cNvPr>
          <p:cNvPicPr>
            <a:picLocks noChangeAspect="1"/>
          </p:cNvPicPr>
          <p:nvPr/>
        </p:nvPicPr>
        <p:blipFill rotWithShape="1">
          <a:blip r:embed="rId5"/>
          <a:srcRect r="24461"/>
          <a:stretch/>
        </p:blipFill>
        <p:spPr>
          <a:xfrm>
            <a:off x="10183169" y="5086987"/>
            <a:ext cx="1314377" cy="988015"/>
          </a:xfrm>
          <a:prstGeom prst="rect">
            <a:avLst/>
          </a:prstGeom>
        </p:spPr>
      </p:pic>
      <p:pic>
        <p:nvPicPr>
          <p:cNvPr id="67" name="图片 66">
            <a:extLst>
              <a:ext uri="{FF2B5EF4-FFF2-40B4-BE49-F238E27FC236}">
                <a16:creationId xmlns:a16="http://schemas.microsoft.com/office/drawing/2014/main" id="{33A95821-FEF0-403A-B8F0-F8BACDFFDA09}"/>
              </a:ext>
            </a:extLst>
          </p:cNvPr>
          <p:cNvPicPr>
            <a:picLocks noChangeAspect="1"/>
          </p:cNvPicPr>
          <p:nvPr/>
        </p:nvPicPr>
        <p:blipFill rotWithShape="1">
          <a:blip r:embed="rId6"/>
          <a:srcRect l="-1" r="33485"/>
          <a:stretch/>
        </p:blipFill>
        <p:spPr>
          <a:xfrm>
            <a:off x="10183169" y="4030597"/>
            <a:ext cx="1331107" cy="986300"/>
          </a:xfrm>
          <a:prstGeom prst="rect">
            <a:avLst/>
          </a:prstGeom>
        </p:spPr>
      </p:pic>
      <p:cxnSp>
        <p:nvCxnSpPr>
          <p:cNvPr id="75" name="直接连接符 74">
            <a:extLst>
              <a:ext uri="{FF2B5EF4-FFF2-40B4-BE49-F238E27FC236}">
                <a16:creationId xmlns:a16="http://schemas.microsoft.com/office/drawing/2014/main" id="{D7517B3F-E356-4874-BDA8-BCB6DA33D40A}"/>
              </a:ext>
            </a:extLst>
          </p:cNvPr>
          <p:cNvCxnSpPr>
            <a:cxnSpLocks/>
            <a:endCxn id="74" idx="1"/>
          </p:cNvCxnSpPr>
          <p:nvPr/>
        </p:nvCxnSpPr>
        <p:spPr>
          <a:xfrm flipV="1">
            <a:off x="2364346" y="3816840"/>
            <a:ext cx="204532" cy="1387620"/>
          </a:xfrm>
          <a:prstGeom prst="line">
            <a:avLst/>
          </a:prstGeom>
          <a:ln w="19050">
            <a:solidFill>
              <a:schemeClr val="accent3"/>
            </a:solidFill>
            <a:prstDash val="dash"/>
          </a:ln>
        </p:spPr>
        <p:style>
          <a:lnRef idx="1">
            <a:schemeClr val="accent1"/>
          </a:lnRef>
          <a:fillRef idx="0">
            <a:schemeClr val="accent1"/>
          </a:fillRef>
          <a:effectRef idx="0">
            <a:schemeClr val="accent1"/>
          </a:effectRef>
          <a:fontRef idx="minor">
            <a:schemeClr val="tx1"/>
          </a:fontRef>
        </p:style>
      </p:cxnSp>
      <p:pic>
        <p:nvPicPr>
          <p:cNvPr id="74" name="图片 73">
            <a:extLst>
              <a:ext uri="{FF2B5EF4-FFF2-40B4-BE49-F238E27FC236}">
                <a16:creationId xmlns:a16="http://schemas.microsoft.com/office/drawing/2014/main" id="{18B701E2-08C2-47F6-890C-F391EA23CCD7}"/>
              </a:ext>
            </a:extLst>
          </p:cNvPr>
          <p:cNvPicPr>
            <a:picLocks noChangeAspect="1"/>
          </p:cNvPicPr>
          <p:nvPr/>
        </p:nvPicPr>
        <p:blipFill>
          <a:blip r:embed="rId7"/>
          <a:stretch>
            <a:fillRect/>
          </a:stretch>
        </p:blipFill>
        <p:spPr>
          <a:xfrm>
            <a:off x="2568878" y="3226829"/>
            <a:ext cx="1095735" cy="1180022"/>
          </a:xfrm>
          <a:prstGeom prst="rect">
            <a:avLst/>
          </a:prstGeom>
        </p:spPr>
      </p:pic>
      <p:sp>
        <p:nvSpPr>
          <p:cNvPr id="79" name="文本框 78">
            <a:extLst>
              <a:ext uri="{FF2B5EF4-FFF2-40B4-BE49-F238E27FC236}">
                <a16:creationId xmlns:a16="http://schemas.microsoft.com/office/drawing/2014/main" id="{132E4583-FCAE-4F8F-9B01-CE7F19B1C16A}"/>
              </a:ext>
            </a:extLst>
          </p:cNvPr>
          <p:cNvSpPr txBox="1"/>
          <p:nvPr/>
        </p:nvSpPr>
        <p:spPr>
          <a:xfrm>
            <a:off x="2568878" y="4392570"/>
            <a:ext cx="1090287" cy="246221"/>
          </a:xfrm>
          <a:prstGeom prst="rect">
            <a:avLst/>
          </a:prstGeom>
          <a:noFill/>
        </p:spPr>
        <p:txBody>
          <a:bodyPr wrap="square" rtlCol="0">
            <a:spAutoFit/>
          </a:bodyPr>
          <a:lstStyle/>
          <a:p>
            <a:pPr algn="ctr"/>
            <a:r>
              <a:rPr lang="en-US" altLang="zh-CN" sz="1000" dirty="0">
                <a:solidFill>
                  <a:schemeClr val="bg1">
                    <a:lumMod val="50000"/>
                  </a:schemeClr>
                </a:solidFill>
              </a:rPr>
              <a:t>23</a:t>
            </a:r>
            <a:r>
              <a:rPr lang="zh-CN" altLang="en-US" sz="1000" dirty="0">
                <a:solidFill>
                  <a:schemeClr val="bg1">
                    <a:lumMod val="50000"/>
                  </a:schemeClr>
                </a:solidFill>
              </a:rPr>
              <a:t>年</a:t>
            </a:r>
            <a:r>
              <a:rPr lang="en-US" altLang="zh-CN" sz="1000" dirty="0">
                <a:solidFill>
                  <a:schemeClr val="bg1">
                    <a:lumMod val="50000"/>
                  </a:schemeClr>
                </a:solidFill>
              </a:rPr>
              <a:t>7</a:t>
            </a:r>
            <a:r>
              <a:rPr lang="zh-CN" altLang="en-US" sz="1000" dirty="0">
                <a:solidFill>
                  <a:schemeClr val="bg1">
                    <a:lumMod val="50000"/>
                  </a:schemeClr>
                </a:solidFill>
              </a:rPr>
              <a:t>月上新</a:t>
            </a:r>
          </a:p>
        </p:txBody>
      </p:sp>
      <p:sp>
        <p:nvSpPr>
          <p:cNvPr id="80" name="文本框 79">
            <a:extLst>
              <a:ext uri="{FF2B5EF4-FFF2-40B4-BE49-F238E27FC236}">
                <a16:creationId xmlns:a16="http://schemas.microsoft.com/office/drawing/2014/main" id="{B3790B4C-7AE1-40C4-92B1-986DA790716D}"/>
              </a:ext>
            </a:extLst>
          </p:cNvPr>
          <p:cNvSpPr txBox="1"/>
          <p:nvPr/>
        </p:nvSpPr>
        <p:spPr>
          <a:xfrm>
            <a:off x="2568878" y="5824225"/>
            <a:ext cx="1095735" cy="246221"/>
          </a:xfrm>
          <a:prstGeom prst="rect">
            <a:avLst/>
          </a:prstGeom>
          <a:noFill/>
        </p:spPr>
        <p:txBody>
          <a:bodyPr wrap="square" rtlCol="0">
            <a:spAutoFit/>
          </a:bodyPr>
          <a:lstStyle/>
          <a:p>
            <a:pPr algn="ctr"/>
            <a:r>
              <a:rPr lang="en-US" altLang="zh-CN" sz="1000" dirty="0">
                <a:solidFill>
                  <a:schemeClr val="bg1">
                    <a:lumMod val="50000"/>
                  </a:schemeClr>
                </a:solidFill>
              </a:rPr>
              <a:t>23</a:t>
            </a:r>
            <a:r>
              <a:rPr lang="zh-CN" altLang="en-US" sz="1000" dirty="0">
                <a:solidFill>
                  <a:schemeClr val="bg1">
                    <a:lumMod val="50000"/>
                  </a:schemeClr>
                </a:solidFill>
              </a:rPr>
              <a:t>年</a:t>
            </a:r>
            <a:r>
              <a:rPr lang="en-US" altLang="zh-CN" sz="1000" dirty="0">
                <a:solidFill>
                  <a:schemeClr val="bg1">
                    <a:lumMod val="50000"/>
                  </a:schemeClr>
                </a:solidFill>
              </a:rPr>
              <a:t>12</a:t>
            </a:r>
            <a:r>
              <a:rPr lang="zh-CN" altLang="en-US" sz="1000" dirty="0">
                <a:solidFill>
                  <a:schemeClr val="bg1">
                    <a:lumMod val="50000"/>
                  </a:schemeClr>
                </a:solidFill>
              </a:rPr>
              <a:t>月上新</a:t>
            </a:r>
          </a:p>
        </p:txBody>
      </p:sp>
      <p:sp>
        <p:nvSpPr>
          <p:cNvPr id="84" name="文本占位符 2">
            <a:extLst>
              <a:ext uri="{FF2B5EF4-FFF2-40B4-BE49-F238E27FC236}">
                <a16:creationId xmlns:a16="http://schemas.microsoft.com/office/drawing/2014/main" id="{D6BBED35-66C3-4940-B91A-7F7690D9011F}"/>
              </a:ext>
            </a:extLst>
          </p:cNvPr>
          <p:cNvSpPr txBox="1">
            <a:spLocks/>
          </p:cNvSpPr>
          <p:nvPr/>
        </p:nvSpPr>
        <p:spPr>
          <a:xfrm>
            <a:off x="9106380" y="2399923"/>
            <a:ext cx="2664611" cy="513101"/>
          </a:xfrm>
          <a:prstGeom prst="rect">
            <a:avLst/>
          </a:prstGeom>
        </p:spPr>
        <p:txBody>
          <a:bodyPr/>
          <a:lstStyle>
            <a:lvl1pPr marL="285750" marR="0" indent="-285750" fontAlgn="auto">
              <a:lnSpc>
                <a:spcPct val="100000"/>
              </a:lnSpc>
              <a:spcBef>
                <a:spcPts val="0"/>
              </a:spcBef>
              <a:spcAft>
                <a:spcPts val="600"/>
              </a:spcAft>
              <a:buClrTx/>
              <a:buSzTx/>
              <a:buFont typeface="Arial" panose="020B0604020202020204" pitchFamily="34" charset="0"/>
              <a:buChar char="•"/>
              <a:tabLst/>
              <a:defRPr sz="1200">
                <a:latin typeface="Verdana" panose="020B0604030504040204" pitchFamily="34" charset="0"/>
                <a:ea typeface="Microsoft YaHei" panose="020B0503020204020204" pitchFamily="34" charset="-122"/>
                <a:cs typeface="Verdana" panose="020B0604030504040204" pitchFamily="34" charset="0"/>
              </a:defRPr>
            </a:lvl1pPr>
            <a:lvl2pPr marL="685800" indent="-228600">
              <a:lnSpc>
                <a:spcPct val="90000"/>
              </a:lnSpc>
              <a:spcBef>
                <a:spcPts val="500"/>
              </a:spcBef>
              <a:buFont typeface="Arial" panose="020B0604020202020204" pitchFamily="34" charset="0"/>
              <a:buChar char="•"/>
              <a:defRPr sz="2400">
                <a:latin typeface="Verdana" panose="020B0604030504040204" pitchFamily="34" charset="0"/>
                <a:ea typeface="Microsoft YaHei" panose="020B0503020204020204" pitchFamily="34" charset="-122"/>
                <a:cs typeface="Verdana" panose="020B0604030504040204" pitchFamily="34" charset="0"/>
              </a:defRPr>
            </a:lvl2pPr>
            <a:lvl3pPr marL="1143000" indent="-228600">
              <a:lnSpc>
                <a:spcPct val="90000"/>
              </a:lnSpc>
              <a:spcBef>
                <a:spcPts val="500"/>
              </a:spcBef>
              <a:buFont typeface="Arial" panose="020B0604020202020204" pitchFamily="34" charset="0"/>
              <a:buChar char="•"/>
              <a:defRPr sz="2000">
                <a:latin typeface="Verdana" panose="020B0604030504040204" pitchFamily="34" charset="0"/>
                <a:ea typeface="Microsoft YaHei" panose="020B0503020204020204" pitchFamily="34" charset="-122"/>
                <a:cs typeface="Verdana" panose="020B0604030504040204" pitchFamily="34" charset="0"/>
              </a:defRPr>
            </a:lvl3pPr>
            <a:lvl4pPr marL="1600200" indent="-228600">
              <a:lnSpc>
                <a:spcPct val="90000"/>
              </a:lnSpc>
              <a:spcBef>
                <a:spcPts val="500"/>
              </a:spcBef>
              <a:buFont typeface="Arial" panose="020B0604020202020204" pitchFamily="34" charset="0"/>
              <a:buChar char="•"/>
              <a:defRPr>
                <a:latin typeface="Verdana" panose="020B0604030504040204" pitchFamily="34" charset="0"/>
                <a:ea typeface="Microsoft YaHei" panose="020B0503020204020204" pitchFamily="34" charset="-122"/>
                <a:cs typeface="Verdana" panose="020B0604030504040204" pitchFamily="34" charset="0"/>
              </a:defRPr>
            </a:lvl4pPr>
            <a:lvl5pPr marL="2057400" indent="-228600">
              <a:lnSpc>
                <a:spcPct val="90000"/>
              </a:lnSpc>
              <a:spcBef>
                <a:spcPts val="500"/>
              </a:spcBef>
              <a:buFont typeface="Arial" panose="020B0604020202020204" pitchFamily="34" charset="0"/>
              <a:buChar char="•"/>
              <a:defRPr>
                <a:latin typeface="Verdana" panose="020B0604030504040204" pitchFamily="34" charset="0"/>
                <a:ea typeface="Microsoft YaHei" panose="020B0503020204020204" pitchFamily="34" charset="-122"/>
                <a:cs typeface="Verdana" panose="020B0604030504040204"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171450" lvl="1" indent="-171450">
              <a:spcBef>
                <a:spcPts val="0"/>
              </a:spcBef>
            </a:pPr>
            <a:r>
              <a:rPr lang="zh-CN" altLang="en-US" sz="1200" b="1" dirty="0"/>
              <a:t>种草力度同比增加</a:t>
            </a:r>
            <a:r>
              <a:rPr lang="zh-CN" altLang="en-US" sz="1200" dirty="0"/>
              <a:t>，且商业笔记中超半数以新品推广为主且有</a:t>
            </a:r>
            <a:r>
              <a:rPr lang="zh-CN" altLang="en-US" sz="1200" b="1" dirty="0"/>
              <a:t>报达人名优惠</a:t>
            </a:r>
            <a:r>
              <a:rPr lang="zh-CN" altLang="en-US" sz="1200" dirty="0"/>
              <a:t>活动，为站内生意引流；</a:t>
            </a:r>
            <a:endParaRPr lang="en-US" altLang="zh-CN" sz="1200" dirty="0"/>
          </a:p>
        </p:txBody>
      </p:sp>
      <p:sp>
        <p:nvSpPr>
          <p:cNvPr id="86" name="文本占位符 2">
            <a:extLst>
              <a:ext uri="{FF2B5EF4-FFF2-40B4-BE49-F238E27FC236}">
                <a16:creationId xmlns:a16="http://schemas.microsoft.com/office/drawing/2014/main" id="{9CA0AC62-DA45-4321-A7E1-A440A24CE44B}"/>
              </a:ext>
            </a:extLst>
          </p:cNvPr>
          <p:cNvSpPr txBox="1">
            <a:spLocks/>
          </p:cNvSpPr>
          <p:nvPr/>
        </p:nvSpPr>
        <p:spPr>
          <a:xfrm>
            <a:off x="4282413" y="2399923"/>
            <a:ext cx="4682094" cy="513101"/>
          </a:xfrm>
          <a:prstGeom prst="rect">
            <a:avLst/>
          </a:prstGeom>
        </p:spPr>
        <p:txBody>
          <a:bodyPr/>
          <a:lstStyle>
            <a:lvl1pPr marL="285750" marR="0" indent="-285750" fontAlgn="auto">
              <a:lnSpc>
                <a:spcPct val="100000"/>
              </a:lnSpc>
              <a:spcBef>
                <a:spcPts val="0"/>
              </a:spcBef>
              <a:spcAft>
                <a:spcPts val="600"/>
              </a:spcAft>
              <a:buClrTx/>
              <a:buSzTx/>
              <a:buFont typeface="Arial" panose="020B0604020202020204" pitchFamily="34" charset="0"/>
              <a:buChar char="•"/>
              <a:tabLst/>
              <a:defRPr sz="1200">
                <a:latin typeface="Verdana" panose="020B0604030504040204" pitchFamily="34" charset="0"/>
                <a:ea typeface="Microsoft YaHei" panose="020B0503020204020204" pitchFamily="34" charset="-122"/>
                <a:cs typeface="Verdana" panose="020B0604030504040204" pitchFamily="34" charset="0"/>
              </a:defRPr>
            </a:lvl1pPr>
            <a:lvl2pPr marL="685800" indent="-228600">
              <a:lnSpc>
                <a:spcPct val="90000"/>
              </a:lnSpc>
              <a:spcBef>
                <a:spcPts val="500"/>
              </a:spcBef>
              <a:buFont typeface="Arial" panose="020B0604020202020204" pitchFamily="34" charset="0"/>
              <a:buChar char="•"/>
              <a:defRPr sz="2400">
                <a:latin typeface="Verdana" panose="020B0604030504040204" pitchFamily="34" charset="0"/>
                <a:ea typeface="Microsoft YaHei" panose="020B0503020204020204" pitchFamily="34" charset="-122"/>
                <a:cs typeface="Verdana" panose="020B0604030504040204" pitchFamily="34" charset="0"/>
              </a:defRPr>
            </a:lvl2pPr>
            <a:lvl3pPr marL="1143000" indent="-228600">
              <a:lnSpc>
                <a:spcPct val="90000"/>
              </a:lnSpc>
              <a:spcBef>
                <a:spcPts val="500"/>
              </a:spcBef>
              <a:buFont typeface="Arial" panose="020B0604020202020204" pitchFamily="34" charset="0"/>
              <a:buChar char="•"/>
              <a:defRPr sz="2000">
                <a:latin typeface="Verdana" panose="020B0604030504040204" pitchFamily="34" charset="0"/>
                <a:ea typeface="Microsoft YaHei" panose="020B0503020204020204" pitchFamily="34" charset="-122"/>
                <a:cs typeface="Verdana" panose="020B0604030504040204" pitchFamily="34" charset="0"/>
              </a:defRPr>
            </a:lvl3pPr>
            <a:lvl4pPr marL="1600200" indent="-228600">
              <a:lnSpc>
                <a:spcPct val="90000"/>
              </a:lnSpc>
              <a:spcBef>
                <a:spcPts val="500"/>
              </a:spcBef>
              <a:buFont typeface="Arial" panose="020B0604020202020204" pitchFamily="34" charset="0"/>
              <a:buChar char="•"/>
              <a:defRPr>
                <a:latin typeface="Verdana" panose="020B0604030504040204" pitchFamily="34" charset="0"/>
                <a:ea typeface="Microsoft YaHei" panose="020B0503020204020204" pitchFamily="34" charset="-122"/>
                <a:cs typeface="Verdana" panose="020B0604030504040204" pitchFamily="34" charset="0"/>
              </a:defRPr>
            </a:lvl4pPr>
            <a:lvl5pPr marL="2057400" indent="-228600">
              <a:lnSpc>
                <a:spcPct val="90000"/>
              </a:lnSpc>
              <a:spcBef>
                <a:spcPts val="500"/>
              </a:spcBef>
              <a:buFont typeface="Arial" panose="020B0604020202020204" pitchFamily="34" charset="0"/>
              <a:buChar char="•"/>
              <a:defRPr>
                <a:latin typeface="Verdana" panose="020B0604030504040204" pitchFamily="34" charset="0"/>
                <a:ea typeface="Microsoft YaHei" panose="020B0503020204020204" pitchFamily="34" charset="-122"/>
                <a:cs typeface="Verdana" panose="020B0604030504040204"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171450" lvl="1" indent="-171450">
              <a:spcBef>
                <a:spcPts val="0"/>
              </a:spcBef>
            </a:pPr>
            <a:r>
              <a:rPr lang="zh-CN" altLang="en-US" sz="1200" dirty="0"/>
              <a:t>广告流量中</a:t>
            </a:r>
            <a:r>
              <a:rPr lang="zh-CN" altLang="en-US" sz="1200" b="1" dirty="0"/>
              <a:t>加大直通车渠道投入</a:t>
            </a:r>
            <a:r>
              <a:rPr lang="zh-CN" altLang="en-US" sz="1200" dirty="0"/>
              <a:t>，或一定程度带动手淘搜索渠道</a:t>
            </a:r>
            <a:r>
              <a:rPr lang="en-US" altLang="zh-CN" sz="1200" dirty="0"/>
              <a:t>UV</a:t>
            </a:r>
            <a:r>
              <a:rPr lang="zh-CN" altLang="en-US" sz="1200" dirty="0"/>
              <a:t>增长；</a:t>
            </a:r>
            <a:endParaRPr lang="en-US" altLang="zh-CN" sz="1200" dirty="0"/>
          </a:p>
          <a:p>
            <a:pPr marL="171450" lvl="1" indent="-171450">
              <a:spcBef>
                <a:spcPts val="0"/>
              </a:spcBef>
            </a:pPr>
            <a:r>
              <a:rPr lang="zh-CN" altLang="en-US" sz="1200" dirty="0"/>
              <a:t>手淘搜索渠道超半成</a:t>
            </a:r>
            <a:r>
              <a:rPr lang="en-US" altLang="zh-CN" sz="1200" dirty="0"/>
              <a:t>UV</a:t>
            </a:r>
            <a:r>
              <a:rPr lang="zh-CN" altLang="en-US" sz="1200" dirty="0"/>
              <a:t>由“咖啡机”一词贡献</a:t>
            </a:r>
            <a:endParaRPr lang="en-US" altLang="zh-CN" sz="1200" dirty="0"/>
          </a:p>
        </p:txBody>
      </p:sp>
      <p:grpSp>
        <p:nvGrpSpPr>
          <p:cNvPr id="68" name="组合 67">
            <a:extLst>
              <a:ext uri="{FF2B5EF4-FFF2-40B4-BE49-F238E27FC236}">
                <a16:creationId xmlns:a16="http://schemas.microsoft.com/office/drawing/2014/main" id="{0FD21A57-AF68-48EA-8706-6C7C7F5C898B}"/>
              </a:ext>
            </a:extLst>
          </p:cNvPr>
          <p:cNvGrpSpPr/>
          <p:nvPr/>
        </p:nvGrpSpPr>
        <p:grpSpPr>
          <a:xfrm>
            <a:off x="4172554" y="3755877"/>
            <a:ext cx="643242" cy="718459"/>
            <a:chOff x="5432974" y="3282886"/>
            <a:chExt cx="672552" cy="694711"/>
          </a:xfrm>
        </p:grpSpPr>
        <p:cxnSp>
          <p:nvCxnSpPr>
            <p:cNvPr id="29" name="直接连接符 28">
              <a:extLst>
                <a:ext uri="{FF2B5EF4-FFF2-40B4-BE49-F238E27FC236}">
                  <a16:creationId xmlns:a16="http://schemas.microsoft.com/office/drawing/2014/main" id="{AAD375D9-8CD9-45FC-B624-156F6C136FB0}"/>
                </a:ext>
              </a:extLst>
            </p:cNvPr>
            <p:cNvCxnSpPr>
              <a:cxnSpLocks/>
            </p:cNvCxnSpPr>
            <p:nvPr/>
          </p:nvCxnSpPr>
          <p:spPr>
            <a:xfrm flipH="1">
              <a:off x="5432974" y="3282886"/>
              <a:ext cx="198809" cy="0"/>
            </a:xfrm>
            <a:prstGeom prst="line">
              <a:avLst/>
            </a:prstGeom>
            <a:ln w="19050">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CDA0A7DF-3AD2-4530-8912-934CFA685585}"/>
                </a:ext>
              </a:extLst>
            </p:cNvPr>
            <p:cNvCxnSpPr>
              <a:cxnSpLocks/>
            </p:cNvCxnSpPr>
            <p:nvPr/>
          </p:nvCxnSpPr>
          <p:spPr>
            <a:xfrm flipV="1">
              <a:off x="5442501" y="3286202"/>
              <a:ext cx="0" cy="691395"/>
            </a:xfrm>
            <a:prstGeom prst="line">
              <a:avLst/>
            </a:prstGeom>
            <a:ln w="19050">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35" name="直接箭头连接符 34">
              <a:extLst>
                <a:ext uri="{FF2B5EF4-FFF2-40B4-BE49-F238E27FC236}">
                  <a16:creationId xmlns:a16="http://schemas.microsoft.com/office/drawing/2014/main" id="{2C35AB5A-81AA-461D-9DCC-13F21BB1DDC5}"/>
                </a:ext>
              </a:extLst>
            </p:cNvPr>
            <p:cNvCxnSpPr>
              <a:cxnSpLocks/>
            </p:cNvCxnSpPr>
            <p:nvPr/>
          </p:nvCxnSpPr>
          <p:spPr>
            <a:xfrm>
              <a:off x="5442501" y="3970454"/>
              <a:ext cx="663025" cy="0"/>
            </a:xfrm>
            <a:prstGeom prst="straightConnector1">
              <a:avLst/>
            </a:prstGeom>
            <a:ln w="19050">
              <a:solidFill>
                <a:schemeClr val="accent1"/>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89" name="文本占位符 2">
            <a:extLst>
              <a:ext uri="{FF2B5EF4-FFF2-40B4-BE49-F238E27FC236}">
                <a16:creationId xmlns:a16="http://schemas.microsoft.com/office/drawing/2014/main" id="{2DE41909-0D4F-484E-8C26-B64462D1E882}"/>
              </a:ext>
            </a:extLst>
          </p:cNvPr>
          <p:cNvSpPr txBox="1">
            <a:spLocks/>
          </p:cNvSpPr>
          <p:nvPr/>
        </p:nvSpPr>
        <p:spPr>
          <a:xfrm>
            <a:off x="9774687" y="2113787"/>
            <a:ext cx="1352386" cy="251968"/>
          </a:xfrm>
          <a:prstGeom prst="rect">
            <a:avLst/>
          </a:prstGeom>
        </p:spPr>
        <p:txBody>
          <a:bodyPr/>
          <a:lstStyle>
            <a:lvl1pPr marL="285750" marR="0" indent="-285750" fontAlgn="auto">
              <a:lnSpc>
                <a:spcPct val="100000"/>
              </a:lnSpc>
              <a:spcBef>
                <a:spcPts val="0"/>
              </a:spcBef>
              <a:spcAft>
                <a:spcPts val="600"/>
              </a:spcAft>
              <a:buClrTx/>
              <a:buSzTx/>
              <a:buFont typeface="Arial" panose="020B0604020202020204" pitchFamily="34" charset="0"/>
              <a:buChar char="•"/>
              <a:tabLst/>
              <a:defRPr sz="1200">
                <a:latin typeface="Verdana" panose="020B0604030504040204" pitchFamily="34" charset="0"/>
                <a:ea typeface="Microsoft YaHei" panose="020B0503020204020204" pitchFamily="34" charset="-122"/>
                <a:cs typeface="Verdana" panose="020B0604030504040204" pitchFamily="34" charset="0"/>
              </a:defRPr>
            </a:lvl1pPr>
            <a:lvl2pPr marL="685800" indent="-228600">
              <a:lnSpc>
                <a:spcPct val="90000"/>
              </a:lnSpc>
              <a:spcBef>
                <a:spcPts val="500"/>
              </a:spcBef>
              <a:buFont typeface="Arial" panose="020B0604020202020204" pitchFamily="34" charset="0"/>
              <a:buChar char="•"/>
              <a:defRPr sz="2400">
                <a:latin typeface="Verdana" panose="020B0604030504040204" pitchFamily="34" charset="0"/>
                <a:ea typeface="Microsoft YaHei" panose="020B0503020204020204" pitchFamily="34" charset="-122"/>
                <a:cs typeface="Verdana" panose="020B0604030504040204" pitchFamily="34" charset="0"/>
              </a:defRPr>
            </a:lvl2pPr>
            <a:lvl3pPr marL="1143000" indent="-228600">
              <a:lnSpc>
                <a:spcPct val="90000"/>
              </a:lnSpc>
              <a:spcBef>
                <a:spcPts val="500"/>
              </a:spcBef>
              <a:buFont typeface="Arial" panose="020B0604020202020204" pitchFamily="34" charset="0"/>
              <a:buChar char="•"/>
              <a:defRPr sz="2000">
                <a:latin typeface="Verdana" panose="020B0604030504040204" pitchFamily="34" charset="0"/>
                <a:ea typeface="Microsoft YaHei" panose="020B0503020204020204" pitchFamily="34" charset="-122"/>
                <a:cs typeface="Verdana" panose="020B0604030504040204" pitchFamily="34" charset="0"/>
              </a:defRPr>
            </a:lvl3pPr>
            <a:lvl4pPr marL="1600200" indent="-228600">
              <a:lnSpc>
                <a:spcPct val="90000"/>
              </a:lnSpc>
              <a:spcBef>
                <a:spcPts val="500"/>
              </a:spcBef>
              <a:buFont typeface="Arial" panose="020B0604020202020204" pitchFamily="34" charset="0"/>
              <a:buChar char="•"/>
              <a:defRPr>
                <a:latin typeface="Verdana" panose="020B0604030504040204" pitchFamily="34" charset="0"/>
                <a:ea typeface="Microsoft YaHei" panose="020B0503020204020204" pitchFamily="34" charset="-122"/>
                <a:cs typeface="Verdana" panose="020B0604030504040204" pitchFamily="34" charset="0"/>
              </a:defRPr>
            </a:lvl4pPr>
            <a:lvl5pPr marL="2057400" indent="-228600">
              <a:lnSpc>
                <a:spcPct val="90000"/>
              </a:lnSpc>
              <a:spcBef>
                <a:spcPts val="500"/>
              </a:spcBef>
              <a:buFont typeface="Arial" panose="020B0604020202020204" pitchFamily="34" charset="0"/>
              <a:buChar char="•"/>
              <a:defRPr>
                <a:latin typeface="Verdana" panose="020B0604030504040204" pitchFamily="34" charset="0"/>
                <a:ea typeface="Microsoft YaHei" panose="020B0503020204020204" pitchFamily="34" charset="-122"/>
                <a:cs typeface="Verdana" panose="020B0604030504040204"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lvl="1" indent="0" algn="ctr">
              <a:spcBef>
                <a:spcPts val="0"/>
              </a:spcBef>
              <a:buNone/>
            </a:pPr>
            <a:r>
              <a:rPr lang="zh-CN" altLang="en-US" sz="1400" b="1" dirty="0">
                <a:solidFill>
                  <a:schemeClr val="accent3"/>
                </a:solidFill>
              </a:rPr>
              <a:t>站外</a:t>
            </a:r>
            <a:endParaRPr lang="en-US" altLang="zh-CN" sz="1400" b="1" dirty="0">
              <a:solidFill>
                <a:schemeClr val="accent3"/>
              </a:solidFill>
            </a:endParaRPr>
          </a:p>
        </p:txBody>
      </p:sp>
      <p:sp>
        <p:nvSpPr>
          <p:cNvPr id="90" name="文本占位符 2">
            <a:extLst>
              <a:ext uri="{FF2B5EF4-FFF2-40B4-BE49-F238E27FC236}">
                <a16:creationId xmlns:a16="http://schemas.microsoft.com/office/drawing/2014/main" id="{A0FD7AEF-2062-4D38-81B0-C4B145455D1F}"/>
              </a:ext>
            </a:extLst>
          </p:cNvPr>
          <p:cNvSpPr txBox="1">
            <a:spLocks/>
          </p:cNvSpPr>
          <p:nvPr/>
        </p:nvSpPr>
        <p:spPr>
          <a:xfrm>
            <a:off x="5762011" y="2113787"/>
            <a:ext cx="1352386" cy="251968"/>
          </a:xfrm>
          <a:prstGeom prst="rect">
            <a:avLst/>
          </a:prstGeom>
        </p:spPr>
        <p:txBody>
          <a:bodyPr/>
          <a:lstStyle>
            <a:lvl1pPr marL="285750" marR="0" indent="-285750" fontAlgn="auto">
              <a:lnSpc>
                <a:spcPct val="100000"/>
              </a:lnSpc>
              <a:spcBef>
                <a:spcPts val="0"/>
              </a:spcBef>
              <a:spcAft>
                <a:spcPts val="600"/>
              </a:spcAft>
              <a:buClrTx/>
              <a:buSzTx/>
              <a:buFont typeface="Arial" panose="020B0604020202020204" pitchFamily="34" charset="0"/>
              <a:buChar char="•"/>
              <a:tabLst/>
              <a:defRPr sz="1200">
                <a:latin typeface="Verdana" panose="020B0604030504040204" pitchFamily="34" charset="0"/>
                <a:ea typeface="Microsoft YaHei" panose="020B0503020204020204" pitchFamily="34" charset="-122"/>
                <a:cs typeface="Verdana" panose="020B0604030504040204" pitchFamily="34" charset="0"/>
              </a:defRPr>
            </a:lvl1pPr>
            <a:lvl2pPr marL="685800" indent="-228600">
              <a:lnSpc>
                <a:spcPct val="90000"/>
              </a:lnSpc>
              <a:spcBef>
                <a:spcPts val="500"/>
              </a:spcBef>
              <a:buFont typeface="Arial" panose="020B0604020202020204" pitchFamily="34" charset="0"/>
              <a:buChar char="•"/>
              <a:defRPr sz="2400">
                <a:latin typeface="Verdana" panose="020B0604030504040204" pitchFamily="34" charset="0"/>
                <a:ea typeface="Microsoft YaHei" panose="020B0503020204020204" pitchFamily="34" charset="-122"/>
                <a:cs typeface="Verdana" panose="020B0604030504040204" pitchFamily="34" charset="0"/>
              </a:defRPr>
            </a:lvl2pPr>
            <a:lvl3pPr marL="1143000" indent="-228600">
              <a:lnSpc>
                <a:spcPct val="90000"/>
              </a:lnSpc>
              <a:spcBef>
                <a:spcPts val="500"/>
              </a:spcBef>
              <a:buFont typeface="Arial" panose="020B0604020202020204" pitchFamily="34" charset="0"/>
              <a:buChar char="•"/>
              <a:defRPr sz="2000">
                <a:latin typeface="Verdana" panose="020B0604030504040204" pitchFamily="34" charset="0"/>
                <a:ea typeface="Microsoft YaHei" panose="020B0503020204020204" pitchFamily="34" charset="-122"/>
                <a:cs typeface="Verdana" panose="020B0604030504040204" pitchFamily="34" charset="0"/>
              </a:defRPr>
            </a:lvl3pPr>
            <a:lvl4pPr marL="1600200" indent="-228600">
              <a:lnSpc>
                <a:spcPct val="90000"/>
              </a:lnSpc>
              <a:spcBef>
                <a:spcPts val="500"/>
              </a:spcBef>
              <a:buFont typeface="Arial" panose="020B0604020202020204" pitchFamily="34" charset="0"/>
              <a:buChar char="•"/>
              <a:defRPr>
                <a:latin typeface="Verdana" panose="020B0604030504040204" pitchFamily="34" charset="0"/>
                <a:ea typeface="Microsoft YaHei" panose="020B0503020204020204" pitchFamily="34" charset="-122"/>
                <a:cs typeface="Verdana" panose="020B0604030504040204" pitchFamily="34" charset="0"/>
              </a:defRPr>
            </a:lvl4pPr>
            <a:lvl5pPr marL="2057400" indent="-228600">
              <a:lnSpc>
                <a:spcPct val="90000"/>
              </a:lnSpc>
              <a:spcBef>
                <a:spcPts val="500"/>
              </a:spcBef>
              <a:buFont typeface="Arial" panose="020B0604020202020204" pitchFamily="34" charset="0"/>
              <a:buChar char="•"/>
              <a:defRPr>
                <a:latin typeface="Verdana" panose="020B0604030504040204" pitchFamily="34" charset="0"/>
                <a:ea typeface="Microsoft YaHei" panose="020B0503020204020204" pitchFamily="34" charset="-122"/>
                <a:cs typeface="Verdana" panose="020B0604030504040204"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lvl="1" indent="0" algn="ctr">
              <a:spcBef>
                <a:spcPts val="0"/>
              </a:spcBef>
              <a:buNone/>
            </a:pPr>
            <a:r>
              <a:rPr lang="zh-CN" altLang="en-US" sz="1400" b="1" dirty="0">
                <a:solidFill>
                  <a:schemeClr val="accent3"/>
                </a:solidFill>
              </a:rPr>
              <a:t>站内</a:t>
            </a:r>
            <a:endParaRPr lang="en-US" altLang="zh-CN" sz="1400" b="1" dirty="0">
              <a:solidFill>
                <a:schemeClr val="accent3"/>
              </a:solidFill>
            </a:endParaRPr>
          </a:p>
        </p:txBody>
      </p:sp>
      <p:sp>
        <p:nvSpPr>
          <p:cNvPr id="92" name="文本占位符 6">
            <a:extLst>
              <a:ext uri="{FF2B5EF4-FFF2-40B4-BE49-F238E27FC236}">
                <a16:creationId xmlns:a16="http://schemas.microsoft.com/office/drawing/2014/main" id="{69C25409-2165-4DE2-AEA5-CBF486460B41}"/>
              </a:ext>
            </a:extLst>
          </p:cNvPr>
          <p:cNvSpPr txBox="1">
            <a:spLocks/>
          </p:cNvSpPr>
          <p:nvPr/>
        </p:nvSpPr>
        <p:spPr>
          <a:xfrm>
            <a:off x="9104275" y="6078615"/>
            <a:ext cx="3147988" cy="300942"/>
          </a:xfrm>
          <a:prstGeom prst="rect">
            <a:avLst/>
          </a:prstGeom>
        </p:spPr>
        <p:txBody>
          <a:bodyPr anchor="ctr"/>
          <a:lstStyle>
            <a:lvl1pPr marL="0" indent="0" algn="l" defTabSz="914400" rtl="0" eaLnBrk="1" latinLnBrk="0" hangingPunct="1">
              <a:lnSpc>
                <a:spcPct val="90000"/>
              </a:lnSpc>
              <a:spcBef>
                <a:spcPts val="0"/>
              </a:spcBef>
              <a:buFont typeface="Arial" panose="020B0604020202020204" pitchFamily="34" charset="0"/>
              <a:buNone/>
              <a:defRPr sz="800" kern="1200">
                <a:solidFill>
                  <a:schemeClr val="tx1">
                    <a:lumMod val="65000"/>
                    <a:lumOff val="35000"/>
                  </a:schemeClr>
                </a:solidFill>
                <a:latin typeface="Verdana" panose="020B0604030504040204" pitchFamily="34" charset="0"/>
                <a:ea typeface="Microsoft YaHei" panose="020B0503020204020204" pitchFamily="34" charset="-122"/>
                <a:cs typeface="Verdana" panose="020B060403050404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Verdana" panose="020B0604030504040204" pitchFamily="34" charset="0"/>
                <a:ea typeface="Microsoft YaHei" panose="020B0503020204020204" pitchFamily="34" charset="-122"/>
                <a:cs typeface="Verdana" panose="020B060403050404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Verdana" panose="020B0604030504040204" pitchFamily="34" charset="0"/>
                <a:ea typeface="Microsoft YaHei" panose="020B0503020204020204" pitchFamily="34" charset="-122"/>
                <a:cs typeface="Verdana" panose="020B060403050404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Verdana" panose="020B0604030504040204" pitchFamily="34" charset="0"/>
                <a:ea typeface="Microsoft YaHei" panose="020B0503020204020204" pitchFamily="34" charset="-122"/>
                <a:cs typeface="Verdana" panose="020B060403050404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Verdana" panose="020B0604030504040204" pitchFamily="34" charset="0"/>
                <a:ea typeface="Microsoft YaHei" panose="020B0503020204020204" pitchFamily="34" charset="-122"/>
                <a:cs typeface="Verdan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i="1" dirty="0">
                <a:solidFill>
                  <a:schemeClr val="bg1">
                    <a:lumMod val="50000"/>
                  </a:schemeClr>
                </a:solidFill>
              </a:rPr>
              <a:t>*</a:t>
            </a:r>
            <a:r>
              <a:rPr lang="zh-CN" altLang="en-US" i="1" dirty="0">
                <a:solidFill>
                  <a:schemeClr val="bg1">
                    <a:lumMod val="50000"/>
                  </a:schemeClr>
                </a:solidFill>
              </a:rPr>
              <a:t>小红书笔记中已剔除抽奖相关笔记</a:t>
            </a:r>
          </a:p>
        </p:txBody>
      </p:sp>
      <p:graphicFrame>
        <p:nvGraphicFramePr>
          <p:cNvPr id="4" name="图表 3">
            <a:extLst>
              <a:ext uri="{FF2B5EF4-FFF2-40B4-BE49-F238E27FC236}">
                <a16:creationId xmlns:a16="http://schemas.microsoft.com/office/drawing/2014/main" id="{352881C1-0F15-4220-A2C5-112F3442E3EE}"/>
              </a:ext>
            </a:extLst>
          </p:cNvPr>
          <p:cNvGraphicFramePr/>
          <p:nvPr>
            <p:extLst>
              <p:ext uri="{D42A27DB-BD31-4B8C-83A1-F6EECF244321}">
                <p14:modId xmlns:p14="http://schemas.microsoft.com/office/powerpoint/2010/main" val="1548495105"/>
              </p:ext>
            </p:extLst>
          </p:nvPr>
        </p:nvGraphicFramePr>
        <p:xfrm>
          <a:off x="6318352" y="2885377"/>
          <a:ext cx="2883842" cy="1420269"/>
        </p:xfrm>
        <a:graphic>
          <a:graphicData uri="http://schemas.openxmlformats.org/drawingml/2006/chart">
            <c:chart xmlns:c="http://schemas.openxmlformats.org/drawingml/2006/chart" xmlns:r="http://schemas.openxmlformats.org/officeDocument/2006/relationships" r:id="rId8"/>
          </a:graphicData>
        </a:graphic>
      </p:graphicFrame>
      <p:sp>
        <p:nvSpPr>
          <p:cNvPr id="41" name="文本占位符 2">
            <a:extLst>
              <a:ext uri="{FF2B5EF4-FFF2-40B4-BE49-F238E27FC236}">
                <a16:creationId xmlns:a16="http://schemas.microsoft.com/office/drawing/2014/main" id="{5EA815AF-7E85-4CE6-9400-01EA17FBB177}"/>
              </a:ext>
            </a:extLst>
          </p:cNvPr>
          <p:cNvSpPr txBox="1">
            <a:spLocks/>
          </p:cNvSpPr>
          <p:nvPr/>
        </p:nvSpPr>
        <p:spPr>
          <a:xfrm>
            <a:off x="6481750" y="3109904"/>
            <a:ext cx="899277" cy="199320"/>
          </a:xfrm>
          <a:prstGeom prst="rect">
            <a:avLst/>
          </a:prstGeom>
        </p:spPr>
        <p:txBody>
          <a:bodyPr/>
          <a:lstStyle>
            <a:lvl1pPr marL="285750" marR="0" indent="-285750" fontAlgn="auto">
              <a:lnSpc>
                <a:spcPct val="100000"/>
              </a:lnSpc>
              <a:spcBef>
                <a:spcPts val="0"/>
              </a:spcBef>
              <a:spcAft>
                <a:spcPts val="600"/>
              </a:spcAft>
              <a:buClrTx/>
              <a:buSzTx/>
              <a:buFont typeface="Arial" panose="020B0604020202020204" pitchFamily="34" charset="0"/>
              <a:buChar char="•"/>
              <a:tabLst/>
              <a:defRPr sz="1200">
                <a:latin typeface="Verdana" panose="020B0604030504040204" pitchFamily="34" charset="0"/>
                <a:ea typeface="Microsoft YaHei" panose="020B0503020204020204" pitchFamily="34" charset="-122"/>
                <a:cs typeface="Verdana" panose="020B0604030504040204" pitchFamily="34" charset="0"/>
              </a:defRPr>
            </a:lvl1pPr>
            <a:lvl2pPr marL="685800" indent="-228600">
              <a:lnSpc>
                <a:spcPct val="90000"/>
              </a:lnSpc>
              <a:spcBef>
                <a:spcPts val="500"/>
              </a:spcBef>
              <a:buFont typeface="Arial" panose="020B0604020202020204" pitchFamily="34" charset="0"/>
              <a:buChar char="•"/>
              <a:defRPr sz="2400">
                <a:latin typeface="Verdana" panose="020B0604030504040204" pitchFamily="34" charset="0"/>
                <a:ea typeface="Microsoft YaHei" panose="020B0503020204020204" pitchFamily="34" charset="-122"/>
                <a:cs typeface="Verdana" panose="020B0604030504040204" pitchFamily="34" charset="0"/>
              </a:defRPr>
            </a:lvl2pPr>
            <a:lvl3pPr marL="1143000" indent="-228600">
              <a:lnSpc>
                <a:spcPct val="90000"/>
              </a:lnSpc>
              <a:spcBef>
                <a:spcPts val="500"/>
              </a:spcBef>
              <a:buFont typeface="Arial" panose="020B0604020202020204" pitchFamily="34" charset="0"/>
              <a:buChar char="•"/>
              <a:defRPr sz="2000">
                <a:latin typeface="Verdana" panose="020B0604030504040204" pitchFamily="34" charset="0"/>
                <a:ea typeface="Microsoft YaHei" panose="020B0503020204020204" pitchFamily="34" charset="-122"/>
                <a:cs typeface="Verdana" panose="020B0604030504040204" pitchFamily="34" charset="0"/>
              </a:defRPr>
            </a:lvl3pPr>
            <a:lvl4pPr marL="1600200" indent="-228600">
              <a:lnSpc>
                <a:spcPct val="90000"/>
              </a:lnSpc>
              <a:spcBef>
                <a:spcPts val="500"/>
              </a:spcBef>
              <a:buFont typeface="Arial" panose="020B0604020202020204" pitchFamily="34" charset="0"/>
              <a:buChar char="•"/>
              <a:defRPr>
                <a:latin typeface="Verdana" panose="020B0604030504040204" pitchFamily="34" charset="0"/>
                <a:ea typeface="Microsoft YaHei" panose="020B0503020204020204" pitchFamily="34" charset="-122"/>
                <a:cs typeface="Verdana" panose="020B0604030504040204" pitchFamily="34" charset="0"/>
              </a:defRPr>
            </a:lvl4pPr>
            <a:lvl5pPr marL="2057400" indent="-228600">
              <a:lnSpc>
                <a:spcPct val="90000"/>
              </a:lnSpc>
              <a:spcBef>
                <a:spcPts val="500"/>
              </a:spcBef>
              <a:buFont typeface="Arial" panose="020B0604020202020204" pitchFamily="34" charset="0"/>
              <a:buChar char="•"/>
              <a:defRPr>
                <a:latin typeface="Verdana" panose="020B0604030504040204" pitchFamily="34" charset="0"/>
                <a:ea typeface="Microsoft YaHei" panose="020B0503020204020204" pitchFamily="34" charset="-122"/>
                <a:cs typeface="Verdana" panose="020B0604030504040204"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indent="0">
              <a:spcAft>
                <a:spcPts val="0"/>
              </a:spcAft>
              <a:buNone/>
            </a:pPr>
            <a:r>
              <a:rPr lang="zh-CN" altLang="en-US" sz="700" dirty="0">
                <a:solidFill>
                  <a:schemeClr val="bg1">
                    <a:lumMod val="50000"/>
                  </a:schemeClr>
                </a:solidFill>
              </a:rPr>
              <a:t>手淘搜索</a:t>
            </a:r>
            <a:endParaRPr lang="en-US" altLang="zh-CN" sz="700" dirty="0">
              <a:solidFill>
                <a:schemeClr val="bg1">
                  <a:lumMod val="50000"/>
                </a:schemeClr>
              </a:solidFill>
            </a:endParaRPr>
          </a:p>
          <a:p>
            <a:pPr marL="0" indent="0">
              <a:spcAft>
                <a:spcPts val="0"/>
              </a:spcAft>
              <a:buNone/>
            </a:pPr>
            <a:r>
              <a:rPr lang="en-US" altLang="zh-CN" sz="700" dirty="0">
                <a:solidFill>
                  <a:schemeClr val="bg1">
                    <a:lumMod val="50000"/>
                  </a:schemeClr>
                </a:solidFill>
              </a:rPr>
              <a:t>(</a:t>
            </a:r>
            <a:r>
              <a:rPr lang="zh-CN" altLang="en-US" sz="700" dirty="0">
                <a:solidFill>
                  <a:schemeClr val="bg1">
                    <a:lumMod val="50000"/>
                  </a:schemeClr>
                </a:solidFill>
              </a:rPr>
              <a:t>万人</a:t>
            </a:r>
            <a:r>
              <a:rPr lang="en-US" altLang="zh-CN" sz="700" dirty="0">
                <a:solidFill>
                  <a:schemeClr val="bg1">
                    <a:lumMod val="50000"/>
                  </a:schemeClr>
                </a:solidFill>
              </a:rPr>
              <a:t>)</a:t>
            </a:r>
          </a:p>
        </p:txBody>
      </p:sp>
      <p:sp>
        <p:nvSpPr>
          <p:cNvPr id="42" name="文本占位符 2">
            <a:extLst>
              <a:ext uri="{FF2B5EF4-FFF2-40B4-BE49-F238E27FC236}">
                <a16:creationId xmlns:a16="http://schemas.microsoft.com/office/drawing/2014/main" id="{9729FB54-756D-41C7-B29D-6FC560B49FA2}"/>
              </a:ext>
            </a:extLst>
          </p:cNvPr>
          <p:cNvSpPr txBox="1">
            <a:spLocks/>
          </p:cNvSpPr>
          <p:nvPr/>
        </p:nvSpPr>
        <p:spPr>
          <a:xfrm>
            <a:off x="8287677" y="3920820"/>
            <a:ext cx="899277" cy="199320"/>
          </a:xfrm>
          <a:prstGeom prst="rect">
            <a:avLst/>
          </a:prstGeom>
        </p:spPr>
        <p:txBody>
          <a:bodyPr/>
          <a:lstStyle>
            <a:lvl1pPr marL="285750" marR="0" indent="-285750" fontAlgn="auto">
              <a:lnSpc>
                <a:spcPct val="100000"/>
              </a:lnSpc>
              <a:spcBef>
                <a:spcPts val="0"/>
              </a:spcBef>
              <a:spcAft>
                <a:spcPts val="600"/>
              </a:spcAft>
              <a:buClrTx/>
              <a:buSzTx/>
              <a:buFont typeface="Arial" panose="020B0604020202020204" pitchFamily="34" charset="0"/>
              <a:buChar char="•"/>
              <a:tabLst/>
              <a:defRPr sz="1200">
                <a:latin typeface="Verdana" panose="020B0604030504040204" pitchFamily="34" charset="0"/>
                <a:ea typeface="Microsoft YaHei" panose="020B0503020204020204" pitchFamily="34" charset="-122"/>
                <a:cs typeface="Verdana" panose="020B0604030504040204" pitchFamily="34" charset="0"/>
              </a:defRPr>
            </a:lvl1pPr>
            <a:lvl2pPr marL="685800" indent="-228600">
              <a:lnSpc>
                <a:spcPct val="90000"/>
              </a:lnSpc>
              <a:spcBef>
                <a:spcPts val="500"/>
              </a:spcBef>
              <a:buFont typeface="Arial" panose="020B0604020202020204" pitchFamily="34" charset="0"/>
              <a:buChar char="•"/>
              <a:defRPr sz="2400">
                <a:latin typeface="Verdana" panose="020B0604030504040204" pitchFamily="34" charset="0"/>
                <a:ea typeface="Microsoft YaHei" panose="020B0503020204020204" pitchFamily="34" charset="-122"/>
                <a:cs typeface="Verdana" panose="020B0604030504040204" pitchFamily="34" charset="0"/>
              </a:defRPr>
            </a:lvl2pPr>
            <a:lvl3pPr marL="1143000" indent="-228600">
              <a:lnSpc>
                <a:spcPct val="90000"/>
              </a:lnSpc>
              <a:spcBef>
                <a:spcPts val="500"/>
              </a:spcBef>
              <a:buFont typeface="Arial" panose="020B0604020202020204" pitchFamily="34" charset="0"/>
              <a:buChar char="•"/>
              <a:defRPr sz="2000">
                <a:latin typeface="Verdana" panose="020B0604030504040204" pitchFamily="34" charset="0"/>
                <a:ea typeface="Microsoft YaHei" panose="020B0503020204020204" pitchFamily="34" charset="-122"/>
                <a:cs typeface="Verdana" panose="020B0604030504040204" pitchFamily="34" charset="0"/>
              </a:defRPr>
            </a:lvl3pPr>
            <a:lvl4pPr marL="1600200" indent="-228600">
              <a:lnSpc>
                <a:spcPct val="90000"/>
              </a:lnSpc>
              <a:spcBef>
                <a:spcPts val="500"/>
              </a:spcBef>
              <a:buFont typeface="Arial" panose="020B0604020202020204" pitchFamily="34" charset="0"/>
              <a:buChar char="•"/>
              <a:defRPr>
                <a:latin typeface="Verdana" panose="020B0604030504040204" pitchFamily="34" charset="0"/>
                <a:ea typeface="Microsoft YaHei" panose="020B0503020204020204" pitchFamily="34" charset="-122"/>
                <a:cs typeface="Verdana" panose="020B0604030504040204" pitchFamily="34" charset="0"/>
              </a:defRPr>
            </a:lvl4pPr>
            <a:lvl5pPr marL="2057400" indent="-228600">
              <a:lnSpc>
                <a:spcPct val="90000"/>
              </a:lnSpc>
              <a:spcBef>
                <a:spcPts val="500"/>
              </a:spcBef>
              <a:buFont typeface="Arial" panose="020B0604020202020204" pitchFamily="34" charset="0"/>
              <a:buChar char="•"/>
              <a:defRPr>
                <a:latin typeface="Verdana" panose="020B0604030504040204" pitchFamily="34" charset="0"/>
                <a:ea typeface="Microsoft YaHei" panose="020B0503020204020204" pitchFamily="34" charset="-122"/>
                <a:cs typeface="Verdana" panose="020B0604030504040204"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indent="0">
              <a:buNone/>
            </a:pPr>
            <a:r>
              <a:rPr lang="zh-CN" altLang="en-US" sz="700" dirty="0">
                <a:solidFill>
                  <a:schemeClr val="bg1">
                    <a:lumMod val="50000"/>
                  </a:schemeClr>
                </a:solidFill>
              </a:rPr>
              <a:t>直通车</a:t>
            </a:r>
            <a:r>
              <a:rPr lang="en-US" altLang="zh-CN" sz="700" dirty="0">
                <a:solidFill>
                  <a:schemeClr val="bg1">
                    <a:lumMod val="50000"/>
                  </a:schemeClr>
                </a:solidFill>
              </a:rPr>
              <a:t>(</a:t>
            </a:r>
            <a:r>
              <a:rPr lang="zh-CN" altLang="en-US" sz="700" dirty="0">
                <a:solidFill>
                  <a:schemeClr val="bg1">
                    <a:lumMod val="50000"/>
                  </a:schemeClr>
                </a:solidFill>
              </a:rPr>
              <a:t>万人</a:t>
            </a:r>
            <a:r>
              <a:rPr lang="en-US" altLang="zh-CN" sz="700" dirty="0">
                <a:solidFill>
                  <a:schemeClr val="bg1">
                    <a:lumMod val="50000"/>
                  </a:schemeClr>
                </a:solidFill>
              </a:rPr>
              <a:t>)</a:t>
            </a:r>
          </a:p>
        </p:txBody>
      </p:sp>
      <p:graphicFrame>
        <p:nvGraphicFramePr>
          <p:cNvPr id="20" name="表格 19">
            <a:extLst>
              <a:ext uri="{FF2B5EF4-FFF2-40B4-BE49-F238E27FC236}">
                <a16:creationId xmlns:a16="http://schemas.microsoft.com/office/drawing/2014/main" id="{AE91DF70-18C0-405C-8B8F-4B7592E4CA81}"/>
              </a:ext>
            </a:extLst>
          </p:cNvPr>
          <p:cNvGraphicFramePr>
            <a:graphicFrameLocks noGrp="1"/>
          </p:cNvGraphicFramePr>
          <p:nvPr>
            <p:extLst>
              <p:ext uri="{D42A27DB-BD31-4B8C-83A1-F6EECF244321}">
                <p14:modId xmlns:p14="http://schemas.microsoft.com/office/powerpoint/2010/main" val="1965006088"/>
              </p:ext>
            </p:extLst>
          </p:nvPr>
        </p:nvGraphicFramePr>
        <p:xfrm>
          <a:off x="4327519" y="2978480"/>
          <a:ext cx="1950901" cy="1166010"/>
        </p:xfrm>
        <a:graphic>
          <a:graphicData uri="http://schemas.openxmlformats.org/drawingml/2006/table">
            <a:tbl>
              <a:tblPr>
                <a:tableStyleId>{5C22544A-7EE6-4342-B048-85BDC9FD1C3A}</a:tableStyleId>
              </a:tblPr>
              <a:tblGrid>
                <a:gridCol w="678437">
                  <a:extLst>
                    <a:ext uri="{9D8B030D-6E8A-4147-A177-3AD203B41FA5}">
                      <a16:colId xmlns:a16="http://schemas.microsoft.com/office/drawing/2014/main" val="1383971393"/>
                    </a:ext>
                  </a:extLst>
                </a:gridCol>
                <a:gridCol w="543477">
                  <a:extLst>
                    <a:ext uri="{9D8B030D-6E8A-4147-A177-3AD203B41FA5}">
                      <a16:colId xmlns:a16="http://schemas.microsoft.com/office/drawing/2014/main" val="1161013586"/>
                    </a:ext>
                  </a:extLst>
                </a:gridCol>
                <a:gridCol w="728987">
                  <a:extLst>
                    <a:ext uri="{9D8B030D-6E8A-4147-A177-3AD203B41FA5}">
                      <a16:colId xmlns:a16="http://schemas.microsoft.com/office/drawing/2014/main" val="150445963"/>
                    </a:ext>
                  </a:extLst>
                </a:gridCol>
              </a:tblGrid>
              <a:tr h="252000">
                <a:tc gridSpan="3">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zh-CN" altLang="en-US" sz="1100" b="1"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品牌</a:t>
                      </a:r>
                      <a:r>
                        <a:rPr lang="en-US" altLang="zh-CN" sz="1100" b="1"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Top</a:t>
                      </a:r>
                      <a:r>
                        <a:rPr lang="zh-CN" altLang="en-US" sz="1100" b="1"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增长渠道</a:t>
                      </a:r>
                    </a:p>
                  </a:txBody>
                  <a:tcPr marL="0" marR="0" marT="0" marB="0" anchor="ctr">
                    <a:solidFill>
                      <a:schemeClr val="accent4">
                        <a:lumMod val="40000"/>
                        <a:lumOff val="60000"/>
                      </a:schemeClr>
                    </a:solidFill>
                  </a:tcPr>
                </a:tc>
                <a:tc hMerge="1">
                  <a:txBody>
                    <a:bodyPr/>
                    <a:lstStyle/>
                    <a:p>
                      <a:pPr algn="ctr" fontAlgn="ct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0" marR="0" marT="0" marB="0" anchor="ctr">
                    <a:solidFill>
                      <a:schemeClr val="accent4">
                        <a:lumMod val="20000"/>
                        <a:lumOff val="80000"/>
                      </a:schemeClr>
                    </a:solidFill>
                  </a:tcPr>
                </a:tc>
                <a:tc hMerge="1">
                  <a:txBody>
                    <a:bodyPr/>
                    <a:lstStyle/>
                    <a:p>
                      <a:pPr algn="ctr" fontAlgn="b"/>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0" marR="0" marT="0" marB="0" anchor="ctr">
                    <a:solidFill>
                      <a:schemeClr val="accent4">
                        <a:lumMod val="20000"/>
                        <a:lumOff val="80000"/>
                      </a:schemeClr>
                    </a:solidFill>
                  </a:tcPr>
                </a:tc>
                <a:extLst>
                  <a:ext uri="{0D108BD9-81ED-4DB2-BD59-A6C34878D82A}">
                    <a16:rowId xmlns:a16="http://schemas.microsoft.com/office/drawing/2014/main" val="126165061"/>
                  </a:ext>
                </a:extLst>
              </a:tr>
              <a:tr h="354982">
                <a:tc>
                  <a:txBody>
                    <a:bodyPr/>
                    <a:lstStyle/>
                    <a:p>
                      <a:pPr algn="ctr" fontAlgn="ctr"/>
                      <a:r>
                        <a:rPr lang="zh-CN" altLang="en-US" sz="1050" b="0" i="0" u="none" strike="noStrike" dirty="0">
                          <a:solidFill>
                            <a:srgbClr val="000000"/>
                          </a:solidFill>
                          <a:effectLst/>
                          <a:latin typeface="微软雅黑" panose="020B0503020204020204" pitchFamily="34" charset="-122"/>
                          <a:ea typeface="微软雅黑" panose="020B0503020204020204" pitchFamily="34" charset="-122"/>
                        </a:rPr>
                        <a:t>流量渠道</a:t>
                      </a:r>
                    </a:p>
                  </a:txBody>
                  <a:tcPr marL="0" marR="0" marT="0" marB="0" anchor="ctr">
                    <a:solidFill>
                      <a:schemeClr val="accent4">
                        <a:lumMod val="20000"/>
                        <a:lumOff val="80000"/>
                      </a:schemeClr>
                    </a:solidFill>
                  </a:tcPr>
                </a:tc>
                <a:tc>
                  <a:txBody>
                    <a:bodyPr/>
                    <a:lstStyle/>
                    <a:p>
                      <a:pPr algn="ctr" fontAlgn="ctr"/>
                      <a:r>
                        <a:rPr lang="zh-CN" altLang="en-US" sz="1050" b="0" i="0" u="none" strike="noStrike" dirty="0">
                          <a:solidFill>
                            <a:srgbClr val="000000"/>
                          </a:solidFill>
                          <a:effectLst/>
                          <a:latin typeface="微软雅黑" panose="020B0503020204020204" pitchFamily="34" charset="-122"/>
                          <a:ea typeface="微软雅黑" panose="020B0503020204020204" pitchFamily="34" charset="-122"/>
                        </a:rPr>
                        <a:t>访客数</a:t>
                      </a:r>
                    </a:p>
                  </a:txBody>
                  <a:tcPr marL="0" marR="0" marT="0" marB="0" anchor="ctr">
                    <a:solidFill>
                      <a:schemeClr val="accent4">
                        <a:lumMod val="20000"/>
                        <a:lumOff val="80000"/>
                      </a:schemeClr>
                    </a:solidFill>
                  </a:tcPr>
                </a:tc>
                <a:tc>
                  <a:txBody>
                    <a:bodyPr/>
                    <a:lstStyle/>
                    <a:p>
                      <a:pPr algn="ctr" fontAlgn="b"/>
                      <a:r>
                        <a:rPr lang="zh-CN" altLang="en-US" sz="1050" b="0" i="0" u="none" strike="noStrike" dirty="0">
                          <a:solidFill>
                            <a:srgbClr val="000000"/>
                          </a:solidFill>
                          <a:effectLst/>
                          <a:latin typeface="微软雅黑" panose="020B0503020204020204" pitchFamily="34" charset="-122"/>
                          <a:ea typeface="微软雅黑" panose="020B0503020204020204" pitchFamily="34" charset="-122"/>
                        </a:rPr>
                        <a:t>品牌</a:t>
                      </a:r>
                      <a:r>
                        <a:rPr lang="en-US" altLang="zh-CN" sz="1050" b="0" i="0" u="none" strike="noStrike" dirty="0">
                          <a:solidFill>
                            <a:srgbClr val="000000"/>
                          </a:solidFill>
                          <a:effectLst/>
                          <a:latin typeface="微软雅黑" panose="020B0503020204020204" pitchFamily="34" charset="-122"/>
                          <a:ea typeface="微软雅黑" panose="020B0503020204020204" pitchFamily="34" charset="-122"/>
                        </a:rPr>
                        <a:t>UV</a:t>
                      </a:r>
                    </a:p>
                    <a:p>
                      <a:pPr algn="ctr" fontAlgn="b"/>
                      <a:r>
                        <a:rPr lang="zh-CN" altLang="en-US" sz="1050" b="0" i="0" u="none" strike="noStrike" dirty="0">
                          <a:solidFill>
                            <a:srgbClr val="000000"/>
                          </a:solidFill>
                          <a:effectLst/>
                          <a:latin typeface="微软雅黑" panose="020B0503020204020204" pitchFamily="34" charset="-122"/>
                          <a:ea typeface="微软雅黑" panose="020B0503020204020204" pitchFamily="34" charset="-122"/>
                        </a:rPr>
                        <a:t>增量贡献</a:t>
                      </a:r>
                    </a:p>
                  </a:txBody>
                  <a:tcPr marL="0" marR="0" marT="0" marB="0" anchor="ctr">
                    <a:solidFill>
                      <a:schemeClr val="accent4">
                        <a:lumMod val="20000"/>
                        <a:lumOff val="80000"/>
                      </a:schemeClr>
                    </a:solidFill>
                  </a:tcPr>
                </a:tc>
                <a:extLst>
                  <a:ext uri="{0D108BD9-81ED-4DB2-BD59-A6C34878D82A}">
                    <a16:rowId xmlns:a16="http://schemas.microsoft.com/office/drawing/2014/main" val="950458534"/>
                  </a:ext>
                </a:extLst>
              </a:tr>
              <a:tr h="279514">
                <a:tc>
                  <a:txBody>
                    <a:bodyPr/>
                    <a:lstStyle/>
                    <a:p>
                      <a:pPr algn="ctr" fontAlgn="ctr"/>
                      <a:r>
                        <a:rPr lang="zh-CN" altLang="en-US" sz="1050" b="0" i="0" u="none" strike="noStrike" dirty="0">
                          <a:solidFill>
                            <a:srgbClr val="000000"/>
                          </a:solidFill>
                          <a:effectLst/>
                          <a:latin typeface="微软雅黑" panose="020B0503020204020204" pitchFamily="34" charset="-122"/>
                          <a:ea typeface="微软雅黑" panose="020B0503020204020204" pitchFamily="34" charset="-122"/>
                        </a:rPr>
                        <a:t>手淘搜索</a:t>
                      </a:r>
                    </a:p>
                  </a:txBody>
                  <a:tcPr marL="0" marR="0" marT="0" marB="0" anchor="ctr">
                    <a:solidFill>
                      <a:schemeClr val="accent4">
                        <a:lumMod val="20000"/>
                        <a:lumOff val="80000"/>
                      </a:schemeClr>
                    </a:solidFill>
                  </a:tcPr>
                </a:tc>
                <a:tc>
                  <a:txBody>
                    <a:bodyPr/>
                    <a:lstStyle/>
                    <a:p>
                      <a:pPr algn="ctr" fontAlgn="ctr"/>
                      <a:r>
                        <a:rPr lang="en-US" altLang="zh-CN" sz="1050" b="0" i="0" u="none" strike="noStrike" dirty="0">
                          <a:solidFill>
                            <a:srgbClr val="000000"/>
                          </a:solidFill>
                          <a:effectLst/>
                          <a:latin typeface="微软雅黑" panose="020B0503020204020204" pitchFamily="34" charset="-122"/>
                          <a:ea typeface="微软雅黑" panose="020B0503020204020204" pitchFamily="34" charset="-122"/>
                        </a:rPr>
                        <a:t>276,378</a:t>
                      </a:r>
                    </a:p>
                  </a:txBody>
                  <a:tcPr marL="0" marR="0" marT="0" marB="0" anchor="ctr">
                    <a:lnR w="9525" cap="flat" cmpd="sng" algn="ctr">
                      <a:solidFill>
                        <a:schemeClr val="accent4">
                          <a:lumMod val="20000"/>
                          <a:lumOff val="80000"/>
                        </a:schemeClr>
                      </a:solidFill>
                      <a:prstDash val="solid"/>
                      <a:round/>
                      <a:headEnd type="none" w="med" len="med"/>
                      <a:tailEnd type="none" w="med" len="med"/>
                    </a:lnR>
                    <a:lnB w="9525" cap="flat" cmpd="sng" algn="ctr">
                      <a:solidFill>
                        <a:schemeClr val="accent4">
                          <a:lumMod val="20000"/>
                          <a:lumOff val="80000"/>
                        </a:schemeClr>
                      </a:solidFill>
                      <a:prstDash val="solid"/>
                      <a:round/>
                      <a:headEnd type="none" w="med" len="med"/>
                      <a:tailEnd type="none" w="med" len="med"/>
                    </a:lnB>
                    <a:solidFill>
                      <a:schemeClr val="bg1"/>
                    </a:solidFill>
                  </a:tcPr>
                </a:tc>
                <a:tc>
                  <a:txBody>
                    <a:bodyPr/>
                    <a:lstStyle/>
                    <a:p>
                      <a:pPr algn="ctr" fontAlgn="b"/>
                      <a:r>
                        <a:rPr lang="en-US" altLang="zh-CN" sz="1050" b="1" i="0" u="none" strike="noStrike" dirty="0">
                          <a:solidFill>
                            <a:schemeClr val="accent6"/>
                          </a:solidFill>
                          <a:effectLst/>
                          <a:latin typeface="微软雅黑" panose="020B0503020204020204" pitchFamily="34" charset="-122"/>
                          <a:ea typeface="微软雅黑" panose="020B0503020204020204" pitchFamily="34" charset="-122"/>
                        </a:rPr>
                        <a:t>107%</a:t>
                      </a:r>
                    </a:p>
                  </a:txBody>
                  <a:tcPr marL="0" marR="0" marT="0" marB="0" anchor="ctr">
                    <a:lnL w="9525" cap="flat" cmpd="sng" algn="ctr">
                      <a:solidFill>
                        <a:schemeClr val="accent4">
                          <a:lumMod val="20000"/>
                          <a:lumOff val="80000"/>
                        </a:schemeClr>
                      </a:solidFill>
                      <a:prstDash val="solid"/>
                      <a:round/>
                      <a:headEnd type="none" w="med" len="med"/>
                      <a:tailEnd type="none" w="med" len="med"/>
                    </a:lnL>
                    <a:lnR w="9525" cap="flat" cmpd="sng" algn="ctr">
                      <a:solidFill>
                        <a:schemeClr val="accent4">
                          <a:lumMod val="20000"/>
                          <a:lumOff val="80000"/>
                        </a:schemeClr>
                      </a:solidFill>
                      <a:prstDash val="solid"/>
                      <a:round/>
                      <a:headEnd type="none" w="med" len="med"/>
                      <a:tailEnd type="none" w="med" len="med"/>
                    </a:lnR>
                    <a:lnB w="9525" cap="flat" cmpd="sng" algn="ctr">
                      <a:solidFill>
                        <a:schemeClr val="accent4">
                          <a:lumMod val="20000"/>
                          <a:lumOff val="8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644686864"/>
                  </a:ext>
                </a:extLst>
              </a:tr>
              <a:tr h="279514">
                <a:tc>
                  <a:txBody>
                    <a:bodyPr/>
                    <a:lstStyle/>
                    <a:p>
                      <a:pPr algn="ctr" fontAlgn="ctr"/>
                      <a:r>
                        <a:rPr lang="zh-CN" altLang="en-US" sz="1050" b="0" i="0" u="none" strike="noStrike" dirty="0">
                          <a:solidFill>
                            <a:srgbClr val="000000"/>
                          </a:solidFill>
                          <a:effectLst/>
                          <a:latin typeface="微软雅黑" panose="020B0503020204020204" pitchFamily="34" charset="-122"/>
                          <a:ea typeface="微软雅黑" panose="020B0503020204020204" pitchFamily="34" charset="-122"/>
                        </a:rPr>
                        <a:t>直通车</a:t>
                      </a:r>
                    </a:p>
                  </a:txBody>
                  <a:tcPr marL="0" marR="0" marT="0" marB="0" anchor="ctr">
                    <a:solidFill>
                      <a:schemeClr val="accent4">
                        <a:lumMod val="20000"/>
                        <a:lumOff val="80000"/>
                      </a:schemeClr>
                    </a:solidFill>
                  </a:tcPr>
                </a:tc>
                <a:tc>
                  <a:txBody>
                    <a:bodyPr/>
                    <a:lstStyle/>
                    <a:p>
                      <a:pPr algn="ctr" fontAlgn="ctr"/>
                      <a:r>
                        <a:rPr lang="en-US" altLang="zh-CN" sz="1050" b="0" i="0" u="none" strike="noStrike" dirty="0">
                          <a:solidFill>
                            <a:srgbClr val="000000"/>
                          </a:solidFill>
                          <a:effectLst/>
                          <a:latin typeface="微软雅黑" panose="020B0503020204020204" pitchFamily="34" charset="-122"/>
                          <a:ea typeface="微软雅黑" panose="020B0503020204020204" pitchFamily="34" charset="-122"/>
                        </a:rPr>
                        <a:t>87,414</a:t>
                      </a:r>
                    </a:p>
                  </a:txBody>
                  <a:tcPr marL="0" marR="0" marT="0" marB="0" anchor="ctr">
                    <a:lnR w="9525" cap="flat" cmpd="sng" algn="ctr">
                      <a:solidFill>
                        <a:schemeClr val="accent4">
                          <a:lumMod val="20000"/>
                          <a:lumOff val="80000"/>
                        </a:schemeClr>
                      </a:solidFill>
                      <a:prstDash val="solid"/>
                      <a:round/>
                      <a:headEnd type="none" w="med" len="med"/>
                      <a:tailEnd type="none" w="med" len="med"/>
                    </a:lnR>
                    <a:lnT w="9525" cap="flat" cmpd="sng" algn="ctr">
                      <a:solidFill>
                        <a:schemeClr val="accent4">
                          <a:lumMod val="20000"/>
                          <a:lumOff val="80000"/>
                        </a:schemeClr>
                      </a:solidFill>
                      <a:prstDash val="solid"/>
                      <a:round/>
                      <a:headEnd type="none" w="med" len="med"/>
                      <a:tailEnd type="none" w="med" len="med"/>
                    </a:lnT>
                    <a:lnB w="9525" cap="flat" cmpd="sng" algn="ctr">
                      <a:solidFill>
                        <a:schemeClr val="accent4">
                          <a:lumMod val="20000"/>
                          <a:lumOff val="80000"/>
                        </a:schemeClr>
                      </a:solidFill>
                      <a:prstDash val="solid"/>
                      <a:round/>
                      <a:headEnd type="none" w="med" len="med"/>
                      <a:tailEnd type="none" w="med" len="med"/>
                    </a:lnB>
                    <a:solidFill>
                      <a:schemeClr val="bg1"/>
                    </a:solidFill>
                  </a:tcPr>
                </a:tc>
                <a:tc>
                  <a:txBody>
                    <a:bodyPr/>
                    <a:lstStyle/>
                    <a:p>
                      <a:pPr algn="ctr" fontAlgn="b"/>
                      <a:r>
                        <a:rPr lang="en-US" altLang="zh-CN" sz="1050" b="1" i="0" u="none" strike="noStrike" dirty="0">
                          <a:solidFill>
                            <a:schemeClr val="accent6"/>
                          </a:solidFill>
                          <a:effectLst/>
                          <a:latin typeface="微软雅黑" panose="020B0503020204020204" pitchFamily="34" charset="-122"/>
                          <a:ea typeface="微软雅黑" panose="020B0503020204020204" pitchFamily="34" charset="-122"/>
                        </a:rPr>
                        <a:t>49%</a:t>
                      </a:r>
                    </a:p>
                  </a:txBody>
                  <a:tcPr marL="0" marR="0" marT="0" marB="0" anchor="ctr">
                    <a:lnL w="9525" cap="flat" cmpd="sng" algn="ctr">
                      <a:solidFill>
                        <a:schemeClr val="accent4">
                          <a:lumMod val="20000"/>
                          <a:lumOff val="80000"/>
                        </a:schemeClr>
                      </a:solidFill>
                      <a:prstDash val="solid"/>
                      <a:round/>
                      <a:headEnd type="none" w="med" len="med"/>
                      <a:tailEnd type="none" w="med" len="med"/>
                    </a:lnL>
                    <a:lnR w="9525" cap="flat" cmpd="sng" algn="ctr">
                      <a:solidFill>
                        <a:schemeClr val="accent4">
                          <a:lumMod val="20000"/>
                          <a:lumOff val="80000"/>
                        </a:schemeClr>
                      </a:solidFill>
                      <a:prstDash val="solid"/>
                      <a:round/>
                      <a:headEnd type="none" w="med" len="med"/>
                      <a:tailEnd type="none" w="med" len="med"/>
                    </a:lnR>
                    <a:lnT w="9525" cap="flat" cmpd="sng" algn="ctr">
                      <a:solidFill>
                        <a:schemeClr val="accent4">
                          <a:lumMod val="20000"/>
                          <a:lumOff val="80000"/>
                        </a:schemeClr>
                      </a:solidFill>
                      <a:prstDash val="solid"/>
                      <a:round/>
                      <a:headEnd type="none" w="med" len="med"/>
                      <a:tailEnd type="none" w="med" len="med"/>
                    </a:lnT>
                    <a:lnB w="9525" cap="flat" cmpd="sng" algn="ctr">
                      <a:solidFill>
                        <a:schemeClr val="accent4">
                          <a:lumMod val="20000"/>
                          <a:lumOff val="8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366487888"/>
                  </a:ext>
                </a:extLst>
              </a:tr>
            </a:tbl>
          </a:graphicData>
        </a:graphic>
      </p:graphicFrame>
    </p:spTree>
    <p:extLst>
      <p:ext uri="{BB962C8B-B14F-4D97-AF65-F5344CB8AC3E}">
        <p14:creationId xmlns:p14="http://schemas.microsoft.com/office/powerpoint/2010/main" val="23301003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F0F9FAD-D3DD-F742-A9E6-5C902C76253A}"/>
              </a:ext>
            </a:extLst>
          </p:cNvPr>
          <p:cNvSpPr>
            <a:spLocks noGrp="1"/>
          </p:cNvSpPr>
          <p:nvPr>
            <p:ph type="title"/>
          </p:nvPr>
        </p:nvSpPr>
        <p:spPr/>
        <p:txBody>
          <a:bodyPr/>
          <a:lstStyle/>
          <a:p>
            <a:r>
              <a:rPr lang="x-none" dirty="0"/>
              <a:t>咖啡机市场品牌分销情况</a:t>
            </a:r>
          </a:p>
        </p:txBody>
      </p:sp>
      <p:sp>
        <p:nvSpPr>
          <p:cNvPr id="6" name="Text Placeholder 5">
            <a:extLst>
              <a:ext uri="{FF2B5EF4-FFF2-40B4-BE49-F238E27FC236}">
                <a16:creationId xmlns:a16="http://schemas.microsoft.com/office/drawing/2014/main" id="{829E3AB2-12DC-0846-A403-6A2FF97BDE4D}"/>
              </a:ext>
            </a:extLst>
          </p:cNvPr>
          <p:cNvSpPr>
            <a:spLocks noGrp="1"/>
          </p:cNvSpPr>
          <p:nvPr>
            <p:ph type="body" sz="quarter" idx="10"/>
          </p:nvPr>
        </p:nvSpPr>
        <p:spPr/>
        <p:txBody>
          <a:bodyPr/>
          <a:lstStyle/>
          <a:p>
            <a:pPr>
              <a:lnSpc>
                <a:spcPct val="100000"/>
              </a:lnSpc>
            </a:pPr>
            <a:r>
              <a:rPr lang="zh-CN" altLang="en-US" dirty="0"/>
              <a:t>咖啡机</a:t>
            </a:r>
            <a:r>
              <a:rPr lang="en-US" altLang="zh-CN" b="1" dirty="0"/>
              <a:t>Top</a:t>
            </a:r>
            <a:r>
              <a:rPr lang="zh-CN" altLang="en-US" b="1" dirty="0"/>
              <a:t>品牌官旗控盘率大都呈现上升趋势</a:t>
            </a:r>
            <a:r>
              <a:rPr lang="zh-CN" altLang="en-US" dirty="0"/>
              <a:t>，除</a:t>
            </a:r>
            <a:r>
              <a:rPr lang="en-US" altLang="zh-CN" dirty="0"/>
              <a:t>Nespresso</a:t>
            </a:r>
            <a:r>
              <a:rPr lang="zh-CN" altLang="en-US" dirty="0"/>
              <a:t>和飞利浦品牌</a:t>
            </a:r>
            <a:endParaRPr lang="en-US" altLang="zh-CN" dirty="0"/>
          </a:p>
          <a:p>
            <a:pPr>
              <a:lnSpc>
                <a:spcPct val="100000"/>
              </a:lnSpc>
            </a:pPr>
            <a:r>
              <a:rPr lang="en-US" altLang="zh-CN" b="1" dirty="0"/>
              <a:t>Nespresso</a:t>
            </a:r>
            <a:r>
              <a:rPr lang="zh-CN" altLang="en-US" b="1" dirty="0"/>
              <a:t>品牌控盘率下降主要受活动节奏影响</a:t>
            </a:r>
            <a:r>
              <a:rPr lang="zh-CN" altLang="en-US" dirty="0"/>
              <a:t>，若与平销期相均值相比，控盘率处于正常水平</a:t>
            </a:r>
            <a:endParaRPr lang="x-none" dirty="0"/>
          </a:p>
        </p:txBody>
      </p:sp>
      <p:sp>
        <p:nvSpPr>
          <p:cNvPr id="7" name="Text Placeholder 6">
            <a:extLst>
              <a:ext uri="{FF2B5EF4-FFF2-40B4-BE49-F238E27FC236}">
                <a16:creationId xmlns:a16="http://schemas.microsoft.com/office/drawing/2014/main" id="{A4730210-C8B6-5B4F-952C-AA47DD36F7D1}"/>
              </a:ext>
            </a:extLst>
          </p:cNvPr>
          <p:cNvSpPr>
            <a:spLocks noGrp="1"/>
          </p:cNvSpPr>
          <p:nvPr>
            <p:ph type="body" sz="quarter" idx="11"/>
          </p:nvPr>
        </p:nvSpPr>
        <p:spPr/>
        <p:txBody>
          <a:bodyPr/>
          <a:lstStyle/>
          <a:p>
            <a:r>
              <a:t>数据来源：生意参谋</a:t>
            </a:r>
          </a:p>
          <a:p>
            <a:r>
              <a:t>时间维度：2023.12</a:t>
            </a:r>
          </a:p>
        </p:txBody>
      </p:sp>
      <p:graphicFrame>
        <p:nvGraphicFramePr>
          <p:cNvPr id="8" name="表格 7">
            <a:extLst>
              <a:ext uri="{FF2B5EF4-FFF2-40B4-BE49-F238E27FC236}">
                <a16:creationId xmlns:a16="http://schemas.microsoft.com/office/drawing/2014/main" id="{26496963-52D1-EE48-9BFA-7922D845D1C8}"/>
              </a:ext>
            </a:extLst>
          </p:cNvPr>
          <p:cNvGraphicFramePr>
            <a:graphicFrameLocks noGrp="1"/>
          </p:cNvGraphicFramePr>
          <p:nvPr>
            <p:extLst/>
          </p:nvPr>
        </p:nvGraphicFramePr>
        <p:xfrm>
          <a:off x="6095999" y="2004945"/>
          <a:ext cx="5513600" cy="4234264"/>
        </p:xfrm>
        <a:graphic>
          <a:graphicData uri="http://schemas.openxmlformats.org/drawingml/2006/table">
            <a:tbl>
              <a:tblPr>
                <a:tableStyleId>{3B4B98B0-60AC-42C2-AFA5-B58CD77FA1E5}</a:tableStyleId>
              </a:tblPr>
              <a:tblGrid>
                <a:gridCol w="1927688">
                  <a:extLst>
                    <a:ext uri="{9D8B030D-6E8A-4147-A177-3AD203B41FA5}">
                      <a16:colId xmlns:a16="http://schemas.microsoft.com/office/drawing/2014/main" val="3168515012"/>
                    </a:ext>
                  </a:extLst>
                </a:gridCol>
                <a:gridCol w="1195304">
                  <a:extLst>
                    <a:ext uri="{9D8B030D-6E8A-4147-A177-3AD203B41FA5}">
                      <a16:colId xmlns:a16="http://schemas.microsoft.com/office/drawing/2014/main" val="388719687"/>
                    </a:ext>
                  </a:extLst>
                </a:gridCol>
                <a:gridCol w="1195304">
                  <a:extLst>
                    <a:ext uri="{9D8B030D-6E8A-4147-A177-3AD203B41FA5}">
                      <a16:colId xmlns:a16="http://schemas.microsoft.com/office/drawing/2014/main" val="4108624380"/>
                    </a:ext>
                  </a:extLst>
                </a:gridCol>
                <a:gridCol w="1195304">
                  <a:extLst>
                    <a:ext uri="{9D8B030D-6E8A-4147-A177-3AD203B41FA5}">
                      <a16:colId xmlns:a16="http://schemas.microsoft.com/office/drawing/2014/main" val="1741716450"/>
                    </a:ext>
                  </a:extLst>
                </a:gridCol>
              </a:tblGrid>
              <a:tr h="310589">
                <a:tc gridSpan="4">
                  <a:txBody>
                    <a:bodyPr/>
                    <a:lstStyle/>
                    <a:p>
                      <a:pPr algn="ctr" fontAlgn="ctr"/>
                      <a:r>
                        <a:rPr lang="zh-CN" altLang="en-US" sz="1200" b="1" i="0" u="none" strike="noStrike" dirty="0">
                          <a:solidFill>
                            <a:srgbClr val="000000"/>
                          </a:solidFill>
                          <a:effectLst/>
                          <a:latin typeface="+mn-ea"/>
                          <a:ea typeface="+mn-ea"/>
                        </a:rPr>
                        <a:t>咖啡机品牌官旗</a:t>
                      </a:r>
                      <a:r>
                        <a:rPr lang="en-US" altLang="zh-CN" sz="1200" b="1" i="0" u="none" strike="noStrike" dirty="0">
                          <a:solidFill>
                            <a:srgbClr val="000000"/>
                          </a:solidFill>
                          <a:effectLst/>
                          <a:latin typeface="+mn-ea"/>
                          <a:ea typeface="+mn-ea"/>
                        </a:rPr>
                        <a:t>&amp;</a:t>
                      </a:r>
                      <a:r>
                        <a:rPr lang="zh-CN" altLang="en-US" sz="1200" b="1" i="0" u="none" strike="noStrike" dirty="0">
                          <a:solidFill>
                            <a:srgbClr val="000000"/>
                          </a:solidFill>
                          <a:effectLst/>
                          <a:latin typeface="+mn-ea"/>
                          <a:ea typeface="+mn-ea"/>
                        </a:rPr>
                        <a:t>分销增长情况</a:t>
                      </a:r>
                      <a:endParaRPr lang="zh-CN" altLang="en-US" sz="1100" b="1" i="0" u="none" strike="noStrike" dirty="0">
                        <a:solidFill>
                          <a:srgbClr val="000000"/>
                        </a:solidFill>
                        <a:effectLst/>
                        <a:latin typeface="+mn-ea"/>
                        <a:ea typeface="+mn-ea"/>
                      </a:endParaRPr>
                    </a:p>
                  </a:txBody>
                  <a:tcPr marL="9525" marR="9525" marT="9525" marB="0" anchor="ctr">
                    <a:solidFill>
                      <a:schemeClr val="accent2">
                        <a:lumMod val="40000"/>
                        <a:lumOff val="60000"/>
                      </a:schemeClr>
                    </a:solidFill>
                  </a:tcPr>
                </a:tc>
                <a:tc hMerge="1">
                  <a:txBody>
                    <a:bodyPr/>
                    <a:lstStyle/>
                    <a:p>
                      <a:pPr algn="ctr" fontAlgn="ctr"/>
                      <a:endParaRPr lang="zh-CN" altLang="en-US" sz="1000" b="1" i="0" u="none" strike="noStrike" dirty="0">
                        <a:solidFill>
                          <a:srgbClr val="000000"/>
                        </a:solidFill>
                        <a:effectLst/>
                        <a:latin typeface="+mn-ea"/>
                        <a:ea typeface="+mn-ea"/>
                      </a:endParaRPr>
                    </a:p>
                  </a:txBody>
                  <a:tcPr marL="9525" marR="9525" marT="9525" marB="0" anchor="ctr">
                    <a:solidFill>
                      <a:schemeClr val="accent2">
                        <a:lumMod val="40000"/>
                        <a:lumOff val="60000"/>
                      </a:schemeClr>
                    </a:solidFill>
                  </a:tcPr>
                </a:tc>
                <a:tc hMerge="1">
                  <a:txBody>
                    <a:bodyPr/>
                    <a:lstStyle/>
                    <a:p>
                      <a:pPr algn="ctr" fontAlgn="b"/>
                      <a:endParaRPr lang="zh-CN" altLang="en-US" sz="1000" b="1" i="0" u="none" strike="noStrike" dirty="0">
                        <a:solidFill>
                          <a:srgbClr val="000000"/>
                        </a:solidFill>
                        <a:effectLst/>
                        <a:latin typeface="+mn-ea"/>
                        <a:ea typeface="+mn-ea"/>
                      </a:endParaRPr>
                    </a:p>
                  </a:txBody>
                  <a:tcPr marL="9525" marR="9525" marT="9525" marB="0" anchor="ctr">
                    <a:solidFill>
                      <a:schemeClr val="accent2">
                        <a:lumMod val="40000"/>
                        <a:lumOff val="60000"/>
                      </a:schemeClr>
                    </a:solidFill>
                  </a:tcPr>
                </a:tc>
                <a:tc hMerge="1">
                  <a:txBody>
                    <a:bodyPr/>
                    <a:lstStyle/>
                    <a:p>
                      <a:pPr algn="ctr" fontAlgn="ctr"/>
                      <a:endParaRPr lang="zh-CN" altLang="en-US" sz="1000" b="1" i="0" u="none" strike="noStrike" dirty="0">
                        <a:solidFill>
                          <a:srgbClr val="000000"/>
                        </a:solidFill>
                        <a:effectLst/>
                        <a:latin typeface="+mn-ea"/>
                        <a:ea typeface="+mn-ea"/>
                      </a:endParaRPr>
                    </a:p>
                  </a:txBody>
                  <a:tcPr marL="9525" marR="9525" marT="9525" marB="0" anchor="ctr">
                    <a:solidFill>
                      <a:schemeClr val="accent2">
                        <a:lumMod val="40000"/>
                        <a:lumOff val="60000"/>
                      </a:schemeClr>
                    </a:solidFill>
                  </a:tcPr>
                </a:tc>
                <a:extLst>
                  <a:ext uri="{0D108BD9-81ED-4DB2-BD59-A6C34878D82A}">
                    <a16:rowId xmlns:a16="http://schemas.microsoft.com/office/drawing/2014/main" val="2371241369"/>
                  </a:ext>
                </a:extLst>
              </a:tr>
              <a:tr h="306735">
                <a:tc>
                  <a:txBody>
                    <a:bodyPr/>
                    <a:lstStyle/>
                    <a:p>
                      <a:pPr algn="ctr" fontAlgn="ctr"/>
                      <a:r>
                        <a:rPr lang="zh-CN" altLang="en-US" sz="1000" b="1" i="0" u="none" strike="noStrike" dirty="0">
                          <a:solidFill>
                            <a:srgbClr val="000000"/>
                          </a:solidFill>
                          <a:effectLst/>
                          <a:latin typeface="微软雅黑" panose="020B0503020204020204" pitchFamily="34" charset="-122"/>
                          <a:ea typeface="微软雅黑" panose="020B0503020204020204" pitchFamily="34" charset="-122"/>
                        </a:rPr>
                        <a:t>品牌名</a:t>
                      </a:r>
                    </a:p>
                  </a:txBody>
                  <a:tcPr marL="9525" marR="9525" marT="9525" marB="0" anchor="ctr">
                    <a:solidFill>
                      <a:schemeClr val="accent2">
                        <a:lumMod val="40000"/>
                        <a:lumOff val="60000"/>
                      </a:schemeClr>
                    </a:solidFill>
                  </a:tcPr>
                </a:tc>
                <a:tc>
                  <a:txBody>
                    <a:bodyPr/>
                    <a:lstStyle/>
                    <a:p>
                      <a:pPr algn="ctr" fontAlgn="ctr"/>
                      <a:r>
                        <a:rPr lang="zh-CN" altLang="en-US" sz="1000" b="1" i="0" u="none" strike="noStrike" dirty="0">
                          <a:solidFill>
                            <a:srgbClr val="000000"/>
                          </a:solidFill>
                          <a:effectLst/>
                          <a:latin typeface="微软雅黑" panose="020B0503020204020204" pitchFamily="34" charset="-122"/>
                          <a:ea typeface="微软雅黑" panose="020B0503020204020204" pitchFamily="34" charset="-122"/>
                        </a:rPr>
                        <a:t>品牌</a:t>
                      </a:r>
                      <a:r>
                        <a:rPr lang="en-US" sz="1000" b="1" i="0" u="none" strike="noStrike" dirty="0">
                          <a:solidFill>
                            <a:srgbClr val="000000"/>
                          </a:solidFill>
                          <a:effectLst/>
                          <a:latin typeface="微软雅黑" panose="020B0503020204020204" pitchFamily="34" charset="-122"/>
                          <a:ea typeface="微软雅黑" panose="020B0503020204020204" pitchFamily="34" charset="-122"/>
                        </a:rPr>
                        <a:t>GMV</a:t>
                      </a:r>
                      <a:r>
                        <a:rPr lang="zh-CN" altLang="en-US" sz="1000" b="1" i="0" u="none" strike="noStrike" dirty="0">
                          <a:solidFill>
                            <a:srgbClr val="000000"/>
                          </a:solidFill>
                          <a:effectLst/>
                          <a:latin typeface="微软雅黑" panose="020B0503020204020204" pitchFamily="34" charset="-122"/>
                          <a:ea typeface="微软雅黑" panose="020B0503020204020204" pitchFamily="34" charset="-122"/>
                        </a:rPr>
                        <a:t>同比</a:t>
                      </a:r>
                    </a:p>
                  </a:txBody>
                  <a:tcPr marL="9525" marR="9525" marT="9525" marB="0" anchor="ctr">
                    <a:solidFill>
                      <a:schemeClr val="accent2">
                        <a:lumMod val="40000"/>
                        <a:lumOff val="60000"/>
                      </a:schemeClr>
                    </a:solidFill>
                  </a:tcPr>
                </a:tc>
                <a:tc>
                  <a:txBody>
                    <a:bodyPr/>
                    <a:lstStyle/>
                    <a:p>
                      <a:pPr algn="ctr" fontAlgn="ctr"/>
                      <a:r>
                        <a:rPr lang="zh-CN" altLang="en-US" sz="1000" b="1" i="0" u="none" strike="noStrike" dirty="0">
                          <a:solidFill>
                            <a:srgbClr val="000000"/>
                          </a:solidFill>
                          <a:effectLst/>
                          <a:latin typeface="微软雅黑" panose="020B0503020204020204" pitchFamily="34" charset="-122"/>
                          <a:ea typeface="微软雅黑" panose="020B0503020204020204" pitchFamily="34" charset="-122"/>
                        </a:rPr>
                        <a:t>官旗</a:t>
                      </a:r>
                      <a:r>
                        <a:rPr lang="en-US" sz="1000" b="1" i="0" u="none" strike="noStrike" dirty="0">
                          <a:solidFill>
                            <a:srgbClr val="000000"/>
                          </a:solidFill>
                          <a:effectLst/>
                          <a:latin typeface="微软雅黑" panose="020B0503020204020204" pitchFamily="34" charset="-122"/>
                          <a:ea typeface="微软雅黑" panose="020B0503020204020204" pitchFamily="34" charset="-122"/>
                        </a:rPr>
                        <a:t>GMV</a:t>
                      </a:r>
                      <a:r>
                        <a:rPr lang="zh-CN" altLang="en-US" sz="1000" b="1" i="0" u="none" strike="noStrike" dirty="0">
                          <a:solidFill>
                            <a:srgbClr val="000000"/>
                          </a:solidFill>
                          <a:effectLst/>
                          <a:latin typeface="微软雅黑" panose="020B0503020204020204" pitchFamily="34" charset="-122"/>
                          <a:ea typeface="微软雅黑" panose="020B0503020204020204" pitchFamily="34" charset="-122"/>
                        </a:rPr>
                        <a:t>同比</a:t>
                      </a:r>
                    </a:p>
                  </a:txBody>
                  <a:tcPr marL="9525" marR="9525" marT="9525" marB="0" anchor="ctr">
                    <a:solidFill>
                      <a:schemeClr val="accent2">
                        <a:lumMod val="40000"/>
                        <a:lumOff val="60000"/>
                      </a:schemeClr>
                    </a:solidFill>
                  </a:tcPr>
                </a:tc>
                <a:tc>
                  <a:txBody>
                    <a:bodyPr/>
                    <a:lstStyle/>
                    <a:p>
                      <a:pPr algn="ctr" fontAlgn="ctr"/>
                      <a:r>
                        <a:rPr lang="zh-CN" altLang="en-US" sz="1000" b="1" i="0" u="none" strike="noStrike" dirty="0">
                          <a:solidFill>
                            <a:srgbClr val="000000"/>
                          </a:solidFill>
                          <a:effectLst/>
                          <a:latin typeface="微软雅黑" panose="020B0503020204020204" pitchFamily="34" charset="-122"/>
                          <a:ea typeface="微软雅黑" panose="020B0503020204020204" pitchFamily="34" charset="-122"/>
                        </a:rPr>
                        <a:t>非官旗</a:t>
                      </a:r>
                      <a:r>
                        <a:rPr lang="en-US" sz="1000" b="1" i="0" u="none" strike="noStrike" dirty="0">
                          <a:solidFill>
                            <a:srgbClr val="000000"/>
                          </a:solidFill>
                          <a:effectLst/>
                          <a:latin typeface="微软雅黑" panose="020B0503020204020204" pitchFamily="34" charset="-122"/>
                          <a:ea typeface="微软雅黑" panose="020B0503020204020204" pitchFamily="34" charset="-122"/>
                        </a:rPr>
                        <a:t>GMV</a:t>
                      </a:r>
                      <a:r>
                        <a:rPr lang="zh-CN" altLang="en-US" sz="1000" b="1" i="0" u="none" strike="noStrike" dirty="0">
                          <a:solidFill>
                            <a:srgbClr val="000000"/>
                          </a:solidFill>
                          <a:effectLst/>
                          <a:latin typeface="微软雅黑" panose="020B0503020204020204" pitchFamily="34" charset="-122"/>
                          <a:ea typeface="微软雅黑" panose="020B0503020204020204" pitchFamily="34" charset="-122"/>
                        </a:rPr>
                        <a:t>同比</a:t>
                      </a:r>
                    </a:p>
                  </a:txBody>
                  <a:tcPr marL="9525" marR="9525" marT="9525" marB="0" anchor="ctr">
                    <a:solidFill>
                      <a:schemeClr val="accent2">
                        <a:lumMod val="40000"/>
                        <a:lumOff val="60000"/>
                      </a:schemeClr>
                    </a:solidFill>
                  </a:tcPr>
                </a:tc>
                <a:extLst>
                  <a:ext uri="{0D108BD9-81ED-4DB2-BD59-A6C34878D82A}">
                    <a16:rowId xmlns:a16="http://schemas.microsoft.com/office/drawing/2014/main" val="2658797863"/>
                  </a:ext>
                </a:extLst>
              </a:tr>
              <a:tr h="361694">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Delonghi/德龙</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tc>
                <a:tc>
                  <a:txBody>
                    <a:bodyPr/>
                    <a:lstStyle/>
                    <a:p>
                      <a:pPr algn="ctr" fontAlgn="ctr"/>
                      <a:r>
                        <a:rPr lang="en-US" altLang="zh-CN" sz="1100" b="0" i="0" u="none" strike="noStrike" dirty="0">
                          <a:solidFill>
                            <a:srgbClr val="49711E"/>
                          </a:solidFill>
                          <a:effectLst/>
                          <a:latin typeface="微软雅黑" panose="020B0503020204020204" pitchFamily="34" charset="-122"/>
                          <a:ea typeface="微软雅黑" panose="020B0503020204020204" pitchFamily="34" charset="-122"/>
                        </a:rPr>
                        <a:t>+3%</a:t>
                      </a:r>
                    </a:p>
                  </a:txBody>
                  <a:tcPr marL="6350" marR="6350" marT="6350" marB="0" anchor="ctr">
                    <a:solidFill>
                      <a:srgbClr val="DBF0C5"/>
                    </a:solidFill>
                  </a:tcPr>
                </a:tc>
                <a:tc>
                  <a:txBody>
                    <a:bodyPr/>
                    <a:lstStyle/>
                    <a:p>
                      <a:pPr algn="ctr" fontAlgn="ctr"/>
                      <a:r>
                        <a:rPr lang="en-US" altLang="zh-CN" sz="1100" b="0" i="0" u="none" strike="noStrike" dirty="0">
                          <a:solidFill>
                            <a:srgbClr val="49711E"/>
                          </a:solidFill>
                          <a:effectLst/>
                          <a:latin typeface="微软雅黑" panose="020B0503020204020204" pitchFamily="34" charset="-122"/>
                          <a:ea typeface="微软雅黑" panose="020B0503020204020204" pitchFamily="34" charset="-122"/>
                        </a:rPr>
                        <a:t>+18%</a:t>
                      </a:r>
                    </a:p>
                  </a:txBody>
                  <a:tcPr marL="6350" marR="6350" marT="6350" marB="0" anchor="ctr">
                    <a:solidFill>
                      <a:srgbClr val="DBF0C5"/>
                    </a:solidFill>
                  </a:tcPr>
                </a:tc>
                <a:tc>
                  <a:txBody>
                    <a:bodyPr/>
                    <a:lstStyle/>
                    <a:p>
                      <a:pPr algn="ctr" fontAlgn="ctr"/>
                      <a:r>
                        <a:rPr lang="en-US" altLang="zh-CN" sz="1100" b="0" i="0" u="none" strike="noStrike" dirty="0">
                          <a:solidFill>
                            <a:srgbClr val="C00000"/>
                          </a:solidFill>
                          <a:effectLst/>
                          <a:latin typeface="微软雅黑" panose="020B0503020204020204" pitchFamily="34" charset="-122"/>
                          <a:ea typeface="微软雅黑" panose="020B0503020204020204" pitchFamily="34" charset="-122"/>
                        </a:rPr>
                        <a:t>-9%</a:t>
                      </a:r>
                    </a:p>
                  </a:txBody>
                  <a:tcPr marL="6350" marR="6350" marT="6350" marB="0" anchor="ctr">
                    <a:noFill/>
                  </a:tcPr>
                </a:tc>
                <a:extLst>
                  <a:ext uri="{0D108BD9-81ED-4DB2-BD59-A6C34878D82A}">
                    <a16:rowId xmlns:a16="http://schemas.microsoft.com/office/drawing/2014/main" val="3092878343"/>
                  </a:ext>
                </a:extLst>
              </a:tr>
              <a:tr h="361694">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格米莱</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noFill/>
                  </a:tcPr>
                </a:tc>
                <a:tc>
                  <a:txBody>
                    <a:bodyPr/>
                    <a:lstStyle/>
                    <a:p>
                      <a:pPr algn="ctr" fontAlgn="ctr"/>
                      <a:r>
                        <a:rPr lang="en-US" altLang="zh-CN" sz="1100" b="0" i="0" u="none" strike="noStrike" dirty="0">
                          <a:solidFill>
                            <a:srgbClr val="49711E"/>
                          </a:solidFill>
                          <a:effectLst/>
                          <a:latin typeface="微软雅黑" panose="020B0503020204020204" pitchFamily="34" charset="-122"/>
                          <a:ea typeface="微软雅黑" panose="020B0503020204020204" pitchFamily="34" charset="-122"/>
                        </a:rPr>
                        <a:t>+101%</a:t>
                      </a:r>
                    </a:p>
                  </a:txBody>
                  <a:tcPr marL="6350" marR="6350" marT="6350" marB="0" anchor="ctr">
                    <a:solidFill>
                      <a:srgbClr val="DBF0C5"/>
                    </a:solidFill>
                  </a:tcPr>
                </a:tc>
                <a:tc>
                  <a:txBody>
                    <a:bodyPr/>
                    <a:lstStyle/>
                    <a:p>
                      <a:pPr algn="ctr" fontAlgn="ctr"/>
                      <a:r>
                        <a:rPr lang="en-US" altLang="zh-CN" sz="1100" b="0" i="0" u="none" strike="noStrike" dirty="0">
                          <a:solidFill>
                            <a:srgbClr val="49711E"/>
                          </a:solidFill>
                          <a:effectLst/>
                          <a:latin typeface="微软雅黑" panose="020B0503020204020204" pitchFamily="34" charset="-122"/>
                          <a:ea typeface="微软雅黑" panose="020B0503020204020204" pitchFamily="34" charset="-122"/>
                        </a:rPr>
                        <a:t>+328%</a:t>
                      </a:r>
                    </a:p>
                  </a:txBody>
                  <a:tcPr marL="6350" marR="6350" marT="6350" marB="0" anchor="ctr">
                    <a:solidFill>
                      <a:srgbClr val="DBF0C5"/>
                    </a:solidFill>
                  </a:tcPr>
                </a:tc>
                <a:tc>
                  <a:txBody>
                    <a:bodyPr/>
                    <a:lstStyle/>
                    <a:p>
                      <a:pPr algn="ctr" fontAlgn="ctr"/>
                      <a:r>
                        <a:rPr lang="en-US" altLang="zh-CN" sz="1100" b="0" i="0" u="none" strike="noStrike" dirty="0">
                          <a:solidFill>
                            <a:srgbClr val="C00000"/>
                          </a:solidFill>
                          <a:effectLst/>
                          <a:latin typeface="微软雅黑" panose="020B0503020204020204" pitchFamily="34" charset="-122"/>
                          <a:ea typeface="微软雅黑" panose="020B0503020204020204" pitchFamily="34" charset="-122"/>
                        </a:rPr>
                        <a:t>-51%</a:t>
                      </a:r>
                    </a:p>
                  </a:txBody>
                  <a:tcPr marL="6350" marR="6350" marT="6350" marB="0" anchor="ctr">
                    <a:noFill/>
                  </a:tcPr>
                </a:tc>
                <a:extLst>
                  <a:ext uri="{0D108BD9-81ED-4DB2-BD59-A6C34878D82A}">
                    <a16:rowId xmlns:a16="http://schemas.microsoft.com/office/drawing/2014/main" val="2579914887"/>
                  </a:ext>
                </a:extLst>
              </a:tr>
              <a:tr h="361694">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Barsetto/百胜图</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noFill/>
                  </a:tcPr>
                </a:tc>
                <a:tc>
                  <a:txBody>
                    <a:bodyPr/>
                    <a:lstStyle/>
                    <a:p>
                      <a:pPr algn="ctr" fontAlgn="ctr"/>
                      <a:r>
                        <a:rPr lang="en-US" altLang="zh-CN" sz="1100" b="0" i="0" u="none" strike="noStrike" dirty="0">
                          <a:solidFill>
                            <a:srgbClr val="C00000"/>
                          </a:solidFill>
                          <a:effectLst/>
                          <a:latin typeface="微软雅黑" panose="020B0503020204020204" pitchFamily="34" charset="-122"/>
                          <a:ea typeface="微软雅黑" panose="020B0503020204020204" pitchFamily="34" charset="-122"/>
                        </a:rPr>
                        <a:t>-32%</a:t>
                      </a:r>
                    </a:p>
                  </a:txBody>
                  <a:tcPr marL="6350" marR="6350" marT="6350" marB="0" anchor="ctr">
                    <a:noFill/>
                  </a:tcPr>
                </a:tc>
                <a:tc>
                  <a:txBody>
                    <a:bodyPr/>
                    <a:lstStyle/>
                    <a:p>
                      <a:pPr algn="ctr" fontAlgn="ctr"/>
                      <a:r>
                        <a:rPr lang="en-US" altLang="zh-CN" sz="1100" b="0" i="0" u="none" strike="noStrike" dirty="0">
                          <a:solidFill>
                            <a:srgbClr val="C00000"/>
                          </a:solidFill>
                          <a:effectLst/>
                          <a:latin typeface="微软雅黑" panose="020B0503020204020204" pitchFamily="34" charset="-122"/>
                          <a:ea typeface="微软雅黑" panose="020B0503020204020204" pitchFamily="34" charset="-122"/>
                        </a:rPr>
                        <a:t>-28%</a:t>
                      </a:r>
                    </a:p>
                  </a:txBody>
                  <a:tcPr marL="6350" marR="6350" marT="6350" marB="0" anchor="ctr">
                    <a:noFill/>
                  </a:tcPr>
                </a:tc>
                <a:tc>
                  <a:txBody>
                    <a:bodyPr/>
                    <a:lstStyle/>
                    <a:p>
                      <a:pPr algn="ctr" fontAlgn="ctr"/>
                      <a:r>
                        <a:rPr lang="en-US" altLang="zh-CN" sz="1100" b="0" i="0" u="none" strike="noStrike">
                          <a:solidFill>
                            <a:srgbClr val="C00000"/>
                          </a:solidFill>
                          <a:effectLst/>
                          <a:latin typeface="微软雅黑" panose="020B0503020204020204" pitchFamily="34" charset="-122"/>
                          <a:ea typeface="微软雅黑" panose="020B0503020204020204" pitchFamily="34" charset="-122"/>
                        </a:rPr>
                        <a:t>-45%</a:t>
                      </a:r>
                    </a:p>
                  </a:txBody>
                  <a:tcPr marL="6350" marR="6350" marT="6350" marB="0" anchor="ctr">
                    <a:noFill/>
                  </a:tcPr>
                </a:tc>
                <a:extLst>
                  <a:ext uri="{0D108BD9-81ED-4DB2-BD59-A6C34878D82A}">
                    <a16:rowId xmlns:a16="http://schemas.microsoft.com/office/drawing/2014/main" val="1860775186"/>
                  </a:ext>
                </a:extLst>
              </a:tr>
              <a:tr h="361694">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Petrus/柏翠</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noFill/>
                  </a:tcPr>
                </a:tc>
                <a:tc>
                  <a:txBody>
                    <a:bodyPr/>
                    <a:lstStyle/>
                    <a:p>
                      <a:pPr algn="ctr" fontAlgn="ctr"/>
                      <a:r>
                        <a:rPr lang="en-US" altLang="zh-CN" sz="1100" b="0" i="0" u="none" strike="noStrike" dirty="0">
                          <a:solidFill>
                            <a:srgbClr val="C00000"/>
                          </a:solidFill>
                          <a:effectLst/>
                          <a:latin typeface="微软雅黑" panose="020B0503020204020204" pitchFamily="34" charset="-122"/>
                          <a:ea typeface="微软雅黑" panose="020B0503020204020204" pitchFamily="34" charset="-122"/>
                        </a:rPr>
                        <a:t>-1.4%</a:t>
                      </a:r>
                    </a:p>
                  </a:txBody>
                  <a:tcPr marL="6350" marR="6350" marT="6350" marB="0" anchor="ctr">
                    <a:noFill/>
                  </a:tcPr>
                </a:tc>
                <a:tc>
                  <a:txBody>
                    <a:bodyPr/>
                    <a:lstStyle/>
                    <a:p>
                      <a:pPr algn="ctr" fontAlgn="ctr"/>
                      <a:r>
                        <a:rPr lang="en-US" altLang="zh-CN" sz="1100" b="0" i="0" u="none" strike="noStrike" dirty="0">
                          <a:solidFill>
                            <a:srgbClr val="49711E"/>
                          </a:solidFill>
                          <a:effectLst/>
                          <a:latin typeface="微软雅黑" panose="020B0503020204020204" pitchFamily="34" charset="-122"/>
                          <a:ea typeface="微软雅黑" panose="020B0503020204020204" pitchFamily="34" charset="-122"/>
                        </a:rPr>
                        <a:t>+75%</a:t>
                      </a:r>
                    </a:p>
                  </a:txBody>
                  <a:tcPr marL="6350" marR="6350" marT="6350" marB="0" anchor="ctr">
                    <a:solidFill>
                      <a:srgbClr val="DBF0C5"/>
                    </a:solidFill>
                  </a:tcPr>
                </a:tc>
                <a:tc>
                  <a:txBody>
                    <a:bodyPr/>
                    <a:lstStyle/>
                    <a:p>
                      <a:pPr algn="ctr" fontAlgn="ctr"/>
                      <a:r>
                        <a:rPr lang="en-US" altLang="zh-CN" sz="1100" b="0" i="0" u="none" strike="noStrike">
                          <a:solidFill>
                            <a:srgbClr val="C00000"/>
                          </a:solidFill>
                          <a:effectLst/>
                          <a:latin typeface="微软雅黑" panose="020B0503020204020204" pitchFamily="34" charset="-122"/>
                          <a:ea typeface="微软雅黑" panose="020B0503020204020204" pitchFamily="34" charset="-122"/>
                        </a:rPr>
                        <a:t>-38%</a:t>
                      </a:r>
                    </a:p>
                  </a:txBody>
                  <a:tcPr marL="6350" marR="6350" marT="6350" marB="0" anchor="ctr">
                    <a:noFill/>
                  </a:tcPr>
                </a:tc>
                <a:extLst>
                  <a:ext uri="{0D108BD9-81ED-4DB2-BD59-A6C34878D82A}">
                    <a16:rowId xmlns:a16="http://schemas.microsoft.com/office/drawing/2014/main" val="2023475566"/>
                  </a:ext>
                </a:extLst>
              </a:tr>
              <a:tr h="361694">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NESPRESSO/奈斯派索</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noFill/>
                  </a:tcPr>
                </a:tc>
                <a:tc>
                  <a:txBody>
                    <a:bodyPr/>
                    <a:lstStyle/>
                    <a:p>
                      <a:pPr algn="ctr" fontAlgn="ctr"/>
                      <a:r>
                        <a:rPr lang="en-US" altLang="zh-CN" sz="1100" b="0" i="0" u="none" strike="noStrike" dirty="0">
                          <a:solidFill>
                            <a:srgbClr val="C00000"/>
                          </a:solidFill>
                          <a:effectLst/>
                          <a:latin typeface="微软雅黑" panose="020B0503020204020204" pitchFamily="34" charset="-122"/>
                          <a:ea typeface="微软雅黑" panose="020B0503020204020204" pitchFamily="34" charset="-122"/>
                        </a:rPr>
                        <a:t>-38%</a:t>
                      </a:r>
                    </a:p>
                  </a:txBody>
                  <a:tcPr marL="6350" marR="6350" marT="6350" marB="0" anchor="ctr">
                    <a:noFill/>
                  </a:tcPr>
                </a:tc>
                <a:tc>
                  <a:txBody>
                    <a:bodyPr/>
                    <a:lstStyle/>
                    <a:p>
                      <a:pPr algn="ctr" fontAlgn="ctr"/>
                      <a:r>
                        <a:rPr lang="en-US" altLang="zh-CN" sz="1100" b="0" i="0" u="none" strike="noStrike" dirty="0">
                          <a:solidFill>
                            <a:srgbClr val="C00000"/>
                          </a:solidFill>
                          <a:effectLst/>
                          <a:latin typeface="微软雅黑" panose="020B0503020204020204" pitchFamily="34" charset="-122"/>
                          <a:ea typeface="微软雅黑" panose="020B0503020204020204" pitchFamily="34" charset="-122"/>
                        </a:rPr>
                        <a:t>-48%</a:t>
                      </a:r>
                    </a:p>
                  </a:txBody>
                  <a:tcPr marL="6350" marR="6350" marT="6350" marB="0" anchor="ctr">
                    <a:noFill/>
                  </a:tcPr>
                </a:tc>
                <a:tc>
                  <a:txBody>
                    <a:bodyPr/>
                    <a:lstStyle/>
                    <a:p>
                      <a:pPr algn="ctr" fontAlgn="ctr"/>
                      <a:r>
                        <a:rPr lang="en-US" altLang="zh-CN" sz="1100" b="0" i="0" u="none" strike="noStrike" dirty="0">
                          <a:solidFill>
                            <a:srgbClr val="C00000"/>
                          </a:solidFill>
                          <a:effectLst/>
                          <a:latin typeface="微软雅黑" panose="020B0503020204020204" pitchFamily="34" charset="-122"/>
                          <a:ea typeface="微软雅黑" panose="020B0503020204020204" pitchFamily="34" charset="-122"/>
                        </a:rPr>
                        <a:t>-9%</a:t>
                      </a:r>
                    </a:p>
                  </a:txBody>
                  <a:tcPr marL="6350" marR="6350" marT="6350" marB="0" anchor="ctr">
                    <a:noFill/>
                  </a:tcPr>
                </a:tc>
                <a:extLst>
                  <a:ext uri="{0D108BD9-81ED-4DB2-BD59-A6C34878D82A}">
                    <a16:rowId xmlns:a16="http://schemas.microsoft.com/office/drawing/2014/main" val="1291684554"/>
                  </a:ext>
                </a:extLst>
              </a:tr>
              <a:tr h="361694">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Philips/飞利浦</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noFill/>
                  </a:tcPr>
                </a:tc>
                <a:tc>
                  <a:txBody>
                    <a:bodyPr/>
                    <a:lstStyle/>
                    <a:p>
                      <a:pPr algn="ctr" fontAlgn="ctr"/>
                      <a:r>
                        <a:rPr lang="en-US" altLang="zh-CN" sz="1100" b="0" i="0" u="none" strike="noStrike" dirty="0">
                          <a:solidFill>
                            <a:srgbClr val="C00000"/>
                          </a:solidFill>
                          <a:effectLst/>
                          <a:latin typeface="微软雅黑" panose="020B0503020204020204" pitchFamily="34" charset="-122"/>
                          <a:ea typeface="微软雅黑" panose="020B0503020204020204" pitchFamily="34" charset="-122"/>
                        </a:rPr>
                        <a:t>-42%</a:t>
                      </a:r>
                    </a:p>
                  </a:txBody>
                  <a:tcPr marL="6350" marR="6350" marT="6350" marB="0" anchor="ctr">
                    <a:noFill/>
                  </a:tcPr>
                </a:tc>
                <a:tc>
                  <a:txBody>
                    <a:bodyPr/>
                    <a:lstStyle/>
                    <a:p>
                      <a:pPr algn="ctr" fontAlgn="ctr"/>
                      <a:r>
                        <a:rPr lang="en-US" altLang="zh-CN" sz="1100" b="0" i="0" u="none" strike="noStrike" dirty="0">
                          <a:solidFill>
                            <a:srgbClr val="C00000"/>
                          </a:solidFill>
                          <a:effectLst/>
                          <a:latin typeface="微软雅黑" panose="020B0503020204020204" pitchFamily="34" charset="-122"/>
                          <a:ea typeface="微软雅黑" panose="020B0503020204020204" pitchFamily="34" charset="-122"/>
                        </a:rPr>
                        <a:t>-63%</a:t>
                      </a:r>
                    </a:p>
                  </a:txBody>
                  <a:tcPr marL="6350" marR="6350" marT="6350" marB="0" anchor="ctr">
                    <a:noFill/>
                  </a:tcPr>
                </a:tc>
                <a:tc>
                  <a:txBody>
                    <a:bodyPr/>
                    <a:lstStyle/>
                    <a:p>
                      <a:pPr algn="ctr" fontAlgn="ctr"/>
                      <a:r>
                        <a:rPr lang="en-US" altLang="zh-CN" sz="1100" b="0" i="0" u="none" strike="noStrike" dirty="0">
                          <a:solidFill>
                            <a:srgbClr val="C00000"/>
                          </a:solidFill>
                          <a:effectLst/>
                          <a:latin typeface="微软雅黑" panose="020B0503020204020204" pitchFamily="34" charset="-122"/>
                          <a:ea typeface="微软雅黑" panose="020B0503020204020204" pitchFamily="34" charset="-122"/>
                        </a:rPr>
                        <a:t>-19%</a:t>
                      </a:r>
                    </a:p>
                  </a:txBody>
                  <a:tcPr marL="6350" marR="6350" marT="6350" marB="0" anchor="ctr">
                    <a:noFill/>
                  </a:tcPr>
                </a:tc>
                <a:extLst>
                  <a:ext uri="{0D108BD9-81ED-4DB2-BD59-A6C34878D82A}">
                    <a16:rowId xmlns:a16="http://schemas.microsoft.com/office/drawing/2014/main" val="2541300264"/>
                  </a:ext>
                </a:extLst>
              </a:tr>
              <a:tr h="361694">
                <a:tc>
                  <a:txBody>
                    <a:bodyPr/>
                    <a:lstStyle/>
                    <a:p>
                      <a:pPr algn="ctr" fontAlgn="ctr"/>
                      <a:r>
                        <a:rPr lang="en-US" altLang="zh-CN" sz="1100" b="0" i="0" u="none" strike="noStrike" dirty="0">
                          <a:solidFill>
                            <a:srgbClr val="000000"/>
                          </a:solidFill>
                          <a:effectLst/>
                          <a:latin typeface="Microsoft YaHei UI" panose="020B0503020204020204" pitchFamily="34" charset="-122"/>
                          <a:ea typeface="Microsoft YaHei UI" panose="020B0503020204020204" pitchFamily="34" charset="-122"/>
                        </a:rPr>
                        <a:t>maxim’s de </a:t>
                      </a:r>
                      <a:r>
                        <a:rPr lang="en-US" altLang="zh-CN" sz="1100" b="0" i="0" u="none" strike="noStrike" dirty="0" err="1">
                          <a:solidFill>
                            <a:srgbClr val="000000"/>
                          </a:solidFill>
                          <a:effectLst/>
                          <a:latin typeface="Microsoft YaHei UI" panose="020B0503020204020204" pitchFamily="34" charset="-122"/>
                          <a:ea typeface="Microsoft YaHei UI" panose="020B0503020204020204" pitchFamily="34" charset="-122"/>
                        </a:rPr>
                        <a:t>paris</a:t>
                      </a:r>
                      <a:endParaRPr lang="en-US" sz="1100" b="0" i="0" u="none" strike="noStrike" dirty="0">
                        <a:solidFill>
                          <a:srgbClr val="000000"/>
                        </a:solidFill>
                        <a:effectLst/>
                        <a:latin typeface="Microsoft YaHei UI" panose="020B0503020204020204" pitchFamily="34" charset="-122"/>
                        <a:ea typeface="Microsoft YaHei UI" panose="020B0503020204020204" pitchFamily="34" charset="-122"/>
                      </a:endParaRPr>
                    </a:p>
                  </a:txBody>
                  <a:tcPr marL="6350" marR="6350" marT="6350" marB="0" anchor="ctr">
                    <a:noFill/>
                  </a:tcPr>
                </a:tc>
                <a:tc>
                  <a:txBody>
                    <a:bodyPr/>
                    <a:lstStyle/>
                    <a:p>
                      <a:pPr algn="ctr" fontAlgn="ctr"/>
                      <a:r>
                        <a:rPr lang="en-US" altLang="zh-CN" sz="1100" b="0" i="0" u="none" strike="noStrike" dirty="0">
                          <a:solidFill>
                            <a:srgbClr val="C00000"/>
                          </a:solidFill>
                          <a:effectLst/>
                          <a:latin typeface="微软雅黑" panose="020B0503020204020204" pitchFamily="34" charset="-122"/>
                          <a:ea typeface="微软雅黑" panose="020B0503020204020204" pitchFamily="34" charset="-122"/>
                        </a:rPr>
                        <a:t>-40%</a:t>
                      </a:r>
                    </a:p>
                  </a:txBody>
                  <a:tcPr marL="6350" marR="6350" marT="6350" marB="0" anchor="ctr">
                    <a:noFill/>
                  </a:tcPr>
                </a:tc>
                <a:tc>
                  <a:txBody>
                    <a:bodyPr/>
                    <a:lstStyle/>
                    <a:p>
                      <a:pPr algn="ctr" fontAlgn="ctr"/>
                      <a:r>
                        <a:rPr lang="en-US" altLang="zh-CN" sz="1100" b="0" i="0" u="none" strike="noStrike">
                          <a:solidFill>
                            <a:srgbClr val="C00000"/>
                          </a:solidFill>
                          <a:effectLst/>
                          <a:latin typeface="微软雅黑" panose="020B0503020204020204" pitchFamily="34" charset="-122"/>
                          <a:ea typeface="微软雅黑" panose="020B0503020204020204" pitchFamily="34" charset="-122"/>
                        </a:rPr>
                        <a:t>-39%</a:t>
                      </a:r>
                    </a:p>
                  </a:txBody>
                  <a:tcPr marL="6350" marR="6350" marT="6350" marB="0" anchor="ctr">
                    <a:noFill/>
                  </a:tcPr>
                </a:tc>
                <a:tc>
                  <a:txBody>
                    <a:bodyPr/>
                    <a:lstStyle/>
                    <a:p>
                      <a:pPr algn="ctr" fontAlgn="ctr"/>
                      <a:r>
                        <a:rPr lang="en-US" altLang="zh-CN" sz="1100" b="0" i="0" u="none" strike="noStrike" dirty="0">
                          <a:solidFill>
                            <a:srgbClr val="C00000"/>
                          </a:solidFill>
                          <a:effectLst/>
                          <a:latin typeface="微软雅黑" panose="020B0503020204020204" pitchFamily="34" charset="-122"/>
                          <a:ea typeface="微软雅黑" panose="020B0503020204020204" pitchFamily="34" charset="-122"/>
                        </a:rPr>
                        <a:t>-47%</a:t>
                      </a:r>
                    </a:p>
                  </a:txBody>
                  <a:tcPr marL="6350" marR="6350" marT="6350" marB="0" anchor="ctr">
                    <a:noFill/>
                  </a:tcPr>
                </a:tc>
                <a:extLst>
                  <a:ext uri="{0D108BD9-81ED-4DB2-BD59-A6C34878D82A}">
                    <a16:rowId xmlns:a16="http://schemas.microsoft.com/office/drawing/2014/main" val="1256034274"/>
                  </a:ext>
                </a:extLst>
              </a:tr>
              <a:tr h="361694">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Breville/铂富</a:t>
                      </a:r>
                      <a:endParaRPr 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noFill/>
                  </a:tcPr>
                </a:tc>
                <a:tc>
                  <a:txBody>
                    <a:bodyPr/>
                    <a:lstStyle/>
                    <a:p>
                      <a:pPr algn="ctr" fontAlgn="ctr"/>
                      <a:r>
                        <a:rPr lang="en-US" altLang="zh-CN" sz="1100" b="0" i="0" u="none" strike="noStrike" dirty="0">
                          <a:solidFill>
                            <a:srgbClr val="C00000"/>
                          </a:solidFill>
                          <a:effectLst/>
                          <a:latin typeface="微软雅黑" panose="020B0503020204020204" pitchFamily="34" charset="-122"/>
                          <a:ea typeface="微软雅黑" panose="020B0503020204020204" pitchFamily="34" charset="-122"/>
                        </a:rPr>
                        <a:t>-37%</a:t>
                      </a:r>
                    </a:p>
                  </a:txBody>
                  <a:tcPr marL="6350" marR="6350" marT="6350" marB="0" anchor="ctr">
                    <a:noFill/>
                  </a:tcPr>
                </a:tc>
                <a:tc>
                  <a:txBody>
                    <a:bodyPr/>
                    <a:lstStyle/>
                    <a:p>
                      <a:pPr algn="ctr" fontAlgn="ctr"/>
                      <a:r>
                        <a:rPr lang="en-US" altLang="zh-CN" sz="1100" b="0" i="0" u="none" strike="noStrike" dirty="0">
                          <a:solidFill>
                            <a:srgbClr val="C00000"/>
                          </a:solidFill>
                          <a:effectLst/>
                          <a:latin typeface="微软雅黑" panose="020B0503020204020204" pitchFamily="34" charset="-122"/>
                          <a:ea typeface="微软雅黑" panose="020B0503020204020204" pitchFamily="34" charset="-122"/>
                        </a:rPr>
                        <a:t>-3%</a:t>
                      </a:r>
                    </a:p>
                  </a:txBody>
                  <a:tcPr marL="6350" marR="6350" marT="6350" marB="0" anchor="ctr">
                    <a:noFill/>
                  </a:tcPr>
                </a:tc>
                <a:tc>
                  <a:txBody>
                    <a:bodyPr/>
                    <a:lstStyle/>
                    <a:p>
                      <a:pPr algn="ctr" fontAlgn="ctr"/>
                      <a:r>
                        <a:rPr lang="en-US" altLang="zh-CN" sz="1100" b="0" i="0" u="none" strike="noStrike" dirty="0">
                          <a:solidFill>
                            <a:srgbClr val="C00000"/>
                          </a:solidFill>
                          <a:effectLst/>
                          <a:latin typeface="微软雅黑" panose="020B0503020204020204" pitchFamily="34" charset="-122"/>
                          <a:ea typeface="微软雅黑" panose="020B0503020204020204" pitchFamily="34" charset="-122"/>
                        </a:rPr>
                        <a:t>-42%</a:t>
                      </a:r>
                    </a:p>
                  </a:txBody>
                  <a:tcPr marL="6350" marR="6350" marT="6350" marB="0" anchor="ctr">
                    <a:noFill/>
                  </a:tcPr>
                </a:tc>
                <a:extLst>
                  <a:ext uri="{0D108BD9-81ED-4DB2-BD59-A6C34878D82A}">
                    <a16:rowId xmlns:a16="http://schemas.microsoft.com/office/drawing/2014/main" val="3150763522"/>
                  </a:ext>
                </a:extLst>
              </a:tr>
              <a:tr h="361694">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SMEG</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noFill/>
                  </a:tcPr>
                </a:tc>
                <a:tc>
                  <a:txBody>
                    <a:bodyPr/>
                    <a:lstStyle/>
                    <a:p>
                      <a:pPr algn="ctr" fontAlgn="ctr"/>
                      <a:r>
                        <a:rPr lang="en-US" altLang="zh-CN" sz="1100" b="0" i="0" u="none" strike="noStrike" dirty="0">
                          <a:solidFill>
                            <a:srgbClr val="C00000"/>
                          </a:solidFill>
                          <a:effectLst/>
                          <a:latin typeface="微软雅黑" panose="020B0503020204020204" pitchFamily="34" charset="-122"/>
                          <a:ea typeface="微软雅黑" panose="020B0503020204020204" pitchFamily="34" charset="-122"/>
                        </a:rPr>
                        <a:t>-35%</a:t>
                      </a:r>
                    </a:p>
                  </a:txBody>
                  <a:tcPr marL="6350" marR="6350" marT="6350" marB="0" anchor="ctr">
                    <a:noFill/>
                  </a:tcPr>
                </a:tc>
                <a:tc>
                  <a:txBody>
                    <a:bodyPr/>
                    <a:lstStyle/>
                    <a:p>
                      <a:pPr algn="ctr" fontAlgn="ctr"/>
                      <a:r>
                        <a:rPr lang="en-US" altLang="zh-CN" sz="1100" b="0" i="0" u="none" strike="noStrike">
                          <a:solidFill>
                            <a:srgbClr val="C00000"/>
                          </a:solidFill>
                          <a:effectLst/>
                          <a:latin typeface="微软雅黑" panose="020B0503020204020204" pitchFamily="34" charset="-122"/>
                          <a:ea typeface="微软雅黑" panose="020B0503020204020204" pitchFamily="34" charset="-122"/>
                        </a:rPr>
                        <a:t>-25%</a:t>
                      </a:r>
                    </a:p>
                  </a:txBody>
                  <a:tcPr marL="6350" marR="6350" marT="6350" marB="0" anchor="ctr">
                    <a:noFill/>
                  </a:tcPr>
                </a:tc>
                <a:tc>
                  <a:txBody>
                    <a:bodyPr/>
                    <a:lstStyle/>
                    <a:p>
                      <a:pPr algn="ctr" fontAlgn="ctr"/>
                      <a:r>
                        <a:rPr lang="en-US" altLang="zh-CN" sz="1100" b="0" i="0" u="none" strike="noStrike" dirty="0">
                          <a:solidFill>
                            <a:srgbClr val="C00000"/>
                          </a:solidFill>
                          <a:effectLst/>
                          <a:latin typeface="微软雅黑" panose="020B0503020204020204" pitchFamily="34" charset="-122"/>
                          <a:ea typeface="微软雅黑" panose="020B0503020204020204" pitchFamily="34" charset="-122"/>
                        </a:rPr>
                        <a:t>-48%</a:t>
                      </a:r>
                    </a:p>
                  </a:txBody>
                  <a:tcPr marL="6350" marR="6350" marT="6350" marB="0" anchor="ctr">
                    <a:noFill/>
                  </a:tcPr>
                </a:tc>
                <a:extLst>
                  <a:ext uri="{0D108BD9-81ED-4DB2-BD59-A6C34878D82A}">
                    <a16:rowId xmlns:a16="http://schemas.microsoft.com/office/drawing/2014/main" val="3762893160"/>
                  </a:ext>
                </a:extLst>
              </a:tr>
              <a:tr h="361694">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Bear/小熊</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noFill/>
                  </a:tcPr>
                </a:tc>
                <a:tc>
                  <a:txBody>
                    <a:bodyPr/>
                    <a:lstStyle/>
                    <a:p>
                      <a:pPr algn="ctr" fontAlgn="ctr"/>
                      <a:r>
                        <a:rPr lang="en-US" altLang="zh-CN" sz="1100" b="0" i="0" u="none" strike="noStrike" dirty="0">
                          <a:solidFill>
                            <a:srgbClr val="49711E"/>
                          </a:solidFill>
                          <a:effectLst/>
                          <a:latin typeface="微软雅黑" panose="020B0503020204020204" pitchFamily="34" charset="-122"/>
                          <a:ea typeface="微软雅黑" panose="020B0503020204020204" pitchFamily="34" charset="-122"/>
                        </a:rPr>
                        <a:t>+134%</a:t>
                      </a:r>
                    </a:p>
                  </a:txBody>
                  <a:tcPr marL="6350" marR="6350" marT="6350" marB="0" anchor="ctr">
                    <a:solidFill>
                      <a:srgbClr val="DBF0C5"/>
                    </a:solidFill>
                  </a:tcPr>
                </a:tc>
                <a:tc>
                  <a:txBody>
                    <a:bodyPr/>
                    <a:lstStyle/>
                    <a:p>
                      <a:pPr algn="ctr" fontAlgn="ctr"/>
                      <a:r>
                        <a:rPr lang="en-US" altLang="zh-CN" sz="1100" b="0" i="0" u="none" strike="noStrike" dirty="0">
                          <a:solidFill>
                            <a:schemeClr val="accent6"/>
                          </a:solidFill>
                          <a:effectLst/>
                          <a:latin typeface="微软雅黑" panose="020B0503020204020204" pitchFamily="34" charset="-122"/>
                          <a:ea typeface="微软雅黑" panose="020B0503020204020204" pitchFamily="34" charset="-122"/>
                        </a:rPr>
                        <a:t>+279%</a:t>
                      </a:r>
                    </a:p>
                  </a:txBody>
                  <a:tcPr marL="6350" marR="6350" marT="6350" marB="0" anchor="ctr">
                    <a:solidFill>
                      <a:schemeClr val="accent6">
                        <a:lumMod val="20000"/>
                        <a:lumOff val="80000"/>
                      </a:schemeClr>
                    </a:solidFill>
                  </a:tcPr>
                </a:tc>
                <a:tc>
                  <a:txBody>
                    <a:bodyPr/>
                    <a:lstStyle/>
                    <a:p>
                      <a:pPr algn="ctr" fontAlgn="ctr"/>
                      <a:r>
                        <a:rPr lang="en-US" altLang="zh-CN" sz="1100" b="0" i="0" u="none" strike="noStrike" dirty="0">
                          <a:solidFill>
                            <a:srgbClr val="C00000"/>
                          </a:solidFill>
                          <a:effectLst/>
                          <a:latin typeface="微软雅黑" panose="020B0503020204020204" pitchFamily="34" charset="-122"/>
                          <a:ea typeface="微软雅黑" panose="020B0503020204020204" pitchFamily="34" charset="-122"/>
                        </a:rPr>
                        <a:t>-30%</a:t>
                      </a:r>
                    </a:p>
                  </a:txBody>
                  <a:tcPr marL="6350" marR="6350" marT="6350" marB="0" anchor="ctr">
                    <a:noFill/>
                  </a:tcPr>
                </a:tc>
                <a:extLst>
                  <a:ext uri="{0D108BD9-81ED-4DB2-BD59-A6C34878D82A}">
                    <a16:rowId xmlns:a16="http://schemas.microsoft.com/office/drawing/2014/main" val="1074129609"/>
                  </a:ext>
                </a:extLst>
              </a:tr>
            </a:tbl>
          </a:graphicData>
        </a:graphic>
      </p:graphicFrame>
      <p:graphicFrame>
        <p:nvGraphicFramePr>
          <p:cNvPr id="12" name="表格 11">
            <a:extLst>
              <a:ext uri="{FF2B5EF4-FFF2-40B4-BE49-F238E27FC236}">
                <a16:creationId xmlns:a16="http://schemas.microsoft.com/office/drawing/2014/main" id="{B372E43D-781C-434A-BA77-AB6AEC974903}"/>
              </a:ext>
            </a:extLst>
          </p:cNvPr>
          <p:cNvGraphicFramePr>
            <a:graphicFrameLocks noGrp="1"/>
          </p:cNvGraphicFramePr>
          <p:nvPr>
            <p:extLst>
              <p:ext uri="{D42A27DB-BD31-4B8C-83A1-F6EECF244321}">
                <p14:modId xmlns:p14="http://schemas.microsoft.com/office/powerpoint/2010/main" val="2314528140"/>
              </p:ext>
            </p:extLst>
          </p:nvPr>
        </p:nvGraphicFramePr>
        <p:xfrm>
          <a:off x="575338" y="2187516"/>
          <a:ext cx="5029899" cy="4051696"/>
        </p:xfrm>
        <a:graphic>
          <a:graphicData uri="http://schemas.openxmlformats.org/drawingml/2006/table">
            <a:tbl>
              <a:tblPr firstRow="1" bandRow="1">
                <a:tableStyleId>{5C22544A-7EE6-4342-B048-85BDC9FD1C3A}</a:tableStyleId>
              </a:tblPr>
              <a:tblGrid>
                <a:gridCol w="4368162">
                  <a:extLst>
                    <a:ext uri="{9D8B030D-6E8A-4147-A177-3AD203B41FA5}">
                      <a16:colId xmlns:a16="http://schemas.microsoft.com/office/drawing/2014/main" val="645546376"/>
                    </a:ext>
                  </a:extLst>
                </a:gridCol>
                <a:gridCol w="661737">
                  <a:extLst>
                    <a:ext uri="{9D8B030D-6E8A-4147-A177-3AD203B41FA5}">
                      <a16:colId xmlns:a16="http://schemas.microsoft.com/office/drawing/2014/main" val="331858778"/>
                    </a:ext>
                  </a:extLst>
                </a:gridCol>
              </a:tblGrid>
              <a:tr h="368336">
                <a:tc>
                  <a:txBody>
                    <a:bodyPr/>
                    <a:lstStyle/>
                    <a:p>
                      <a:pPr marL="0" algn="l" defTabSz="914400" rtl="0" eaLnBrk="1" latinLnBrk="0" hangingPunct="1"/>
                      <a:endParaRPr lang="zh-CN" altLang="en-US" sz="1800" kern="1200" dirty="0">
                        <a:solidFill>
                          <a:schemeClr val="dk1"/>
                        </a:solidFill>
                        <a:latin typeface="+mn-lt"/>
                        <a:ea typeface="+mn-ea"/>
                        <a:cs typeface="+mn-cs"/>
                      </a:endParaRPr>
                    </a:p>
                  </a:txBody>
                  <a:tcPr>
                    <a:noFill/>
                  </a:tcPr>
                </a:tc>
                <a:tc>
                  <a:txBody>
                    <a:bodyPr/>
                    <a:lstStyle/>
                    <a:p>
                      <a:pPr marL="0" algn="l" defTabSz="914400" rtl="0" eaLnBrk="1" latinLnBrk="0" hangingPunct="1"/>
                      <a:endParaRPr lang="zh-CN" altLang="en-US" sz="1800" kern="1200" dirty="0">
                        <a:solidFill>
                          <a:schemeClr val="dk1"/>
                        </a:solidFill>
                        <a:latin typeface="+mn-lt"/>
                        <a:ea typeface="+mn-ea"/>
                        <a:cs typeface="+mn-cs"/>
                      </a:endParaRPr>
                    </a:p>
                  </a:txBody>
                  <a:tcPr>
                    <a:noFill/>
                  </a:tcPr>
                </a:tc>
                <a:extLst>
                  <a:ext uri="{0D108BD9-81ED-4DB2-BD59-A6C34878D82A}">
                    <a16:rowId xmlns:a16="http://schemas.microsoft.com/office/drawing/2014/main" val="3697621522"/>
                  </a:ext>
                </a:extLst>
              </a:tr>
              <a:tr h="368336">
                <a:tc>
                  <a:txBody>
                    <a:bodyPr/>
                    <a:lstStyle/>
                    <a:p>
                      <a:endParaRPr lang="zh-CN" altLang="en-US" dirty="0"/>
                    </a:p>
                  </a:txBody>
                  <a:tcPr>
                    <a:solidFill>
                      <a:schemeClr val="bg2"/>
                    </a:solidFill>
                  </a:tcPr>
                </a:tc>
                <a:tc>
                  <a:txBody>
                    <a:bodyPr/>
                    <a:lstStyle/>
                    <a:p>
                      <a:pPr algn="ctr" fontAlgn="ctr"/>
                      <a:r>
                        <a:rPr lang="en-US" altLang="zh-CN" sz="1100" b="0" i="0" u="none" strike="noStrike" dirty="0">
                          <a:solidFill>
                            <a:schemeClr val="accent6">
                              <a:lumMod val="75000"/>
                            </a:schemeClr>
                          </a:solidFill>
                          <a:effectLst/>
                          <a:latin typeface="微软雅黑" panose="020B0503020204020204" pitchFamily="34" charset="-122"/>
                          <a:ea typeface="微软雅黑" panose="020B0503020204020204" pitchFamily="34" charset="-122"/>
                        </a:rPr>
                        <a:t>+6pp</a:t>
                      </a:r>
                    </a:p>
                  </a:txBody>
                  <a:tcPr marL="0" marR="0" marT="0" marB="0" anchor="ctr">
                    <a:solidFill>
                      <a:schemeClr val="bg2"/>
                    </a:solidFill>
                  </a:tcPr>
                </a:tc>
                <a:extLst>
                  <a:ext uri="{0D108BD9-81ED-4DB2-BD59-A6C34878D82A}">
                    <a16:rowId xmlns:a16="http://schemas.microsoft.com/office/drawing/2014/main" val="2686538589"/>
                  </a:ext>
                </a:extLst>
              </a:tr>
              <a:tr h="368336">
                <a:tc>
                  <a:txBody>
                    <a:bodyPr/>
                    <a:lstStyle/>
                    <a:p>
                      <a:endParaRPr lang="zh-CN" altLang="en-US" dirty="0"/>
                    </a:p>
                  </a:txBody>
                  <a:tcPr>
                    <a:solidFill>
                      <a:schemeClr val="bg1"/>
                    </a:solidFill>
                  </a:tcPr>
                </a:tc>
                <a:tc>
                  <a:txBody>
                    <a:bodyPr/>
                    <a:lstStyle/>
                    <a:p>
                      <a:pPr algn="ctr" fontAlgn="ctr"/>
                      <a:r>
                        <a:rPr lang="en-US" altLang="zh-CN" sz="1100" b="0" i="0" u="none" strike="noStrike" dirty="0">
                          <a:solidFill>
                            <a:schemeClr val="accent6">
                              <a:lumMod val="75000"/>
                            </a:schemeClr>
                          </a:solidFill>
                          <a:effectLst/>
                          <a:latin typeface="微软雅黑" panose="020B0503020204020204" pitchFamily="34" charset="-122"/>
                          <a:ea typeface="微软雅黑" panose="020B0503020204020204" pitchFamily="34" charset="-122"/>
                        </a:rPr>
                        <a:t>+45pp</a:t>
                      </a:r>
                    </a:p>
                  </a:txBody>
                  <a:tcPr marL="0" marR="0" marT="0" marB="0" anchor="ctr">
                    <a:solidFill>
                      <a:schemeClr val="bg1"/>
                    </a:solidFill>
                  </a:tcPr>
                </a:tc>
                <a:extLst>
                  <a:ext uri="{0D108BD9-81ED-4DB2-BD59-A6C34878D82A}">
                    <a16:rowId xmlns:a16="http://schemas.microsoft.com/office/drawing/2014/main" val="3292343273"/>
                  </a:ext>
                </a:extLst>
              </a:tr>
              <a:tr h="368336">
                <a:tc>
                  <a:txBody>
                    <a:bodyPr/>
                    <a:lstStyle/>
                    <a:p>
                      <a:endParaRPr lang="zh-CN" altLang="en-US" dirty="0"/>
                    </a:p>
                  </a:txBody>
                  <a:tcPr>
                    <a:solidFill>
                      <a:schemeClr val="bg2"/>
                    </a:solidFill>
                  </a:tcPr>
                </a:tc>
                <a:tc>
                  <a:txBody>
                    <a:bodyPr/>
                    <a:lstStyle/>
                    <a:p>
                      <a:pPr algn="ctr" fontAlgn="ctr"/>
                      <a:r>
                        <a:rPr lang="en-US" altLang="zh-CN" sz="1100" b="0" i="0" u="none" strike="noStrike" dirty="0">
                          <a:solidFill>
                            <a:schemeClr val="accent6">
                              <a:lumMod val="75000"/>
                            </a:schemeClr>
                          </a:solidFill>
                          <a:effectLst/>
                          <a:latin typeface="微软雅黑" panose="020B0503020204020204" pitchFamily="34" charset="-122"/>
                          <a:ea typeface="微软雅黑" panose="020B0503020204020204" pitchFamily="34" charset="-122"/>
                        </a:rPr>
                        <a:t>+5pp</a:t>
                      </a:r>
                    </a:p>
                  </a:txBody>
                  <a:tcPr marL="0" marR="0" marT="0" marB="0" anchor="ctr">
                    <a:solidFill>
                      <a:schemeClr val="bg2"/>
                    </a:solidFill>
                  </a:tcPr>
                </a:tc>
                <a:extLst>
                  <a:ext uri="{0D108BD9-81ED-4DB2-BD59-A6C34878D82A}">
                    <a16:rowId xmlns:a16="http://schemas.microsoft.com/office/drawing/2014/main" val="4180401392"/>
                  </a:ext>
                </a:extLst>
              </a:tr>
              <a:tr h="368336">
                <a:tc>
                  <a:txBody>
                    <a:bodyPr/>
                    <a:lstStyle/>
                    <a:p>
                      <a:endParaRPr lang="zh-CN" altLang="en-US" dirty="0"/>
                    </a:p>
                  </a:txBody>
                  <a:tcPr>
                    <a:solidFill>
                      <a:schemeClr val="bg1"/>
                    </a:solidFill>
                  </a:tcPr>
                </a:tc>
                <a:tc>
                  <a:txBody>
                    <a:bodyPr/>
                    <a:lstStyle/>
                    <a:p>
                      <a:pPr algn="ctr" fontAlgn="ctr"/>
                      <a:r>
                        <a:rPr lang="en-US" altLang="zh-CN" sz="1100" b="0" i="0" u="none" strike="noStrike" dirty="0">
                          <a:solidFill>
                            <a:schemeClr val="accent6">
                              <a:lumMod val="75000"/>
                            </a:schemeClr>
                          </a:solidFill>
                          <a:effectLst/>
                          <a:latin typeface="微软雅黑" panose="020B0503020204020204" pitchFamily="34" charset="-122"/>
                          <a:ea typeface="微软雅黑" panose="020B0503020204020204" pitchFamily="34" charset="-122"/>
                        </a:rPr>
                        <a:t>+25pp</a:t>
                      </a:r>
                    </a:p>
                  </a:txBody>
                  <a:tcPr marL="0" marR="0" marT="0" marB="0" anchor="ctr">
                    <a:solidFill>
                      <a:schemeClr val="bg1"/>
                    </a:solidFill>
                  </a:tcPr>
                </a:tc>
                <a:extLst>
                  <a:ext uri="{0D108BD9-81ED-4DB2-BD59-A6C34878D82A}">
                    <a16:rowId xmlns:a16="http://schemas.microsoft.com/office/drawing/2014/main" val="3896077107"/>
                  </a:ext>
                </a:extLst>
              </a:tr>
              <a:tr h="368336">
                <a:tc>
                  <a:txBody>
                    <a:bodyPr/>
                    <a:lstStyle/>
                    <a:p>
                      <a:endParaRPr lang="zh-CN" altLang="en-US" dirty="0"/>
                    </a:p>
                  </a:txBody>
                  <a:tcPr>
                    <a:solidFill>
                      <a:schemeClr val="bg2"/>
                    </a:solidFill>
                  </a:tcPr>
                </a:tc>
                <a:tc>
                  <a:txBody>
                    <a:bodyPr/>
                    <a:lstStyle/>
                    <a:p>
                      <a:pPr algn="ctr" fontAlgn="ctr"/>
                      <a:r>
                        <a:rPr lang="en-US" altLang="zh-CN" sz="1100" b="0" i="0" u="none" strike="noStrike" dirty="0">
                          <a:solidFill>
                            <a:srgbClr val="C00000"/>
                          </a:solidFill>
                          <a:effectLst/>
                          <a:latin typeface="微软雅黑" panose="020B0503020204020204" pitchFamily="34" charset="-122"/>
                          <a:ea typeface="微软雅黑" panose="020B0503020204020204" pitchFamily="34" charset="-122"/>
                        </a:rPr>
                        <a:t>-12pp</a:t>
                      </a:r>
                    </a:p>
                  </a:txBody>
                  <a:tcPr marL="0" marR="0" marT="0" marB="0" anchor="ctr">
                    <a:solidFill>
                      <a:schemeClr val="bg2"/>
                    </a:solidFill>
                  </a:tcPr>
                </a:tc>
                <a:extLst>
                  <a:ext uri="{0D108BD9-81ED-4DB2-BD59-A6C34878D82A}">
                    <a16:rowId xmlns:a16="http://schemas.microsoft.com/office/drawing/2014/main" val="3888054239"/>
                  </a:ext>
                </a:extLst>
              </a:tr>
              <a:tr h="368336">
                <a:tc>
                  <a:txBody>
                    <a:bodyPr/>
                    <a:lstStyle/>
                    <a:p>
                      <a:endParaRPr lang="zh-CN" altLang="en-US" dirty="0"/>
                    </a:p>
                  </a:txBody>
                  <a:tcPr>
                    <a:solidFill>
                      <a:schemeClr val="bg1"/>
                    </a:solidFill>
                  </a:tcPr>
                </a:tc>
                <a:tc>
                  <a:txBody>
                    <a:bodyPr/>
                    <a:lstStyle/>
                    <a:p>
                      <a:pPr algn="ctr" fontAlgn="ctr"/>
                      <a:r>
                        <a:rPr lang="en-US" altLang="zh-CN" sz="1100" b="0" i="0" u="none" strike="noStrike" dirty="0">
                          <a:solidFill>
                            <a:srgbClr val="C00000"/>
                          </a:solidFill>
                          <a:effectLst/>
                          <a:latin typeface="微软雅黑" panose="020B0503020204020204" pitchFamily="34" charset="-122"/>
                          <a:ea typeface="微软雅黑" panose="020B0503020204020204" pitchFamily="34" charset="-122"/>
                        </a:rPr>
                        <a:t>-19pp</a:t>
                      </a:r>
                    </a:p>
                  </a:txBody>
                  <a:tcPr marL="0" marR="0" marT="0" marB="0" anchor="ctr">
                    <a:solidFill>
                      <a:schemeClr val="bg1"/>
                    </a:solidFill>
                  </a:tcPr>
                </a:tc>
                <a:extLst>
                  <a:ext uri="{0D108BD9-81ED-4DB2-BD59-A6C34878D82A}">
                    <a16:rowId xmlns:a16="http://schemas.microsoft.com/office/drawing/2014/main" val="2953795820"/>
                  </a:ext>
                </a:extLst>
              </a:tr>
              <a:tr h="368336">
                <a:tc>
                  <a:txBody>
                    <a:bodyPr/>
                    <a:lstStyle/>
                    <a:p>
                      <a:endParaRPr lang="zh-CN" altLang="en-US" dirty="0"/>
                    </a:p>
                  </a:txBody>
                  <a:tcPr>
                    <a:solidFill>
                      <a:schemeClr val="bg2"/>
                    </a:solidFill>
                  </a:tcPr>
                </a:tc>
                <a:tc>
                  <a:txBody>
                    <a:bodyPr/>
                    <a:lstStyle/>
                    <a:p>
                      <a:pPr algn="ctr" fontAlgn="ctr"/>
                      <a:r>
                        <a:rPr lang="en-US" altLang="zh-CN" sz="1100" b="0" i="0" u="none" strike="noStrike" dirty="0">
                          <a:solidFill>
                            <a:schemeClr val="accent6">
                              <a:lumMod val="75000"/>
                            </a:schemeClr>
                          </a:solidFill>
                          <a:effectLst/>
                          <a:latin typeface="微软雅黑" panose="020B0503020204020204" pitchFamily="34" charset="-122"/>
                          <a:ea typeface="微软雅黑" panose="020B0503020204020204" pitchFamily="34" charset="-122"/>
                        </a:rPr>
                        <a:t>+2pp</a:t>
                      </a:r>
                    </a:p>
                  </a:txBody>
                  <a:tcPr marL="0" marR="0" marT="0" marB="0" anchor="ctr">
                    <a:solidFill>
                      <a:schemeClr val="bg2"/>
                    </a:solidFill>
                  </a:tcPr>
                </a:tc>
                <a:extLst>
                  <a:ext uri="{0D108BD9-81ED-4DB2-BD59-A6C34878D82A}">
                    <a16:rowId xmlns:a16="http://schemas.microsoft.com/office/drawing/2014/main" val="2755025762"/>
                  </a:ext>
                </a:extLst>
              </a:tr>
              <a:tr h="368336">
                <a:tc>
                  <a:txBody>
                    <a:bodyPr/>
                    <a:lstStyle/>
                    <a:p>
                      <a:endParaRPr lang="zh-CN" altLang="en-US" dirty="0"/>
                    </a:p>
                  </a:txBody>
                  <a:tcPr>
                    <a:solidFill>
                      <a:schemeClr val="bg1"/>
                    </a:solidFill>
                  </a:tcPr>
                </a:tc>
                <a:tc>
                  <a:txBody>
                    <a:bodyPr/>
                    <a:lstStyle/>
                    <a:p>
                      <a:pPr algn="ctr" fontAlgn="ctr"/>
                      <a:r>
                        <a:rPr lang="en-US" altLang="zh-CN" sz="1100" b="0" i="0" u="none" strike="noStrike" dirty="0">
                          <a:solidFill>
                            <a:schemeClr val="accent6">
                              <a:lumMod val="75000"/>
                            </a:schemeClr>
                          </a:solidFill>
                          <a:effectLst/>
                          <a:latin typeface="微软雅黑" panose="020B0503020204020204" pitchFamily="34" charset="-122"/>
                          <a:ea typeface="微软雅黑" panose="020B0503020204020204" pitchFamily="34" charset="-122"/>
                        </a:rPr>
                        <a:t>+7pp</a:t>
                      </a:r>
                    </a:p>
                  </a:txBody>
                  <a:tcPr marL="0" marR="0" marT="0" marB="0" anchor="ctr">
                    <a:solidFill>
                      <a:schemeClr val="bg1"/>
                    </a:solidFill>
                  </a:tcPr>
                </a:tc>
                <a:extLst>
                  <a:ext uri="{0D108BD9-81ED-4DB2-BD59-A6C34878D82A}">
                    <a16:rowId xmlns:a16="http://schemas.microsoft.com/office/drawing/2014/main" val="3481617309"/>
                  </a:ext>
                </a:extLst>
              </a:tr>
              <a:tr h="368336">
                <a:tc>
                  <a:txBody>
                    <a:bodyPr/>
                    <a:lstStyle/>
                    <a:p>
                      <a:endParaRPr lang="zh-CN" altLang="en-US" dirty="0"/>
                    </a:p>
                  </a:txBody>
                  <a:tcPr>
                    <a:solidFill>
                      <a:schemeClr val="bg2"/>
                    </a:solidFill>
                  </a:tcPr>
                </a:tc>
                <a:tc>
                  <a:txBody>
                    <a:bodyPr/>
                    <a:lstStyle/>
                    <a:p>
                      <a:pPr algn="ctr" fontAlgn="ctr"/>
                      <a:r>
                        <a:rPr lang="en-US" altLang="zh-CN" sz="1100" b="0" i="0" u="none" strike="noStrike" dirty="0">
                          <a:solidFill>
                            <a:schemeClr val="accent6">
                              <a:lumMod val="75000"/>
                            </a:schemeClr>
                          </a:solidFill>
                          <a:effectLst/>
                          <a:latin typeface="微软雅黑" panose="020B0503020204020204" pitchFamily="34" charset="-122"/>
                          <a:ea typeface="微软雅黑" panose="020B0503020204020204" pitchFamily="34" charset="-122"/>
                        </a:rPr>
                        <a:t>+8pp</a:t>
                      </a:r>
                    </a:p>
                  </a:txBody>
                  <a:tcPr marL="0" marR="0" marT="0" marB="0" anchor="ctr">
                    <a:solidFill>
                      <a:schemeClr val="bg2"/>
                    </a:solidFill>
                  </a:tcPr>
                </a:tc>
                <a:extLst>
                  <a:ext uri="{0D108BD9-81ED-4DB2-BD59-A6C34878D82A}">
                    <a16:rowId xmlns:a16="http://schemas.microsoft.com/office/drawing/2014/main" val="1134712930"/>
                  </a:ext>
                </a:extLst>
              </a:tr>
              <a:tr h="368336">
                <a:tc>
                  <a:txBody>
                    <a:bodyPr/>
                    <a:lstStyle/>
                    <a:p>
                      <a:endParaRPr lang="zh-CN" altLang="en-US" dirty="0"/>
                    </a:p>
                  </a:txBody>
                  <a:tcPr>
                    <a:solidFill>
                      <a:schemeClr val="bg1"/>
                    </a:solidFill>
                  </a:tcPr>
                </a:tc>
                <a:tc>
                  <a:txBody>
                    <a:bodyPr/>
                    <a:lstStyle/>
                    <a:p>
                      <a:pPr algn="ctr" fontAlgn="ctr"/>
                      <a:r>
                        <a:rPr lang="en-US" altLang="zh-CN" sz="1100" b="0" i="0" u="none" strike="noStrike" dirty="0">
                          <a:solidFill>
                            <a:schemeClr val="accent6">
                              <a:lumMod val="75000"/>
                            </a:schemeClr>
                          </a:solidFill>
                          <a:effectLst/>
                          <a:latin typeface="微软雅黑" panose="020B0503020204020204" pitchFamily="34" charset="-122"/>
                          <a:ea typeface="微软雅黑" panose="020B0503020204020204" pitchFamily="34" charset="-122"/>
                        </a:rPr>
                        <a:t>+33pp</a:t>
                      </a:r>
                    </a:p>
                  </a:txBody>
                  <a:tcPr marL="0" marR="0" marT="0" marB="0" anchor="ctr">
                    <a:solidFill>
                      <a:schemeClr val="bg1"/>
                    </a:solidFill>
                  </a:tcPr>
                </a:tc>
                <a:extLst>
                  <a:ext uri="{0D108BD9-81ED-4DB2-BD59-A6C34878D82A}">
                    <a16:rowId xmlns:a16="http://schemas.microsoft.com/office/drawing/2014/main" val="1859901999"/>
                  </a:ext>
                </a:extLst>
              </a:tr>
            </a:tbl>
          </a:graphicData>
        </a:graphic>
      </p:graphicFrame>
      <p:graphicFrame>
        <p:nvGraphicFramePr>
          <p:cNvPr id="13" name="图表 4">
            <a:extLst>
              <a:ext uri="{FF2B5EF4-FFF2-40B4-BE49-F238E27FC236}">
                <a16:creationId xmlns:a16="http://schemas.microsoft.com/office/drawing/2014/main" id="{15127E1C-DD28-47AB-A824-ADCA77949452}"/>
              </a:ext>
            </a:extLst>
          </p:cNvPr>
          <p:cNvGraphicFramePr/>
          <p:nvPr>
            <p:extLst/>
          </p:nvPr>
        </p:nvGraphicFramePr>
        <p:xfrm>
          <a:off x="-65961" y="1872077"/>
          <a:ext cx="7200000" cy="45000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78308335"/>
      </p:ext>
    </p:extLst>
  </p:cSld>
  <p:clrMapOvr>
    <a:masterClrMapping/>
  </p:clrMapOvr>
  <p:extLst mod="1">
    <p:ext uri="{6950BFC3-D8DA-4A85-94F7-54DA5524770B}">
      <p188:commentRel xmlns:p188="http://schemas.microsoft.com/office/powerpoint/2018/8/main" xmlns="" r:id="rId3"/>
    </p:ext>
  </p:extLs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a:extLst>
              <a:ext uri="{FF2B5EF4-FFF2-40B4-BE49-F238E27FC236}">
                <a16:creationId xmlns:a16="http://schemas.microsoft.com/office/drawing/2014/main" id="{7F817CFE-CACC-47FA-A176-44378F7BCAE8}"/>
              </a:ext>
            </a:extLst>
          </p:cNvPr>
          <p:cNvGraphicFramePr>
            <a:graphicFrameLocks noGrp="1"/>
          </p:cNvGraphicFramePr>
          <p:nvPr>
            <p:extLst>
              <p:ext uri="{D42A27DB-BD31-4B8C-83A1-F6EECF244321}">
                <p14:modId xmlns:p14="http://schemas.microsoft.com/office/powerpoint/2010/main" val="3717876447"/>
              </p:ext>
            </p:extLst>
          </p:nvPr>
        </p:nvGraphicFramePr>
        <p:xfrm>
          <a:off x="575338" y="2187516"/>
          <a:ext cx="5029899" cy="4051696"/>
        </p:xfrm>
        <a:graphic>
          <a:graphicData uri="http://schemas.openxmlformats.org/drawingml/2006/table">
            <a:tbl>
              <a:tblPr firstRow="1" bandRow="1">
                <a:tableStyleId>{5C22544A-7EE6-4342-B048-85BDC9FD1C3A}</a:tableStyleId>
              </a:tblPr>
              <a:tblGrid>
                <a:gridCol w="4368162">
                  <a:extLst>
                    <a:ext uri="{9D8B030D-6E8A-4147-A177-3AD203B41FA5}">
                      <a16:colId xmlns:a16="http://schemas.microsoft.com/office/drawing/2014/main" val="645546376"/>
                    </a:ext>
                  </a:extLst>
                </a:gridCol>
                <a:gridCol w="661737">
                  <a:extLst>
                    <a:ext uri="{9D8B030D-6E8A-4147-A177-3AD203B41FA5}">
                      <a16:colId xmlns:a16="http://schemas.microsoft.com/office/drawing/2014/main" val="331858778"/>
                    </a:ext>
                  </a:extLst>
                </a:gridCol>
              </a:tblGrid>
              <a:tr h="368336">
                <a:tc>
                  <a:txBody>
                    <a:bodyPr/>
                    <a:lstStyle/>
                    <a:p>
                      <a:pPr marL="0" algn="l" defTabSz="914400" rtl="0" eaLnBrk="1" latinLnBrk="0" hangingPunct="1"/>
                      <a:endParaRPr lang="zh-CN" altLang="en-US" sz="1800" kern="1200" dirty="0">
                        <a:solidFill>
                          <a:schemeClr val="dk1"/>
                        </a:solidFill>
                        <a:latin typeface="+mn-lt"/>
                        <a:ea typeface="+mn-ea"/>
                        <a:cs typeface="+mn-cs"/>
                      </a:endParaRPr>
                    </a:p>
                  </a:txBody>
                  <a:tcPr>
                    <a:noFill/>
                  </a:tcPr>
                </a:tc>
                <a:tc>
                  <a:txBody>
                    <a:bodyPr/>
                    <a:lstStyle/>
                    <a:p>
                      <a:pPr marL="0" algn="l" defTabSz="914400" rtl="0" eaLnBrk="1" latinLnBrk="0" hangingPunct="1"/>
                      <a:endParaRPr lang="zh-CN" altLang="en-US" sz="1800" kern="1200" dirty="0">
                        <a:solidFill>
                          <a:schemeClr val="dk1"/>
                        </a:solidFill>
                        <a:latin typeface="+mn-lt"/>
                        <a:ea typeface="+mn-ea"/>
                        <a:cs typeface="+mn-cs"/>
                      </a:endParaRPr>
                    </a:p>
                  </a:txBody>
                  <a:tcPr>
                    <a:noFill/>
                  </a:tcPr>
                </a:tc>
                <a:extLst>
                  <a:ext uri="{0D108BD9-81ED-4DB2-BD59-A6C34878D82A}">
                    <a16:rowId xmlns:a16="http://schemas.microsoft.com/office/drawing/2014/main" val="3697621522"/>
                  </a:ext>
                </a:extLst>
              </a:tr>
              <a:tr h="368336">
                <a:tc>
                  <a:txBody>
                    <a:bodyPr/>
                    <a:lstStyle/>
                    <a:p>
                      <a:endParaRPr lang="zh-CN" altLang="en-US" dirty="0"/>
                    </a:p>
                  </a:txBody>
                  <a:tcPr>
                    <a:solidFill>
                      <a:schemeClr val="bg2"/>
                    </a:solidFill>
                  </a:tcPr>
                </a:tc>
                <a:tc>
                  <a:txBody>
                    <a:bodyPr/>
                    <a:lstStyle/>
                    <a:p>
                      <a:pPr algn="ctr" fontAlgn="ctr"/>
                      <a:r>
                        <a:rPr lang="en-US" altLang="zh-CN" sz="1100" b="0" i="0" u="none" strike="noStrike" dirty="0">
                          <a:solidFill>
                            <a:schemeClr val="accent6">
                              <a:lumMod val="75000"/>
                            </a:schemeClr>
                          </a:solidFill>
                          <a:effectLst/>
                          <a:latin typeface="微软雅黑" panose="020B0503020204020204" pitchFamily="34" charset="-122"/>
                          <a:ea typeface="微软雅黑" panose="020B0503020204020204" pitchFamily="34" charset="-122"/>
                        </a:rPr>
                        <a:t>+6pp</a:t>
                      </a:r>
                    </a:p>
                  </a:txBody>
                  <a:tcPr marL="0" marR="0" marT="0" marB="0" anchor="ctr">
                    <a:solidFill>
                      <a:schemeClr val="bg2"/>
                    </a:solidFill>
                  </a:tcPr>
                </a:tc>
                <a:extLst>
                  <a:ext uri="{0D108BD9-81ED-4DB2-BD59-A6C34878D82A}">
                    <a16:rowId xmlns:a16="http://schemas.microsoft.com/office/drawing/2014/main" val="2686538589"/>
                  </a:ext>
                </a:extLst>
              </a:tr>
              <a:tr h="368336">
                <a:tc>
                  <a:txBody>
                    <a:bodyPr/>
                    <a:lstStyle/>
                    <a:p>
                      <a:endParaRPr lang="zh-CN" altLang="en-US" dirty="0"/>
                    </a:p>
                  </a:txBody>
                  <a:tcPr>
                    <a:solidFill>
                      <a:schemeClr val="bg1"/>
                    </a:solidFill>
                  </a:tcPr>
                </a:tc>
                <a:tc>
                  <a:txBody>
                    <a:bodyPr/>
                    <a:lstStyle/>
                    <a:p>
                      <a:pPr algn="ctr" fontAlgn="ctr"/>
                      <a:r>
                        <a:rPr lang="en-US" altLang="zh-CN" sz="1100" b="0" i="0" u="none" strike="noStrike" dirty="0">
                          <a:solidFill>
                            <a:schemeClr val="accent6">
                              <a:lumMod val="75000"/>
                            </a:schemeClr>
                          </a:solidFill>
                          <a:effectLst/>
                          <a:latin typeface="微软雅黑" panose="020B0503020204020204" pitchFamily="34" charset="-122"/>
                          <a:ea typeface="微软雅黑" panose="020B0503020204020204" pitchFamily="34" charset="-122"/>
                        </a:rPr>
                        <a:t>+45pp</a:t>
                      </a:r>
                    </a:p>
                  </a:txBody>
                  <a:tcPr marL="0" marR="0" marT="0" marB="0" anchor="ctr">
                    <a:solidFill>
                      <a:schemeClr val="bg1"/>
                    </a:solidFill>
                  </a:tcPr>
                </a:tc>
                <a:extLst>
                  <a:ext uri="{0D108BD9-81ED-4DB2-BD59-A6C34878D82A}">
                    <a16:rowId xmlns:a16="http://schemas.microsoft.com/office/drawing/2014/main" val="3292343273"/>
                  </a:ext>
                </a:extLst>
              </a:tr>
              <a:tr h="368336">
                <a:tc>
                  <a:txBody>
                    <a:bodyPr/>
                    <a:lstStyle/>
                    <a:p>
                      <a:endParaRPr lang="zh-CN" altLang="en-US" dirty="0"/>
                    </a:p>
                  </a:txBody>
                  <a:tcPr>
                    <a:solidFill>
                      <a:schemeClr val="bg2"/>
                    </a:solidFill>
                  </a:tcPr>
                </a:tc>
                <a:tc>
                  <a:txBody>
                    <a:bodyPr/>
                    <a:lstStyle/>
                    <a:p>
                      <a:pPr algn="ctr" fontAlgn="ctr"/>
                      <a:r>
                        <a:rPr lang="en-US" altLang="zh-CN" sz="1100" b="0" i="0" u="none" strike="noStrike" dirty="0">
                          <a:solidFill>
                            <a:schemeClr val="accent6">
                              <a:lumMod val="75000"/>
                            </a:schemeClr>
                          </a:solidFill>
                          <a:effectLst/>
                          <a:latin typeface="微软雅黑" panose="020B0503020204020204" pitchFamily="34" charset="-122"/>
                          <a:ea typeface="微软雅黑" panose="020B0503020204020204" pitchFamily="34" charset="-122"/>
                        </a:rPr>
                        <a:t>+5pp</a:t>
                      </a:r>
                    </a:p>
                  </a:txBody>
                  <a:tcPr marL="0" marR="0" marT="0" marB="0" anchor="ctr">
                    <a:solidFill>
                      <a:schemeClr val="bg2"/>
                    </a:solidFill>
                  </a:tcPr>
                </a:tc>
                <a:extLst>
                  <a:ext uri="{0D108BD9-81ED-4DB2-BD59-A6C34878D82A}">
                    <a16:rowId xmlns:a16="http://schemas.microsoft.com/office/drawing/2014/main" val="4180401392"/>
                  </a:ext>
                </a:extLst>
              </a:tr>
              <a:tr h="368336">
                <a:tc>
                  <a:txBody>
                    <a:bodyPr/>
                    <a:lstStyle/>
                    <a:p>
                      <a:endParaRPr lang="zh-CN" altLang="en-US" dirty="0"/>
                    </a:p>
                  </a:txBody>
                  <a:tcPr>
                    <a:solidFill>
                      <a:schemeClr val="bg1"/>
                    </a:solidFill>
                  </a:tcPr>
                </a:tc>
                <a:tc>
                  <a:txBody>
                    <a:bodyPr/>
                    <a:lstStyle/>
                    <a:p>
                      <a:pPr algn="ctr" fontAlgn="ctr"/>
                      <a:r>
                        <a:rPr lang="en-US" altLang="zh-CN" sz="1100" b="0" i="0" u="none" strike="noStrike" dirty="0">
                          <a:solidFill>
                            <a:schemeClr val="accent6">
                              <a:lumMod val="75000"/>
                            </a:schemeClr>
                          </a:solidFill>
                          <a:effectLst/>
                          <a:latin typeface="微软雅黑" panose="020B0503020204020204" pitchFamily="34" charset="-122"/>
                          <a:ea typeface="微软雅黑" panose="020B0503020204020204" pitchFamily="34" charset="-122"/>
                        </a:rPr>
                        <a:t>+25pp</a:t>
                      </a:r>
                    </a:p>
                  </a:txBody>
                  <a:tcPr marL="0" marR="0" marT="0" marB="0" anchor="ctr">
                    <a:solidFill>
                      <a:schemeClr val="bg1"/>
                    </a:solidFill>
                  </a:tcPr>
                </a:tc>
                <a:extLst>
                  <a:ext uri="{0D108BD9-81ED-4DB2-BD59-A6C34878D82A}">
                    <a16:rowId xmlns:a16="http://schemas.microsoft.com/office/drawing/2014/main" val="3896077107"/>
                  </a:ext>
                </a:extLst>
              </a:tr>
              <a:tr h="368336">
                <a:tc>
                  <a:txBody>
                    <a:bodyPr/>
                    <a:lstStyle/>
                    <a:p>
                      <a:endParaRPr lang="zh-CN" altLang="en-US" dirty="0"/>
                    </a:p>
                  </a:txBody>
                  <a:tcPr>
                    <a:solidFill>
                      <a:schemeClr val="bg2"/>
                    </a:solidFill>
                  </a:tcPr>
                </a:tc>
                <a:tc>
                  <a:txBody>
                    <a:bodyPr/>
                    <a:lstStyle/>
                    <a:p>
                      <a:pPr algn="ctr" fontAlgn="ctr"/>
                      <a:r>
                        <a:rPr lang="en-US" altLang="zh-CN" sz="1100" b="0" i="0" u="none" strike="noStrike" dirty="0">
                          <a:solidFill>
                            <a:srgbClr val="C00000"/>
                          </a:solidFill>
                          <a:effectLst/>
                          <a:latin typeface="微软雅黑" panose="020B0503020204020204" pitchFamily="34" charset="-122"/>
                          <a:ea typeface="微软雅黑" panose="020B0503020204020204" pitchFamily="34" charset="-122"/>
                        </a:rPr>
                        <a:t>-12pp</a:t>
                      </a:r>
                    </a:p>
                  </a:txBody>
                  <a:tcPr marL="0" marR="0" marT="0" marB="0" anchor="ctr">
                    <a:solidFill>
                      <a:schemeClr val="bg2"/>
                    </a:solidFill>
                  </a:tcPr>
                </a:tc>
                <a:extLst>
                  <a:ext uri="{0D108BD9-81ED-4DB2-BD59-A6C34878D82A}">
                    <a16:rowId xmlns:a16="http://schemas.microsoft.com/office/drawing/2014/main" val="3888054239"/>
                  </a:ext>
                </a:extLst>
              </a:tr>
              <a:tr h="368336">
                <a:tc>
                  <a:txBody>
                    <a:bodyPr/>
                    <a:lstStyle/>
                    <a:p>
                      <a:endParaRPr lang="zh-CN" altLang="en-US" dirty="0"/>
                    </a:p>
                  </a:txBody>
                  <a:tcPr>
                    <a:solidFill>
                      <a:schemeClr val="bg1"/>
                    </a:solidFill>
                  </a:tcPr>
                </a:tc>
                <a:tc>
                  <a:txBody>
                    <a:bodyPr/>
                    <a:lstStyle/>
                    <a:p>
                      <a:pPr algn="ctr" fontAlgn="ctr"/>
                      <a:r>
                        <a:rPr lang="en-US" altLang="zh-CN" sz="1100" b="0" i="0" u="none" strike="noStrike" dirty="0">
                          <a:solidFill>
                            <a:srgbClr val="C00000"/>
                          </a:solidFill>
                          <a:effectLst/>
                          <a:latin typeface="微软雅黑" panose="020B0503020204020204" pitchFamily="34" charset="-122"/>
                          <a:ea typeface="微软雅黑" panose="020B0503020204020204" pitchFamily="34" charset="-122"/>
                        </a:rPr>
                        <a:t>-19pp</a:t>
                      </a:r>
                    </a:p>
                  </a:txBody>
                  <a:tcPr marL="0" marR="0" marT="0" marB="0" anchor="ctr">
                    <a:solidFill>
                      <a:schemeClr val="bg1"/>
                    </a:solidFill>
                  </a:tcPr>
                </a:tc>
                <a:extLst>
                  <a:ext uri="{0D108BD9-81ED-4DB2-BD59-A6C34878D82A}">
                    <a16:rowId xmlns:a16="http://schemas.microsoft.com/office/drawing/2014/main" val="2953795820"/>
                  </a:ext>
                </a:extLst>
              </a:tr>
              <a:tr h="368336">
                <a:tc>
                  <a:txBody>
                    <a:bodyPr/>
                    <a:lstStyle/>
                    <a:p>
                      <a:endParaRPr lang="zh-CN" altLang="en-US" dirty="0"/>
                    </a:p>
                  </a:txBody>
                  <a:tcPr>
                    <a:solidFill>
                      <a:schemeClr val="bg2"/>
                    </a:solidFill>
                  </a:tcPr>
                </a:tc>
                <a:tc>
                  <a:txBody>
                    <a:bodyPr/>
                    <a:lstStyle/>
                    <a:p>
                      <a:pPr algn="ctr" fontAlgn="ctr"/>
                      <a:r>
                        <a:rPr lang="en-US" altLang="zh-CN" sz="1100" b="0" i="0" u="none" strike="noStrike" dirty="0">
                          <a:solidFill>
                            <a:schemeClr val="accent6">
                              <a:lumMod val="75000"/>
                            </a:schemeClr>
                          </a:solidFill>
                          <a:effectLst/>
                          <a:latin typeface="微软雅黑" panose="020B0503020204020204" pitchFamily="34" charset="-122"/>
                          <a:ea typeface="微软雅黑" panose="020B0503020204020204" pitchFamily="34" charset="-122"/>
                        </a:rPr>
                        <a:t>+2pp</a:t>
                      </a:r>
                    </a:p>
                  </a:txBody>
                  <a:tcPr marL="0" marR="0" marT="0" marB="0" anchor="ctr">
                    <a:solidFill>
                      <a:schemeClr val="bg2"/>
                    </a:solidFill>
                  </a:tcPr>
                </a:tc>
                <a:extLst>
                  <a:ext uri="{0D108BD9-81ED-4DB2-BD59-A6C34878D82A}">
                    <a16:rowId xmlns:a16="http://schemas.microsoft.com/office/drawing/2014/main" val="2755025762"/>
                  </a:ext>
                </a:extLst>
              </a:tr>
              <a:tr h="368336">
                <a:tc>
                  <a:txBody>
                    <a:bodyPr/>
                    <a:lstStyle/>
                    <a:p>
                      <a:endParaRPr lang="zh-CN" altLang="en-US" dirty="0"/>
                    </a:p>
                  </a:txBody>
                  <a:tcPr>
                    <a:solidFill>
                      <a:schemeClr val="bg1"/>
                    </a:solidFill>
                  </a:tcPr>
                </a:tc>
                <a:tc>
                  <a:txBody>
                    <a:bodyPr/>
                    <a:lstStyle/>
                    <a:p>
                      <a:pPr algn="ctr" fontAlgn="ctr"/>
                      <a:r>
                        <a:rPr lang="en-US" altLang="zh-CN" sz="1100" b="0" i="0" u="none" strike="noStrike" dirty="0">
                          <a:solidFill>
                            <a:schemeClr val="accent6">
                              <a:lumMod val="75000"/>
                            </a:schemeClr>
                          </a:solidFill>
                          <a:effectLst/>
                          <a:latin typeface="微软雅黑" panose="020B0503020204020204" pitchFamily="34" charset="-122"/>
                          <a:ea typeface="微软雅黑" panose="020B0503020204020204" pitchFamily="34" charset="-122"/>
                        </a:rPr>
                        <a:t>+7pp</a:t>
                      </a:r>
                    </a:p>
                  </a:txBody>
                  <a:tcPr marL="0" marR="0" marT="0" marB="0" anchor="ctr">
                    <a:solidFill>
                      <a:schemeClr val="bg1"/>
                    </a:solidFill>
                  </a:tcPr>
                </a:tc>
                <a:extLst>
                  <a:ext uri="{0D108BD9-81ED-4DB2-BD59-A6C34878D82A}">
                    <a16:rowId xmlns:a16="http://schemas.microsoft.com/office/drawing/2014/main" val="3481617309"/>
                  </a:ext>
                </a:extLst>
              </a:tr>
              <a:tr h="368336">
                <a:tc>
                  <a:txBody>
                    <a:bodyPr/>
                    <a:lstStyle/>
                    <a:p>
                      <a:endParaRPr lang="zh-CN" altLang="en-US" dirty="0"/>
                    </a:p>
                  </a:txBody>
                  <a:tcPr>
                    <a:solidFill>
                      <a:schemeClr val="bg2"/>
                    </a:solidFill>
                  </a:tcPr>
                </a:tc>
                <a:tc>
                  <a:txBody>
                    <a:bodyPr/>
                    <a:lstStyle/>
                    <a:p>
                      <a:pPr algn="ctr" fontAlgn="ctr"/>
                      <a:r>
                        <a:rPr lang="en-US" altLang="zh-CN" sz="1100" b="0" i="0" u="none" strike="noStrike" dirty="0">
                          <a:solidFill>
                            <a:schemeClr val="accent6">
                              <a:lumMod val="75000"/>
                            </a:schemeClr>
                          </a:solidFill>
                          <a:effectLst/>
                          <a:latin typeface="微软雅黑" panose="020B0503020204020204" pitchFamily="34" charset="-122"/>
                          <a:ea typeface="微软雅黑" panose="020B0503020204020204" pitchFamily="34" charset="-122"/>
                        </a:rPr>
                        <a:t>+8pp</a:t>
                      </a:r>
                    </a:p>
                  </a:txBody>
                  <a:tcPr marL="0" marR="0" marT="0" marB="0" anchor="ctr">
                    <a:solidFill>
                      <a:schemeClr val="bg2"/>
                    </a:solidFill>
                  </a:tcPr>
                </a:tc>
                <a:extLst>
                  <a:ext uri="{0D108BD9-81ED-4DB2-BD59-A6C34878D82A}">
                    <a16:rowId xmlns:a16="http://schemas.microsoft.com/office/drawing/2014/main" val="1134712930"/>
                  </a:ext>
                </a:extLst>
              </a:tr>
              <a:tr h="368336">
                <a:tc>
                  <a:txBody>
                    <a:bodyPr/>
                    <a:lstStyle/>
                    <a:p>
                      <a:endParaRPr lang="zh-CN" altLang="en-US" dirty="0"/>
                    </a:p>
                  </a:txBody>
                  <a:tcPr>
                    <a:solidFill>
                      <a:schemeClr val="bg1"/>
                    </a:solidFill>
                  </a:tcPr>
                </a:tc>
                <a:tc>
                  <a:txBody>
                    <a:bodyPr/>
                    <a:lstStyle/>
                    <a:p>
                      <a:pPr algn="ctr" fontAlgn="ctr"/>
                      <a:r>
                        <a:rPr lang="en-US" altLang="zh-CN" sz="1100" b="0" i="0" u="none" strike="noStrike" dirty="0">
                          <a:solidFill>
                            <a:schemeClr val="accent6">
                              <a:lumMod val="75000"/>
                            </a:schemeClr>
                          </a:solidFill>
                          <a:effectLst/>
                          <a:latin typeface="微软雅黑" panose="020B0503020204020204" pitchFamily="34" charset="-122"/>
                          <a:ea typeface="微软雅黑" panose="020B0503020204020204" pitchFamily="34" charset="-122"/>
                        </a:rPr>
                        <a:t>+33pp</a:t>
                      </a:r>
                    </a:p>
                  </a:txBody>
                  <a:tcPr marL="0" marR="0" marT="0" marB="0" anchor="ctr">
                    <a:solidFill>
                      <a:schemeClr val="bg1"/>
                    </a:solidFill>
                  </a:tcPr>
                </a:tc>
                <a:extLst>
                  <a:ext uri="{0D108BD9-81ED-4DB2-BD59-A6C34878D82A}">
                    <a16:rowId xmlns:a16="http://schemas.microsoft.com/office/drawing/2014/main" val="1859901999"/>
                  </a:ext>
                </a:extLst>
              </a:tr>
            </a:tbl>
          </a:graphicData>
        </a:graphic>
      </p:graphicFrame>
      <p:sp>
        <p:nvSpPr>
          <p:cNvPr id="5" name="Title 4">
            <a:extLst>
              <a:ext uri="{FF2B5EF4-FFF2-40B4-BE49-F238E27FC236}">
                <a16:creationId xmlns:a16="http://schemas.microsoft.com/office/drawing/2014/main" id="{6F0F9FAD-D3DD-F742-A9E6-5C902C76253A}"/>
              </a:ext>
            </a:extLst>
          </p:cNvPr>
          <p:cNvSpPr>
            <a:spLocks noGrp="1"/>
          </p:cNvSpPr>
          <p:nvPr>
            <p:ph type="title"/>
          </p:nvPr>
        </p:nvSpPr>
        <p:spPr/>
        <p:txBody>
          <a:bodyPr/>
          <a:lstStyle/>
          <a:p>
            <a:r>
              <a:rPr lang="x-none" dirty="0"/>
              <a:t>咖啡机市场品牌分销情况</a:t>
            </a:r>
          </a:p>
        </p:txBody>
      </p:sp>
      <p:sp>
        <p:nvSpPr>
          <p:cNvPr id="6" name="Text Placeholder 5">
            <a:extLst>
              <a:ext uri="{FF2B5EF4-FFF2-40B4-BE49-F238E27FC236}">
                <a16:creationId xmlns:a16="http://schemas.microsoft.com/office/drawing/2014/main" id="{829E3AB2-12DC-0846-A403-6A2FF97BDE4D}"/>
              </a:ext>
            </a:extLst>
          </p:cNvPr>
          <p:cNvSpPr>
            <a:spLocks noGrp="1"/>
          </p:cNvSpPr>
          <p:nvPr>
            <p:ph type="body" sz="quarter" idx="10"/>
          </p:nvPr>
        </p:nvSpPr>
        <p:spPr/>
        <p:txBody>
          <a:bodyPr/>
          <a:lstStyle/>
          <a:p>
            <a:pPr>
              <a:lnSpc>
                <a:spcPct val="100000"/>
              </a:lnSpc>
            </a:pPr>
            <a:r>
              <a:rPr lang="zh-CN" altLang="en-US" dirty="0"/>
              <a:t>咖啡机</a:t>
            </a:r>
            <a:r>
              <a:rPr lang="en-US" altLang="zh-CN" b="1" dirty="0"/>
              <a:t>Top</a:t>
            </a:r>
            <a:r>
              <a:rPr lang="zh-CN" altLang="en-US" b="1" dirty="0"/>
              <a:t>品牌官旗控盘率大都呈现上升趋势</a:t>
            </a:r>
            <a:r>
              <a:rPr lang="zh-CN" altLang="en-US" dirty="0"/>
              <a:t>，除</a:t>
            </a:r>
            <a:r>
              <a:rPr lang="en-US" altLang="zh-CN" dirty="0"/>
              <a:t>Nespresso</a:t>
            </a:r>
            <a:r>
              <a:rPr lang="zh-CN" altLang="en-US" dirty="0"/>
              <a:t>和飞利浦品牌</a:t>
            </a:r>
            <a:endParaRPr lang="en-US" altLang="zh-CN" dirty="0"/>
          </a:p>
          <a:p>
            <a:pPr>
              <a:lnSpc>
                <a:spcPct val="100000"/>
              </a:lnSpc>
            </a:pPr>
            <a:r>
              <a:rPr lang="en-US" altLang="zh-CN" b="1" dirty="0"/>
              <a:t>Nespresso</a:t>
            </a:r>
            <a:r>
              <a:rPr lang="zh-CN" altLang="en-US" b="1" dirty="0"/>
              <a:t>品牌控盘率下降主要受活动节奏影响</a:t>
            </a:r>
            <a:r>
              <a:rPr lang="zh-CN" altLang="en-US" dirty="0"/>
              <a:t>，若与平销期相均值相比，控盘率处于正常水平</a:t>
            </a:r>
            <a:endParaRPr lang="x-none" dirty="0"/>
          </a:p>
        </p:txBody>
      </p:sp>
      <p:sp>
        <p:nvSpPr>
          <p:cNvPr id="7" name="Text Placeholder 6">
            <a:extLst>
              <a:ext uri="{FF2B5EF4-FFF2-40B4-BE49-F238E27FC236}">
                <a16:creationId xmlns:a16="http://schemas.microsoft.com/office/drawing/2014/main" id="{A4730210-C8B6-5B4F-952C-AA47DD36F7D1}"/>
              </a:ext>
            </a:extLst>
          </p:cNvPr>
          <p:cNvSpPr>
            <a:spLocks noGrp="1"/>
          </p:cNvSpPr>
          <p:nvPr>
            <p:ph type="body" sz="quarter" idx="11"/>
          </p:nvPr>
        </p:nvSpPr>
        <p:spPr/>
        <p:txBody>
          <a:bodyPr/>
          <a:lstStyle/>
          <a:p>
            <a:r>
              <a:t>数据来源：生意参谋</a:t>
            </a:r>
          </a:p>
          <a:p>
            <a:r>
              <a:t>时间维度：2023.12</a:t>
            </a:r>
          </a:p>
        </p:txBody>
      </p:sp>
      <p:graphicFrame>
        <p:nvGraphicFramePr>
          <p:cNvPr id="9" name="图表 4">
            <a:extLst>
              <a:ext uri="{FF2B5EF4-FFF2-40B4-BE49-F238E27FC236}">
                <a16:creationId xmlns:a16="http://schemas.microsoft.com/office/drawing/2014/main" id="{7E4CEA54-C57E-9347-93AD-169F8C94A652}"/>
              </a:ext>
            </a:extLst>
          </p:cNvPr>
          <p:cNvGraphicFramePr/>
          <p:nvPr>
            <p:extLst/>
          </p:nvPr>
        </p:nvGraphicFramePr>
        <p:xfrm>
          <a:off x="-65961" y="1872077"/>
          <a:ext cx="7200000" cy="45000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8" name="表格 7">
            <a:extLst>
              <a:ext uri="{FF2B5EF4-FFF2-40B4-BE49-F238E27FC236}">
                <a16:creationId xmlns:a16="http://schemas.microsoft.com/office/drawing/2014/main" id="{26496963-52D1-EE48-9BFA-7922D845D1C8}"/>
              </a:ext>
            </a:extLst>
          </p:cNvPr>
          <p:cNvGraphicFramePr>
            <a:graphicFrameLocks noGrp="1"/>
          </p:cNvGraphicFramePr>
          <p:nvPr>
            <p:extLst/>
          </p:nvPr>
        </p:nvGraphicFramePr>
        <p:xfrm>
          <a:off x="6095999" y="2004945"/>
          <a:ext cx="5513600" cy="4234264"/>
        </p:xfrm>
        <a:graphic>
          <a:graphicData uri="http://schemas.openxmlformats.org/drawingml/2006/table">
            <a:tbl>
              <a:tblPr>
                <a:tableStyleId>{3B4B98B0-60AC-42C2-AFA5-B58CD77FA1E5}</a:tableStyleId>
              </a:tblPr>
              <a:tblGrid>
                <a:gridCol w="1927688">
                  <a:extLst>
                    <a:ext uri="{9D8B030D-6E8A-4147-A177-3AD203B41FA5}">
                      <a16:colId xmlns:a16="http://schemas.microsoft.com/office/drawing/2014/main" val="3168515012"/>
                    </a:ext>
                  </a:extLst>
                </a:gridCol>
                <a:gridCol w="1195304">
                  <a:extLst>
                    <a:ext uri="{9D8B030D-6E8A-4147-A177-3AD203B41FA5}">
                      <a16:colId xmlns:a16="http://schemas.microsoft.com/office/drawing/2014/main" val="388719687"/>
                    </a:ext>
                  </a:extLst>
                </a:gridCol>
                <a:gridCol w="1195304">
                  <a:extLst>
                    <a:ext uri="{9D8B030D-6E8A-4147-A177-3AD203B41FA5}">
                      <a16:colId xmlns:a16="http://schemas.microsoft.com/office/drawing/2014/main" val="4108624380"/>
                    </a:ext>
                  </a:extLst>
                </a:gridCol>
                <a:gridCol w="1195304">
                  <a:extLst>
                    <a:ext uri="{9D8B030D-6E8A-4147-A177-3AD203B41FA5}">
                      <a16:colId xmlns:a16="http://schemas.microsoft.com/office/drawing/2014/main" val="1741716450"/>
                    </a:ext>
                  </a:extLst>
                </a:gridCol>
              </a:tblGrid>
              <a:tr h="310589">
                <a:tc gridSpan="4">
                  <a:txBody>
                    <a:bodyPr/>
                    <a:lstStyle/>
                    <a:p>
                      <a:pPr algn="ctr" fontAlgn="ctr"/>
                      <a:r>
                        <a:rPr lang="zh-CN" altLang="en-US" sz="1200" b="1" i="0" u="none" strike="noStrike" dirty="0">
                          <a:solidFill>
                            <a:srgbClr val="000000"/>
                          </a:solidFill>
                          <a:effectLst/>
                          <a:latin typeface="+mn-ea"/>
                          <a:ea typeface="+mn-ea"/>
                        </a:rPr>
                        <a:t>咖啡机品牌官旗</a:t>
                      </a:r>
                      <a:r>
                        <a:rPr lang="en-US" altLang="zh-CN" sz="1200" b="1" i="0" u="none" strike="noStrike" dirty="0">
                          <a:solidFill>
                            <a:srgbClr val="000000"/>
                          </a:solidFill>
                          <a:effectLst/>
                          <a:latin typeface="+mn-ea"/>
                          <a:ea typeface="+mn-ea"/>
                        </a:rPr>
                        <a:t>&amp;</a:t>
                      </a:r>
                      <a:r>
                        <a:rPr lang="zh-CN" altLang="en-US" sz="1200" b="1" i="0" u="none" strike="noStrike" dirty="0">
                          <a:solidFill>
                            <a:srgbClr val="000000"/>
                          </a:solidFill>
                          <a:effectLst/>
                          <a:latin typeface="+mn-ea"/>
                          <a:ea typeface="+mn-ea"/>
                        </a:rPr>
                        <a:t>分销增长情况</a:t>
                      </a:r>
                      <a:endParaRPr lang="zh-CN" altLang="en-US" sz="1100" b="1" i="0" u="none" strike="noStrike" dirty="0">
                        <a:solidFill>
                          <a:srgbClr val="000000"/>
                        </a:solidFill>
                        <a:effectLst/>
                        <a:latin typeface="+mn-ea"/>
                        <a:ea typeface="+mn-ea"/>
                      </a:endParaRPr>
                    </a:p>
                  </a:txBody>
                  <a:tcPr marL="9525" marR="9525" marT="9525" marB="0" anchor="ctr">
                    <a:solidFill>
                      <a:schemeClr val="accent2">
                        <a:lumMod val="40000"/>
                        <a:lumOff val="60000"/>
                      </a:schemeClr>
                    </a:solidFill>
                  </a:tcPr>
                </a:tc>
                <a:tc hMerge="1">
                  <a:txBody>
                    <a:bodyPr/>
                    <a:lstStyle/>
                    <a:p>
                      <a:pPr algn="ctr" fontAlgn="ctr"/>
                      <a:endParaRPr lang="zh-CN" altLang="en-US" sz="1000" b="1" i="0" u="none" strike="noStrike" dirty="0">
                        <a:solidFill>
                          <a:srgbClr val="000000"/>
                        </a:solidFill>
                        <a:effectLst/>
                        <a:latin typeface="+mn-ea"/>
                        <a:ea typeface="+mn-ea"/>
                      </a:endParaRPr>
                    </a:p>
                  </a:txBody>
                  <a:tcPr marL="9525" marR="9525" marT="9525" marB="0" anchor="ctr">
                    <a:solidFill>
                      <a:schemeClr val="accent2">
                        <a:lumMod val="40000"/>
                        <a:lumOff val="60000"/>
                      </a:schemeClr>
                    </a:solidFill>
                  </a:tcPr>
                </a:tc>
                <a:tc hMerge="1">
                  <a:txBody>
                    <a:bodyPr/>
                    <a:lstStyle/>
                    <a:p>
                      <a:pPr algn="ctr" fontAlgn="b"/>
                      <a:endParaRPr lang="zh-CN" altLang="en-US" sz="1000" b="1" i="0" u="none" strike="noStrike" dirty="0">
                        <a:solidFill>
                          <a:srgbClr val="000000"/>
                        </a:solidFill>
                        <a:effectLst/>
                        <a:latin typeface="+mn-ea"/>
                        <a:ea typeface="+mn-ea"/>
                      </a:endParaRPr>
                    </a:p>
                  </a:txBody>
                  <a:tcPr marL="9525" marR="9525" marT="9525" marB="0" anchor="ctr">
                    <a:solidFill>
                      <a:schemeClr val="accent2">
                        <a:lumMod val="40000"/>
                        <a:lumOff val="60000"/>
                      </a:schemeClr>
                    </a:solidFill>
                  </a:tcPr>
                </a:tc>
                <a:tc hMerge="1">
                  <a:txBody>
                    <a:bodyPr/>
                    <a:lstStyle/>
                    <a:p>
                      <a:pPr algn="ctr" fontAlgn="ctr"/>
                      <a:endParaRPr lang="zh-CN" altLang="en-US" sz="1000" b="1" i="0" u="none" strike="noStrike" dirty="0">
                        <a:solidFill>
                          <a:srgbClr val="000000"/>
                        </a:solidFill>
                        <a:effectLst/>
                        <a:latin typeface="+mn-ea"/>
                        <a:ea typeface="+mn-ea"/>
                      </a:endParaRPr>
                    </a:p>
                  </a:txBody>
                  <a:tcPr marL="9525" marR="9525" marT="9525" marB="0" anchor="ctr">
                    <a:solidFill>
                      <a:schemeClr val="accent2">
                        <a:lumMod val="40000"/>
                        <a:lumOff val="60000"/>
                      </a:schemeClr>
                    </a:solidFill>
                  </a:tcPr>
                </a:tc>
                <a:extLst>
                  <a:ext uri="{0D108BD9-81ED-4DB2-BD59-A6C34878D82A}">
                    <a16:rowId xmlns:a16="http://schemas.microsoft.com/office/drawing/2014/main" val="2371241369"/>
                  </a:ext>
                </a:extLst>
              </a:tr>
              <a:tr h="306735">
                <a:tc>
                  <a:txBody>
                    <a:bodyPr/>
                    <a:lstStyle/>
                    <a:p>
                      <a:pPr algn="ctr" fontAlgn="ctr"/>
                      <a:r>
                        <a:rPr lang="zh-CN" altLang="en-US" sz="1000" b="1" i="0" u="none" strike="noStrike" dirty="0">
                          <a:solidFill>
                            <a:srgbClr val="000000"/>
                          </a:solidFill>
                          <a:effectLst/>
                          <a:latin typeface="微软雅黑" panose="020B0503020204020204" pitchFamily="34" charset="-122"/>
                          <a:ea typeface="微软雅黑" panose="020B0503020204020204" pitchFamily="34" charset="-122"/>
                        </a:rPr>
                        <a:t>品牌名</a:t>
                      </a:r>
                    </a:p>
                  </a:txBody>
                  <a:tcPr marL="9525" marR="9525" marT="9525" marB="0" anchor="ctr">
                    <a:solidFill>
                      <a:schemeClr val="accent2">
                        <a:lumMod val="40000"/>
                        <a:lumOff val="60000"/>
                      </a:schemeClr>
                    </a:solidFill>
                  </a:tcPr>
                </a:tc>
                <a:tc>
                  <a:txBody>
                    <a:bodyPr/>
                    <a:lstStyle/>
                    <a:p>
                      <a:pPr algn="ctr" fontAlgn="ctr"/>
                      <a:r>
                        <a:rPr lang="zh-CN" altLang="en-US" sz="1000" b="1" i="0" u="none" strike="noStrike" dirty="0">
                          <a:solidFill>
                            <a:srgbClr val="000000"/>
                          </a:solidFill>
                          <a:effectLst/>
                          <a:latin typeface="微软雅黑" panose="020B0503020204020204" pitchFamily="34" charset="-122"/>
                          <a:ea typeface="微软雅黑" panose="020B0503020204020204" pitchFamily="34" charset="-122"/>
                        </a:rPr>
                        <a:t>品牌</a:t>
                      </a:r>
                      <a:r>
                        <a:rPr lang="en-US" sz="1000" b="1" i="0" u="none" strike="noStrike" dirty="0">
                          <a:solidFill>
                            <a:srgbClr val="000000"/>
                          </a:solidFill>
                          <a:effectLst/>
                          <a:latin typeface="微软雅黑" panose="020B0503020204020204" pitchFamily="34" charset="-122"/>
                          <a:ea typeface="微软雅黑" panose="020B0503020204020204" pitchFamily="34" charset="-122"/>
                        </a:rPr>
                        <a:t>GMV</a:t>
                      </a:r>
                      <a:r>
                        <a:rPr lang="zh-CN" altLang="en-US" sz="1000" b="1" i="0" u="none" strike="noStrike" dirty="0">
                          <a:solidFill>
                            <a:srgbClr val="000000"/>
                          </a:solidFill>
                          <a:effectLst/>
                          <a:latin typeface="微软雅黑" panose="020B0503020204020204" pitchFamily="34" charset="-122"/>
                          <a:ea typeface="微软雅黑" panose="020B0503020204020204" pitchFamily="34" charset="-122"/>
                        </a:rPr>
                        <a:t>同比</a:t>
                      </a:r>
                    </a:p>
                  </a:txBody>
                  <a:tcPr marL="9525" marR="9525" marT="9525" marB="0" anchor="ctr">
                    <a:solidFill>
                      <a:schemeClr val="accent2">
                        <a:lumMod val="40000"/>
                        <a:lumOff val="60000"/>
                      </a:schemeClr>
                    </a:solidFill>
                  </a:tcPr>
                </a:tc>
                <a:tc>
                  <a:txBody>
                    <a:bodyPr/>
                    <a:lstStyle/>
                    <a:p>
                      <a:pPr algn="ctr" fontAlgn="ctr"/>
                      <a:r>
                        <a:rPr lang="zh-CN" altLang="en-US" sz="1000" b="1" i="0" u="none" strike="noStrike" dirty="0">
                          <a:solidFill>
                            <a:srgbClr val="000000"/>
                          </a:solidFill>
                          <a:effectLst/>
                          <a:latin typeface="微软雅黑" panose="020B0503020204020204" pitchFamily="34" charset="-122"/>
                          <a:ea typeface="微软雅黑" panose="020B0503020204020204" pitchFamily="34" charset="-122"/>
                        </a:rPr>
                        <a:t>官旗</a:t>
                      </a:r>
                      <a:r>
                        <a:rPr lang="en-US" sz="1000" b="1" i="0" u="none" strike="noStrike" dirty="0">
                          <a:solidFill>
                            <a:srgbClr val="000000"/>
                          </a:solidFill>
                          <a:effectLst/>
                          <a:latin typeface="微软雅黑" panose="020B0503020204020204" pitchFamily="34" charset="-122"/>
                          <a:ea typeface="微软雅黑" panose="020B0503020204020204" pitchFamily="34" charset="-122"/>
                        </a:rPr>
                        <a:t>GMV</a:t>
                      </a:r>
                      <a:r>
                        <a:rPr lang="zh-CN" altLang="en-US" sz="1000" b="1" i="0" u="none" strike="noStrike" dirty="0">
                          <a:solidFill>
                            <a:srgbClr val="000000"/>
                          </a:solidFill>
                          <a:effectLst/>
                          <a:latin typeface="微软雅黑" panose="020B0503020204020204" pitchFamily="34" charset="-122"/>
                          <a:ea typeface="微软雅黑" panose="020B0503020204020204" pitchFamily="34" charset="-122"/>
                        </a:rPr>
                        <a:t>同比</a:t>
                      </a:r>
                    </a:p>
                  </a:txBody>
                  <a:tcPr marL="9525" marR="9525" marT="9525" marB="0" anchor="ctr">
                    <a:solidFill>
                      <a:schemeClr val="accent2">
                        <a:lumMod val="40000"/>
                        <a:lumOff val="60000"/>
                      </a:schemeClr>
                    </a:solidFill>
                  </a:tcPr>
                </a:tc>
                <a:tc>
                  <a:txBody>
                    <a:bodyPr/>
                    <a:lstStyle/>
                    <a:p>
                      <a:pPr algn="ctr" fontAlgn="ctr"/>
                      <a:r>
                        <a:rPr lang="zh-CN" altLang="en-US" sz="1000" b="1" i="0" u="none" strike="noStrike" dirty="0">
                          <a:solidFill>
                            <a:srgbClr val="000000"/>
                          </a:solidFill>
                          <a:effectLst/>
                          <a:latin typeface="微软雅黑" panose="020B0503020204020204" pitchFamily="34" charset="-122"/>
                          <a:ea typeface="微软雅黑" panose="020B0503020204020204" pitchFamily="34" charset="-122"/>
                        </a:rPr>
                        <a:t>非官旗</a:t>
                      </a:r>
                      <a:r>
                        <a:rPr lang="en-US" sz="1000" b="1" i="0" u="none" strike="noStrike" dirty="0">
                          <a:solidFill>
                            <a:srgbClr val="000000"/>
                          </a:solidFill>
                          <a:effectLst/>
                          <a:latin typeface="微软雅黑" panose="020B0503020204020204" pitchFamily="34" charset="-122"/>
                          <a:ea typeface="微软雅黑" panose="020B0503020204020204" pitchFamily="34" charset="-122"/>
                        </a:rPr>
                        <a:t>GMV</a:t>
                      </a:r>
                      <a:r>
                        <a:rPr lang="zh-CN" altLang="en-US" sz="1000" b="1" i="0" u="none" strike="noStrike" dirty="0">
                          <a:solidFill>
                            <a:srgbClr val="000000"/>
                          </a:solidFill>
                          <a:effectLst/>
                          <a:latin typeface="微软雅黑" panose="020B0503020204020204" pitchFamily="34" charset="-122"/>
                          <a:ea typeface="微软雅黑" panose="020B0503020204020204" pitchFamily="34" charset="-122"/>
                        </a:rPr>
                        <a:t>同比</a:t>
                      </a:r>
                    </a:p>
                  </a:txBody>
                  <a:tcPr marL="9525" marR="9525" marT="9525" marB="0" anchor="ctr">
                    <a:solidFill>
                      <a:schemeClr val="accent2">
                        <a:lumMod val="40000"/>
                        <a:lumOff val="60000"/>
                      </a:schemeClr>
                    </a:solidFill>
                  </a:tcPr>
                </a:tc>
                <a:extLst>
                  <a:ext uri="{0D108BD9-81ED-4DB2-BD59-A6C34878D82A}">
                    <a16:rowId xmlns:a16="http://schemas.microsoft.com/office/drawing/2014/main" val="2658797863"/>
                  </a:ext>
                </a:extLst>
              </a:tr>
              <a:tr h="361694">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Delonghi/德龙</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tc>
                <a:tc>
                  <a:txBody>
                    <a:bodyPr/>
                    <a:lstStyle/>
                    <a:p>
                      <a:pPr algn="ctr" fontAlgn="ctr"/>
                      <a:r>
                        <a:rPr lang="en-US" altLang="zh-CN" sz="1100" b="0" i="0" u="none" strike="noStrike" dirty="0">
                          <a:solidFill>
                            <a:srgbClr val="49711E"/>
                          </a:solidFill>
                          <a:effectLst/>
                          <a:latin typeface="微软雅黑" panose="020B0503020204020204" pitchFamily="34" charset="-122"/>
                          <a:ea typeface="微软雅黑" panose="020B0503020204020204" pitchFamily="34" charset="-122"/>
                        </a:rPr>
                        <a:t>+3%</a:t>
                      </a:r>
                    </a:p>
                  </a:txBody>
                  <a:tcPr marL="6350" marR="6350" marT="6350" marB="0" anchor="ctr">
                    <a:solidFill>
                      <a:srgbClr val="DBF0C5"/>
                    </a:solidFill>
                  </a:tcPr>
                </a:tc>
                <a:tc>
                  <a:txBody>
                    <a:bodyPr/>
                    <a:lstStyle/>
                    <a:p>
                      <a:pPr algn="ctr" fontAlgn="ctr"/>
                      <a:r>
                        <a:rPr lang="en-US" altLang="zh-CN" sz="1100" b="0" i="0" u="none" strike="noStrike" dirty="0">
                          <a:solidFill>
                            <a:srgbClr val="49711E"/>
                          </a:solidFill>
                          <a:effectLst/>
                          <a:latin typeface="微软雅黑" panose="020B0503020204020204" pitchFamily="34" charset="-122"/>
                          <a:ea typeface="微软雅黑" panose="020B0503020204020204" pitchFamily="34" charset="-122"/>
                        </a:rPr>
                        <a:t>+18%</a:t>
                      </a:r>
                    </a:p>
                  </a:txBody>
                  <a:tcPr marL="6350" marR="6350" marT="6350" marB="0" anchor="ctr">
                    <a:solidFill>
                      <a:srgbClr val="DBF0C5"/>
                    </a:solidFill>
                  </a:tcPr>
                </a:tc>
                <a:tc>
                  <a:txBody>
                    <a:bodyPr/>
                    <a:lstStyle/>
                    <a:p>
                      <a:pPr algn="ctr" fontAlgn="ctr"/>
                      <a:r>
                        <a:rPr lang="en-US" altLang="zh-CN" sz="1100" b="0" i="0" u="none" strike="noStrike" dirty="0">
                          <a:solidFill>
                            <a:srgbClr val="C00000"/>
                          </a:solidFill>
                          <a:effectLst/>
                          <a:latin typeface="微软雅黑" panose="020B0503020204020204" pitchFamily="34" charset="-122"/>
                          <a:ea typeface="微软雅黑" panose="020B0503020204020204" pitchFamily="34" charset="-122"/>
                        </a:rPr>
                        <a:t>-9%</a:t>
                      </a:r>
                    </a:p>
                  </a:txBody>
                  <a:tcPr marL="6350" marR="6350" marT="6350" marB="0" anchor="ctr">
                    <a:noFill/>
                  </a:tcPr>
                </a:tc>
                <a:extLst>
                  <a:ext uri="{0D108BD9-81ED-4DB2-BD59-A6C34878D82A}">
                    <a16:rowId xmlns:a16="http://schemas.microsoft.com/office/drawing/2014/main" val="3092878343"/>
                  </a:ext>
                </a:extLst>
              </a:tr>
              <a:tr h="361694">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格米莱</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noFill/>
                  </a:tcPr>
                </a:tc>
                <a:tc>
                  <a:txBody>
                    <a:bodyPr/>
                    <a:lstStyle/>
                    <a:p>
                      <a:pPr algn="ctr" fontAlgn="ctr"/>
                      <a:r>
                        <a:rPr lang="en-US" altLang="zh-CN" sz="1100" b="0" i="0" u="none" strike="noStrike" dirty="0">
                          <a:solidFill>
                            <a:srgbClr val="49711E"/>
                          </a:solidFill>
                          <a:effectLst/>
                          <a:latin typeface="微软雅黑" panose="020B0503020204020204" pitchFamily="34" charset="-122"/>
                          <a:ea typeface="微软雅黑" panose="020B0503020204020204" pitchFamily="34" charset="-122"/>
                        </a:rPr>
                        <a:t>+101%</a:t>
                      </a:r>
                    </a:p>
                  </a:txBody>
                  <a:tcPr marL="6350" marR="6350" marT="6350" marB="0" anchor="ctr">
                    <a:solidFill>
                      <a:srgbClr val="DBF0C5"/>
                    </a:solidFill>
                  </a:tcPr>
                </a:tc>
                <a:tc>
                  <a:txBody>
                    <a:bodyPr/>
                    <a:lstStyle/>
                    <a:p>
                      <a:pPr algn="ctr" fontAlgn="ctr"/>
                      <a:r>
                        <a:rPr lang="en-US" altLang="zh-CN" sz="1100" b="0" i="0" u="none" strike="noStrike" dirty="0">
                          <a:solidFill>
                            <a:srgbClr val="49711E"/>
                          </a:solidFill>
                          <a:effectLst/>
                          <a:latin typeface="微软雅黑" panose="020B0503020204020204" pitchFamily="34" charset="-122"/>
                          <a:ea typeface="微软雅黑" panose="020B0503020204020204" pitchFamily="34" charset="-122"/>
                        </a:rPr>
                        <a:t>+328%</a:t>
                      </a:r>
                    </a:p>
                  </a:txBody>
                  <a:tcPr marL="6350" marR="6350" marT="6350" marB="0" anchor="ctr">
                    <a:solidFill>
                      <a:srgbClr val="DBF0C5"/>
                    </a:solidFill>
                  </a:tcPr>
                </a:tc>
                <a:tc>
                  <a:txBody>
                    <a:bodyPr/>
                    <a:lstStyle/>
                    <a:p>
                      <a:pPr algn="ctr" fontAlgn="ctr"/>
                      <a:r>
                        <a:rPr lang="en-US" altLang="zh-CN" sz="1100" b="0" i="0" u="none" strike="noStrike" dirty="0">
                          <a:solidFill>
                            <a:srgbClr val="C00000"/>
                          </a:solidFill>
                          <a:effectLst/>
                          <a:latin typeface="微软雅黑" panose="020B0503020204020204" pitchFamily="34" charset="-122"/>
                          <a:ea typeface="微软雅黑" panose="020B0503020204020204" pitchFamily="34" charset="-122"/>
                        </a:rPr>
                        <a:t>-51%</a:t>
                      </a:r>
                    </a:p>
                  </a:txBody>
                  <a:tcPr marL="6350" marR="6350" marT="6350" marB="0" anchor="ctr">
                    <a:noFill/>
                  </a:tcPr>
                </a:tc>
                <a:extLst>
                  <a:ext uri="{0D108BD9-81ED-4DB2-BD59-A6C34878D82A}">
                    <a16:rowId xmlns:a16="http://schemas.microsoft.com/office/drawing/2014/main" val="2579914887"/>
                  </a:ext>
                </a:extLst>
              </a:tr>
              <a:tr h="361694">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Barsetto/百胜图</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noFill/>
                  </a:tcPr>
                </a:tc>
                <a:tc>
                  <a:txBody>
                    <a:bodyPr/>
                    <a:lstStyle/>
                    <a:p>
                      <a:pPr algn="ctr" fontAlgn="ctr"/>
                      <a:r>
                        <a:rPr lang="en-US" altLang="zh-CN" sz="1100" b="0" i="0" u="none" strike="noStrike" dirty="0">
                          <a:solidFill>
                            <a:srgbClr val="C00000"/>
                          </a:solidFill>
                          <a:effectLst/>
                          <a:latin typeface="微软雅黑" panose="020B0503020204020204" pitchFamily="34" charset="-122"/>
                          <a:ea typeface="微软雅黑" panose="020B0503020204020204" pitchFamily="34" charset="-122"/>
                        </a:rPr>
                        <a:t>-32%</a:t>
                      </a:r>
                    </a:p>
                  </a:txBody>
                  <a:tcPr marL="6350" marR="6350" marT="6350" marB="0" anchor="ctr">
                    <a:noFill/>
                  </a:tcPr>
                </a:tc>
                <a:tc>
                  <a:txBody>
                    <a:bodyPr/>
                    <a:lstStyle/>
                    <a:p>
                      <a:pPr algn="ctr" fontAlgn="ctr"/>
                      <a:r>
                        <a:rPr lang="en-US" altLang="zh-CN" sz="1100" b="0" i="0" u="none" strike="noStrike" dirty="0">
                          <a:solidFill>
                            <a:srgbClr val="C00000"/>
                          </a:solidFill>
                          <a:effectLst/>
                          <a:latin typeface="微软雅黑" panose="020B0503020204020204" pitchFamily="34" charset="-122"/>
                          <a:ea typeface="微软雅黑" panose="020B0503020204020204" pitchFamily="34" charset="-122"/>
                        </a:rPr>
                        <a:t>-28%</a:t>
                      </a:r>
                    </a:p>
                  </a:txBody>
                  <a:tcPr marL="6350" marR="6350" marT="6350" marB="0" anchor="ctr">
                    <a:noFill/>
                  </a:tcPr>
                </a:tc>
                <a:tc>
                  <a:txBody>
                    <a:bodyPr/>
                    <a:lstStyle/>
                    <a:p>
                      <a:pPr algn="ctr" fontAlgn="ctr"/>
                      <a:r>
                        <a:rPr lang="en-US" altLang="zh-CN" sz="1100" b="0" i="0" u="none" strike="noStrike">
                          <a:solidFill>
                            <a:srgbClr val="C00000"/>
                          </a:solidFill>
                          <a:effectLst/>
                          <a:latin typeface="微软雅黑" panose="020B0503020204020204" pitchFamily="34" charset="-122"/>
                          <a:ea typeface="微软雅黑" panose="020B0503020204020204" pitchFamily="34" charset="-122"/>
                        </a:rPr>
                        <a:t>-45%</a:t>
                      </a:r>
                    </a:p>
                  </a:txBody>
                  <a:tcPr marL="6350" marR="6350" marT="6350" marB="0" anchor="ctr">
                    <a:noFill/>
                  </a:tcPr>
                </a:tc>
                <a:extLst>
                  <a:ext uri="{0D108BD9-81ED-4DB2-BD59-A6C34878D82A}">
                    <a16:rowId xmlns:a16="http://schemas.microsoft.com/office/drawing/2014/main" val="1860775186"/>
                  </a:ext>
                </a:extLst>
              </a:tr>
              <a:tr h="361694">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Petrus/柏翠</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noFill/>
                  </a:tcPr>
                </a:tc>
                <a:tc>
                  <a:txBody>
                    <a:bodyPr/>
                    <a:lstStyle/>
                    <a:p>
                      <a:pPr algn="ctr" fontAlgn="ctr"/>
                      <a:r>
                        <a:rPr lang="en-US" altLang="zh-CN" sz="1100" b="0" i="0" u="none" strike="noStrike" dirty="0">
                          <a:solidFill>
                            <a:srgbClr val="C00000"/>
                          </a:solidFill>
                          <a:effectLst/>
                          <a:latin typeface="微软雅黑" panose="020B0503020204020204" pitchFamily="34" charset="-122"/>
                          <a:ea typeface="微软雅黑" panose="020B0503020204020204" pitchFamily="34" charset="-122"/>
                        </a:rPr>
                        <a:t>-1.4%</a:t>
                      </a:r>
                    </a:p>
                  </a:txBody>
                  <a:tcPr marL="6350" marR="6350" marT="6350" marB="0" anchor="ctr">
                    <a:noFill/>
                  </a:tcPr>
                </a:tc>
                <a:tc>
                  <a:txBody>
                    <a:bodyPr/>
                    <a:lstStyle/>
                    <a:p>
                      <a:pPr algn="ctr" fontAlgn="ctr"/>
                      <a:r>
                        <a:rPr lang="en-US" altLang="zh-CN" sz="1100" b="0" i="0" u="none" strike="noStrike" dirty="0">
                          <a:solidFill>
                            <a:srgbClr val="49711E"/>
                          </a:solidFill>
                          <a:effectLst/>
                          <a:latin typeface="微软雅黑" panose="020B0503020204020204" pitchFamily="34" charset="-122"/>
                          <a:ea typeface="微软雅黑" panose="020B0503020204020204" pitchFamily="34" charset="-122"/>
                        </a:rPr>
                        <a:t>+75%</a:t>
                      </a:r>
                    </a:p>
                  </a:txBody>
                  <a:tcPr marL="6350" marR="6350" marT="6350" marB="0" anchor="ctr">
                    <a:solidFill>
                      <a:srgbClr val="DBF0C5"/>
                    </a:solidFill>
                  </a:tcPr>
                </a:tc>
                <a:tc>
                  <a:txBody>
                    <a:bodyPr/>
                    <a:lstStyle/>
                    <a:p>
                      <a:pPr algn="ctr" fontAlgn="ctr"/>
                      <a:r>
                        <a:rPr lang="en-US" altLang="zh-CN" sz="1100" b="0" i="0" u="none" strike="noStrike">
                          <a:solidFill>
                            <a:srgbClr val="C00000"/>
                          </a:solidFill>
                          <a:effectLst/>
                          <a:latin typeface="微软雅黑" panose="020B0503020204020204" pitchFamily="34" charset="-122"/>
                          <a:ea typeface="微软雅黑" panose="020B0503020204020204" pitchFamily="34" charset="-122"/>
                        </a:rPr>
                        <a:t>-38%</a:t>
                      </a:r>
                    </a:p>
                  </a:txBody>
                  <a:tcPr marL="6350" marR="6350" marT="6350" marB="0" anchor="ctr">
                    <a:noFill/>
                  </a:tcPr>
                </a:tc>
                <a:extLst>
                  <a:ext uri="{0D108BD9-81ED-4DB2-BD59-A6C34878D82A}">
                    <a16:rowId xmlns:a16="http://schemas.microsoft.com/office/drawing/2014/main" val="2023475566"/>
                  </a:ext>
                </a:extLst>
              </a:tr>
              <a:tr h="361694">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NESPRESSO/奈斯派索</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noFill/>
                  </a:tcPr>
                </a:tc>
                <a:tc>
                  <a:txBody>
                    <a:bodyPr/>
                    <a:lstStyle/>
                    <a:p>
                      <a:pPr algn="ctr" fontAlgn="ctr"/>
                      <a:r>
                        <a:rPr lang="en-US" altLang="zh-CN" sz="1100" b="0" i="0" u="none" strike="noStrike" dirty="0">
                          <a:solidFill>
                            <a:srgbClr val="C00000"/>
                          </a:solidFill>
                          <a:effectLst/>
                          <a:latin typeface="微软雅黑" panose="020B0503020204020204" pitchFamily="34" charset="-122"/>
                          <a:ea typeface="微软雅黑" panose="020B0503020204020204" pitchFamily="34" charset="-122"/>
                        </a:rPr>
                        <a:t>-38%</a:t>
                      </a:r>
                    </a:p>
                  </a:txBody>
                  <a:tcPr marL="6350" marR="6350" marT="6350" marB="0" anchor="ctr">
                    <a:noFill/>
                  </a:tcPr>
                </a:tc>
                <a:tc>
                  <a:txBody>
                    <a:bodyPr/>
                    <a:lstStyle/>
                    <a:p>
                      <a:pPr algn="ctr" fontAlgn="ctr"/>
                      <a:r>
                        <a:rPr lang="en-US" altLang="zh-CN" sz="1100" b="0" i="0" u="none" strike="noStrike" dirty="0">
                          <a:solidFill>
                            <a:srgbClr val="C00000"/>
                          </a:solidFill>
                          <a:effectLst/>
                          <a:latin typeface="微软雅黑" panose="020B0503020204020204" pitchFamily="34" charset="-122"/>
                          <a:ea typeface="微软雅黑" panose="020B0503020204020204" pitchFamily="34" charset="-122"/>
                        </a:rPr>
                        <a:t>-48%</a:t>
                      </a:r>
                    </a:p>
                  </a:txBody>
                  <a:tcPr marL="6350" marR="6350" marT="6350" marB="0" anchor="ctr">
                    <a:noFill/>
                  </a:tcPr>
                </a:tc>
                <a:tc>
                  <a:txBody>
                    <a:bodyPr/>
                    <a:lstStyle/>
                    <a:p>
                      <a:pPr algn="ctr" fontAlgn="ctr"/>
                      <a:r>
                        <a:rPr lang="en-US" altLang="zh-CN" sz="1100" b="0" i="0" u="none" strike="noStrike" dirty="0">
                          <a:solidFill>
                            <a:srgbClr val="C00000"/>
                          </a:solidFill>
                          <a:effectLst/>
                          <a:latin typeface="微软雅黑" panose="020B0503020204020204" pitchFamily="34" charset="-122"/>
                          <a:ea typeface="微软雅黑" panose="020B0503020204020204" pitchFamily="34" charset="-122"/>
                        </a:rPr>
                        <a:t>-9%</a:t>
                      </a:r>
                    </a:p>
                  </a:txBody>
                  <a:tcPr marL="6350" marR="6350" marT="6350" marB="0" anchor="ctr">
                    <a:noFill/>
                  </a:tcPr>
                </a:tc>
                <a:extLst>
                  <a:ext uri="{0D108BD9-81ED-4DB2-BD59-A6C34878D82A}">
                    <a16:rowId xmlns:a16="http://schemas.microsoft.com/office/drawing/2014/main" val="1291684554"/>
                  </a:ext>
                </a:extLst>
              </a:tr>
              <a:tr h="361694">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Philips/飞利浦</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noFill/>
                  </a:tcPr>
                </a:tc>
                <a:tc>
                  <a:txBody>
                    <a:bodyPr/>
                    <a:lstStyle/>
                    <a:p>
                      <a:pPr algn="ctr" fontAlgn="ctr"/>
                      <a:r>
                        <a:rPr lang="en-US" altLang="zh-CN" sz="1100" b="0" i="0" u="none" strike="noStrike" dirty="0">
                          <a:solidFill>
                            <a:srgbClr val="C00000"/>
                          </a:solidFill>
                          <a:effectLst/>
                          <a:latin typeface="微软雅黑" panose="020B0503020204020204" pitchFamily="34" charset="-122"/>
                          <a:ea typeface="微软雅黑" panose="020B0503020204020204" pitchFamily="34" charset="-122"/>
                        </a:rPr>
                        <a:t>-42%</a:t>
                      </a:r>
                    </a:p>
                  </a:txBody>
                  <a:tcPr marL="6350" marR="6350" marT="6350" marB="0" anchor="ctr">
                    <a:noFill/>
                  </a:tcPr>
                </a:tc>
                <a:tc>
                  <a:txBody>
                    <a:bodyPr/>
                    <a:lstStyle/>
                    <a:p>
                      <a:pPr algn="ctr" fontAlgn="ctr"/>
                      <a:r>
                        <a:rPr lang="en-US" altLang="zh-CN" sz="1100" b="0" i="0" u="none" strike="noStrike" dirty="0">
                          <a:solidFill>
                            <a:srgbClr val="C00000"/>
                          </a:solidFill>
                          <a:effectLst/>
                          <a:latin typeface="微软雅黑" panose="020B0503020204020204" pitchFamily="34" charset="-122"/>
                          <a:ea typeface="微软雅黑" panose="020B0503020204020204" pitchFamily="34" charset="-122"/>
                        </a:rPr>
                        <a:t>-63%</a:t>
                      </a:r>
                    </a:p>
                  </a:txBody>
                  <a:tcPr marL="6350" marR="6350" marT="6350" marB="0" anchor="ctr">
                    <a:noFill/>
                  </a:tcPr>
                </a:tc>
                <a:tc>
                  <a:txBody>
                    <a:bodyPr/>
                    <a:lstStyle/>
                    <a:p>
                      <a:pPr algn="ctr" fontAlgn="ctr"/>
                      <a:r>
                        <a:rPr lang="en-US" altLang="zh-CN" sz="1100" b="0" i="0" u="none" strike="noStrike" dirty="0">
                          <a:solidFill>
                            <a:srgbClr val="C00000"/>
                          </a:solidFill>
                          <a:effectLst/>
                          <a:latin typeface="微软雅黑" panose="020B0503020204020204" pitchFamily="34" charset="-122"/>
                          <a:ea typeface="微软雅黑" panose="020B0503020204020204" pitchFamily="34" charset="-122"/>
                        </a:rPr>
                        <a:t>-19%</a:t>
                      </a:r>
                    </a:p>
                  </a:txBody>
                  <a:tcPr marL="6350" marR="6350" marT="6350" marB="0" anchor="ctr">
                    <a:noFill/>
                  </a:tcPr>
                </a:tc>
                <a:extLst>
                  <a:ext uri="{0D108BD9-81ED-4DB2-BD59-A6C34878D82A}">
                    <a16:rowId xmlns:a16="http://schemas.microsoft.com/office/drawing/2014/main" val="2541300264"/>
                  </a:ext>
                </a:extLst>
              </a:tr>
              <a:tr h="361694">
                <a:tc>
                  <a:txBody>
                    <a:bodyPr/>
                    <a:lstStyle/>
                    <a:p>
                      <a:pPr algn="ctr" fontAlgn="ctr"/>
                      <a:r>
                        <a:rPr lang="en-US" altLang="zh-CN" sz="1100" b="0" i="0" u="none" strike="noStrike" dirty="0">
                          <a:solidFill>
                            <a:srgbClr val="000000"/>
                          </a:solidFill>
                          <a:effectLst/>
                          <a:latin typeface="Microsoft YaHei UI" panose="020B0503020204020204" pitchFamily="34" charset="-122"/>
                          <a:ea typeface="Microsoft YaHei UI" panose="020B0503020204020204" pitchFamily="34" charset="-122"/>
                        </a:rPr>
                        <a:t>maxim’s de </a:t>
                      </a:r>
                      <a:r>
                        <a:rPr lang="en-US" altLang="zh-CN" sz="1100" b="0" i="0" u="none" strike="noStrike" dirty="0" err="1">
                          <a:solidFill>
                            <a:srgbClr val="000000"/>
                          </a:solidFill>
                          <a:effectLst/>
                          <a:latin typeface="Microsoft YaHei UI" panose="020B0503020204020204" pitchFamily="34" charset="-122"/>
                          <a:ea typeface="Microsoft YaHei UI" panose="020B0503020204020204" pitchFamily="34" charset="-122"/>
                        </a:rPr>
                        <a:t>paris</a:t>
                      </a:r>
                      <a:endParaRPr lang="en-US" sz="1100" b="0" i="0" u="none" strike="noStrike" dirty="0">
                        <a:solidFill>
                          <a:srgbClr val="000000"/>
                        </a:solidFill>
                        <a:effectLst/>
                        <a:latin typeface="Microsoft YaHei UI" panose="020B0503020204020204" pitchFamily="34" charset="-122"/>
                        <a:ea typeface="Microsoft YaHei UI" panose="020B0503020204020204" pitchFamily="34" charset="-122"/>
                      </a:endParaRPr>
                    </a:p>
                  </a:txBody>
                  <a:tcPr marL="6350" marR="6350" marT="6350" marB="0" anchor="ctr">
                    <a:noFill/>
                  </a:tcPr>
                </a:tc>
                <a:tc>
                  <a:txBody>
                    <a:bodyPr/>
                    <a:lstStyle/>
                    <a:p>
                      <a:pPr algn="ctr" fontAlgn="ctr"/>
                      <a:r>
                        <a:rPr lang="en-US" altLang="zh-CN" sz="1100" b="0" i="0" u="none" strike="noStrike" dirty="0">
                          <a:solidFill>
                            <a:srgbClr val="C00000"/>
                          </a:solidFill>
                          <a:effectLst/>
                          <a:latin typeface="微软雅黑" panose="020B0503020204020204" pitchFamily="34" charset="-122"/>
                          <a:ea typeface="微软雅黑" panose="020B0503020204020204" pitchFamily="34" charset="-122"/>
                        </a:rPr>
                        <a:t>-40%</a:t>
                      </a:r>
                    </a:p>
                  </a:txBody>
                  <a:tcPr marL="6350" marR="6350" marT="6350" marB="0" anchor="ctr">
                    <a:noFill/>
                  </a:tcPr>
                </a:tc>
                <a:tc>
                  <a:txBody>
                    <a:bodyPr/>
                    <a:lstStyle/>
                    <a:p>
                      <a:pPr algn="ctr" fontAlgn="ctr"/>
                      <a:r>
                        <a:rPr lang="en-US" altLang="zh-CN" sz="1100" b="0" i="0" u="none" strike="noStrike">
                          <a:solidFill>
                            <a:srgbClr val="C00000"/>
                          </a:solidFill>
                          <a:effectLst/>
                          <a:latin typeface="微软雅黑" panose="020B0503020204020204" pitchFamily="34" charset="-122"/>
                          <a:ea typeface="微软雅黑" panose="020B0503020204020204" pitchFamily="34" charset="-122"/>
                        </a:rPr>
                        <a:t>-39%</a:t>
                      </a:r>
                    </a:p>
                  </a:txBody>
                  <a:tcPr marL="6350" marR="6350" marT="6350" marB="0" anchor="ctr">
                    <a:noFill/>
                  </a:tcPr>
                </a:tc>
                <a:tc>
                  <a:txBody>
                    <a:bodyPr/>
                    <a:lstStyle/>
                    <a:p>
                      <a:pPr algn="ctr" fontAlgn="ctr"/>
                      <a:r>
                        <a:rPr lang="en-US" altLang="zh-CN" sz="1100" b="0" i="0" u="none" strike="noStrike" dirty="0">
                          <a:solidFill>
                            <a:srgbClr val="C00000"/>
                          </a:solidFill>
                          <a:effectLst/>
                          <a:latin typeface="微软雅黑" panose="020B0503020204020204" pitchFamily="34" charset="-122"/>
                          <a:ea typeface="微软雅黑" panose="020B0503020204020204" pitchFamily="34" charset="-122"/>
                        </a:rPr>
                        <a:t>-47%</a:t>
                      </a:r>
                    </a:p>
                  </a:txBody>
                  <a:tcPr marL="6350" marR="6350" marT="6350" marB="0" anchor="ctr">
                    <a:noFill/>
                  </a:tcPr>
                </a:tc>
                <a:extLst>
                  <a:ext uri="{0D108BD9-81ED-4DB2-BD59-A6C34878D82A}">
                    <a16:rowId xmlns:a16="http://schemas.microsoft.com/office/drawing/2014/main" val="1256034274"/>
                  </a:ext>
                </a:extLst>
              </a:tr>
              <a:tr h="361694">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Breville/铂富</a:t>
                      </a:r>
                      <a:endParaRPr 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noFill/>
                  </a:tcPr>
                </a:tc>
                <a:tc>
                  <a:txBody>
                    <a:bodyPr/>
                    <a:lstStyle/>
                    <a:p>
                      <a:pPr algn="ctr" fontAlgn="ctr"/>
                      <a:r>
                        <a:rPr lang="en-US" altLang="zh-CN" sz="1100" b="0" i="0" u="none" strike="noStrike" dirty="0">
                          <a:solidFill>
                            <a:srgbClr val="C00000"/>
                          </a:solidFill>
                          <a:effectLst/>
                          <a:latin typeface="微软雅黑" panose="020B0503020204020204" pitchFamily="34" charset="-122"/>
                          <a:ea typeface="微软雅黑" panose="020B0503020204020204" pitchFamily="34" charset="-122"/>
                        </a:rPr>
                        <a:t>-37%</a:t>
                      </a:r>
                    </a:p>
                  </a:txBody>
                  <a:tcPr marL="6350" marR="6350" marT="6350" marB="0" anchor="ctr">
                    <a:noFill/>
                  </a:tcPr>
                </a:tc>
                <a:tc>
                  <a:txBody>
                    <a:bodyPr/>
                    <a:lstStyle/>
                    <a:p>
                      <a:pPr algn="ctr" fontAlgn="ctr"/>
                      <a:r>
                        <a:rPr lang="en-US" altLang="zh-CN" sz="1100" b="0" i="0" u="none" strike="noStrike" dirty="0">
                          <a:solidFill>
                            <a:srgbClr val="C00000"/>
                          </a:solidFill>
                          <a:effectLst/>
                          <a:latin typeface="微软雅黑" panose="020B0503020204020204" pitchFamily="34" charset="-122"/>
                          <a:ea typeface="微软雅黑" panose="020B0503020204020204" pitchFamily="34" charset="-122"/>
                        </a:rPr>
                        <a:t>-3%</a:t>
                      </a:r>
                    </a:p>
                  </a:txBody>
                  <a:tcPr marL="6350" marR="6350" marT="6350" marB="0" anchor="ctr">
                    <a:noFill/>
                  </a:tcPr>
                </a:tc>
                <a:tc>
                  <a:txBody>
                    <a:bodyPr/>
                    <a:lstStyle/>
                    <a:p>
                      <a:pPr algn="ctr" fontAlgn="ctr"/>
                      <a:r>
                        <a:rPr lang="en-US" altLang="zh-CN" sz="1100" b="0" i="0" u="none" strike="noStrike" dirty="0">
                          <a:solidFill>
                            <a:srgbClr val="C00000"/>
                          </a:solidFill>
                          <a:effectLst/>
                          <a:latin typeface="微软雅黑" panose="020B0503020204020204" pitchFamily="34" charset="-122"/>
                          <a:ea typeface="微软雅黑" panose="020B0503020204020204" pitchFamily="34" charset="-122"/>
                        </a:rPr>
                        <a:t>-42%</a:t>
                      </a:r>
                    </a:p>
                  </a:txBody>
                  <a:tcPr marL="6350" marR="6350" marT="6350" marB="0" anchor="ctr">
                    <a:noFill/>
                  </a:tcPr>
                </a:tc>
                <a:extLst>
                  <a:ext uri="{0D108BD9-81ED-4DB2-BD59-A6C34878D82A}">
                    <a16:rowId xmlns:a16="http://schemas.microsoft.com/office/drawing/2014/main" val="3150763522"/>
                  </a:ext>
                </a:extLst>
              </a:tr>
              <a:tr h="361694">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SMEG</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noFill/>
                  </a:tcPr>
                </a:tc>
                <a:tc>
                  <a:txBody>
                    <a:bodyPr/>
                    <a:lstStyle/>
                    <a:p>
                      <a:pPr algn="ctr" fontAlgn="ctr"/>
                      <a:r>
                        <a:rPr lang="en-US" altLang="zh-CN" sz="1100" b="0" i="0" u="none" strike="noStrike" dirty="0">
                          <a:solidFill>
                            <a:srgbClr val="C00000"/>
                          </a:solidFill>
                          <a:effectLst/>
                          <a:latin typeface="微软雅黑" panose="020B0503020204020204" pitchFamily="34" charset="-122"/>
                          <a:ea typeface="微软雅黑" panose="020B0503020204020204" pitchFamily="34" charset="-122"/>
                        </a:rPr>
                        <a:t>-35%</a:t>
                      </a:r>
                    </a:p>
                  </a:txBody>
                  <a:tcPr marL="6350" marR="6350" marT="6350" marB="0" anchor="ctr">
                    <a:noFill/>
                  </a:tcPr>
                </a:tc>
                <a:tc>
                  <a:txBody>
                    <a:bodyPr/>
                    <a:lstStyle/>
                    <a:p>
                      <a:pPr algn="ctr" fontAlgn="ctr"/>
                      <a:r>
                        <a:rPr lang="en-US" altLang="zh-CN" sz="1100" b="0" i="0" u="none" strike="noStrike">
                          <a:solidFill>
                            <a:srgbClr val="C00000"/>
                          </a:solidFill>
                          <a:effectLst/>
                          <a:latin typeface="微软雅黑" panose="020B0503020204020204" pitchFamily="34" charset="-122"/>
                          <a:ea typeface="微软雅黑" panose="020B0503020204020204" pitchFamily="34" charset="-122"/>
                        </a:rPr>
                        <a:t>-25%</a:t>
                      </a:r>
                    </a:p>
                  </a:txBody>
                  <a:tcPr marL="6350" marR="6350" marT="6350" marB="0" anchor="ctr">
                    <a:noFill/>
                  </a:tcPr>
                </a:tc>
                <a:tc>
                  <a:txBody>
                    <a:bodyPr/>
                    <a:lstStyle/>
                    <a:p>
                      <a:pPr algn="ctr" fontAlgn="ctr"/>
                      <a:r>
                        <a:rPr lang="en-US" altLang="zh-CN" sz="1100" b="0" i="0" u="none" strike="noStrike" dirty="0">
                          <a:solidFill>
                            <a:srgbClr val="C00000"/>
                          </a:solidFill>
                          <a:effectLst/>
                          <a:latin typeface="微软雅黑" panose="020B0503020204020204" pitchFamily="34" charset="-122"/>
                          <a:ea typeface="微软雅黑" panose="020B0503020204020204" pitchFamily="34" charset="-122"/>
                        </a:rPr>
                        <a:t>-48%</a:t>
                      </a:r>
                    </a:p>
                  </a:txBody>
                  <a:tcPr marL="6350" marR="6350" marT="6350" marB="0" anchor="ctr">
                    <a:noFill/>
                  </a:tcPr>
                </a:tc>
                <a:extLst>
                  <a:ext uri="{0D108BD9-81ED-4DB2-BD59-A6C34878D82A}">
                    <a16:rowId xmlns:a16="http://schemas.microsoft.com/office/drawing/2014/main" val="3762893160"/>
                  </a:ext>
                </a:extLst>
              </a:tr>
              <a:tr h="361694">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Bear/小熊</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noFill/>
                  </a:tcPr>
                </a:tc>
                <a:tc>
                  <a:txBody>
                    <a:bodyPr/>
                    <a:lstStyle/>
                    <a:p>
                      <a:pPr algn="ctr" fontAlgn="ctr"/>
                      <a:r>
                        <a:rPr lang="en-US" altLang="zh-CN" sz="1100" b="0" i="0" u="none" strike="noStrike" dirty="0">
                          <a:solidFill>
                            <a:srgbClr val="49711E"/>
                          </a:solidFill>
                          <a:effectLst/>
                          <a:latin typeface="微软雅黑" panose="020B0503020204020204" pitchFamily="34" charset="-122"/>
                          <a:ea typeface="微软雅黑" panose="020B0503020204020204" pitchFamily="34" charset="-122"/>
                        </a:rPr>
                        <a:t>+134%</a:t>
                      </a:r>
                    </a:p>
                  </a:txBody>
                  <a:tcPr marL="6350" marR="6350" marT="6350" marB="0" anchor="ctr">
                    <a:solidFill>
                      <a:srgbClr val="DBF0C5"/>
                    </a:solidFill>
                  </a:tcPr>
                </a:tc>
                <a:tc>
                  <a:txBody>
                    <a:bodyPr/>
                    <a:lstStyle/>
                    <a:p>
                      <a:pPr algn="ctr" fontAlgn="ctr"/>
                      <a:r>
                        <a:rPr lang="en-US" altLang="zh-CN" sz="1100" b="0" i="0" u="none" strike="noStrike" dirty="0">
                          <a:solidFill>
                            <a:schemeClr val="accent6"/>
                          </a:solidFill>
                          <a:effectLst/>
                          <a:latin typeface="微软雅黑" panose="020B0503020204020204" pitchFamily="34" charset="-122"/>
                          <a:ea typeface="微软雅黑" panose="020B0503020204020204" pitchFamily="34" charset="-122"/>
                        </a:rPr>
                        <a:t>+279%</a:t>
                      </a:r>
                    </a:p>
                  </a:txBody>
                  <a:tcPr marL="6350" marR="6350" marT="6350" marB="0" anchor="ctr">
                    <a:solidFill>
                      <a:schemeClr val="accent6">
                        <a:lumMod val="20000"/>
                        <a:lumOff val="80000"/>
                      </a:schemeClr>
                    </a:solidFill>
                  </a:tcPr>
                </a:tc>
                <a:tc>
                  <a:txBody>
                    <a:bodyPr/>
                    <a:lstStyle/>
                    <a:p>
                      <a:pPr algn="ctr" fontAlgn="ctr"/>
                      <a:r>
                        <a:rPr lang="en-US" altLang="zh-CN" sz="1100" b="0" i="0" u="none" strike="noStrike" dirty="0">
                          <a:solidFill>
                            <a:srgbClr val="C00000"/>
                          </a:solidFill>
                          <a:effectLst/>
                          <a:latin typeface="微软雅黑" panose="020B0503020204020204" pitchFamily="34" charset="-122"/>
                          <a:ea typeface="微软雅黑" panose="020B0503020204020204" pitchFamily="34" charset="-122"/>
                        </a:rPr>
                        <a:t>-30%</a:t>
                      </a:r>
                    </a:p>
                  </a:txBody>
                  <a:tcPr marL="6350" marR="6350" marT="6350" marB="0" anchor="ctr">
                    <a:noFill/>
                  </a:tcPr>
                </a:tc>
                <a:extLst>
                  <a:ext uri="{0D108BD9-81ED-4DB2-BD59-A6C34878D82A}">
                    <a16:rowId xmlns:a16="http://schemas.microsoft.com/office/drawing/2014/main" val="1074129609"/>
                  </a:ext>
                </a:extLst>
              </a:tr>
            </a:tbl>
          </a:graphicData>
        </a:graphic>
      </p:graphicFrame>
      <p:sp>
        <p:nvSpPr>
          <p:cNvPr id="13" name="对话气泡: 矩形 12">
            <a:extLst>
              <a:ext uri="{FF2B5EF4-FFF2-40B4-BE49-F238E27FC236}">
                <a16:creationId xmlns:a16="http://schemas.microsoft.com/office/drawing/2014/main" id="{99A2E554-2A1A-4561-809B-99453983D524}"/>
              </a:ext>
            </a:extLst>
          </p:cNvPr>
          <p:cNvSpPr/>
          <p:nvPr/>
        </p:nvSpPr>
        <p:spPr>
          <a:xfrm>
            <a:off x="6095999" y="1822351"/>
            <a:ext cx="5508626" cy="4425567"/>
          </a:xfrm>
          <a:prstGeom prst="wedgeRectCallout">
            <a:avLst>
              <a:gd name="adj1" fmla="val -61154"/>
              <a:gd name="adj2" fmla="val 4716"/>
            </a:avLst>
          </a:prstGeom>
          <a:solidFill>
            <a:srgbClr val="FDF7EE"/>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graphicFrame>
        <p:nvGraphicFramePr>
          <p:cNvPr id="14" name="图表 13">
            <a:extLst>
              <a:ext uri="{FF2B5EF4-FFF2-40B4-BE49-F238E27FC236}">
                <a16:creationId xmlns:a16="http://schemas.microsoft.com/office/drawing/2014/main" id="{17FEAC48-BDD3-4C59-AB1A-06F19F748F0E}"/>
              </a:ext>
            </a:extLst>
          </p:cNvPr>
          <p:cNvGraphicFramePr/>
          <p:nvPr>
            <p:extLst/>
          </p:nvPr>
        </p:nvGraphicFramePr>
        <p:xfrm>
          <a:off x="6478179" y="2004945"/>
          <a:ext cx="5126446" cy="2819604"/>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5" name="表格 14">
            <a:extLst>
              <a:ext uri="{FF2B5EF4-FFF2-40B4-BE49-F238E27FC236}">
                <a16:creationId xmlns:a16="http://schemas.microsoft.com/office/drawing/2014/main" id="{C3355FF2-1D3E-4341-A329-118834A45B74}"/>
              </a:ext>
            </a:extLst>
          </p:cNvPr>
          <p:cNvGraphicFramePr>
            <a:graphicFrameLocks noGrp="1"/>
          </p:cNvGraphicFramePr>
          <p:nvPr>
            <p:extLst/>
          </p:nvPr>
        </p:nvGraphicFramePr>
        <p:xfrm>
          <a:off x="6812067" y="4950948"/>
          <a:ext cx="4458669" cy="1097280"/>
        </p:xfrm>
        <a:graphic>
          <a:graphicData uri="http://schemas.openxmlformats.org/drawingml/2006/table">
            <a:tbl>
              <a:tblPr firstRow="1" bandRow="1">
                <a:tableStyleId>{5C22544A-7EE6-4342-B048-85BDC9FD1C3A}</a:tableStyleId>
              </a:tblPr>
              <a:tblGrid>
                <a:gridCol w="1486223">
                  <a:extLst>
                    <a:ext uri="{9D8B030D-6E8A-4147-A177-3AD203B41FA5}">
                      <a16:colId xmlns:a16="http://schemas.microsoft.com/office/drawing/2014/main" val="2631830161"/>
                    </a:ext>
                  </a:extLst>
                </a:gridCol>
                <a:gridCol w="1486223">
                  <a:extLst>
                    <a:ext uri="{9D8B030D-6E8A-4147-A177-3AD203B41FA5}">
                      <a16:colId xmlns:a16="http://schemas.microsoft.com/office/drawing/2014/main" val="1172554897"/>
                    </a:ext>
                  </a:extLst>
                </a:gridCol>
                <a:gridCol w="1486223">
                  <a:extLst>
                    <a:ext uri="{9D8B030D-6E8A-4147-A177-3AD203B41FA5}">
                      <a16:colId xmlns:a16="http://schemas.microsoft.com/office/drawing/2014/main" val="1308078253"/>
                    </a:ext>
                  </a:extLst>
                </a:gridCol>
              </a:tblGrid>
              <a:tr h="180387">
                <a:tc>
                  <a:txBody>
                    <a:bodyPr/>
                    <a:lstStyle/>
                    <a:p>
                      <a:pPr algn="ctr"/>
                      <a:r>
                        <a:rPr lang="zh-CN" altLang="en-US" sz="1200" dirty="0"/>
                        <a:t>类比</a:t>
                      </a:r>
                    </a:p>
                  </a:txBody>
                  <a:tcPr/>
                </a:tc>
                <a:tc>
                  <a:txBody>
                    <a:bodyPr/>
                    <a:lstStyle/>
                    <a:p>
                      <a:pPr algn="ctr"/>
                      <a:r>
                        <a:rPr lang="zh-CN" altLang="en-US" sz="1200" dirty="0"/>
                        <a:t>包含月份</a:t>
                      </a:r>
                    </a:p>
                  </a:txBody>
                  <a:tcPr/>
                </a:tc>
                <a:tc>
                  <a:txBody>
                    <a:bodyPr/>
                    <a:lstStyle/>
                    <a:p>
                      <a:pPr algn="ctr"/>
                      <a:r>
                        <a:rPr lang="zh-CN" altLang="en-US" sz="1200" dirty="0"/>
                        <a:t>控盘率均值</a:t>
                      </a:r>
                    </a:p>
                  </a:txBody>
                  <a:tcPr/>
                </a:tc>
                <a:extLst>
                  <a:ext uri="{0D108BD9-81ED-4DB2-BD59-A6C34878D82A}">
                    <a16:rowId xmlns:a16="http://schemas.microsoft.com/office/drawing/2014/main" val="1855907032"/>
                  </a:ext>
                </a:extLst>
              </a:tr>
              <a:tr h="180387">
                <a:tc>
                  <a:txBody>
                    <a:bodyPr/>
                    <a:lstStyle/>
                    <a:p>
                      <a:pPr algn="ctr"/>
                      <a:r>
                        <a:rPr lang="zh-CN" altLang="en-US" sz="1200" dirty="0"/>
                        <a:t>大促月</a:t>
                      </a:r>
                    </a:p>
                  </a:txBody>
                  <a:tcPr anchor="ctr"/>
                </a:tc>
                <a:tc>
                  <a:txBody>
                    <a:bodyPr/>
                    <a:lstStyle/>
                    <a:p>
                      <a:pPr algn="ctr"/>
                      <a:r>
                        <a:rPr lang="en-US" altLang="zh-CN" sz="1200" dirty="0"/>
                        <a:t>5&amp;6</a:t>
                      </a:r>
                      <a:r>
                        <a:rPr lang="zh-CN" altLang="en-US" sz="1200" dirty="0"/>
                        <a:t>月、</a:t>
                      </a:r>
                      <a:r>
                        <a:rPr lang="en-US" altLang="zh-CN" sz="1200" dirty="0"/>
                        <a:t>10&amp;11</a:t>
                      </a:r>
                      <a:r>
                        <a:rPr lang="zh-CN" altLang="en-US" sz="1200" dirty="0"/>
                        <a:t>月</a:t>
                      </a:r>
                    </a:p>
                  </a:txBody>
                  <a:tcPr anchor="ctr"/>
                </a:tc>
                <a:tc>
                  <a:txBody>
                    <a:bodyPr/>
                    <a:lstStyle/>
                    <a:p>
                      <a:pPr algn="ctr"/>
                      <a:r>
                        <a:rPr lang="en-US" altLang="zh-CN" sz="1200" dirty="0"/>
                        <a:t>85%</a:t>
                      </a:r>
                      <a:endParaRPr lang="zh-CN" altLang="en-US" sz="1200" dirty="0"/>
                    </a:p>
                  </a:txBody>
                  <a:tcPr anchor="ctr"/>
                </a:tc>
                <a:extLst>
                  <a:ext uri="{0D108BD9-81ED-4DB2-BD59-A6C34878D82A}">
                    <a16:rowId xmlns:a16="http://schemas.microsoft.com/office/drawing/2014/main" val="1314126643"/>
                  </a:ext>
                </a:extLst>
              </a:tr>
              <a:tr h="180387">
                <a:tc>
                  <a:txBody>
                    <a:bodyPr/>
                    <a:lstStyle/>
                    <a:p>
                      <a:pPr algn="ctr"/>
                      <a:r>
                        <a:rPr lang="zh-CN" altLang="en-US" sz="1200" dirty="0"/>
                        <a:t>小促月</a:t>
                      </a:r>
                    </a:p>
                  </a:txBody>
                  <a:tcPr anchor="ctr"/>
                </a:tc>
                <a:tc>
                  <a:txBody>
                    <a:bodyPr/>
                    <a:lstStyle/>
                    <a:p>
                      <a:pPr algn="ctr"/>
                      <a:r>
                        <a:rPr lang="en-US" altLang="zh-CN" sz="1200" dirty="0"/>
                        <a:t>3</a:t>
                      </a:r>
                      <a:r>
                        <a:rPr lang="zh-CN" altLang="en-US" sz="1200" dirty="0"/>
                        <a:t>月、</a:t>
                      </a:r>
                      <a:r>
                        <a:rPr lang="en-US" altLang="zh-CN" sz="1200" dirty="0"/>
                        <a:t>12</a:t>
                      </a:r>
                      <a:r>
                        <a:rPr lang="zh-CN" altLang="en-US" sz="1200" dirty="0"/>
                        <a:t>月</a:t>
                      </a:r>
                    </a:p>
                  </a:txBody>
                  <a:tcPr anchor="ctr"/>
                </a:tc>
                <a:tc>
                  <a:txBody>
                    <a:bodyPr/>
                    <a:lstStyle/>
                    <a:p>
                      <a:pPr algn="ctr"/>
                      <a:r>
                        <a:rPr lang="en-US" altLang="zh-CN" sz="1200" dirty="0"/>
                        <a:t>74%</a:t>
                      </a:r>
                      <a:endParaRPr lang="zh-CN" altLang="en-US" sz="1200" dirty="0"/>
                    </a:p>
                  </a:txBody>
                  <a:tcPr anchor="ctr"/>
                </a:tc>
                <a:extLst>
                  <a:ext uri="{0D108BD9-81ED-4DB2-BD59-A6C34878D82A}">
                    <a16:rowId xmlns:a16="http://schemas.microsoft.com/office/drawing/2014/main" val="3142930658"/>
                  </a:ext>
                </a:extLst>
              </a:tr>
              <a:tr h="180387">
                <a:tc>
                  <a:txBody>
                    <a:bodyPr/>
                    <a:lstStyle/>
                    <a:p>
                      <a:pPr algn="ctr"/>
                      <a:r>
                        <a:rPr lang="zh-CN" altLang="en-US" sz="1200" dirty="0"/>
                        <a:t>平销期</a:t>
                      </a:r>
                    </a:p>
                  </a:txBody>
                  <a:tcPr anchor="ctr"/>
                </a:tc>
                <a:tc>
                  <a:txBody>
                    <a:bodyPr/>
                    <a:lstStyle/>
                    <a:p>
                      <a:pPr algn="ctr"/>
                      <a:r>
                        <a:rPr lang="zh-CN" altLang="en-US" sz="1200" dirty="0"/>
                        <a:t>剩余月份</a:t>
                      </a:r>
                    </a:p>
                  </a:txBody>
                  <a:tcPr anchor="ctr"/>
                </a:tc>
                <a:tc>
                  <a:txBody>
                    <a:bodyPr/>
                    <a:lstStyle/>
                    <a:p>
                      <a:pPr algn="ctr"/>
                      <a:r>
                        <a:rPr lang="en-US" altLang="zh-CN" sz="1200" dirty="0"/>
                        <a:t>64%</a:t>
                      </a:r>
                      <a:endParaRPr lang="zh-CN" altLang="en-US" sz="1200" dirty="0"/>
                    </a:p>
                  </a:txBody>
                  <a:tcPr anchor="ctr"/>
                </a:tc>
                <a:extLst>
                  <a:ext uri="{0D108BD9-81ED-4DB2-BD59-A6C34878D82A}">
                    <a16:rowId xmlns:a16="http://schemas.microsoft.com/office/drawing/2014/main" val="2559385684"/>
                  </a:ext>
                </a:extLst>
              </a:tr>
            </a:tbl>
          </a:graphicData>
        </a:graphic>
      </p:graphicFrame>
      <p:sp>
        <p:nvSpPr>
          <p:cNvPr id="16" name="文本框 15">
            <a:extLst>
              <a:ext uri="{FF2B5EF4-FFF2-40B4-BE49-F238E27FC236}">
                <a16:creationId xmlns:a16="http://schemas.microsoft.com/office/drawing/2014/main" id="{8DF492CC-E137-466D-B6A6-763F405F5180}"/>
              </a:ext>
            </a:extLst>
          </p:cNvPr>
          <p:cNvSpPr txBox="1"/>
          <p:nvPr/>
        </p:nvSpPr>
        <p:spPr>
          <a:xfrm>
            <a:off x="10903333" y="3458053"/>
            <a:ext cx="701292" cy="577081"/>
          </a:xfrm>
          <a:prstGeom prst="rect">
            <a:avLst/>
          </a:prstGeom>
          <a:noFill/>
        </p:spPr>
        <p:txBody>
          <a:bodyPr wrap="square" rtlCol="0">
            <a:spAutoFit/>
          </a:bodyPr>
          <a:lstStyle/>
          <a:p>
            <a:pPr marL="36000" marR="0" lvl="0" indent="-36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050" b="1" i="0" u="none" strike="noStrike" kern="1200" cap="none" spc="0" normalizeH="0" baseline="0" noProof="0" dirty="0">
                <a:ln>
                  <a:noFill/>
                </a:ln>
                <a:solidFill>
                  <a:srgbClr val="D58C2D"/>
                </a:solidFill>
                <a:effectLst/>
                <a:uLnTx/>
                <a:uFillTx/>
                <a:latin typeface="Microsoft YaHei UI"/>
                <a:ea typeface="微软雅黑"/>
                <a:cs typeface="+mn-cs"/>
              </a:rPr>
              <a:t> 大促月</a:t>
            </a:r>
            <a:endParaRPr kumimoji="0" lang="en-US" altLang="zh-CN" sz="1050" b="1" i="0" u="none" strike="noStrike" kern="1200" cap="none" spc="0" normalizeH="0" baseline="0" noProof="0" dirty="0">
              <a:ln>
                <a:noFill/>
              </a:ln>
              <a:solidFill>
                <a:srgbClr val="D58C2D"/>
              </a:solidFill>
              <a:effectLst/>
              <a:uLnTx/>
              <a:uFillTx/>
              <a:latin typeface="Microsoft YaHei UI"/>
              <a:ea typeface="微软雅黑"/>
              <a:cs typeface="+mn-cs"/>
            </a:endParaRPr>
          </a:p>
          <a:p>
            <a:pPr marL="36000" marR="0" lvl="0" indent="-36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050" b="1" i="0" u="none" strike="noStrike" kern="1200" cap="none" spc="0" normalizeH="0" baseline="0" noProof="0" dirty="0">
                <a:ln>
                  <a:noFill/>
                </a:ln>
                <a:solidFill>
                  <a:srgbClr val="D58C2D">
                    <a:lumMod val="40000"/>
                    <a:lumOff val="60000"/>
                  </a:srgbClr>
                </a:solidFill>
                <a:effectLst/>
                <a:uLnTx/>
                <a:uFillTx/>
                <a:latin typeface="Microsoft YaHei UI"/>
                <a:ea typeface="微软雅黑"/>
                <a:cs typeface="+mn-cs"/>
              </a:rPr>
              <a:t> 小促月</a:t>
            </a:r>
            <a:endParaRPr kumimoji="0" lang="en-US" altLang="zh-CN" sz="1050" b="1" i="0" u="none" strike="noStrike" kern="1200" cap="none" spc="0" normalizeH="0" baseline="0" noProof="0" dirty="0">
              <a:ln>
                <a:noFill/>
              </a:ln>
              <a:solidFill>
                <a:srgbClr val="D58C2D">
                  <a:lumMod val="40000"/>
                  <a:lumOff val="60000"/>
                </a:srgbClr>
              </a:solidFill>
              <a:effectLst/>
              <a:uLnTx/>
              <a:uFillTx/>
              <a:latin typeface="Microsoft YaHei UI"/>
              <a:ea typeface="微软雅黑"/>
              <a:cs typeface="+mn-cs"/>
            </a:endParaRPr>
          </a:p>
          <a:p>
            <a:pPr marL="36000" marR="0" lvl="0" indent="-36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050" b="1" i="0" u="none" strike="noStrike" kern="1200" cap="none" spc="0" normalizeH="0" baseline="0" noProof="0" dirty="0">
                <a:ln>
                  <a:noFill/>
                </a:ln>
                <a:solidFill>
                  <a:srgbClr val="73461F"/>
                </a:solidFill>
                <a:effectLst/>
                <a:uLnTx/>
                <a:uFillTx/>
                <a:latin typeface="Microsoft YaHei UI"/>
                <a:ea typeface="微软雅黑"/>
                <a:cs typeface="+mn-cs"/>
              </a:rPr>
              <a:t> 平销期</a:t>
            </a:r>
          </a:p>
        </p:txBody>
      </p:sp>
    </p:spTree>
    <p:extLst>
      <p:ext uri="{BB962C8B-B14F-4D97-AF65-F5344CB8AC3E}">
        <p14:creationId xmlns:p14="http://schemas.microsoft.com/office/powerpoint/2010/main" val="1559321739"/>
      </p:ext>
    </p:extLst>
  </p:cSld>
  <p:clrMapOvr>
    <a:masterClrMapping/>
  </p:clrMapOvr>
  <p:extLst mod="1">
    <p:ext uri="{6950BFC3-D8DA-4A85-94F7-54DA5524770B}">
      <p188:commentRel xmlns:p188="http://schemas.microsoft.com/office/powerpoint/2018/8/main" xmlns="" r:id="rId4"/>
    </p:ext>
  </p:extLs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F8D5DE-05E1-CA42-B5F0-4B50414D430E}"/>
              </a:ext>
            </a:extLst>
          </p:cNvPr>
          <p:cNvSpPr>
            <a:spLocks noGrp="1"/>
          </p:cNvSpPr>
          <p:nvPr>
            <p:ph type="title"/>
          </p:nvPr>
        </p:nvSpPr>
        <p:spPr>
          <a:xfrm>
            <a:off x="2051661" y="5033209"/>
            <a:ext cx="1772807" cy="344756"/>
          </a:xfrm>
        </p:spPr>
        <p:txBody>
          <a:bodyPr/>
          <a:lstStyle/>
          <a:p>
            <a:r>
              <a:rPr lang="x-none" dirty="0"/>
              <a:t>店铺生意表现</a:t>
            </a:r>
          </a:p>
        </p:txBody>
      </p:sp>
      <p:sp>
        <p:nvSpPr>
          <p:cNvPr id="3" name="Text Placeholder 2">
            <a:extLst>
              <a:ext uri="{FF2B5EF4-FFF2-40B4-BE49-F238E27FC236}">
                <a16:creationId xmlns:a16="http://schemas.microsoft.com/office/drawing/2014/main" id="{82E27BC0-CF06-F443-8631-7C5AF62BB9C2}"/>
              </a:ext>
            </a:extLst>
          </p:cNvPr>
          <p:cNvSpPr>
            <a:spLocks noGrp="1"/>
          </p:cNvSpPr>
          <p:nvPr>
            <p:ph type="body" sz="quarter" idx="10"/>
          </p:nvPr>
        </p:nvSpPr>
        <p:spPr>
          <a:xfrm>
            <a:off x="5578571" y="5045579"/>
            <a:ext cx="1980000" cy="320016"/>
          </a:xfrm>
        </p:spPr>
        <p:txBody>
          <a:bodyPr/>
          <a:lstStyle/>
          <a:p>
            <a:pPr algn="ctr"/>
            <a:r>
              <a:rPr lang="x-none" dirty="0"/>
              <a:t>咖啡机市场情况</a:t>
            </a:r>
          </a:p>
        </p:txBody>
      </p:sp>
      <p:sp>
        <p:nvSpPr>
          <p:cNvPr id="4" name="Text Placeholder 3">
            <a:extLst>
              <a:ext uri="{FF2B5EF4-FFF2-40B4-BE49-F238E27FC236}">
                <a16:creationId xmlns:a16="http://schemas.microsoft.com/office/drawing/2014/main" id="{2F35925E-B28D-BD44-A79D-57B8CAEC74EC}"/>
              </a:ext>
            </a:extLst>
          </p:cNvPr>
          <p:cNvSpPr>
            <a:spLocks noGrp="1"/>
          </p:cNvSpPr>
          <p:nvPr>
            <p:ph type="body" sz="quarter" idx="11"/>
          </p:nvPr>
        </p:nvSpPr>
        <p:spPr>
          <a:xfrm>
            <a:off x="9115545" y="5054166"/>
            <a:ext cx="1728000" cy="302842"/>
          </a:xfrm>
        </p:spPr>
        <p:txBody>
          <a:bodyPr/>
          <a:lstStyle/>
          <a:p>
            <a:pPr algn="ctr"/>
            <a:r>
              <a:rPr lang="x-none" dirty="0"/>
              <a:t>咖啡市场情况</a:t>
            </a:r>
          </a:p>
        </p:txBody>
      </p:sp>
    </p:spTree>
    <p:extLst>
      <p:ext uri="{BB962C8B-B14F-4D97-AF65-F5344CB8AC3E}">
        <p14:creationId xmlns:p14="http://schemas.microsoft.com/office/powerpoint/2010/main" val="35157409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836C5D0-B15B-9E46-8E06-813000A21AB0}"/>
              </a:ext>
            </a:extLst>
          </p:cNvPr>
          <p:cNvSpPr>
            <a:spLocks noGrp="1"/>
          </p:cNvSpPr>
          <p:nvPr>
            <p:ph type="title"/>
          </p:nvPr>
        </p:nvSpPr>
        <p:spPr/>
        <p:txBody>
          <a:bodyPr/>
          <a:lstStyle/>
          <a:p>
            <a:r>
              <a:rPr lang="x-none" dirty="0">
                <a:latin typeface="+mn-lt"/>
              </a:rPr>
              <a:t>Nespresso</a:t>
            </a:r>
            <a:r>
              <a:rPr lang="en-US" altLang="zh-CN" dirty="0" err="1"/>
              <a:t>官旗咖啡机数据</a:t>
            </a:r>
            <a:endParaRPr lang="x-none" dirty="0"/>
          </a:p>
        </p:txBody>
      </p:sp>
      <p:sp>
        <p:nvSpPr>
          <p:cNvPr id="6" name="Text Placeholder 5">
            <a:extLst>
              <a:ext uri="{FF2B5EF4-FFF2-40B4-BE49-F238E27FC236}">
                <a16:creationId xmlns:a16="http://schemas.microsoft.com/office/drawing/2014/main" id="{37AF31DA-79E9-9549-A41F-915EE38307B4}"/>
              </a:ext>
            </a:extLst>
          </p:cNvPr>
          <p:cNvSpPr>
            <a:spLocks noGrp="1"/>
          </p:cNvSpPr>
          <p:nvPr>
            <p:ph type="body" sz="quarter" idx="10"/>
          </p:nvPr>
        </p:nvSpPr>
        <p:spPr/>
        <p:txBody>
          <a:bodyPr/>
          <a:lstStyle/>
          <a:p>
            <a:pPr>
              <a:lnSpc>
                <a:spcPct val="100000"/>
              </a:lnSpc>
            </a:pPr>
            <a:r>
              <a:rPr lang="zh-CN" altLang="en-US" dirty="0"/>
              <a:t>店铺咖啡机生意同比减少</a:t>
            </a:r>
            <a:r>
              <a:rPr lang="en-US" altLang="zh-CN" dirty="0"/>
              <a:t>48%</a:t>
            </a:r>
            <a:r>
              <a:rPr lang="zh-CN" altLang="en-US" dirty="0"/>
              <a:t>，远高于市场跌幅，主要来源于访客人数的大幅下滑；</a:t>
            </a:r>
          </a:p>
          <a:p>
            <a:pPr>
              <a:lnSpc>
                <a:spcPct val="100000"/>
              </a:lnSpc>
            </a:pPr>
            <a:r>
              <a:rPr lang="zh-CN" altLang="en-US" dirty="0"/>
              <a:t>店铺客单价同比上涨，与市场走势相反</a:t>
            </a:r>
          </a:p>
          <a:p>
            <a:pPr>
              <a:lnSpc>
                <a:spcPct val="100000"/>
              </a:lnSpc>
            </a:pPr>
            <a:endParaRPr lang="x-none" dirty="0"/>
          </a:p>
        </p:txBody>
      </p:sp>
      <p:sp>
        <p:nvSpPr>
          <p:cNvPr id="7" name="Text Placeholder 6">
            <a:extLst>
              <a:ext uri="{FF2B5EF4-FFF2-40B4-BE49-F238E27FC236}">
                <a16:creationId xmlns:a16="http://schemas.microsoft.com/office/drawing/2014/main" id="{E68FD14D-4E8A-BA41-9110-48B95A0832C4}"/>
              </a:ext>
            </a:extLst>
          </p:cNvPr>
          <p:cNvSpPr>
            <a:spLocks noGrp="1"/>
          </p:cNvSpPr>
          <p:nvPr>
            <p:ph type="body" sz="quarter" idx="11"/>
          </p:nvPr>
        </p:nvSpPr>
        <p:spPr/>
        <p:txBody>
          <a:bodyPr/>
          <a:lstStyle/>
          <a:p>
            <a:r>
              <a:t>数据来源：生意参谋</a:t>
            </a:r>
          </a:p>
          <a:p>
            <a:r>
              <a:t>时间维度：2023.12</a:t>
            </a:r>
          </a:p>
        </p:txBody>
      </p:sp>
      <p:sp>
        <p:nvSpPr>
          <p:cNvPr id="35" name="矩形 11">
            <a:extLst>
              <a:ext uri="{FF2B5EF4-FFF2-40B4-BE49-F238E27FC236}">
                <a16:creationId xmlns:a16="http://schemas.microsoft.com/office/drawing/2014/main" id="{4DA429A3-DC0D-6C44-B9F5-A6D8C3C4D6B6}"/>
              </a:ext>
            </a:extLst>
          </p:cNvPr>
          <p:cNvSpPr/>
          <p:nvPr/>
        </p:nvSpPr>
        <p:spPr>
          <a:xfrm>
            <a:off x="360000" y="1929172"/>
            <a:ext cx="4320000" cy="4320000"/>
          </a:xfrm>
          <a:prstGeom prst="rect">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36" name="矩形 31">
            <a:extLst>
              <a:ext uri="{FF2B5EF4-FFF2-40B4-BE49-F238E27FC236}">
                <a16:creationId xmlns:a16="http://schemas.microsoft.com/office/drawing/2014/main" id="{A2AF0696-10DC-5545-A23C-0831E9E701E1}"/>
              </a:ext>
            </a:extLst>
          </p:cNvPr>
          <p:cNvSpPr/>
          <p:nvPr/>
        </p:nvSpPr>
        <p:spPr>
          <a:xfrm>
            <a:off x="4932000" y="4874400"/>
            <a:ext cx="6897600" cy="1296000"/>
          </a:xfrm>
          <a:prstGeom prst="rect">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37" name="矩形 30">
            <a:extLst>
              <a:ext uri="{FF2B5EF4-FFF2-40B4-BE49-F238E27FC236}">
                <a16:creationId xmlns:a16="http://schemas.microsoft.com/office/drawing/2014/main" id="{41D9E649-D742-F54B-B2B4-EA0D98E42AC2}"/>
              </a:ext>
            </a:extLst>
          </p:cNvPr>
          <p:cNvSpPr/>
          <p:nvPr/>
        </p:nvSpPr>
        <p:spPr>
          <a:xfrm>
            <a:off x="4932000" y="2008800"/>
            <a:ext cx="6897600" cy="2700000"/>
          </a:xfrm>
          <a:prstGeom prst="rect">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graphicFrame>
        <p:nvGraphicFramePr>
          <p:cNvPr id="38" name="图表 16">
            <a:extLst>
              <a:ext uri="{FF2B5EF4-FFF2-40B4-BE49-F238E27FC236}">
                <a16:creationId xmlns:a16="http://schemas.microsoft.com/office/drawing/2014/main" id="{C97476E3-4221-C349-BC0F-AE42EABF3B76}"/>
              </a:ext>
            </a:extLst>
          </p:cNvPr>
          <p:cNvGraphicFramePr/>
          <p:nvPr>
            <p:extLst>
              <p:ext uri="{D42A27DB-BD31-4B8C-83A1-F6EECF244321}">
                <p14:modId xmlns:p14="http://schemas.microsoft.com/office/powerpoint/2010/main" val="2090361472"/>
              </p:ext>
            </p:extLst>
          </p:nvPr>
        </p:nvGraphicFramePr>
        <p:xfrm>
          <a:off x="360000" y="3657172"/>
          <a:ext cx="4320000" cy="2592000"/>
        </p:xfrm>
        <a:graphic>
          <a:graphicData uri="http://schemas.openxmlformats.org/drawingml/2006/chart">
            <c:chart xmlns:c="http://schemas.openxmlformats.org/drawingml/2006/chart" xmlns:r="http://schemas.openxmlformats.org/officeDocument/2006/relationships" r:id="rId2"/>
          </a:graphicData>
        </a:graphic>
      </p:graphicFrame>
      <p:sp>
        <p:nvSpPr>
          <p:cNvPr id="39" name="iconfont-10796-5191319">
            <a:extLst>
              <a:ext uri="{FF2B5EF4-FFF2-40B4-BE49-F238E27FC236}">
                <a16:creationId xmlns:a16="http://schemas.microsoft.com/office/drawing/2014/main" id="{E6CF35F4-3F93-504F-85D3-F65F2BD82807}"/>
              </a:ext>
            </a:extLst>
          </p:cNvPr>
          <p:cNvSpPr/>
          <p:nvPr/>
        </p:nvSpPr>
        <p:spPr>
          <a:xfrm>
            <a:off x="5238173" y="5217557"/>
            <a:ext cx="609685" cy="609685"/>
          </a:xfrm>
          <a:custGeom>
            <a:avLst/>
            <a:gdLst>
              <a:gd name="T0" fmla="*/ 3413 w 7680"/>
              <a:gd name="T1" fmla="*/ 4267 h 7680"/>
              <a:gd name="T2" fmla="*/ 3413 w 7680"/>
              <a:gd name="T3" fmla="*/ 4693 h 7680"/>
              <a:gd name="T4" fmla="*/ 2559 w 7680"/>
              <a:gd name="T5" fmla="*/ 4693 h 7680"/>
              <a:gd name="T6" fmla="*/ 2133 w 7680"/>
              <a:gd name="T7" fmla="*/ 5120 h 7680"/>
              <a:gd name="T8" fmla="*/ 2559 w 7680"/>
              <a:gd name="T9" fmla="*/ 5547 h 7680"/>
              <a:gd name="T10" fmla="*/ 3413 w 7680"/>
              <a:gd name="T11" fmla="*/ 5547 h 7680"/>
              <a:gd name="T12" fmla="*/ 3413 w 7680"/>
              <a:gd name="T13" fmla="*/ 5972 h 7680"/>
              <a:gd name="T14" fmla="*/ 3840 w 7680"/>
              <a:gd name="T15" fmla="*/ 6400 h 7680"/>
              <a:gd name="T16" fmla="*/ 4267 w 7680"/>
              <a:gd name="T17" fmla="*/ 5972 h 7680"/>
              <a:gd name="T18" fmla="*/ 4267 w 7680"/>
              <a:gd name="T19" fmla="*/ 5547 h 7680"/>
              <a:gd name="T20" fmla="*/ 5121 w 7680"/>
              <a:gd name="T21" fmla="*/ 5547 h 7680"/>
              <a:gd name="T22" fmla="*/ 5547 w 7680"/>
              <a:gd name="T23" fmla="*/ 5120 h 7680"/>
              <a:gd name="T24" fmla="*/ 5121 w 7680"/>
              <a:gd name="T25" fmla="*/ 4693 h 7680"/>
              <a:gd name="T26" fmla="*/ 4267 w 7680"/>
              <a:gd name="T27" fmla="*/ 4693 h 7680"/>
              <a:gd name="T28" fmla="*/ 4267 w 7680"/>
              <a:gd name="T29" fmla="*/ 4267 h 7680"/>
              <a:gd name="T30" fmla="*/ 5121 w 7680"/>
              <a:gd name="T31" fmla="*/ 4267 h 7680"/>
              <a:gd name="T32" fmla="*/ 5547 w 7680"/>
              <a:gd name="T33" fmla="*/ 3840 h 7680"/>
              <a:gd name="T34" fmla="*/ 5121 w 7680"/>
              <a:gd name="T35" fmla="*/ 3413 h 7680"/>
              <a:gd name="T36" fmla="*/ 4456 w 7680"/>
              <a:gd name="T37" fmla="*/ 3413 h 7680"/>
              <a:gd name="T38" fmla="*/ 5419 w 7680"/>
              <a:gd name="T39" fmla="*/ 2459 h 7680"/>
              <a:gd name="T40" fmla="*/ 5416 w 7680"/>
              <a:gd name="T41" fmla="*/ 1837 h 7680"/>
              <a:gd name="T42" fmla="*/ 4789 w 7680"/>
              <a:gd name="T43" fmla="*/ 1834 h 7680"/>
              <a:gd name="T44" fmla="*/ 3841 w 7680"/>
              <a:gd name="T45" fmla="*/ 2774 h 7680"/>
              <a:gd name="T46" fmla="*/ 2892 w 7680"/>
              <a:gd name="T47" fmla="*/ 1834 h 7680"/>
              <a:gd name="T48" fmla="*/ 2265 w 7680"/>
              <a:gd name="T49" fmla="*/ 1837 h 7680"/>
              <a:gd name="T50" fmla="*/ 2262 w 7680"/>
              <a:gd name="T51" fmla="*/ 2459 h 7680"/>
              <a:gd name="T52" fmla="*/ 3226 w 7680"/>
              <a:gd name="T53" fmla="*/ 3413 h 7680"/>
              <a:gd name="T54" fmla="*/ 2559 w 7680"/>
              <a:gd name="T55" fmla="*/ 3413 h 7680"/>
              <a:gd name="T56" fmla="*/ 2133 w 7680"/>
              <a:gd name="T57" fmla="*/ 3840 h 7680"/>
              <a:gd name="T58" fmla="*/ 2559 w 7680"/>
              <a:gd name="T59" fmla="*/ 4267 h 7680"/>
              <a:gd name="T60" fmla="*/ 3413 w 7680"/>
              <a:gd name="T61" fmla="*/ 4267 h 7680"/>
              <a:gd name="T62" fmla="*/ 0 w 7680"/>
              <a:gd name="T63" fmla="*/ 851 h 7680"/>
              <a:gd name="T64" fmla="*/ 851 w 7680"/>
              <a:gd name="T65" fmla="*/ 0 h 7680"/>
              <a:gd name="T66" fmla="*/ 6829 w 7680"/>
              <a:gd name="T67" fmla="*/ 0 h 7680"/>
              <a:gd name="T68" fmla="*/ 7680 w 7680"/>
              <a:gd name="T69" fmla="*/ 851 h 7680"/>
              <a:gd name="T70" fmla="*/ 7680 w 7680"/>
              <a:gd name="T71" fmla="*/ 6829 h 7680"/>
              <a:gd name="T72" fmla="*/ 6829 w 7680"/>
              <a:gd name="T73" fmla="*/ 7680 h 7680"/>
              <a:gd name="T74" fmla="*/ 851 w 7680"/>
              <a:gd name="T75" fmla="*/ 7680 h 7680"/>
              <a:gd name="T76" fmla="*/ 0 w 7680"/>
              <a:gd name="T77" fmla="*/ 6829 h 7680"/>
              <a:gd name="T78" fmla="*/ 0 w 7680"/>
              <a:gd name="T79" fmla="*/ 851 h 7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680" h="7680">
                <a:moveTo>
                  <a:pt x="3413" y="4267"/>
                </a:moveTo>
                <a:lnTo>
                  <a:pt x="3413" y="4693"/>
                </a:lnTo>
                <a:lnTo>
                  <a:pt x="2559" y="4693"/>
                </a:lnTo>
                <a:cubicBezTo>
                  <a:pt x="2327" y="4693"/>
                  <a:pt x="2133" y="4884"/>
                  <a:pt x="2133" y="5120"/>
                </a:cubicBezTo>
                <a:cubicBezTo>
                  <a:pt x="2133" y="5357"/>
                  <a:pt x="2324" y="5547"/>
                  <a:pt x="2559" y="5547"/>
                </a:cubicBezTo>
                <a:lnTo>
                  <a:pt x="3413" y="5547"/>
                </a:lnTo>
                <a:lnTo>
                  <a:pt x="3413" y="5972"/>
                </a:lnTo>
                <a:cubicBezTo>
                  <a:pt x="3411" y="6209"/>
                  <a:pt x="3603" y="6401"/>
                  <a:pt x="3840" y="6400"/>
                </a:cubicBezTo>
                <a:cubicBezTo>
                  <a:pt x="4077" y="6400"/>
                  <a:pt x="4267" y="6208"/>
                  <a:pt x="4267" y="5972"/>
                </a:cubicBezTo>
                <a:lnTo>
                  <a:pt x="4267" y="5547"/>
                </a:lnTo>
                <a:lnTo>
                  <a:pt x="5121" y="5547"/>
                </a:lnTo>
                <a:cubicBezTo>
                  <a:pt x="5353" y="5547"/>
                  <a:pt x="5547" y="5356"/>
                  <a:pt x="5547" y="5120"/>
                </a:cubicBezTo>
                <a:cubicBezTo>
                  <a:pt x="5547" y="4883"/>
                  <a:pt x="5356" y="4693"/>
                  <a:pt x="5121" y="4693"/>
                </a:cubicBezTo>
                <a:lnTo>
                  <a:pt x="4267" y="4693"/>
                </a:lnTo>
                <a:lnTo>
                  <a:pt x="4267" y="4267"/>
                </a:lnTo>
                <a:lnTo>
                  <a:pt x="5121" y="4267"/>
                </a:lnTo>
                <a:cubicBezTo>
                  <a:pt x="5353" y="4267"/>
                  <a:pt x="5547" y="4076"/>
                  <a:pt x="5547" y="3840"/>
                </a:cubicBezTo>
                <a:cubicBezTo>
                  <a:pt x="5547" y="3603"/>
                  <a:pt x="5356" y="3413"/>
                  <a:pt x="5121" y="3413"/>
                </a:cubicBezTo>
                <a:lnTo>
                  <a:pt x="4456" y="3413"/>
                </a:lnTo>
                <a:lnTo>
                  <a:pt x="5419" y="2459"/>
                </a:lnTo>
                <a:cubicBezTo>
                  <a:pt x="5590" y="2287"/>
                  <a:pt x="5589" y="2008"/>
                  <a:pt x="5416" y="1837"/>
                </a:cubicBezTo>
                <a:cubicBezTo>
                  <a:pt x="5243" y="1664"/>
                  <a:pt x="4963" y="1663"/>
                  <a:pt x="4789" y="1834"/>
                </a:cubicBezTo>
                <a:lnTo>
                  <a:pt x="3841" y="2774"/>
                </a:lnTo>
                <a:lnTo>
                  <a:pt x="2892" y="1834"/>
                </a:lnTo>
                <a:cubicBezTo>
                  <a:pt x="2717" y="1665"/>
                  <a:pt x="2439" y="1666"/>
                  <a:pt x="2265" y="1837"/>
                </a:cubicBezTo>
                <a:cubicBezTo>
                  <a:pt x="2090" y="2007"/>
                  <a:pt x="2089" y="2287"/>
                  <a:pt x="2262" y="2459"/>
                </a:cubicBezTo>
                <a:lnTo>
                  <a:pt x="3226" y="3413"/>
                </a:lnTo>
                <a:lnTo>
                  <a:pt x="2559" y="3413"/>
                </a:lnTo>
                <a:cubicBezTo>
                  <a:pt x="2327" y="3413"/>
                  <a:pt x="2133" y="3604"/>
                  <a:pt x="2133" y="3840"/>
                </a:cubicBezTo>
                <a:cubicBezTo>
                  <a:pt x="2133" y="4077"/>
                  <a:pt x="2324" y="4267"/>
                  <a:pt x="2559" y="4267"/>
                </a:cubicBezTo>
                <a:lnTo>
                  <a:pt x="3413" y="4267"/>
                </a:lnTo>
                <a:close/>
                <a:moveTo>
                  <a:pt x="0" y="851"/>
                </a:moveTo>
                <a:cubicBezTo>
                  <a:pt x="0" y="381"/>
                  <a:pt x="381" y="0"/>
                  <a:pt x="851" y="0"/>
                </a:cubicBezTo>
                <a:lnTo>
                  <a:pt x="6829" y="0"/>
                </a:lnTo>
                <a:cubicBezTo>
                  <a:pt x="7299" y="0"/>
                  <a:pt x="7680" y="381"/>
                  <a:pt x="7680" y="851"/>
                </a:cubicBezTo>
                <a:lnTo>
                  <a:pt x="7680" y="6829"/>
                </a:lnTo>
                <a:cubicBezTo>
                  <a:pt x="7680" y="7299"/>
                  <a:pt x="7299" y="7680"/>
                  <a:pt x="6829" y="7680"/>
                </a:cubicBezTo>
                <a:lnTo>
                  <a:pt x="851" y="7680"/>
                </a:lnTo>
                <a:cubicBezTo>
                  <a:pt x="381" y="7680"/>
                  <a:pt x="0" y="7299"/>
                  <a:pt x="0" y="6829"/>
                </a:cubicBezTo>
                <a:lnTo>
                  <a:pt x="0" y="851"/>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Microsoft YaHei UI"/>
              <a:ea typeface="微软雅黑"/>
              <a:cs typeface="+mn-cs"/>
            </a:endParaRPr>
          </a:p>
        </p:txBody>
      </p:sp>
      <p:sp>
        <p:nvSpPr>
          <p:cNvPr id="40" name="iconfont-1016-791856">
            <a:extLst>
              <a:ext uri="{FF2B5EF4-FFF2-40B4-BE49-F238E27FC236}">
                <a16:creationId xmlns:a16="http://schemas.microsoft.com/office/drawing/2014/main" id="{6F8C6283-9131-1345-9D72-F7D25B72301C}"/>
              </a:ext>
            </a:extLst>
          </p:cNvPr>
          <p:cNvSpPr/>
          <p:nvPr/>
        </p:nvSpPr>
        <p:spPr>
          <a:xfrm>
            <a:off x="5238173" y="3135371"/>
            <a:ext cx="609685" cy="587258"/>
          </a:xfrm>
          <a:custGeom>
            <a:avLst/>
            <a:gdLst>
              <a:gd name="T0" fmla="*/ 4658 w 12912"/>
              <a:gd name="T1" fmla="*/ 6919 h 12436"/>
              <a:gd name="T2" fmla="*/ 5030 w 12912"/>
              <a:gd name="T3" fmla="*/ 6982 h 12436"/>
              <a:gd name="T4" fmla="*/ 9165 w 12912"/>
              <a:gd name="T5" fmla="*/ 6982 h 12436"/>
              <a:gd name="T6" fmla="*/ 10444 w 12912"/>
              <a:gd name="T7" fmla="*/ 6207 h 12436"/>
              <a:gd name="T8" fmla="*/ 12683 w 12912"/>
              <a:gd name="T9" fmla="*/ 2011 h 12436"/>
              <a:gd name="T10" fmla="*/ 12216 w 12912"/>
              <a:gd name="T11" fmla="*/ 1236 h 12436"/>
              <a:gd name="T12" fmla="*/ 2958 w 12912"/>
              <a:gd name="T13" fmla="*/ 1236 h 12436"/>
              <a:gd name="T14" fmla="*/ 2255 w 12912"/>
              <a:gd name="T15" fmla="*/ 0 h 12436"/>
              <a:gd name="T16" fmla="*/ 0 w 12912"/>
              <a:gd name="T17" fmla="*/ 0 h 12436"/>
              <a:gd name="T18" fmla="*/ 0 w 12912"/>
              <a:gd name="T19" fmla="*/ 1114 h 12436"/>
              <a:gd name="T20" fmla="*/ 1301 w 12912"/>
              <a:gd name="T21" fmla="*/ 1114 h 12436"/>
              <a:gd name="T22" fmla="*/ 1389 w 12912"/>
              <a:gd name="T23" fmla="*/ 1236 h 12436"/>
              <a:gd name="T24" fmla="*/ 1389 w 12912"/>
              <a:gd name="T25" fmla="*/ 1236 h 12436"/>
              <a:gd name="T26" fmla="*/ 1376 w 12912"/>
              <a:gd name="T27" fmla="*/ 1236 h 12436"/>
              <a:gd name="T28" fmla="*/ 3728 w 12912"/>
              <a:gd name="T29" fmla="*/ 6082 h 12436"/>
              <a:gd name="T30" fmla="*/ 2804 w 12912"/>
              <a:gd name="T31" fmla="*/ 7731 h 12436"/>
              <a:gd name="T32" fmla="*/ 3473 w 12912"/>
              <a:gd name="T33" fmla="*/ 9307 h 12436"/>
              <a:gd name="T34" fmla="*/ 11491 w 12912"/>
              <a:gd name="T35" fmla="*/ 9307 h 12436"/>
              <a:gd name="T36" fmla="*/ 11491 w 12912"/>
              <a:gd name="T37" fmla="*/ 8147 h 12436"/>
              <a:gd name="T38" fmla="*/ 4135 w 12912"/>
              <a:gd name="T39" fmla="*/ 8147 h 12436"/>
              <a:gd name="T40" fmla="*/ 4026 w 12912"/>
              <a:gd name="T41" fmla="*/ 7965 h 12436"/>
              <a:gd name="T42" fmla="*/ 4658 w 12912"/>
              <a:gd name="T43" fmla="*/ 6919 h 12436"/>
              <a:gd name="T44" fmla="*/ 3964 w 12912"/>
              <a:gd name="T45" fmla="*/ 12436 h 12436"/>
              <a:gd name="T46" fmla="*/ 5309 w 12912"/>
              <a:gd name="T47" fmla="*/ 11091 h 12436"/>
              <a:gd name="T48" fmla="*/ 3964 w 12912"/>
              <a:gd name="T49" fmla="*/ 9745 h 12436"/>
              <a:gd name="T50" fmla="*/ 2618 w 12912"/>
              <a:gd name="T51" fmla="*/ 11091 h 12436"/>
              <a:gd name="T52" fmla="*/ 3964 w 12912"/>
              <a:gd name="T53" fmla="*/ 12436 h 12436"/>
              <a:gd name="T54" fmla="*/ 10145 w 12912"/>
              <a:gd name="T55" fmla="*/ 12436 h 12436"/>
              <a:gd name="T56" fmla="*/ 11491 w 12912"/>
              <a:gd name="T57" fmla="*/ 11091 h 12436"/>
              <a:gd name="T58" fmla="*/ 10145 w 12912"/>
              <a:gd name="T59" fmla="*/ 9745 h 12436"/>
              <a:gd name="T60" fmla="*/ 8800 w 12912"/>
              <a:gd name="T61" fmla="*/ 11091 h 12436"/>
              <a:gd name="T62" fmla="*/ 10145 w 12912"/>
              <a:gd name="T63" fmla="*/ 12436 h 12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912" h="12436">
                <a:moveTo>
                  <a:pt x="4658" y="6919"/>
                </a:moveTo>
                <a:cubicBezTo>
                  <a:pt x="4782" y="6959"/>
                  <a:pt x="4909" y="6982"/>
                  <a:pt x="5030" y="6982"/>
                </a:cubicBezTo>
                <a:lnTo>
                  <a:pt x="9165" y="6982"/>
                </a:lnTo>
                <a:cubicBezTo>
                  <a:pt x="9643" y="6982"/>
                  <a:pt x="10213" y="6640"/>
                  <a:pt x="10444" y="6207"/>
                </a:cubicBezTo>
                <a:lnTo>
                  <a:pt x="12683" y="2011"/>
                </a:lnTo>
                <a:cubicBezTo>
                  <a:pt x="12912" y="1583"/>
                  <a:pt x="12707" y="1236"/>
                  <a:pt x="12216" y="1236"/>
                </a:cubicBezTo>
                <a:lnTo>
                  <a:pt x="2958" y="1236"/>
                </a:lnTo>
                <a:lnTo>
                  <a:pt x="2255" y="0"/>
                </a:lnTo>
                <a:lnTo>
                  <a:pt x="0" y="0"/>
                </a:lnTo>
                <a:lnTo>
                  <a:pt x="0" y="1114"/>
                </a:lnTo>
                <a:lnTo>
                  <a:pt x="1301" y="1114"/>
                </a:lnTo>
                <a:lnTo>
                  <a:pt x="1389" y="1236"/>
                </a:lnTo>
                <a:lnTo>
                  <a:pt x="1389" y="1236"/>
                </a:lnTo>
                <a:lnTo>
                  <a:pt x="1376" y="1236"/>
                </a:lnTo>
                <a:lnTo>
                  <a:pt x="3728" y="6082"/>
                </a:lnTo>
                <a:lnTo>
                  <a:pt x="2804" y="7731"/>
                </a:lnTo>
                <a:cubicBezTo>
                  <a:pt x="2360" y="8522"/>
                  <a:pt x="2737" y="9235"/>
                  <a:pt x="3473" y="9307"/>
                </a:cubicBezTo>
                <a:lnTo>
                  <a:pt x="11491" y="9307"/>
                </a:lnTo>
                <a:lnTo>
                  <a:pt x="11491" y="8147"/>
                </a:lnTo>
                <a:lnTo>
                  <a:pt x="4135" y="8147"/>
                </a:lnTo>
                <a:cubicBezTo>
                  <a:pt x="4014" y="8147"/>
                  <a:pt x="3968" y="8061"/>
                  <a:pt x="4026" y="7965"/>
                </a:cubicBezTo>
                <a:lnTo>
                  <a:pt x="4658" y="6919"/>
                </a:lnTo>
                <a:close/>
                <a:moveTo>
                  <a:pt x="3964" y="12436"/>
                </a:moveTo>
                <a:cubicBezTo>
                  <a:pt x="4707" y="12436"/>
                  <a:pt x="5309" y="11834"/>
                  <a:pt x="5309" y="11091"/>
                </a:cubicBezTo>
                <a:cubicBezTo>
                  <a:pt x="5309" y="10348"/>
                  <a:pt x="4707" y="9745"/>
                  <a:pt x="3964" y="9745"/>
                </a:cubicBezTo>
                <a:cubicBezTo>
                  <a:pt x="3221" y="9745"/>
                  <a:pt x="2618" y="10348"/>
                  <a:pt x="2618" y="11091"/>
                </a:cubicBezTo>
                <a:cubicBezTo>
                  <a:pt x="2618" y="11834"/>
                  <a:pt x="3221" y="12436"/>
                  <a:pt x="3964" y="12436"/>
                </a:cubicBezTo>
                <a:close/>
                <a:moveTo>
                  <a:pt x="10145" y="12436"/>
                </a:moveTo>
                <a:cubicBezTo>
                  <a:pt x="10889" y="12436"/>
                  <a:pt x="11491" y="11834"/>
                  <a:pt x="11491" y="11091"/>
                </a:cubicBezTo>
                <a:cubicBezTo>
                  <a:pt x="11491" y="10348"/>
                  <a:pt x="10889" y="9745"/>
                  <a:pt x="10145" y="9745"/>
                </a:cubicBezTo>
                <a:cubicBezTo>
                  <a:pt x="9402" y="9745"/>
                  <a:pt x="8800" y="10348"/>
                  <a:pt x="8800" y="11091"/>
                </a:cubicBezTo>
                <a:cubicBezTo>
                  <a:pt x="8800" y="11834"/>
                  <a:pt x="9402" y="12436"/>
                  <a:pt x="10145" y="12436"/>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Microsoft YaHei UI"/>
              <a:ea typeface="微软雅黑"/>
              <a:cs typeface="+mn-cs"/>
            </a:endParaRPr>
          </a:p>
        </p:txBody>
      </p:sp>
      <p:sp>
        <p:nvSpPr>
          <p:cNvPr id="41" name="文本框 12">
            <a:extLst>
              <a:ext uri="{FF2B5EF4-FFF2-40B4-BE49-F238E27FC236}">
                <a16:creationId xmlns:a16="http://schemas.microsoft.com/office/drawing/2014/main" id="{461DD334-0520-EB40-ACBE-F014F03DCBF9}"/>
              </a:ext>
            </a:extLst>
          </p:cNvPr>
          <p:cNvSpPr txBox="1"/>
          <p:nvPr/>
        </p:nvSpPr>
        <p:spPr>
          <a:xfrm>
            <a:off x="697144" y="2270316"/>
            <a:ext cx="3645712" cy="961225"/>
          </a:xfrm>
          <a:prstGeom prst="rect">
            <a:avLst/>
          </a:prstGeom>
          <a:noFill/>
        </p:spPr>
        <p:txBody>
          <a:bodyPr wrap="square" rtlCol="0">
            <a:spAutoFit/>
          </a:bodyPr>
          <a:lstStyle/>
          <a:p>
            <a:pPr lvl="0">
              <a:lnSpc>
                <a:spcPct val="150000"/>
              </a:lnSpc>
              <a:defRPr/>
            </a:pPr>
            <a:r>
              <a:rPr kumimoji="0" lang="zh-CN" altLang="en-US" sz="2000" b="1" i="0" u="none" strike="noStrike" kern="1200" cap="none" spc="0" normalizeH="0" baseline="0" noProof="0" dirty="0">
                <a:ln>
                  <a:noFill/>
                </a:ln>
                <a:solidFill>
                  <a:srgbClr val="000000"/>
                </a:solidFill>
                <a:effectLst/>
                <a:uLnTx/>
                <a:uFillTx/>
                <a:latin typeface="微软雅黑" panose="020B0503020204020204" pitchFamily="34" charset="-122"/>
                <a:ea typeface="微软雅黑"/>
                <a:cs typeface="+mn-cs"/>
              </a:rPr>
              <a:t>2023年12月 销售金额</a:t>
            </a:r>
            <a:endParaRPr kumimoji="0" lang="en-US" altLang="zh-CN" sz="20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endParaRPr>
          </a:p>
          <a:p>
            <a:pPr lvl="0">
              <a:lnSpc>
                <a:spcPct val="150000"/>
              </a:lnSpc>
              <a:defRPr/>
            </a:pPr>
            <a:r>
              <a:rPr kumimoji="0" lang="en-US" altLang="zh-CN" sz="20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rPr>
              <a:t>RMB</a:t>
            </a:r>
            <a:endParaRPr lang="en-US" altLang="zh-CN" sz="2000" b="1" dirty="0">
              <a:solidFill>
                <a:srgbClr val="B1A190">
                  <a:lumMod val="75000"/>
                </a:srgbClr>
              </a:solidFill>
              <a:latin typeface="微软雅黑" panose="020B0503020204020204" pitchFamily="34" charset="-122"/>
              <a:ea typeface="微软雅黑"/>
            </a:endParaRPr>
          </a:p>
        </p:txBody>
      </p:sp>
      <p:sp>
        <p:nvSpPr>
          <p:cNvPr id="42" name="文本框 12">
            <a:extLst>
              <a:ext uri="{FF2B5EF4-FFF2-40B4-BE49-F238E27FC236}">
                <a16:creationId xmlns:a16="http://schemas.microsoft.com/office/drawing/2014/main" id="{72CB0E86-BCB1-4542-A23F-08FA507ED962}"/>
              </a:ext>
            </a:extLst>
          </p:cNvPr>
          <p:cNvSpPr txBox="1"/>
          <p:nvPr/>
        </p:nvSpPr>
        <p:spPr>
          <a:xfrm>
            <a:off x="6095999" y="2907639"/>
            <a:ext cx="1562101" cy="49956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zh-CN" altLang="en-US" sz="2000" b="1" dirty="0">
                <a:solidFill>
                  <a:srgbClr val="000000"/>
                </a:solidFill>
                <a:latin typeface="微软雅黑" panose="020B0503020204020204" pitchFamily="34" charset="-122"/>
                <a:ea typeface="微软雅黑"/>
              </a:rPr>
              <a:t>购买人数</a:t>
            </a:r>
            <a:endParaRPr kumimoji="0" lang="en-US" altLang="zh-CN" sz="24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endParaRPr>
          </a:p>
        </p:txBody>
      </p:sp>
      <p:sp>
        <p:nvSpPr>
          <p:cNvPr id="43" name="文本框 12">
            <a:extLst>
              <a:ext uri="{FF2B5EF4-FFF2-40B4-BE49-F238E27FC236}">
                <a16:creationId xmlns:a16="http://schemas.microsoft.com/office/drawing/2014/main" id="{77A9A7A1-1C7A-1D42-B3FB-F5BE8091681F}"/>
              </a:ext>
            </a:extLst>
          </p:cNvPr>
          <p:cNvSpPr txBox="1"/>
          <p:nvPr/>
        </p:nvSpPr>
        <p:spPr>
          <a:xfrm>
            <a:off x="6095998" y="5001038"/>
            <a:ext cx="1562101" cy="49956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000000"/>
                </a:solidFill>
                <a:effectLst/>
                <a:uLnTx/>
                <a:uFillTx/>
                <a:latin typeface="微软雅黑" panose="020B0503020204020204" pitchFamily="34" charset="-122"/>
                <a:ea typeface="微软雅黑"/>
                <a:cs typeface="+mn-cs"/>
              </a:rPr>
              <a:t>客单价</a:t>
            </a:r>
            <a:endParaRPr kumimoji="0" lang="en-US" altLang="zh-CN" sz="24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endParaRPr>
          </a:p>
        </p:txBody>
      </p:sp>
      <p:sp>
        <p:nvSpPr>
          <p:cNvPr id="44" name="文本框 12">
            <a:extLst>
              <a:ext uri="{FF2B5EF4-FFF2-40B4-BE49-F238E27FC236}">
                <a16:creationId xmlns:a16="http://schemas.microsoft.com/office/drawing/2014/main" id="{6BF1CFBE-8026-AB44-A19A-37B1086E7816}"/>
              </a:ext>
            </a:extLst>
          </p:cNvPr>
          <p:cNvSpPr txBox="1"/>
          <p:nvPr/>
        </p:nvSpPr>
        <p:spPr>
          <a:xfrm>
            <a:off x="8822099" y="2270316"/>
            <a:ext cx="1562101" cy="49956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zh-CN" altLang="en-US" sz="2000" b="1" dirty="0">
                <a:solidFill>
                  <a:srgbClr val="000000"/>
                </a:solidFill>
                <a:latin typeface="微软雅黑" panose="020B0503020204020204" pitchFamily="34" charset="-122"/>
                <a:ea typeface="微软雅黑"/>
              </a:rPr>
              <a:t>访客人数</a:t>
            </a:r>
            <a:endParaRPr kumimoji="0" lang="en-US" altLang="zh-CN" sz="24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endParaRPr>
          </a:p>
        </p:txBody>
      </p:sp>
      <p:sp>
        <p:nvSpPr>
          <p:cNvPr id="45" name="文本框 12">
            <a:extLst>
              <a:ext uri="{FF2B5EF4-FFF2-40B4-BE49-F238E27FC236}">
                <a16:creationId xmlns:a16="http://schemas.microsoft.com/office/drawing/2014/main" id="{B59E8864-07C0-F44C-B9D6-E241DFA8A1E9}"/>
              </a:ext>
            </a:extLst>
          </p:cNvPr>
          <p:cNvSpPr txBox="1"/>
          <p:nvPr/>
        </p:nvSpPr>
        <p:spPr>
          <a:xfrm>
            <a:off x="8822098" y="3478637"/>
            <a:ext cx="1562101" cy="49956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000000"/>
                </a:solidFill>
                <a:effectLst/>
                <a:uLnTx/>
                <a:uFillTx/>
                <a:latin typeface="微软雅黑" panose="020B0503020204020204" pitchFamily="34" charset="-122"/>
                <a:ea typeface="微软雅黑"/>
                <a:cs typeface="+mn-cs"/>
              </a:rPr>
              <a:t>支付转化率</a:t>
            </a:r>
            <a:endParaRPr kumimoji="0" lang="en-US" altLang="zh-CN" sz="24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endParaRPr>
          </a:p>
        </p:txBody>
      </p:sp>
      <p:sp>
        <p:nvSpPr>
          <p:cNvPr id="47" name="文本框 15">
            <a:extLst>
              <a:ext uri="{FF2B5EF4-FFF2-40B4-BE49-F238E27FC236}">
                <a16:creationId xmlns:a16="http://schemas.microsoft.com/office/drawing/2014/main" id="{4AFF4E54-4B30-FA42-8BFD-0564ECAFA96C}"/>
              </a:ext>
            </a:extLst>
          </p:cNvPr>
          <p:cNvSpPr txBox="1"/>
          <p:nvPr/>
        </p:nvSpPr>
        <p:spPr>
          <a:xfrm flipH="1">
            <a:off x="3434622" y="2877474"/>
            <a:ext cx="1125016" cy="516745"/>
          </a:xfrm>
          <a:prstGeom prst="rect">
            <a:avLst/>
          </a:prstGeom>
          <a:noFill/>
        </p:spPr>
        <p:txBody>
          <a:bodyPr wrap="square" rtlCol="0">
            <a:spAutoFit/>
          </a:bodyPr>
          <a:lstStyle/>
          <a:p>
            <a:pPr lvl="0">
              <a:lnSpc>
                <a:spcPct val="120000"/>
              </a:lnSpc>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lvl="0">
              <a:lnSpc>
                <a:spcPct val="120000"/>
              </a:lnSpc>
              <a:defRPr/>
            </a:pPr>
            <a:r>
              <a:rPr lang="zh-CN" altLang="en-US" sz="1200" dirty="0">
                <a:solidFill>
                  <a:prstClr val="black"/>
                </a:solidFill>
                <a:latin typeface="微软雅黑" panose="020B0503020204020204" pitchFamily="34" charset="-122"/>
                <a:ea typeface="微软雅黑" panose="020B0503020204020204" pitchFamily="34" charset="-122"/>
              </a:rPr>
              <a:t>大盘：</a:t>
            </a:r>
            <a:endPar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48" name="箭头: 上 32">
            <a:extLst>
              <a:ext uri="{FF2B5EF4-FFF2-40B4-BE49-F238E27FC236}">
                <a16:creationId xmlns:a16="http://schemas.microsoft.com/office/drawing/2014/main" id="{AB116AE0-3590-3643-A648-55BF17E602AD}"/>
              </a:ext>
            </a:extLst>
          </p:cNvPr>
          <p:cNvSpPr/>
          <p:nvPr/>
        </p:nvSpPr>
        <p:spPr>
          <a:xfrm rot="10800000">
            <a:off x="3751638" y="2347383"/>
            <a:ext cx="323220" cy="476069"/>
          </a:xfrm>
          <a:prstGeom prst="upArrow">
            <a:avLst/>
          </a:prstGeom>
          <a:solidFill>
            <a:srgbClr val="EDA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49" name="文本框 12">
            <a:extLst>
              <a:ext uri="{FF2B5EF4-FFF2-40B4-BE49-F238E27FC236}">
                <a16:creationId xmlns:a16="http://schemas.microsoft.com/office/drawing/2014/main" id="{0D16B689-4641-B444-848E-380C440A3B63}"/>
              </a:ext>
            </a:extLst>
          </p:cNvPr>
          <p:cNvSpPr txBox="1"/>
          <p:nvPr/>
        </p:nvSpPr>
        <p:spPr>
          <a:xfrm>
            <a:off x="1401892" y="2687197"/>
            <a:ext cx="2315559" cy="581057"/>
          </a:xfrm>
          <a:prstGeom prst="rect">
            <a:avLst/>
          </a:prstGeom>
          <a:noFill/>
        </p:spPr>
        <p:txBody>
          <a:bodyPr wrap="square" rtlCol="0">
            <a:spAutoFit/>
          </a:bodyPr>
          <a:lstStyle/>
          <a:p>
            <a:pPr lvl="0">
              <a:lnSpc>
                <a:spcPct val="150000"/>
              </a:lnSpc>
              <a:defRPr/>
            </a:pPr>
            <a:r>
              <a:rPr kumimoji="0" lang="zh-CN" altLang="en-US" sz="24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rPr>
              <a:t>4,406,802</a:t>
            </a:r>
            <a:endParaRPr kumimoji="0" lang="en-US" altLang="zh-CN" sz="24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endParaRPr>
          </a:p>
        </p:txBody>
      </p:sp>
      <p:sp>
        <p:nvSpPr>
          <p:cNvPr id="50" name="文本框 12">
            <a:extLst>
              <a:ext uri="{FF2B5EF4-FFF2-40B4-BE49-F238E27FC236}">
                <a16:creationId xmlns:a16="http://schemas.microsoft.com/office/drawing/2014/main" id="{72541C5E-9154-7A49-BB8A-1CD1D0E95768}"/>
              </a:ext>
            </a:extLst>
          </p:cNvPr>
          <p:cNvSpPr txBox="1"/>
          <p:nvPr/>
        </p:nvSpPr>
        <p:spPr>
          <a:xfrm>
            <a:off x="6095998" y="3366643"/>
            <a:ext cx="2314800" cy="499560"/>
          </a:xfrm>
          <a:prstGeom prst="rect">
            <a:avLst/>
          </a:prstGeom>
          <a:noFill/>
        </p:spPr>
        <p:txBody>
          <a:bodyPr wrap="square" rtlCol="0">
            <a:spAutoFit/>
          </a:bodyPr>
          <a:lstStyle/>
          <a:p>
            <a:pPr lvl="0">
              <a:lnSpc>
                <a:spcPct val="150000"/>
              </a:lnSpc>
              <a:defRPr/>
            </a:pPr>
            <a:r>
              <a:rPr kumimoji="0" lang="en-US" altLang="zh-CN" sz="20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rPr>
              <a:t>3,003</a:t>
            </a:r>
          </a:p>
        </p:txBody>
      </p:sp>
      <p:sp>
        <p:nvSpPr>
          <p:cNvPr id="51" name="文本框 12">
            <a:extLst>
              <a:ext uri="{FF2B5EF4-FFF2-40B4-BE49-F238E27FC236}">
                <a16:creationId xmlns:a16="http://schemas.microsoft.com/office/drawing/2014/main" id="{CEB77B5B-04FB-7E44-A900-3B1D0BA46701}"/>
              </a:ext>
            </a:extLst>
          </p:cNvPr>
          <p:cNvSpPr txBox="1"/>
          <p:nvPr/>
        </p:nvSpPr>
        <p:spPr>
          <a:xfrm>
            <a:off x="8822098" y="2724107"/>
            <a:ext cx="2314800" cy="499560"/>
          </a:xfrm>
          <a:prstGeom prst="rect">
            <a:avLst/>
          </a:prstGeom>
          <a:noFill/>
        </p:spPr>
        <p:txBody>
          <a:bodyPr wrap="square" rtlCol="0">
            <a:spAutoFit/>
          </a:bodyPr>
          <a:lstStyle/>
          <a:p>
            <a:pPr lvl="0">
              <a:lnSpc>
                <a:spcPct val="150000"/>
              </a:lnSpc>
              <a:defRPr/>
            </a:pPr>
            <a:r>
              <a:rPr kumimoji="0" lang="en-US" altLang="zh-CN" sz="20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rPr>
              <a:t>286,638</a:t>
            </a:r>
          </a:p>
        </p:txBody>
      </p:sp>
      <p:sp>
        <p:nvSpPr>
          <p:cNvPr id="52" name="文本框 12">
            <a:extLst>
              <a:ext uri="{FF2B5EF4-FFF2-40B4-BE49-F238E27FC236}">
                <a16:creationId xmlns:a16="http://schemas.microsoft.com/office/drawing/2014/main" id="{8727A834-0B4B-C94D-B19F-20A7ADB7ECD3}"/>
              </a:ext>
            </a:extLst>
          </p:cNvPr>
          <p:cNvSpPr txBox="1"/>
          <p:nvPr/>
        </p:nvSpPr>
        <p:spPr>
          <a:xfrm>
            <a:off x="8847432" y="3938974"/>
            <a:ext cx="2315559" cy="499560"/>
          </a:xfrm>
          <a:prstGeom prst="rect">
            <a:avLst/>
          </a:prstGeom>
          <a:noFill/>
        </p:spPr>
        <p:txBody>
          <a:bodyPr wrap="square" rtlCol="0">
            <a:spAutoFit/>
          </a:bodyPr>
          <a:lstStyle/>
          <a:p>
            <a:pPr lvl="0">
              <a:lnSpc>
                <a:spcPct val="150000"/>
              </a:lnSpc>
              <a:defRPr/>
            </a:pPr>
            <a:r>
              <a:rPr kumimoji="0" lang="en-US" altLang="zh-CN" sz="20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rPr>
              <a:t>1%</a:t>
            </a:r>
          </a:p>
        </p:txBody>
      </p:sp>
      <p:sp>
        <p:nvSpPr>
          <p:cNvPr id="53" name="文本框 12">
            <a:extLst>
              <a:ext uri="{FF2B5EF4-FFF2-40B4-BE49-F238E27FC236}">
                <a16:creationId xmlns:a16="http://schemas.microsoft.com/office/drawing/2014/main" id="{9C1006F6-07C6-4249-BA4A-8ED4392E6108}"/>
              </a:ext>
            </a:extLst>
          </p:cNvPr>
          <p:cNvSpPr txBox="1"/>
          <p:nvPr/>
        </p:nvSpPr>
        <p:spPr>
          <a:xfrm>
            <a:off x="6095058" y="5457042"/>
            <a:ext cx="2315559" cy="499560"/>
          </a:xfrm>
          <a:prstGeom prst="rect">
            <a:avLst/>
          </a:prstGeom>
          <a:noFill/>
        </p:spPr>
        <p:txBody>
          <a:bodyPr wrap="square" rtlCol="0">
            <a:spAutoFit/>
          </a:bodyPr>
          <a:lstStyle/>
          <a:p>
            <a:pPr lvl="0">
              <a:lnSpc>
                <a:spcPct val="150000"/>
              </a:lnSpc>
              <a:defRPr/>
            </a:pPr>
            <a:r>
              <a:rPr kumimoji="0" lang="en-US" altLang="zh-CN" sz="20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rPr>
              <a:t>1,467</a:t>
            </a:r>
          </a:p>
        </p:txBody>
      </p:sp>
      <p:sp>
        <p:nvSpPr>
          <p:cNvPr id="55" name="文本框 15">
            <a:extLst>
              <a:ext uri="{FF2B5EF4-FFF2-40B4-BE49-F238E27FC236}">
                <a16:creationId xmlns:a16="http://schemas.microsoft.com/office/drawing/2014/main" id="{40B1AACE-ECC4-DF4A-999A-B423DB9A37AA}"/>
              </a:ext>
            </a:extLst>
          </p:cNvPr>
          <p:cNvSpPr txBox="1"/>
          <p:nvPr/>
        </p:nvSpPr>
        <p:spPr>
          <a:xfrm flipH="1">
            <a:off x="7468747" y="3535721"/>
            <a:ext cx="1125016" cy="516745"/>
          </a:xfrm>
          <a:prstGeom prst="rect">
            <a:avLst/>
          </a:prstGeom>
          <a:noFill/>
        </p:spPr>
        <p:txBody>
          <a:bodyPr wrap="square" rtlCol="0">
            <a:spAutoFit/>
          </a:bodyPr>
          <a:lstStyle/>
          <a:p>
            <a:pPr lvl="0">
              <a:lnSpc>
                <a:spcPct val="120000"/>
              </a:lnSpc>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lvl="0">
              <a:lnSpc>
                <a:spcPct val="120000"/>
              </a:lnSpc>
              <a:defRPr/>
            </a:pPr>
            <a:r>
              <a:rPr lang="zh-CN" altLang="en-US" sz="1200" dirty="0">
                <a:solidFill>
                  <a:prstClr val="black"/>
                </a:solidFill>
                <a:latin typeface="微软雅黑" panose="020B0503020204020204" pitchFamily="34" charset="-122"/>
                <a:ea typeface="微软雅黑" panose="020B0503020204020204" pitchFamily="34" charset="-122"/>
              </a:rPr>
              <a:t>大盘：</a:t>
            </a:r>
            <a:endParaRPr lang="en-US" altLang="zh-CN" sz="1200" dirty="0">
              <a:solidFill>
                <a:srgbClr val="C00000"/>
              </a:solidFill>
              <a:latin typeface="微软雅黑" panose="020B0503020204020204" pitchFamily="34" charset="-122"/>
              <a:ea typeface="微软雅黑" panose="020B0503020204020204" pitchFamily="34" charset="-122"/>
            </a:endParaRPr>
          </a:p>
        </p:txBody>
      </p:sp>
      <p:sp>
        <p:nvSpPr>
          <p:cNvPr id="56" name="箭头: 上 32">
            <a:extLst>
              <a:ext uri="{FF2B5EF4-FFF2-40B4-BE49-F238E27FC236}">
                <a16:creationId xmlns:a16="http://schemas.microsoft.com/office/drawing/2014/main" id="{755EF32C-72EA-1E45-A5BD-127E6822BF47}"/>
              </a:ext>
            </a:extLst>
          </p:cNvPr>
          <p:cNvSpPr/>
          <p:nvPr/>
        </p:nvSpPr>
        <p:spPr>
          <a:xfrm rot="10800000">
            <a:off x="7785763" y="3005630"/>
            <a:ext cx="323220" cy="476069"/>
          </a:xfrm>
          <a:prstGeom prst="upArrow">
            <a:avLst/>
          </a:prstGeom>
          <a:solidFill>
            <a:srgbClr val="EDA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58" name="文本框 15">
            <a:extLst>
              <a:ext uri="{FF2B5EF4-FFF2-40B4-BE49-F238E27FC236}">
                <a16:creationId xmlns:a16="http://schemas.microsoft.com/office/drawing/2014/main" id="{DB58AC67-EE39-C941-83A4-E926526C2D2E}"/>
              </a:ext>
            </a:extLst>
          </p:cNvPr>
          <p:cNvSpPr txBox="1"/>
          <p:nvPr/>
        </p:nvSpPr>
        <p:spPr>
          <a:xfrm flipH="1">
            <a:off x="10179169" y="2874580"/>
            <a:ext cx="1125016" cy="295145"/>
          </a:xfrm>
          <a:prstGeom prst="rect">
            <a:avLst/>
          </a:prstGeom>
          <a:noFill/>
        </p:spPr>
        <p:txBody>
          <a:bodyPr wrap="square" rtlCol="0">
            <a:spAutoFit/>
          </a:bodyPr>
          <a:lstStyle/>
          <a:p>
            <a:pPr lvl="0">
              <a:lnSpc>
                <a:spcPct val="120000"/>
              </a:lnSpc>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59" name="箭头: 上 32">
            <a:extLst>
              <a:ext uri="{FF2B5EF4-FFF2-40B4-BE49-F238E27FC236}">
                <a16:creationId xmlns:a16="http://schemas.microsoft.com/office/drawing/2014/main" id="{D161D409-719E-1846-AB65-B1E6541FCE5E}"/>
              </a:ext>
            </a:extLst>
          </p:cNvPr>
          <p:cNvSpPr/>
          <p:nvPr/>
        </p:nvSpPr>
        <p:spPr>
          <a:xfrm rot="10800000">
            <a:off x="10496185" y="2344489"/>
            <a:ext cx="323220" cy="476069"/>
          </a:xfrm>
          <a:prstGeom prst="upArrow">
            <a:avLst/>
          </a:prstGeom>
          <a:solidFill>
            <a:srgbClr val="EDA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61" name="文本框 15">
            <a:extLst>
              <a:ext uri="{FF2B5EF4-FFF2-40B4-BE49-F238E27FC236}">
                <a16:creationId xmlns:a16="http://schemas.microsoft.com/office/drawing/2014/main" id="{932C3D0C-699E-F74E-805F-402F0AB2F96C}"/>
              </a:ext>
            </a:extLst>
          </p:cNvPr>
          <p:cNvSpPr txBox="1"/>
          <p:nvPr/>
        </p:nvSpPr>
        <p:spPr>
          <a:xfrm flipH="1">
            <a:off x="10179169" y="4065111"/>
            <a:ext cx="1125016" cy="295145"/>
          </a:xfrm>
          <a:prstGeom prst="rect">
            <a:avLst/>
          </a:prstGeom>
          <a:noFill/>
        </p:spPr>
        <p:txBody>
          <a:bodyPr wrap="square" rtlCol="0">
            <a:spAutoFit/>
          </a:bodyPr>
          <a:lstStyle/>
          <a:p>
            <a:pPr lvl="0">
              <a:lnSpc>
                <a:spcPct val="120000"/>
              </a:lnSpc>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62" name="箭头: 上 32">
            <a:extLst>
              <a:ext uri="{FF2B5EF4-FFF2-40B4-BE49-F238E27FC236}">
                <a16:creationId xmlns:a16="http://schemas.microsoft.com/office/drawing/2014/main" id="{7B71D3DB-A73C-BC4A-87EB-00E89909497C}"/>
              </a:ext>
            </a:extLst>
          </p:cNvPr>
          <p:cNvSpPr/>
          <p:nvPr/>
        </p:nvSpPr>
        <p:spPr>
          <a:xfrm rot="10800000">
            <a:off x="10496185" y="3535020"/>
            <a:ext cx="323220" cy="476069"/>
          </a:xfrm>
          <a:prstGeom prst="upArrow">
            <a:avLst/>
          </a:prstGeom>
          <a:solidFill>
            <a:srgbClr val="EDA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64" name="文本框 15">
            <a:extLst>
              <a:ext uri="{FF2B5EF4-FFF2-40B4-BE49-F238E27FC236}">
                <a16:creationId xmlns:a16="http://schemas.microsoft.com/office/drawing/2014/main" id="{E782F1C3-C15C-B849-9351-ED05245A6F95}"/>
              </a:ext>
            </a:extLst>
          </p:cNvPr>
          <p:cNvSpPr txBox="1"/>
          <p:nvPr/>
        </p:nvSpPr>
        <p:spPr>
          <a:xfrm flipH="1">
            <a:off x="6983967" y="5663544"/>
            <a:ext cx="1125016" cy="295145"/>
          </a:xfrm>
          <a:prstGeom prst="rect">
            <a:avLst/>
          </a:prstGeom>
          <a:noFill/>
        </p:spPr>
        <p:txBody>
          <a:bodyPr wrap="square" rtlCol="0">
            <a:spAutoFit/>
          </a:bodyPr>
          <a:lstStyle/>
          <a:p>
            <a:pPr lvl="0">
              <a:lnSpc>
                <a:spcPct val="120000"/>
              </a:lnSpc>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65" name="箭头: 上 32">
            <a:extLst>
              <a:ext uri="{FF2B5EF4-FFF2-40B4-BE49-F238E27FC236}">
                <a16:creationId xmlns:a16="http://schemas.microsoft.com/office/drawing/2014/main" id="{51D82789-5BA8-514B-85D1-07AB2FDA71E5}"/>
              </a:ext>
            </a:extLst>
          </p:cNvPr>
          <p:cNvSpPr/>
          <p:nvPr/>
        </p:nvSpPr>
        <p:spPr>
          <a:xfrm>
            <a:off x="7300983" y="5133453"/>
            <a:ext cx="323220" cy="476069"/>
          </a:xfrm>
          <a:prstGeom prst="upArrow">
            <a:avLst/>
          </a:prstGeom>
          <a:solidFill>
            <a:srgbClr val="4971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66" name="文本框 15">
            <a:extLst>
              <a:ext uri="{FF2B5EF4-FFF2-40B4-BE49-F238E27FC236}">
                <a16:creationId xmlns:a16="http://schemas.microsoft.com/office/drawing/2014/main" id="{21260717-960C-0840-8DF3-9F1C32583260}"/>
              </a:ext>
            </a:extLst>
          </p:cNvPr>
          <p:cNvSpPr txBox="1"/>
          <p:nvPr/>
        </p:nvSpPr>
        <p:spPr>
          <a:xfrm flipH="1">
            <a:off x="3888000" y="2875331"/>
            <a:ext cx="720000" cy="276999"/>
          </a:xfrm>
          <a:prstGeom prst="rect">
            <a:avLst/>
          </a:prstGeom>
          <a:noFill/>
        </p:spPr>
        <p:txBody>
          <a:bodyPr wrap="square" rtlCol="0">
            <a:spAutoFit/>
          </a:bodyPr>
          <a:lstStyle/>
          <a:p>
            <a:pPr lvl="0" algn="ctr">
              <a:defRPr/>
            </a:pPr>
            <a:r>
              <a:rPr lang="en-US" altLang="zh-CN" sz="1200" dirty="0">
                <a:solidFill>
                  <a:srgbClr val="C00000"/>
                </a:solidFill>
                <a:latin typeface="微软雅黑" panose="020B0503020204020204" pitchFamily="34" charset="-122"/>
                <a:ea typeface="微软雅黑" panose="020B0503020204020204" pitchFamily="34" charset="-122"/>
              </a:rPr>
              <a:t>-48%</a:t>
            </a:r>
          </a:p>
        </p:txBody>
      </p:sp>
      <p:sp>
        <p:nvSpPr>
          <p:cNvPr id="67" name="文本框 15">
            <a:extLst>
              <a:ext uri="{FF2B5EF4-FFF2-40B4-BE49-F238E27FC236}">
                <a16:creationId xmlns:a16="http://schemas.microsoft.com/office/drawing/2014/main" id="{FE7781BD-52D1-074E-95AC-1BA2B786E635}"/>
              </a:ext>
            </a:extLst>
          </p:cNvPr>
          <p:cNvSpPr txBox="1"/>
          <p:nvPr/>
        </p:nvSpPr>
        <p:spPr>
          <a:xfrm flipH="1">
            <a:off x="7920000" y="3538958"/>
            <a:ext cx="720000" cy="276999"/>
          </a:xfrm>
          <a:prstGeom prst="rect">
            <a:avLst/>
          </a:prstGeom>
          <a:noFill/>
        </p:spPr>
        <p:txBody>
          <a:bodyPr wrap="square" rtlCol="0">
            <a:spAutoFit/>
          </a:bodyPr>
          <a:lstStyle/>
          <a:p>
            <a:pPr lvl="0" algn="ctr">
              <a:defRPr/>
            </a:pPr>
            <a:r>
              <a:rPr lang="en-US" altLang="zh-CN" sz="1200" dirty="0">
                <a:solidFill>
                  <a:srgbClr val="C00000"/>
                </a:solidFill>
                <a:latin typeface="微软雅黑" panose="020B0503020204020204" pitchFamily="34" charset="-122"/>
                <a:ea typeface="微软雅黑" panose="020B0503020204020204" pitchFamily="34" charset="-122"/>
              </a:rPr>
              <a:t>-57%</a:t>
            </a:r>
          </a:p>
        </p:txBody>
      </p:sp>
      <p:sp>
        <p:nvSpPr>
          <p:cNvPr id="68" name="文本框 15">
            <a:extLst>
              <a:ext uri="{FF2B5EF4-FFF2-40B4-BE49-F238E27FC236}">
                <a16:creationId xmlns:a16="http://schemas.microsoft.com/office/drawing/2014/main" id="{B0D95655-C35D-1847-88B3-3730FCAD06EC}"/>
              </a:ext>
            </a:extLst>
          </p:cNvPr>
          <p:cNvSpPr txBox="1"/>
          <p:nvPr/>
        </p:nvSpPr>
        <p:spPr>
          <a:xfrm flipH="1">
            <a:off x="10620000" y="2876915"/>
            <a:ext cx="720000" cy="276999"/>
          </a:xfrm>
          <a:prstGeom prst="rect">
            <a:avLst/>
          </a:prstGeom>
          <a:noFill/>
        </p:spPr>
        <p:txBody>
          <a:bodyPr wrap="square" rtlCol="0">
            <a:spAutoFit/>
          </a:bodyPr>
          <a:lstStyle/>
          <a:p>
            <a:pPr lvl="0" algn="ctr">
              <a:defRPr/>
            </a:pPr>
            <a:r>
              <a:rPr lang="en-US" altLang="zh-CN" sz="1200" dirty="0">
                <a:solidFill>
                  <a:srgbClr val="C00000"/>
                </a:solidFill>
                <a:latin typeface="微软雅黑" panose="020B0503020204020204" pitchFamily="34" charset="-122"/>
                <a:ea typeface="微软雅黑" panose="020B0503020204020204" pitchFamily="34" charset="-122"/>
              </a:rPr>
              <a:t>-40%</a:t>
            </a:r>
          </a:p>
        </p:txBody>
      </p:sp>
      <p:sp>
        <p:nvSpPr>
          <p:cNvPr id="69" name="文本框 15">
            <a:extLst>
              <a:ext uri="{FF2B5EF4-FFF2-40B4-BE49-F238E27FC236}">
                <a16:creationId xmlns:a16="http://schemas.microsoft.com/office/drawing/2014/main" id="{35BBC9BA-FA16-334A-9A49-D0CF281D8255}"/>
              </a:ext>
            </a:extLst>
          </p:cNvPr>
          <p:cNvSpPr txBox="1"/>
          <p:nvPr/>
        </p:nvSpPr>
        <p:spPr>
          <a:xfrm flipH="1">
            <a:off x="10620000" y="4065110"/>
            <a:ext cx="720000" cy="276999"/>
          </a:xfrm>
          <a:prstGeom prst="rect">
            <a:avLst/>
          </a:prstGeom>
          <a:noFill/>
        </p:spPr>
        <p:txBody>
          <a:bodyPr wrap="square" rtlCol="0">
            <a:spAutoFit/>
          </a:bodyPr>
          <a:lstStyle/>
          <a:p>
            <a:pPr lvl="0" algn="ctr">
              <a:defRPr/>
            </a:pPr>
            <a:r>
              <a:rPr lang="en-US" altLang="zh-CN" sz="1200" dirty="0">
                <a:solidFill>
                  <a:srgbClr val="C00000"/>
                </a:solidFill>
                <a:latin typeface="微软雅黑" panose="020B0503020204020204" pitchFamily="34" charset="-122"/>
                <a:ea typeface="微软雅黑" panose="020B0503020204020204" pitchFamily="34" charset="-122"/>
              </a:rPr>
              <a:t>-0.4pp</a:t>
            </a:r>
          </a:p>
        </p:txBody>
      </p:sp>
      <p:sp>
        <p:nvSpPr>
          <p:cNvPr id="70" name="文本框 15">
            <a:extLst>
              <a:ext uri="{FF2B5EF4-FFF2-40B4-BE49-F238E27FC236}">
                <a16:creationId xmlns:a16="http://schemas.microsoft.com/office/drawing/2014/main" id="{BA03F8A2-248F-F043-9D48-40F52DD46C46}"/>
              </a:ext>
            </a:extLst>
          </p:cNvPr>
          <p:cNvSpPr txBox="1"/>
          <p:nvPr/>
        </p:nvSpPr>
        <p:spPr>
          <a:xfrm flipH="1">
            <a:off x="7560000" y="5692087"/>
            <a:ext cx="720000" cy="276999"/>
          </a:xfrm>
          <a:prstGeom prst="rect">
            <a:avLst/>
          </a:prstGeom>
          <a:noFill/>
        </p:spPr>
        <p:txBody>
          <a:bodyPr wrap="square" rtlCol="0">
            <a:spAutoFit/>
          </a:bodyPr>
          <a:lstStyle/>
          <a:p>
            <a:pPr lvl="0" algn="ctr">
              <a:defRPr/>
            </a:pPr>
            <a:r>
              <a:rPr lang="en-US" altLang="zh-CN" sz="1200" dirty="0">
                <a:solidFill>
                  <a:srgbClr val="49711E"/>
                </a:solidFill>
                <a:latin typeface="微软雅黑" panose="020B0503020204020204" pitchFamily="34" charset="-122"/>
                <a:ea typeface="微软雅黑" panose="020B0503020204020204" pitchFamily="34" charset="-122"/>
              </a:rPr>
              <a:t>+21%</a:t>
            </a:r>
          </a:p>
        </p:txBody>
      </p:sp>
      <p:sp>
        <p:nvSpPr>
          <p:cNvPr id="71" name="文本框 15">
            <a:extLst>
              <a:ext uri="{FF2B5EF4-FFF2-40B4-BE49-F238E27FC236}">
                <a16:creationId xmlns:a16="http://schemas.microsoft.com/office/drawing/2014/main" id="{41662FE3-EB63-A84E-94CB-AF187AF78A92}"/>
              </a:ext>
            </a:extLst>
          </p:cNvPr>
          <p:cNvSpPr txBox="1"/>
          <p:nvPr/>
        </p:nvSpPr>
        <p:spPr>
          <a:xfrm flipH="1">
            <a:off x="3887999" y="3093041"/>
            <a:ext cx="720000" cy="276999"/>
          </a:xfrm>
          <a:prstGeom prst="rect">
            <a:avLst/>
          </a:prstGeom>
          <a:noFill/>
        </p:spPr>
        <p:txBody>
          <a:bodyPr wrap="square" rtlCol="0">
            <a:spAutoFit/>
          </a:bodyPr>
          <a:lstStyle/>
          <a:p>
            <a:pPr lvl="0" algn="ctr">
              <a:defRPr/>
            </a:pPr>
            <a:r>
              <a:rPr lang="en-US" altLang="zh-CN" sz="1200" dirty="0">
                <a:solidFill>
                  <a:srgbClr val="C00000"/>
                </a:solidFill>
                <a:latin typeface="微软雅黑" panose="020B0503020204020204" pitchFamily="34" charset="-122"/>
                <a:ea typeface="微软雅黑" panose="020B0503020204020204" pitchFamily="34" charset="-122"/>
              </a:rPr>
              <a:t>-3%</a:t>
            </a:r>
          </a:p>
        </p:txBody>
      </p:sp>
      <p:sp>
        <p:nvSpPr>
          <p:cNvPr id="72" name="文本框 15">
            <a:extLst>
              <a:ext uri="{FF2B5EF4-FFF2-40B4-BE49-F238E27FC236}">
                <a16:creationId xmlns:a16="http://schemas.microsoft.com/office/drawing/2014/main" id="{2F2DE557-B151-C046-80B1-2C146CDB9F27}"/>
              </a:ext>
            </a:extLst>
          </p:cNvPr>
          <p:cNvSpPr txBox="1"/>
          <p:nvPr/>
        </p:nvSpPr>
        <p:spPr>
          <a:xfrm flipH="1">
            <a:off x="7919892" y="3760289"/>
            <a:ext cx="720000" cy="276999"/>
          </a:xfrm>
          <a:prstGeom prst="rect">
            <a:avLst/>
          </a:prstGeom>
          <a:noFill/>
        </p:spPr>
        <p:txBody>
          <a:bodyPr wrap="square" rtlCol="0">
            <a:spAutoFit/>
          </a:bodyPr>
          <a:lstStyle/>
          <a:p>
            <a:pPr lvl="0" algn="ctr">
              <a:defRPr/>
            </a:pPr>
            <a:r>
              <a:rPr lang="en-US" altLang="zh-CN" sz="1200" dirty="0">
                <a:solidFill>
                  <a:srgbClr val="C00000"/>
                </a:solidFill>
                <a:latin typeface="微软雅黑" panose="020B0503020204020204" pitchFamily="34" charset="-122"/>
                <a:ea typeface="微软雅黑" panose="020B0503020204020204" pitchFamily="34" charset="-122"/>
              </a:rPr>
              <a:t>-2%</a:t>
            </a:r>
          </a:p>
        </p:txBody>
      </p:sp>
    </p:spTree>
    <p:extLst>
      <p:ext uri="{BB962C8B-B14F-4D97-AF65-F5344CB8AC3E}">
        <p14:creationId xmlns:p14="http://schemas.microsoft.com/office/powerpoint/2010/main" val="38583007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31016CF-FCE7-5642-84B9-97E2B0928AFF}"/>
              </a:ext>
            </a:extLst>
          </p:cNvPr>
          <p:cNvSpPr txBox="1"/>
          <p:nvPr/>
        </p:nvSpPr>
        <p:spPr>
          <a:xfrm>
            <a:off x="4034672" y="2875002"/>
            <a:ext cx="7098384" cy="1107996"/>
          </a:xfrm>
          <a:prstGeom prst="rect">
            <a:avLst/>
          </a:prstGeom>
          <a:noFill/>
        </p:spPr>
        <p:txBody>
          <a:bodyPr wrap="square" rtlCol="0">
            <a:spAutoFit/>
          </a:bodyPr>
          <a:lstStyle/>
          <a:p>
            <a:pPr algn="ctr"/>
            <a:r>
              <a:rPr lang="zh-CN" altLang="en-US" sz="6600" b="1" dirty="0">
                <a:solidFill>
                  <a:schemeClr val="accent5"/>
                </a:solidFill>
              </a:rPr>
              <a:t>人</a:t>
            </a:r>
          </a:p>
        </p:txBody>
      </p:sp>
    </p:spTree>
    <p:extLst>
      <p:ext uri="{BB962C8B-B14F-4D97-AF65-F5344CB8AC3E}">
        <p14:creationId xmlns:p14="http://schemas.microsoft.com/office/powerpoint/2010/main" val="4460560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6C40AB-FAF7-6244-83DC-B9E87B2C7026}"/>
              </a:ext>
            </a:extLst>
          </p:cNvPr>
          <p:cNvSpPr>
            <a:spLocks noGrp="1"/>
          </p:cNvSpPr>
          <p:nvPr>
            <p:ph type="title"/>
          </p:nvPr>
        </p:nvSpPr>
        <p:spPr/>
        <p:txBody>
          <a:bodyPr/>
          <a:lstStyle/>
          <a:p>
            <a:r>
              <a:rPr lang="x-none" dirty="0"/>
              <a:t>咖啡机人群变化</a:t>
            </a:r>
          </a:p>
        </p:txBody>
      </p:sp>
      <p:sp>
        <p:nvSpPr>
          <p:cNvPr id="3" name="Text Placeholder 2">
            <a:extLst>
              <a:ext uri="{FF2B5EF4-FFF2-40B4-BE49-F238E27FC236}">
                <a16:creationId xmlns:a16="http://schemas.microsoft.com/office/drawing/2014/main" id="{A8304D42-520A-2B4A-B744-85B3CFFCC959}"/>
              </a:ext>
            </a:extLst>
          </p:cNvPr>
          <p:cNvSpPr>
            <a:spLocks noGrp="1"/>
          </p:cNvSpPr>
          <p:nvPr>
            <p:ph type="body" sz="quarter" idx="10"/>
          </p:nvPr>
        </p:nvSpPr>
        <p:spPr/>
        <p:txBody>
          <a:bodyPr/>
          <a:lstStyle/>
          <a:p>
            <a:pPr>
              <a:lnSpc>
                <a:spcPct val="100000"/>
              </a:lnSpc>
            </a:pPr>
            <a:r>
              <a:rPr lang="en-US" altLang="zh-CN" dirty="0">
                <a:ea typeface="Microsoft YaHei" panose="020B0503020204020204" pitchFamily="34" charset="-122"/>
              </a:rPr>
              <a:t>Nespresso</a:t>
            </a:r>
            <a:r>
              <a:rPr lang="zh-CN" altLang="en-US" dirty="0">
                <a:ea typeface="Microsoft YaHei" panose="020B0503020204020204" pitchFamily="34" charset="-122"/>
              </a:rPr>
              <a:t>咖啡机核心</a:t>
            </a:r>
            <a:r>
              <a:rPr lang="en-US" altLang="zh-CN" dirty="0">
                <a:ea typeface="Microsoft YaHei" panose="020B0503020204020204" pitchFamily="34" charset="-122"/>
              </a:rPr>
              <a:t>TA</a:t>
            </a:r>
            <a:r>
              <a:rPr lang="zh-CN" altLang="en-US" dirty="0">
                <a:ea typeface="Microsoft YaHei" panose="020B0503020204020204" pitchFamily="34" charset="-122"/>
              </a:rPr>
              <a:t>仍为</a:t>
            </a:r>
            <a:r>
              <a:rPr lang="en-US" altLang="zh-CN" dirty="0">
                <a:ea typeface="Microsoft YaHei" panose="020B0503020204020204" pitchFamily="34" charset="-122"/>
              </a:rPr>
              <a:t>25-39</a:t>
            </a:r>
            <a:r>
              <a:rPr lang="zh-CN" altLang="en-US" dirty="0">
                <a:ea typeface="Microsoft YaHei" panose="020B0503020204020204" pitchFamily="34" charset="-122"/>
              </a:rPr>
              <a:t>岁高线高消女性消费者；</a:t>
            </a:r>
            <a:endParaRPr lang="en-US" altLang="zh-CN" dirty="0">
              <a:ea typeface="Microsoft YaHei" panose="020B0503020204020204" pitchFamily="34" charset="-122"/>
            </a:endParaRPr>
          </a:p>
          <a:p>
            <a:pPr>
              <a:lnSpc>
                <a:spcPct val="100000"/>
              </a:lnSpc>
            </a:pPr>
            <a:r>
              <a:rPr lang="en-US" altLang="zh-CN" dirty="0">
                <a:ea typeface="Microsoft YaHei" panose="020B0503020204020204" pitchFamily="34" charset="-122"/>
              </a:rPr>
              <a:t>Nespresso</a:t>
            </a:r>
            <a:r>
              <a:rPr lang="zh-CN" altLang="en-US" dirty="0">
                <a:ea typeface="Microsoft YaHei" panose="020B0503020204020204" pitchFamily="34" charset="-122"/>
              </a:rPr>
              <a:t>各人群标签人数均呈现两位数减少，而行业客群中</a:t>
            </a:r>
            <a:r>
              <a:rPr lang="en-US" altLang="zh-CN" dirty="0">
                <a:ea typeface="Microsoft YaHei" panose="020B0503020204020204" pitchFamily="34" charset="-122"/>
              </a:rPr>
              <a:t>TA</a:t>
            </a:r>
            <a:r>
              <a:rPr lang="zh-CN" altLang="en-US" dirty="0">
                <a:ea typeface="Microsoft YaHei" panose="020B0503020204020204" pitchFamily="34" charset="-122"/>
              </a:rPr>
              <a:t>人数跌幅较高；</a:t>
            </a:r>
            <a:endParaRPr lang="en-US" altLang="zh-CN" dirty="0">
              <a:ea typeface="Microsoft YaHei" panose="020B0503020204020204" pitchFamily="34" charset="-122"/>
            </a:endParaRPr>
          </a:p>
        </p:txBody>
      </p:sp>
      <p:sp>
        <p:nvSpPr>
          <p:cNvPr id="4" name="Text Placeholder 3">
            <a:extLst>
              <a:ext uri="{FF2B5EF4-FFF2-40B4-BE49-F238E27FC236}">
                <a16:creationId xmlns:a16="http://schemas.microsoft.com/office/drawing/2014/main" id="{D8EEBF1D-D683-5F40-A32A-05F7C6ABDE46}"/>
              </a:ext>
            </a:extLst>
          </p:cNvPr>
          <p:cNvSpPr>
            <a:spLocks noGrp="1"/>
          </p:cNvSpPr>
          <p:nvPr>
            <p:ph type="body" sz="quarter" idx="11"/>
          </p:nvPr>
        </p:nvSpPr>
        <p:spPr/>
        <p:txBody>
          <a:bodyPr/>
          <a:lstStyle/>
          <a:p>
            <a:r>
              <a:t>数据来源：策略中心</a:t>
            </a:r>
          </a:p>
          <a:p>
            <a:r>
              <a:t>时间维度：2023.12</a:t>
            </a:r>
          </a:p>
        </p:txBody>
      </p:sp>
      <p:graphicFrame>
        <p:nvGraphicFramePr>
          <p:cNvPr id="5" name="图表 6">
            <a:extLst>
              <a:ext uri="{FF2B5EF4-FFF2-40B4-BE49-F238E27FC236}">
                <a16:creationId xmlns:a16="http://schemas.microsoft.com/office/drawing/2014/main" id="{0852A020-6F11-A041-BACA-5A0678313E48}"/>
              </a:ext>
            </a:extLst>
          </p:cNvPr>
          <p:cNvGraphicFramePr/>
          <p:nvPr>
            <p:extLst>
              <p:ext uri="{D42A27DB-BD31-4B8C-83A1-F6EECF244321}">
                <p14:modId xmlns:p14="http://schemas.microsoft.com/office/powerpoint/2010/main" val="2915557664"/>
              </p:ext>
            </p:extLst>
          </p:nvPr>
        </p:nvGraphicFramePr>
        <p:xfrm>
          <a:off x="695999" y="1797055"/>
          <a:ext cx="10800000" cy="3933286"/>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 name="表格 9">
            <a:extLst>
              <a:ext uri="{FF2B5EF4-FFF2-40B4-BE49-F238E27FC236}">
                <a16:creationId xmlns:a16="http://schemas.microsoft.com/office/drawing/2014/main" id="{10D75A6D-512A-8749-BFC7-6039C5113AB9}"/>
              </a:ext>
            </a:extLst>
          </p:cNvPr>
          <p:cNvGraphicFramePr>
            <a:graphicFrameLocks noGrp="1"/>
          </p:cNvGraphicFramePr>
          <p:nvPr>
            <p:extLst>
              <p:ext uri="{D42A27DB-BD31-4B8C-83A1-F6EECF244321}">
                <p14:modId xmlns:p14="http://schemas.microsoft.com/office/powerpoint/2010/main" val="3592587712"/>
              </p:ext>
            </p:extLst>
          </p:nvPr>
        </p:nvGraphicFramePr>
        <p:xfrm>
          <a:off x="282371" y="5765718"/>
          <a:ext cx="10800003" cy="449506"/>
        </p:xfrm>
        <a:graphic>
          <a:graphicData uri="http://schemas.openxmlformats.org/drawingml/2006/table">
            <a:tbl>
              <a:tblPr firstRow="1" bandRow="1">
                <a:tableStyleId>{5C22544A-7EE6-4342-B048-85BDC9FD1C3A}</a:tableStyleId>
              </a:tblPr>
              <a:tblGrid>
                <a:gridCol w="414221">
                  <a:extLst>
                    <a:ext uri="{9D8B030D-6E8A-4147-A177-3AD203B41FA5}">
                      <a16:colId xmlns:a16="http://schemas.microsoft.com/office/drawing/2014/main" val="3571041192"/>
                    </a:ext>
                  </a:extLst>
                </a:gridCol>
                <a:gridCol w="420142">
                  <a:extLst>
                    <a:ext uri="{9D8B030D-6E8A-4147-A177-3AD203B41FA5}">
                      <a16:colId xmlns:a16="http://schemas.microsoft.com/office/drawing/2014/main" val="260454174"/>
                    </a:ext>
                  </a:extLst>
                </a:gridCol>
                <a:gridCol w="498282">
                  <a:extLst>
                    <a:ext uri="{9D8B030D-6E8A-4147-A177-3AD203B41FA5}">
                      <a16:colId xmlns:a16="http://schemas.microsoft.com/office/drawing/2014/main" val="3847526139"/>
                    </a:ext>
                  </a:extLst>
                </a:gridCol>
                <a:gridCol w="498282">
                  <a:extLst>
                    <a:ext uri="{9D8B030D-6E8A-4147-A177-3AD203B41FA5}">
                      <a16:colId xmlns:a16="http://schemas.microsoft.com/office/drawing/2014/main" val="3751921421"/>
                    </a:ext>
                  </a:extLst>
                </a:gridCol>
                <a:gridCol w="498282">
                  <a:extLst>
                    <a:ext uri="{9D8B030D-6E8A-4147-A177-3AD203B41FA5}">
                      <a16:colId xmlns:a16="http://schemas.microsoft.com/office/drawing/2014/main" val="3349848825"/>
                    </a:ext>
                  </a:extLst>
                </a:gridCol>
                <a:gridCol w="498282">
                  <a:extLst>
                    <a:ext uri="{9D8B030D-6E8A-4147-A177-3AD203B41FA5}">
                      <a16:colId xmlns:a16="http://schemas.microsoft.com/office/drawing/2014/main" val="567222659"/>
                    </a:ext>
                  </a:extLst>
                </a:gridCol>
                <a:gridCol w="498282">
                  <a:extLst>
                    <a:ext uri="{9D8B030D-6E8A-4147-A177-3AD203B41FA5}">
                      <a16:colId xmlns:a16="http://schemas.microsoft.com/office/drawing/2014/main" val="2391516373"/>
                    </a:ext>
                  </a:extLst>
                </a:gridCol>
                <a:gridCol w="498282">
                  <a:extLst>
                    <a:ext uri="{9D8B030D-6E8A-4147-A177-3AD203B41FA5}">
                      <a16:colId xmlns:a16="http://schemas.microsoft.com/office/drawing/2014/main" val="3028846577"/>
                    </a:ext>
                  </a:extLst>
                </a:gridCol>
                <a:gridCol w="498282">
                  <a:extLst>
                    <a:ext uri="{9D8B030D-6E8A-4147-A177-3AD203B41FA5}">
                      <a16:colId xmlns:a16="http://schemas.microsoft.com/office/drawing/2014/main" val="3405185712"/>
                    </a:ext>
                  </a:extLst>
                </a:gridCol>
                <a:gridCol w="498282">
                  <a:extLst>
                    <a:ext uri="{9D8B030D-6E8A-4147-A177-3AD203B41FA5}">
                      <a16:colId xmlns:a16="http://schemas.microsoft.com/office/drawing/2014/main" val="2230875991"/>
                    </a:ext>
                  </a:extLst>
                </a:gridCol>
                <a:gridCol w="498282">
                  <a:extLst>
                    <a:ext uri="{9D8B030D-6E8A-4147-A177-3AD203B41FA5}">
                      <a16:colId xmlns:a16="http://schemas.microsoft.com/office/drawing/2014/main" val="2489983346"/>
                    </a:ext>
                  </a:extLst>
                </a:gridCol>
                <a:gridCol w="498282">
                  <a:extLst>
                    <a:ext uri="{9D8B030D-6E8A-4147-A177-3AD203B41FA5}">
                      <a16:colId xmlns:a16="http://schemas.microsoft.com/office/drawing/2014/main" val="2453806218"/>
                    </a:ext>
                  </a:extLst>
                </a:gridCol>
                <a:gridCol w="498282">
                  <a:extLst>
                    <a:ext uri="{9D8B030D-6E8A-4147-A177-3AD203B41FA5}">
                      <a16:colId xmlns:a16="http://schemas.microsoft.com/office/drawing/2014/main" val="3521635278"/>
                    </a:ext>
                  </a:extLst>
                </a:gridCol>
                <a:gridCol w="498282">
                  <a:extLst>
                    <a:ext uri="{9D8B030D-6E8A-4147-A177-3AD203B41FA5}">
                      <a16:colId xmlns:a16="http://schemas.microsoft.com/office/drawing/2014/main" val="3185571266"/>
                    </a:ext>
                  </a:extLst>
                </a:gridCol>
                <a:gridCol w="498282">
                  <a:extLst>
                    <a:ext uri="{9D8B030D-6E8A-4147-A177-3AD203B41FA5}">
                      <a16:colId xmlns:a16="http://schemas.microsoft.com/office/drawing/2014/main" val="1407159555"/>
                    </a:ext>
                  </a:extLst>
                </a:gridCol>
                <a:gridCol w="498282">
                  <a:extLst>
                    <a:ext uri="{9D8B030D-6E8A-4147-A177-3AD203B41FA5}">
                      <a16:colId xmlns:a16="http://schemas.microsoft.com/office/drawing/2014/main" val="416460474"/>
                    </a:ext>
                  </a:extLst>
                </a:gridCol>
                <a:gridCol w="498282">
                  <a:extLst>
                    <a:ext uri="{9D8B030D-6E8A-4147-A177-3AD203B41FA5}">
                      <a16:colId xmlns:a16="http://schemas.microsoft.com/office/drawing/2014/main" val="1911168994"/>
                    </a:ext>
                  </a:extLst>
                </a:gridCol>
                <a:gridCol w="498282">
                  <a:extLst>
                    <a:ext uri="{9D8B030D-6E8A-4147-A177-3AD203B41FA5}">
                      <a16:colId xmlns:a16="http://schemas.microsoft.com/office/drawing/2014/main" val="1344619508"/>
                    </a:ext>
                  </a:extLst>
                </a:gridCol>
                <a:gridCol w="498282">
                  <a:extLst>
                    <a:ext uri="{9D8B030D-6E8A-4147-A177-3AD203B41FA5}">
                      <a16:colId xmlns:a16="http://schemas.microsoft.com/office/drawing/2014/main" val="1908247079"/>
                    </a:ext>
                  </a:extLst>
                </a:gridCol>
                <a:gridCol w="498282">
                  <a:extLst>
                    <a:ext uri="{9D8B030D-6E8A-4147-A177-3AD203B41FA5}">
                      <a16:colId xmlns:a16="http://schemas.microsoft.com/office/drawing/2014/main" val="4122920119"/>
                    </a:ext>
                  </a:extLst>
                </a:gridCol>
                <a:gridCol w="498282">
                  <a:extLst>
                    <a:ext uri="{9D8B030D-6E8A-4147-A177-3AD203B41FA5}">
                      <a16:colId xmlns:a16="http://schemas.microsoft.com/office/drawing/2014/main" val="193981616"/>
                    </a:ext>
                  </a:extLst>
                </a:gridCol>
                <a:gridCol w="498282">
                  <a:extLst>
                    <a:ext uri="{9D8B030D-6E8A-4147-A177-3AD203B41FA5}">
                      <a16:colId xmlns:a16="http://schemas.microsoft.com/office/drawing/2014/main" val="59175416"/>
                    </a:ext>
                  </a:extLst>
                </a:gridCol>
              </a:tblGrid>
              <a:tr h="224753">
                <a:tc rowSpan="2">
                  <a:txBody>
                    <a:bodyPr/>
                    <a:lstStyle/>
                    <a:p>
                      <a:pPr algn="ctr"/>
                      <a:r>
                        <a:rPr lang="zh-CN" altLang="en-US" sz="800" b="1" dirty="0">
                          <a:solidFill>
                            <a:schemeClr val="tx1"/>
                          </a:solidFill>
                          <a:latin typeface="+mn-ea"/>
                          <a:ea typeface="+mn-ea"/>
                        </a:rPr>
                        <a:t>人数</a:t>
                      </a:r>
                      <a:endParaRPr lang="en-US" altLang="zh-CN" sz="800" b="1" dirty="0">
                        <a:solidFill>
                          <a:schemeClr val="tx1"/>
                        </a:solidFill>
                        <a:latin typeface="+mn-ea"/>
                        <a:ea typeface="+mn-ea"/>
                      </a:endParaRPr>
                    </a:p>
                    <a:p>
                      <a:pPr algn="ctr"/>
                      <a:r>
                        <a:rPr lang="zh-CN" altLang="en-US" sz="800" b="1" dirty="0">
                          <a:solidFill>
                            <a:schemeClr val="tx1"/>
                          </a:solidFill>
                          <a:latin typeface="+mn-ea"/>
                          <a:ea typeface="+mn-ea"/>
                        </a:rPr>
                        <a:t>同比</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800" b="1" dirty="0">
                          <a:solidFill>
                            <a:schemeClr val="tx1"/>
                          </a:solidFill>
                          <a:latin typeface="+mn-ea"/>
                          <a:ea typeface="+mn-ea"/>
                        </a:rPr>
                        <a:t>店铺</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-61%</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-70%</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-67%</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-69%</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-70%</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-67%</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-81%</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-65%</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dirty="0">
                          <a:solidFill>
                            <a:srgbClr val="C00000"/>
                          </a:solidFill>
                          <a:effectLst/>
                          <a:latin typeface="+mn-ea"/>
                          <a:ea typeface="+mn-ea"/>
                        </a:rPr>
                        <a:t>-50%</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-67%</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-69%</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-58%</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-55%</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-59%</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-81%</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-12%</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-64%</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-64%</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-68%</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-66%</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1570516781"/>
                  </a:ext>
                </a:extLst>
              </a:tr>
              <a:tr h="224753">
                <a:tc vMerge="1">
                  <a:txBody>
                    <a:bodyPr/>
                    <a:lstStyle/>
                    <a:p>
                      <a:pPr algn="ctr"/>
                      <a:endParaRPr lang="zh-CN" altLang="en-US" sz="1000" b="1" dirty="0">
                        <a:solidFill>
                          <a:schemeClr val="tx1"/>
                        </a:solidFill>
                        <a:latin typeface="+mn-ea"/>
                        <a:ea typeface="+mn-ea"/>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800" b="1" dirty="0">
                          <a:solidFill>
                            <a:schemeClr val="tx1"/>
                          </a:solidFill>
                          <a:latin typeface="+mn-ea"/>
                          <a:ea typeface="+mn-ea"/>
                        </a:rPr>
                        <a:t>行业</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-7%</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-14%</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49711E"/>
                          </a:solidFill>
                          <a:effectLst/>
                          <a:latin typeface="+mn-ea"/>
                          <a:ea typeface="+mn-ea"/>
                          <a:cs typeface="+mn-cs"/>
                        </a:rPr>
                        <a:t>+0.2%</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-8%</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-17%</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-17%</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-17%</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-13%</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dirty="0">
                          <a:solidFill>
                            <a:srgbClr val="C00000"/>
                          </a:solidFill>
                          <a:effectLst/>
                          <a:latin typeface="+mn-ea"/>
                          <a:ea typeface="+mn-ea"/>
                        </a:rPr>
                        <a:t>-1.3%</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-18%</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-8%</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-7%</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-11%</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-12%</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-8%</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49711E"/>
                          </a:solidFill>
                          <a:effectLst/>
                          <a:latin typeface="+mn-ea"/>
                          <a:ea typeface="+mn-ea"/>
                          <a:cs typeface="+mn-cs"/>
                        </a:rPr>
                        <a:t>+29%</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-2.0%</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-6%</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-11%</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-18%</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3386514957"/>
                  </a:ext>
                </a:extLst>
              </a:tr>
            </a:tbl>
          </a:graphicData>
        </a:graphic>
      </p:graphicFrame>
    </p:spTree>
    <p:extLst>
      <p:ext uri="{BB962C8B-B14F-4D97-AF65-F5344CB8AC3E}">
        <p14:creationId xmlns:p14="http://schemas.microsoft.com/office/powerpoint/2010/main" val="37825057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A5B75B-4C07-7E49-BD39-512A7BC038D4}"/>
              </a:ext>
            </a:extLst>
          </p:cNvPr>
          <p:cNvSpPr>
            <a:spLocks noGrp="1"/>
          </p:cNvSpPr>
          <p:nvPr>
            <p:ph type="title"/>
          </p:nvPr>
        </p:nvSpPr>
        <p:spPr/>
        <p:txBody>
          <a:bodyPr/>
          <a:lstStyle/>
          <a:p>
            <a:r>
              <a:rPr lang="x-none" dirty="0"/>
              <a:t>咖啡机新老客购买人群画像</a:t>
            </a:r>
          </a:p>
        </p:txBody>
      </p:sp>
      <p:sp>
        <p:nvSpPr>
          <p:cNvPr id="3" name="Text Placeholder 2">
            <a:extLst>
              <a:ext uri="{FF2B5EF4-FFF2-40B4-BE49-F238E27FC236}">
                <a16:creationId xmlns:a16="http://schemas.microsoft.com/office/drawing/2014/main" id="{24DC91C7-8B4A-EC40-A3B2-001832FC8833}"/>
              </a:ext>
            </a:extLst>
          </p:cNvPr>
          <p:cNvSpPr>
            <a:spLocks noGrp="1"/>
          </p:cNvSpPr>
          <p:nvPr>
            <p:ph type="body" sz="quarter" idx="10"/>
          </p:nvPr>
        </p:nvSpPr>
        <p:spPr/>
        <p:txBody>
          <a:bodyPr/>
          <a:lstStyle/>
          <a:p>
            <a:pPr>
              <a:lnSpc>
                <a:spcPct val="100000"/>
              </a:lnSpc>
            </a:pPr>
            <a:r>
              <a:rPr lang="zh-CN" altLang="en-US" dirty="0">
                <a:ea typeface="Microsoft YaHei" panose="020B0503020204020204" pitchFamily="34" charset="-122"/>
              </a:rPr>
              <a:t>咖啡机新客更年轻且更低线低消：</a:t>
            </a:r>
            <a:r>
              <a:rPr lang="en-US" altLang="zh-CN" dirty="0">
                <a:ea typeface="Microsoft YaHei" panose="020B0503020204020204" pitchFamily="34" charset="-122"/>
              </a:rPr>
              <a:t>12</a:t>
            </a:r>
            <a:r>
              <a:rPr lang="zh-CN" altLang="en-US" dirty="0">
                <a:ea typeface="Microsoft YaHei" panose="020B0503020204020204" pitchFamily="34" charset="-122"/>
              </a:rPr>
              <a:t>月购买店铺咖啡机的新客相比于老客在</a:t>
            </a:r>
            <a:r>
              <a:rPr lang="en-US" altLang="zh-CN" dirty="0">
                <a:ea typeface="Microsoft YaHei" panose="020B0503020204020204" pitchFamily="34" charset="-122"/>
              </a:rPr>
              <a:t>18-29</a:t>
            </a:r>
            <a:r>
              <a:rPr lang="zh-CN" altLang="en-US" dirty="0">
                <a:ea typeface="Microsoft YaHei" panose="020B0503020204020204" pitchFamily="34" charset="-122"/>
              </a:rPr>
              <a:t>岁、</a:t>
            </a:r>
            <a:r>
              <a:rPr lang="en-US" altLang="zh-CN" dirty="0">
                <a:ea typeface="Microsoft YaHei" panose="020B0503020204020204" pitchFamily="34" charset="-122"/>
              </a:rPr>
              <a:t>2</a:t>
            </a:r>
            <a:r>
              <a:rPr lang="zh-CN" altLang="en-US" dirty="0">
                <a:ea typeface="Microsoft YaHei" panose="020B0503020204020204" pitchFamily="34" charset="-122"/>
              </a:rPr>
              <a:t>线城市、消费力等级</a:t>
            </a:r>
            <a:r>
              <a:rPr lang="en-US" altLang="zh-CN" dirty="0">
                <a:ea typeface="Microsoft YaHei" panose="020B0503020204020204" pitchFamily="34" charset="-122"/>
              </a:rPr>
              <a:t>L3-L4</a:t>
            </a:r>
            <a:r>
              <a:rPr lang="zh-CN" altLang="en-US" dirty="0">
                <a:ea typeface="Microsoft YaHei" panose="020B0503020204020204" pitchFamily="34" charset="-122"/>
              </a:rPr>
              <a:t>占比高于老客；</a:t>
            </a:r>
            <a:endParaRPr lang="en-US" altLang="zh-CN" dirty="0">
              <a:ea typeface="Microsoft YaHei" panose="020B0503020204020204" pitchFamily="34" charset="-122"/>
            </a:endParaRPr>
          </a:p>
          <a:p>
            <a:pPr>
              <a:lnSpc>
                <a:spcPct val="100000"/>
              </a:lnSpc>
            </a:pPr>
            <a:r>
              <a:rPr lang="zh-CN" altLang="en-US" dirty="0"/>
              <a:t>与</a:t>
            </a:r>
            <a:r>
              <a:rPr lang="en-US" altLang="zh-CN" dirty="0"/>
              <a:t>7-9</a:t>
            </a:r>
            <a:r>
              <a:rPr lang="zh-CN" altLang="en-US" dirty="0"/>
              <a:t>月平销期相比，品牌新客在男性、</a:t>
            </a:r>
            <a:r>
              <a:rPr lang="en-US" altLang="zh-CN" dirty="0"/>
              <a:t>35-39</a:t>
            </a:r>
            <a:r>
              <a:rPr lang="zh-CN" altLang="en-US" dirty="0"/>
              <a:t>岁、一线城市占比提升，品牌后续可针对该人群标签进行拉新；</a:t>
            </a:r>
            <a:endParaRPr lang="x-none" dirty="0">
              <a:ea typeface="Microsoft YaHei" panose="020B0503020204020204" pitchFamily="34" charset="-122"/>
            </a:endParaRPr>
          </a:p>
        </p:txBody>
      </p:sp>
      <p:sp>
        <p:nvSpPr>
          <p:cNvPr id="4" name="Text Placeholder 3">
            <a:extLst>
              <a:ext uri="{FF2B5EF4-FFF2-40B4-BE49-F238E27FC236}">
                <a16:creationId xmlns:a16="http://schemas.microsoft.com/office/drawing/2014/main" id="{5B774007-34B6-E84E-900B-489722274C59}"/>
              </a:ext>
            </a:extLst>
          </p:cNvPr>
          <p:cNvSpPr>
            <a:spLocks noGrp="1"/>
          </p:cNvSpPr>
          <p:nvPr>
            <p:ph type="body" sz="quarter" idx="11"/>
          </p:nvPr>
        </p:nvSpPr>
        <p:spPr/>
        <p:txBody>
          <a:bodyPr/>
          <a:lstStyle/>
          <a:p>
            <a:r>
              <a:rPr dirty="0" err="1"/>
              <a:t>数据来源</a:t>
            </a:r>
            <a:r>
              <a:rPr dirty="0"/>
              <a:t>：</a:t>
            </a:r>
            <a:r>
              <a:rPr lang="zh-CN" altLang="en-US" dirty="0"/>
              <a:t>达摩盘</a:t>
            </a:r>
            <a:endParaRPr dirty="0"/>
          </a:p>
          <a:p>
            <a:r>
              <a:rPr dirty="0"/>
              <a:t>时间维度：2023.12</a:t>
            </a:r>
          </a:p>
          <a:p>
            <a:r>
              <a:rPr dirty="0"/>
              <a:t>*店铺咖啡机品牌新客-当月购买店铺咖啡机差前365天购买品牌产品；</a:t>
            </a:r>
          </a:p>
          <a:p>
            <a:r>
              <a:rPr dirty="0"/>
              <a:t>店铺咖啡机品牌老客-当月购买店铺咖啡机交前365天购买品牌产品</a:t>
            </a:r>
          </a:p>
        </p:txBody>
      </p:sp>
      <p:graphicFrame>
        <p:nvGraphicFramePr>
          <p:cNvPr id="5" name="图表 4">
            <a:extLst>
              <a:ext uri="{FF2B5EF4-FFF2-40B4-BE49-F238E27FC236}">
                <a16:creationId xmlns:a16="http://schemas.microsoft.com/office/drawing/2014/main" id="{B4970310-AC46-A942-9EB2-90E19B543997}"/>
              </a:ext>
            </a:extLst>
          </p:cNvPr>
          <p:cNvGraphicFramePr/>
          <p:nvPr>
            <p:extLst>
              <p:ext uri="{D42A27DB-BD31-4B8C-83A1-F6EECF244321}">
                <p14:modId xmlns:p14="http://schemas.microsoft.com/office/powerpoint/2010/main" val="2995574643"/>
              </p:ext>
            </p:extLst>
          </p:nvPr>
        </p:nvGraphicFramePr>
        <p:xfrm>
          <a:off x="335999" y="1950341"/>
          <a:ext cx="11520000" cy="43200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2688090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13B56-08F6-B043-8BF7-E8B97D47A71B}"/>
              </a:ext>
            </a:extLst>
          </p:cNvPr>
          <p:cNvSpPr>
            <a:spLocks noGrp="1"/>
          </p:cNvSpPr>
          <p:nvPr>
            <p:ph type="title"/>
          </p:nvPr>
        </p:nvSpPr>
        <p:spPr/>
        <p:txBody>
          <a:bodyPr/>
          <a:lstStyle/>
          <a:p>
            <a:r>
              <a:rPr lang="x-none" dirty="0"/>
              <a:t>店铺咖啡机品牌新客来源</a:t>
            </a:r>
          </a:p>
        </p:txBody>
      </p:sp>
      <p:sp>
        <p:nvSpPr>
          <p:cNvPr id="3" name="Text Placeholder 2">
            <a:extLst>
              <a:ext uri="{FF2B5EF4-FFF2-40B4-BE49-F238E27FC236}">
                <a16:creationId xmlns:a16="http://schemas.microsoft.com/office/drawing/2014/main" id="{F4D00ADE-EBF6-AE4B-8AA4-A8F2613CEB90}"/>
              </a:ext>
            </a:extLst>
          </p:cNvPr>
          <p:cNvSpPr>
            <a:spLocks noGrp="1"/>
          </p:cNvSpPr>
          <p:nvPr>
            <p:ph type="body" sz="quarter" idx="10"/>
          </p:nvPr>
        </p:nvSpPr>
        <p:spPr/>
        <p:txBody>
          <a:bodyPr/>
          <a:lstStyle/>
          <a:p>
            <a:pPr>
              <a:lnSpc>
                <a:spcPct val="100000"/>
              </a:lnSpc>
            </a:pPr>
            <a:r>
              <a:rPr lang="en-US" dirty="0">
                <a:ea typeface="Microsoft YaHei" panose="020B0503020204020204" pitchFamily="34" charset="-122"/>
              </a:rPr>
              <a:t>12</a:t>
            </a:r>
            <a:r>
              <a:rPr lang="zh-CN" altLang="en-US" dirty="0">
                <a:ea typeface="Microsoft YaHei" panose="020B0503020204020204" pitchFamily="34" charset="-122"/>
              </a:rPr>
              <a:t>月咖啡机新客来源新增餐饮具及收纳整理类目，后续可进行跨类目拉新；</a:t>
            </a:r>
            <a:endParaRPr lang="en-US" altLang="zh-CN" dirty="0">
              <a:ea typeface="Microsoft YaHei" panose="020B0503020204020204" pitchFamily="34" charset="-122"/>
            </a:endParaRPr>
          </a:p>
        </p:txBody>
      </p:sp>
      <p:sp>
        <p:nvSpPr>
          <p:cNvPr id="4" name="Text Placeholder 3">
            <a:extLst>
              <a:ext uri="{FF2B5EF4-FFF2-40B4-BE49-F238E27FC236}">
                <a16:creationId xmlns:a16="http://schemas.microsoft.com/office/drawing/2014/main" id="{C8B3B556-11A9-464F-902E-1A29CF724AF8}"/>
              </a:ext>
            </a:extLst>
          </p:cNvPr>
          <p:cNvSpPr>
            <a:spLocks noGrp="1"/>
          </p:cNvSpPr>
          <p:nvPr>
            <p:ph type="body" sz="quarter" idx="11"/>
          </p:nvPr>
        </p:nvSpPr>
        <p:spPr/>
        <p:txBody>
          <a:bodyPr/>
          <a:lstStyle/>
          <a:p>
            <a:r>
              <a:rPr dirty="0" err="1"/>
              <a:t>数据来源：策略中心</a:t>
            </a:r>
            <a:r>
              <a:rPr lang="zh-CN" altLang="en-US" dirty="0"/>
              <a:t>；</a:t>
            </a:r>
            <a:r>
              <a:rPr dirty="0"/>
              <a:t>时间维度：2023.12</a:t>
            </a:r>
          </a:p>
          <a:p>
            <a:r>
              <a:rPr dirty="0"/>
              <a:t>*近半年咖啡机品牌新客：近180d店铺咖啡机类目购买 差 前365天店铺券品类购买</a:t>
            </a:r>
          </a:p>
          <a:p>
            <a:r>
              <a:rPr dirty="0"/>
              <a:t>新客来源：近180d店铺咖啡机品牌新客在前一个周期产生的购买行为；排名为占比超过20%类目按照TGI排序得到；</a:t>
            </a:r>
          </a:p>
          <a:p>
            <a:r>
              <a:rPr dirty="0"/>
              <a:t>*</a:t>
            </a:r>
            <a:r>
              <a:rPr dirty="0" err="1"/>
              <a:t>本品</a:t>
            </a:r>
            <a:r>
              <a:rPr dirty="0"/>
              <a:t>/竞品购买率：在近90天同时浏览本品&amp;竞品胶囊咖啡类目后在近90天有该类目购买行为的人群在同时浏览人群中的占比</a:t>
            </a:r>
          </a:p>
        </p:txBody>
      </p:sp>
      <p:graphicFrame>
        <p:nvGraphicFramePr>
          <p:cNvPr id="12" name="图表 8">
            <a:extLst>
              <a:ext uri="{FF2B5EF4-FFF2-40B4-BE49-F238E27FC236}">
                <a16:creationId xmlns:a16="http://schemas.microsoft.com/office/drawing/2014/main" id="{FB60ABFE-C8F2-024A-BE19-4767E771EAC7}"/>
              </a:ext>
            </a:extLst>
          </p:cNvPr>
          <p:cNvGraphicFramePr/>
          <p:nvPr>
            <p:extLst>
              <p:ext uri="{D42A27DB-BD31-4B8C-83A1-F6EECF244321}">
                <p14:modId xmlns:p14="http://schemas.microsoft.com/office/powerpoint/2010/main" val="4046464778"/>
              </p:ext>
            </p:extLst>
          </p:nvPr>
        </p:nvGraphicFramePr>
        <p:xfrm>
          <a:off x="1837490" y="2253579"/>
          <a:ext cx="620927" cy="3669365"/>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3" name="表格 11">
            <a:extLst>
              <a:ext uri="{FF2B5EF4-FFF2-40B4-BE49-F238E27FC236}">
                <a16:creationId xmlns:a16="http://schemas.microsoft.com/office/drawing/2014/main" id="{0005C71B-995E-C843-BB39-F076A62D9A9C}"/>
              </a:ext>
            </a:extLst>
          </p:cNvPr>
          <p:cNvGraphicFramePr>
            <a:graphicFrameLocks noGrp="1"/>
          </p:cNvGraphicFramePr>
          <p:nvPr>
            <p:extLst>
              <p:ext uri="{D42A27DB-BD31-4B8C-83A1-F6EECF244321}">
                <p14:modId xmlns:p14="http://schemas.microsoft.com/office/powerpoint/2010/main" val="2071407180"/>
              </p:ext>
            </p:extLst>
          </p:nvPr>
        </p:nvGraphicFramePr>
        <p:xfrm>
          <a:off x="482401" y="1612733"/>
          <a:ext cx="6292710" cy="4256152"/>
        </p:xfrm>
        <a:graphic>
          <a:graphicData uri="http://schemas.openxmlformats.org/drawingml/2006/table">
            <a:tbl>
              <a:tblPr/>
              <a:tblGrid>
                <a:gridCol w="1338399">
                  <a:extLst>
                    <a:ext uri="{9D8B030D-6E8A-4147-A177-3AD203B41FA5}">
                      <a16:colId xmlns:a16="http://schemas.microsoft.com/office/drawing/2014/main" val="1043342360"/>
                    </a:ext>
                  </a:extLst>
                </a:gridCol>
                <a:gridCol w="514350">
                  <a:extLst>
                    <a:ext uri="{9D8B030D-6E8A-4147-A177-3AD203B41FA5}">
                      <a16:colId xmlns:a16="http://schemas.microsoft.com/office/drawing/2014/main" val="1524946126"/>
                    </a:ext>
                  </a:extLst>
                </a:gridCol>
                <a:gridCol w="704533">
                  <a:extLst>
                    <a:ext uri="{9D8B030D-6E8A-4147-A177-3AD203B41FA5}">
                      <a16:colId xmlns:a16="http://schemas.microsoft.com/office/drawing/2014/main" val="1644432214"/>
                    </a:ext>
                  </a:extLst>
                </a:gridCol>
                <a:gridCol w="1503045">
                  <a:extLst>
                    <a:ext uri="{9D8B030D-6E8A-4147-A177-3AD203B41FA5}">
                      <a16:colId xmlns:a16="http://schemas.microsoft.com/office/drawing/2014/main" val="2063711748"/>
                    </a:ext>
                  </a:extLst>
                </a:gridCol>
                <a:gridCol w="2232383">
                  <a:extLst>
                    <a:ext uri="{9D8B030D-6E8A-4147-A177-3AD203B41FA5}">
                      <a16:colId xmlns:a16="http://schemas.microsoft.com/office/drawing/2014/main" val="3962573347"/>
                    </a:ext>
                  </a:extLst>
                </a:gridCol>
              </a:tblGrid>
              <a:tr h="351016">
                <a:tc gridSpan="5">
                  <a:txBody>
                    <a:bodyPr/>
                    <a:lstStyle/>
                    <a:p>
                      <a:pPr algn="ctr" fontAlgn="ctr" latinLnBrk="0"/>
                      <a:r>
                        <a:rPr lang="zh-CN" altLang="en-US" sz="1000" b="1" i="0" dirty="0">
                          <a:solidFill>
                            <a:schemeClr val="bg1"/>
                          </a:solidFill>
                          <a:effectLst/>
                          <a:latin typeface="+mn-ea"/>
                          <a:ea typeface="+mn-ea"/>
                        </a:rPr>
                        <a:t>近半年咖啡机品牌新客来源（按</a:t>
                      </a:r>
                      <a:r>
                        <a:rPr lang="en-US" altLang="zh-CN" sz="1000" b="1" i="0" dirty="0">
                          <a:solidFill>
                            <a:schemeClr val="bg1"/>
                          </a:solidFill>
                          <a:effectLst/>
                          <a:latin typeface="+mn-ea"/>
                          <a:ea typeface="+mn-ea"/>
                        </a:rPr>
                        <a:t>TGI</a:t>
                      </a:r>
                      <a:r>
                        <a:rPr lang="zh-CN" altLang="en-US" sz="1000" b="1" i="0" dirty="0">
                          <a:solidFill>
                            <a:schemeClr val="bg1"/>
                          </a:solidFill>
                          <a:effectLst/>
                          <a:latin typeface="+mn-ea"/>
                          <a:ea typeface="+mn-ea"/>
                        </a:rPr>
                        <a:t>排序）</a:t>
                      </a: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solidFill>
                  </a:tcPr>
                </a:tc>
                <a:tc hMerge="1">
                  <a:txBody>
                    <a:bodyPr/>
                    <a:lstStyle/>
                    <a:p>
                      <a:endParaRPr lang="zh-CN" altLang="en-US"/>
                    </a:p>
                  </a:txBody>
                  <a:tcPr>
                    <a:lnL w="12700" cmpd="sng">
                      <a:noFill/>
                      <a:prstDash val="solid"/>
                    </a:lnL>
                  </a:tcPr>
                </a:tc>
                <a:tc hMerge="1">
                  <a:txBody>
                    <a:bodyPr/>
                    <a:lstStyle/>
                    <a:p>
                      <a:endParaRPr lang="zh-CN" altLang="en-US"/>
                    </a:p>
                  </a:txBody>
                  <a:tcPr/>
                </a:tc>
                <a:tc hMerge="1">
                  <a:txBody>
                    <a:bodyPr/>
                    <a:lstStyle/>
                    <a:p>
                      <a:pPr algn="ctr" fontAlgn="ctr" latinLnBrk="0"/>
                      <a:endParaRPr lang="zh-CN" altLang="en-US" sz="1100" b="1" i="0" dirty="0">
                        <a:solidFill>
                          <a:schemeClr val="bg1"/>
                        </a:solidFill>
                        <a:effectLst/>
                        <a:latin typeface="+mn-ea"/>
                        <a:ea typeface="+mn-ea"/>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solidFill>
                  </a:tcPr>
                </a:tc>
                <a:tc hMerge="1">
                  <a:txBody>
                    <a:bodyPr/>
                    <a:lstStyle/>
                    <a:p>
                      <a:pPr algn="ctr" fontAlgn="ctr" latinLnBrk="0"/>
                      <a:endParaRPr lang="zh-CN" altLang="en-US" sz="1100" b="1" i="0" dirty="0">
                        <a:solidFill>
                          <a:schemeClr val="bg1"/>
                        </a:solidFill>
                        <a:effectLst/>
                        <a:latin typeface="+mn-ea"/>
                        <a:ea typeface="+mn-ea"/>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2654339556"/>
                  </a:ext>
                </a:extLst>
              </a:tr>
              <a:tr h="351016">
                <a:tc>
                  <a:txBody>
                    <a:bodyPr/>
                    <a:lstStyle/>
                    <a:p>
                      <a:pPr marL="72000" algn="l" fontAlgn="ctr" latinLnBrk="0"/>
                      <a:r>
                        <a:rPr lang="zh-CN" altLang="en-US" sz="1000" b="1" i="0" dirty="0">
                          <a:effectLst/>
                          <a:latin typeface="+mn-ea"/>
                          <a:ea typeface="+mn-ea"/>
                        </a:rPr>
                        <a:t>一级类目购买偏好</a:t>
                      </a: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marL="72000" algn="l" fontAlgn="ctr" latinLnBrk="0"/>
                      <a:r>
                        <a:rPr lang="zh-CN" altLang="en-US" sz="1000" b="1" i="0" dirty="0">
                          <a:effectLst/>
                          <a:latin typeface="+mn-ea"/>
                          <a:ea typeface="+mn-ea"/>
                        </a:rPr>
                        <a:t>占比</a:t>
                      </a: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mpd="sng">
                      <a:noFill/>
                      <a:prstDash val="soli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marL="72000" algn="l" fontAlgn="ctr" latinLnBrk="0"/>
                      <a:r>
                        <a:rPr lang="en-US" sz="1000" b="1" i="0" dirty="0">
                          <a:effectLst/>
                          <a:latin typeface="+mn-ea"/>
                          <a:ea typeface="+mn-ea"/>
                        </a:rPr>
                        <a:t>TGI</a:t>
                      </a: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marL="72000" marR="0" lvl="0" indent="0" algn="l" defTabSz="914400" rtl="0" eaLnBrk="1" fontAlgn="ctr" latinLnBrk="0" hangingPunct="1">
                        <a:lnSpc>
                          <a:spcPct val="100000"/>
                        </a:lnSpc>
                        <a:spcBef>
                          <a:spcPts val="0"/>
                        </a:spcBef>
                        <a:spcAft>
                          <a:spcPts val="0"/>
                        </a:spcAft>
                        <a:buClrTx/>
                        <a:buSzTx/>
                        <a:buFontTx/>
                        <a:buNone/>
                        <a:tabLst/>
                        <a:defRPr/>
                      </a:pPr>
                      <a:r>
                        <a:rPr lang="zh-CN" altLang="en-US" sz="1000" b="1" i="0" dirty="0">
                          <a:solidFill>
                            <a:schemeClr val="tx1"/>
                          </a:solidFill>
                          <a:effectLst/>
                          <a:latin typeface="+mn-ea"/>
                          <a:ea typeface="+mn-ea"/>
                        </a:rPr>
                        <a:t>叶子类目</a:t>
                      </a:r>
                      <a:r>
                        <a:rPr lang="en-US" altLang="zh-CN" sz="1000" b="1" i="0" dirty="0">
                          <a:solidFill>
                            <a:schemeClr val="tx1"/>
                          </a:solidFill>
                          <a:effectLst/>
                          <a:latin typeface="+mn-ea"/>
                          <a:ea typeface="+mn-ea"/>
                        </a:rPr>
                        <a:t>Top1</a:t>
                      </a:r>
                      <a:endParaRPr lang="zh-CN" altLang="en-US" sz="1000" b="1" i="0" dirty="0">
                        <a:solidFill>
                          <a:schemeClr val="tx1"/>
                        </a:solidFill>
                        <a:effectLst/>
                        <a:latin typeface="+mn-ea"/>
                        <a:ea typeface="+mn-ea"/>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marL="72000" marR="0" lvl="0" indent="0" algn="l" defTabSz="914400" rtl="0" eaLnBrk="1" fontAlgn="ctr" latinLnBrk="0" hangingPunct="1">
                        <a:lnSpc>
                          <a:spcPct val="100000"/>
                        </a:lnSpc>
                        <a:spcBef>
                          <a:spcPts val="0"/>
                        </a:spcBef>
                        <a:spcAft>
                          <a:spcPts val="0"/>
                        </a:spcAft>
                        <a:buClrTx/>
                        <a:buSzTx/>
                        <a:buFontTx/>
                        <a:buNone/>
                        <a:tabLst/>
                        <a:defRPr/>
                      </a:pPr>
                      <a:r>
                        <a:rPr lang="zh-CN" altLang="en-US" sz="1000" b="1" i="0" dirty="0">
                          <a:solidFill>
                            <a:schemeClr val="tx1"/>
                          </a:solidFill>
                          <a:effectLst/>
                          <a:latin typeface="+mn-ea"/>
                          <a:ea typeface="+mn-ea"/>
                        </a:rPr>
                        <a:t>偏好购买品牌</a:t>
                      </a:r>
                      <a:r>
                        <a:rPr lang="en-US" altLang="zh-CN" sz="1000" b="1" i="0" dirty="0">
                          <a:solidFill>
                            <a:schemeClr val="tx1"/>
                          </a:solidFill>
                          <a:effectLst/>
                          <a:latin typeface="+mn-ea"/>
                          <a:ea typeface="+mn-ea"/>
                        </a:rPr>
                        <a:t>Top 5</a:t>
                      </a:r>
                      <a:r>
                        <a:rPr lang="zh-CN" altLang="en-US" sz="1000" b="1" i="0" dirty="0">
                          <a:solidFill>
                            <a:schemeClr val="tx1"/>
                          </a:solidFill>
                          <a:effectLst/>
                          <a:latin typeface="+mn-ea"/>
                          <a:ea typeface="+mn-ea"/>
                        </a:rPr>
                        <a:t>（按</a:t>
                      </a:r>
                      <a:r>
                        <a:rPr lang="en-US" altLang="zh-CN" sz="1000" b="1" i="0" dirty="0">
                          <a:solidFill>
                            <a:schemeClr val="tx1"/>
                          </a:solidFill>
                          <a:effectLst/>
                          <a:latin typeface="+mn-ea"/>
                          <a:ea typeface="+mn-ea"/>
                        </a:rPr>
                        <a:t>TGI</a:t>
                      </a:r>
                      <a:r>
                        <a:rPr lang="zh-CN" altLang="en-US" sz="1000" b="1" i="0" dirty="0">
                          <a:solidFill>
                            <a:schemeClr val="tx1"/>
                          </a:solidFill>
                          <a:effectLst/>
                          <a:latin typeface="+mn-ea"/>
                          <a:ea typeface="+mn-ea"/>
                        </a:rPr>
                        <a:t>排序）</a:t>
                      </a: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extLst>
                  <a:ext uri="{0D108BD9-81ED-4DB2-BD59-A6C34878D82A}">
                    <a16:rowId xmlns:a16="http://schemas.microsoft.com/office/drawing/2014/main" val="4190053233"/>
                  </a:ext>
                </a:extLst>
              </a:tr>
              <a:tr h="355412">
                <a:tc>
                  <a:txBody>
                    <a:bodyPr/>
                    <a:lstStyle/>
                    <a:p>
                      <a:pPr marL="72000" algn="l"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咖啡</a:t>
                      </a: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a:t>
                      </a: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麦片</a:t>
                      </a: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a:t>
                      </a: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冲饮</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72000" algn="l"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60%</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72000" algn="l"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300-350</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72000" algn="l"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Top1</a:t>
                      </a: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：胶囊咖啡</a:t>
                      </a:r>
                      <a:endParaRPr lang="en-US" altLang="zh-CN" sz="1000" b="0" i="0" u="none" strike="noStrike" dirty="0">
                        <a:solidFill>
                          <a:srgbClr val="000000"/>
                        </a:solidFill>
                        <a:effectLst/>
                        <a:latin typeface="微软雅黑" panose="020B0503020204020204" pitchFamily="34" charset="-122"/>
                        <a:ea typeface="微软雅黑" panose="020B0503020204020204" pitchFamily="34" charset="-122"/>
                      </a:endParaRPr>
                    </a:p>
                    <a:p>
                      <a:pPr marL="72000" algn="l"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Top2</a:t>
                      </a: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：植物蛋白饮料</a:t>
                      </a:r>
                    </a:p>
                  </a:txBody>
                  <a:tcPr marL="6350" marR="6350" marT="635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72000" marR="0" lvl="0" indent="0" algn="l" defTabSz="914400" rtl="0" eaLnBrk="1" fontAlgn="ctr" latinLnBrk="0" hangingPunct="1">
                        <a:lnSpc>
                          <a:spcPct val="100000"/>
                        </a:lnSpc>
                        <a:spcBef>
                          <a:spcPts val="0"/>
                        </a:spcBef>
                        <a:spcAft>
                          <a:spcPts val="0"/>
                        </a:spcAft>
                        <a:buClrTx/>
                        <a:buSzTx/>
                        <a:buFontTx/>
                        <a:buNone/>
                        <a:tabLst/>
                        <a:defRPr/>
                      </a:pPr>
                      <a:r>
                        <a:rPr lang="en-US" altLang="zh-CN" sz="1000" b="0" i="0" u="none" strike="noStrike" dirty="0" err="1">
                          <a:solidFill>
                            <a:srgbClr val="000000"/>
                          </a:solidFill>
                          <a:effectLst/>
                          <a:latin typeface="微软雅黑" panose="020B0503020204020204" pitchFamily="34" charset="-122"/>
                          <a:ea typeface="微软雅黑" panose="020B0503020204020204" pitchFamily="34" charset="-122"/>
                        </a:rPr>
                        <a:t>奈斯派索、星巴克、</a:t>
                      </a:r>
                      <a:r>
                        <a:rPr lang="en-US" altLang="zh-CN" sz="1000" b="0" i="0" u="none" strike="noStrike" dirty="0" err="1">
                          <a:solidFill>
                            <a:srgbClr val="000000"/>
                          </a:solidFill>
                          <a:effectLst/>
                          <a:latin typeface="+mn-lt"/>
                          <a:ea typeface="微软雅黑" panose="020B0503020204020204" pitchFamily="34" charset="-122"/>
                        </a:rPr>
                        <a:t>Peet's</a:t>
                      </a:r>
                      <a:r>
                        <a:rPr lang="en-US" altLang="zh-CN" sz="1000" b="0" i="0" u="none" strike="noStrike" dirty="0" err="1">
                          <a:solidFill>
                            <a:srgbClr val="000000"/>
                          </a:solidFill>
                          <a:effectLst/>
                          <a:latin typeface="微软雅黑" panose="020B0503020204020204" pitchFamily="34" charset="-122"/>
                          <a:ea typeface="微软雅黑" panose="020B0503020204020204" pitchFamily="34" charset="-122"/>
                        </a:rPr>
                        <a:t>、太古、OATLY</a:t>
                      </a:r>
                      <a:endParaRPr lang="en-US" altLang="zh-CN"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37832389"/>
                  </a:ext>
                </a:extLst>
              </a:tr>
              <a:tr h="355412">
                <a:tc>
                  <a:txBody>
                    <a:bodyPr/>
                    <a:lstStyle/>
                    <a:p>
                      <a:pPr marL="72000" algn="l"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住宅家具</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72000" algn="l"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40%</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72000" algn="l"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300-350</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72000" algn="l"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角几/边几</a:t>
                      </a:r>
                    </a:p>
                  </a:txBody>
                  <a:tcPr marL="6350" marR="6350" marT="635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72000" algn="l"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源氏木语、宜家、SAMEDREAM、林氏家居、#0 工厂</a:t>
                      </a:r>
                    </a:p>
                  </a:txBody>
                  <a:tcPr marL="6350" marR="6350" marT="635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33785821"/>
                  </a:ext>
                </a:extLst>
              </a:tr>
              <a:tr h="355412">
                <a:tc>
                  <a:txBody>
                    <a:bodyPr/>
                    <a:lstStyle/>
                    <a:p>
                      <a:pPr marL="72000" algn="l"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家居饰品</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72000" algn="l"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37%</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72000" algn="l"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300-350</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72000" algn="l"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花瓶</a:t>
                      </a:r>
                    </a:p>
                  </a:txBody>
                  <a:tcPr marL="6350" marR="6350" marT="635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72000" algn="l"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野兽派</a:t>
                      </a:r>
                    </a:p>
                  </a:txBody>
                  <a:tcPr marL="6350" marR="6350" marT="635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71826706"/>
                  </a:ext>
                </a:extLst>
              </a:tr>
              <a:tr h="355412">
                <a:tc>
                  <a:txBody>
                    <a:bodyPr/>
                    <a:lstStyle/>
                    <a:p>
                      <a:pPr marL="72000" algn="l"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生活电器</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72000" algn="l"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30%</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72000" algn="l"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300-350</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72000" algn="l"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暖风机/取暖器</a:t>
                      </a:r>
                    </a:p>
                  </a:txBody>
                  <a:tcPr marL="6350" marR="6350" marT="635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72000" algn="l"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米家、戴森、小米、松下、科沃斯</a:t>
                      </a:r>
                    </a:p>
                  </a:txBody>
                  <a:tcPr marL="6350" marR="6350" marT="635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96875551"/>
                  </a:ext>
                </a:extLst>
              </a:tr>
              <a:tr h="355412">
                <a:tc>
                  <a:txBody>
                    <a:bodyPr/>
                    <a:lstStyle/>
                    <a:p>
                      <a:pPr marL="72000" algn="l"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模玩</a:t>
                      </a: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a:t>
                      </a: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动漫</a:t>
                      </a: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a:t>
                      </a: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周边</a:t>
                      </a: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a:t>
                      </a: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娃圈三坑</a:t>
                      </a: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a:t>
                      </a: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桌游</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72000" algn="l"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24%</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72000" algn="l" fontAlgn="ctr"/>
                      <a:r>
                        <a:rPr lang="en-US" altLang="zh-CN" sz="1000" b="0" i="0" u="none" strike="noStrike">
                          <a:solidFill>
                            <a:srgbClr val="000000"/>
                          </a:solidFill>
                          <a:effectLst/>
                          <a:latin typeface="微软雅黑" panose="020B0503020204020204" pitchFamily="34" charset="-122"/>
                          <a:ea typeface="微软雅黑" panose="020B0503020204020204" pitchFamily="34" charset="-122"/>
                        </a:rPr>
                        <a:t>300-350</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72000" algn="l"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潮玩盲盒</a:t>
                      </a:r>
                    </a:p>
                  </a:txBody>
                  <a:tcPr marL="6350" marR="6350" marT="635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72000" algn="l"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泡泡玛特、迪士尼、造兀、万代</a:t>
                      </a:r>
                    </a:p>
                  </a:txBody>
                  <a:tcPr marL="6350" marR="6350" marT="635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98783398"/>
                  </a:ext>
                </a:extLst>
              </a:tr>
              <a:tr h="355412">
                <a:tc>
                  <a:txBody>
                    <a:bodyPr/>
                    <a:lstStyle/>
                    <a:p>
                      <a:pPr marL="72000" algn="l"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电子</a:t>
                      </a:r>
                      <a:r>
                        <a:rPr lang="en-US" altLang="zh-CN" sz="1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r>
                        <a:rPr lang="zh-CN" altLang="en-US" sz="1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电工</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72000" algn="l"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23%</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72000" algn="l"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280-300</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72000" algn="l"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接线板</a:t>
                      </a:r>
                    </a:p>
                  </a:txBody>
                  <a:tcPr marL="6350" marR="6350" marT="635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72000" algn="l"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小米、公牛、德力西</a:t>
                      </a:r>
                    </a:p>
                  </a:txBody>
                  <a:tcPr marL="6350" marR="6350" marT="635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26387290"/>
                  </a:ext>
                </a:extLst>
              </a:tr>
              <a:tr h="355412">
                <a:tc>
                  <a:txBody>
                    <a:bodyPr/>
                    <a:lstStyle/>
                    <a:p>
                      <a:pPr marL="72000" algn="l"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家装灯饰光源</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72000" algn="l"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25%</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72000" algn="l"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260-280</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72000" algn="l" defTabSz="914400" rtl="0" eaLnBrk="1" fontAlgn="ctr" latinLnBrk="0" hangingPunct="1"/>
                      <a:r>
                        <a:rPr lang="en-US" altLang="zh-CN" sz="1000" b="1" i="0" u="none" strike="noStrike" kern="1200" dirty="0">
                          <a:solidFill>
                            <a:schemeClr val="accent6"/>
                          </a:solidFill>
                          <a:effectLst/>
                          <a:latin typeface="微软雅黑" panose="020B0503020204020204" pitchFamily="34" charset="-122"/>
                          <a:ea typeface="微软雅黑" panose="020B0503020204020204" pitchFamily="34" charset="-122"/>
                          <a:cs typeface="+mn-cs"/>
                        </a:rPr>
                        <a:t>阅读台灯</a:t>
                      </a:r>
                    </a:p>
                  </a:txBody>
                  <a:tcPr marL="6350" marR="6350" marT="635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72000" algn="l"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飞利浦、万火、公牛、欧普照明、雷士</a:t>
                      </a:r>
                    </a:p>
                  </a:txBody>
                  <a:tcPr marL="6350" marR="6350" marT="635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83640693"/>
                  </a:ext>
                </a:extLst>
              </a:tr>
              <a:tr h="355412">
                <a:tc>
                  <a:txBody>
                    <a:bodyPr/>
                    <a:lstStyle/>
                    <a:p>
                      <a:pPr marL="72000" algn="l" fontAlgn="ctr"/>
                      <a:r>
                        <a:rPr lang="zh-CN" altLang="en-US" sz="1000" b="1" i="0" u="none" strike="noStrike" dirty="0">
                          <a:solidFill>
                            <a:schemeClr val="accent6"/>
                          </a:solidFill>
                          <a:effectLst/>
                          <a:latin typeface="微软雅黑" panose="020B0503020204020204" pitchFamily="34" charset="-122"/>
                          <a:ea typeface="微软雅黑" panose="020B0503020204020204" pitchFamily="34" charset="-122"/>
                        </a:rPr>
                        <a:t>餐饮具</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72000" algn="l"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25%</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72000" algn="l"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260-280</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72000" algn="l" fontAlgn="ctr"/>
                      <a:r>
                        <a:rPr lang="zh-CN" altLang="en-US" sz="1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实体卡/券</a:t>
                      </a:r>
                    </a:p>
                  </a:txBody>
                  <a:tcPr marL="6350" marR="6350" marT="635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72000" algn="l" fontAlgn="ctr"/>
                      <a:r>
                        <a:rPr lang="en-US" sz="1000" b="0" i="0" u="none" strike="noStrike" dirty="0" err="1">
                          <a:solidFill>
                            <a:srgbClr val="000000"/>
                          </a:solidFill>
                          <a:effectLst/>
                          <a:latin typeface="微软雅黑" panose="020B0503020204020204" pitchFamily="34" charset="-122"/>
                          <a:ea typeface="微软雅黑" panose="020B0503020204020204" pitchFamily="34" charset="-122"/>
                        </a:rPr>
                        <a:t>-</a:t>
                      </a:r>
                      <a:endParaRPr 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77733377"/>
                  </a:ext>
                </a:extLst>
              </a:tr>
              <a:tr h="355412">
                <a:tc>
                  <a:txBody>
                    <a:bodyPr/>
                    <a:lstStyle/>
                    <a:p>
                      <a:pPr marL="72000" algn="l" fontAlgn="ctr"/>
                      <a:r>
                        <a:rPr lang="zh-CN" altLang="en-US" sz="1000" b="1" i="0" u="none" strike="noStrike" kern="1200" dirty="0">
                          <a:solidFill>
                            <a:schemeClr val="accent6"/>
                          </a:solidFill>
                          <a:effectLst/>
                          <a:latin typeface="微软雅黑" panose="020B0503020204020204" pitchFamily="34" charset="-122"/>
                          <a:ea typeface="微软雅黑" panose="020B0503020204020204" pitchFamily="34" charset="-122"/>
                          <a:cs typeface="+mn-cs"/>
                        </a:rPr>
                        <a:t>收纳整理</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72000" algn="l"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63%</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72000" algn="l" fontAlgn="ctr"/>
                      <a:r>
                        <a:rPr lang="en-US" altLang="zh-CN" sz="1000" b="0" i="0" u="none" strike="noStrike">
                          <a:solidFill>
                            <a:srgbClr val="000000"/>
                          </a:solidFill>
                          <a:effectLst/>
                          <a:latin typeface="微软雅黑" panose="020B0503020204020204" pitchFamily="34" charset="-122"/>
                          <a:ea typeface="微软雅黑" panose="020B0503020204020204" pitchFamily="34" charset="-122"/>
                        </a:rPr>
                        <a:t>240-260</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72000" algn="l" fontAlgn="ctr"/>
                      <a:r>
                        <a:rPr lang="zh-CN" altLang="en-US" sz="1000" b="1" i="0" u="none" strike="noStrike" dirty="0">
                          <a:solidFill>
                            <a:schemeClr val="accent6"/>
                          </a:solidFill>
                          <a:effectLst/>
                          <a:latin typeface="微软雅黑" panose="020B0503020204020204" pitchFamily="34" charset="-122"/>
                          <a:ea typeface="微软雅黑" panose="020B0503020204020204" pitchFamily="34" charset="-122"/>
                        </a:rPr>
                        <a:t>咖啡杯</a:t>
                      </a:r>
                    </a:p>
                  </a:txBody>
                  <a:tcPr marL="6350" marR="6350" marT="635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72000" algn="l"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川鸟屋、nespresso、星巴克、onlycook、Mongdio</a:t>
                      </a:r>
                    </a:p>
                  </a:txBody>
                  <a:tcPr marL="6350" marR="6350" marT="635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75584226"/>
                  </a:ext>
                </a:extLst>
              </a:tr>
              <a:tr h="355412">
                <a:tc>
                  <a:txBody>
                    <a:bodyPr/>
                    <a:lstStyle/>
                    <a:p>
                      <a:pPr marL="72000" algn="l" fontAlgn="ctr"/>
                      <a:r>
                        <a:rPr lang="zh-CN" altLang="en-US" sz="1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运动</a:t>
                      </a:r>
                      <a:r>
                        <a:rPr lang="en-US" altLang="zh-CN" sz="1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r>
                        <a:rPr lang="zh-CN" altLang="en-US" sz="1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瑜伽</a:t>
                      </a:r>
                      <a:r>
                        <a:rPr lang="en-US" altLang="zh-CN" sz="1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r>
                        <a:rPr lang="zh-CN" altLang="en-US" sz="1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健身</a:t>
                      </a:r>
                      <a:r>
                        <a:rPr lang="en-US" altLang="zh-CN" sz="1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r>
                        <a:rPr lang="zh-CN" altLang="en-US" sz="1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球迷用品</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72000" algn="l"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56%</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72000" algn="l" fontAlgn="ctr"/>
                      <a:r>
                        <a:rPr lang="en-US" altLang="zh-CN" sz="1000" b="0" i="0" u="none" strike="noStrike">
                          <a:solidFill>
                            <a:srgbClr val="000000"/>
                          </a:solidFill>
                          <a:effectLst/>
                          <a:latin typeface="微软雅黑" panose="020B0503020204020204" pitchFamily="34" charset="-122"/>
                          <a:ea typeface="微软雅黑" panose="020B0503020204020204" pitchFamily="34" charset="-122"/>
                        </a:rPr>
                        <a:t>240-260</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72000" algn="l" defTabSz="914400" rtl="0" eaLnBrk="1" fontAlgn="ctr" latinLnBrk="0" hangingPunct="1"/>
                      <a:r>
                        <a:rPr lang="zh-CN" altLang="en-US" sz="1000" b="1" i="0" u="none" strike="noStrike" kern="1200" dirty="0">
                          <a:solidFill>
                            <a:schemeClr val="accent6"/>
                          </a:solidFill>
                          <a:effectLst/>
                          <a:latin typeface="微软雅黑" panose="020B0503020204020204" pitchFamily="34" charset="-122"/>
                          <a:ea typeface="微软雅黑" panose="020B0503020204020204" pitchFamily="34" charset="-122"/>
                          <a:cs typeface="+mn-cs"/>
                        </a:rPr>
                        <a:t>脏衣篮</a:t>
                      </a:r>
                    </a:p>
                  </a:txBody>
                  <a:tcPr marL="6350" marR="6350" marT="635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72000" algn="l" fontAlgn="ctr"/>
                      <a:r>
                        <a:rPr lang="en-US" sz="1000" b="0" i="0" u="none" strike="noStrike" dirty="0">
                          <a:solidFill>
                            <a:srgbClr val="000000"/>
                          </a:solidFill>
                          <a:effectLst/>
                          <a:latin typeface="微软雅黑" panose="020B0503020204020204" pitchFamily="34" charset="-122"/>
                          <a:ea typeface="微软雅黑" panose="020B0503020204020204" pitchFamily="34" charset="-122"/>
                        </a:rPr>
                        <a:t>懒角落、霜山、宜家、收纳总动员、天纵</a:t>
                      </a:r>
                    </a:p>
                  </a:txBody>
                  <a:tcPr marL="6350" marR="6350" marT="635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38028265"/>
                  </a:ext>
                </a:extLst>
              </a:tr>
            </a:tbl>
          </a:graphicData>
        </a:graphic>
      </p:graphicFrame>
      <p:graphicFrame>
        <p:nvGraphicFramePr>
          <p:cNvPr id="14" name="表格 9">
            <a:extLst>
              <a:ext uri="{FF2B5EF4-FFF2-40B4-BE49-F238E27FC236}">
                <a16:creationId xmlns:a16="http://schemas.microsoft.com/office/drawing/2014/main" id="{83AD9156-4C25-F343-BBD4-FED066C15FE7}"/>
              </a:ext>
            </a:extLst>
          </p:cNvPr>
          <p:cNvGraphicFramePr>
            <a:graphicFrameLocks noGrp="1"/>
          </p:cNvGraphicFramePr>
          <p:nvPr>
            <p:extLst>
              <p:ext uri="{D42A27DB-BD31-4B8C-83A1-F6EECF244321}">
                <p14:modId xmlns:p14="http://schemas.microsoft.com/office/powerpoint/2010/main" val="2145688885"/>
              </p:ext>
            </p:extLst>
          </p:nvPr>
        </p:nvGraphicFramePr>
        <p:xfrm>
          <a:off x="7061990" y="1612733"/>
          <a:ext cx="4647609" cy="4255128"/>
        </p:xfrm>
        <a:graphic>
          <a:graphicData uri="http://schemas.openxmlformats.org/drawingml/2006/table">
            <a:tbl>
              <a:tblPr firstRow="1" bandRow="1">
                <a:tableStyleId>{72833802-FEF1-4C79-8D5D-14CF1EAF98D9}</a:tableStyleId>
              </a:tblPr>
              <a:tblGrid>
                <a:gridCol w="729105">
                  <a:extLst>
                    <a:ext uri="{9D8B030D-6E8A-4147-A177-3AD203B41FA5}">
                      <a16:colId xmlns:a16="http://schemas.microsoft.com/office/drawing/2014/main" val="3064459227"/>
                    </a:ext>
                  </a:extLst>
                </a:gridCol>
                <a:gridCol w="596693">
                  <a:extLst>
                    <a:ext uri="{9D8B030D-6E8A-4147-A177-3AD203B41FA5}">
                      <a16:colId xmlns:a16="http://schemas.microsoft.com/office/drawing/2014/main" val="2535998435"/>
                    </a:ext>
                  </a:extLst>
                </a:gridCol>
                <a:gridCol w="560825">
                  <a:extLst>
                    <a:ext uri="{9D8B030D-6E8A-4147-A177-3AD203B41FA5}">
                      <a16:colId xmlns:a16="http://schemas.microsoft.com/office/drawing/2014/main" val="1182148839"/>
                    </a:ext>
                  </a:extLst>
                </a:gridCol>
                <a:gridCol w="653680">
                  <a:extLst>
                    <a:ext uri="{9D8B030D-6E8A-4147-A177-3AD203B41FA5}">
                      <a16:colId xmlns:a16="http://schemas.microsoft.com/office/drawing/2014/main" val="3399783973"/>
                    </a:ext>
                  </a:extLst>
                </a:gridCol>
                <a:gridCol w="653680">
                  <a:extLst>
                    <a:ext uri="{9D8B030D-6E8A-4147-A177-3AD203B41FA5}">
                      <a16:colId xmlns:a16="http://schemas.microsoft.com/office/drawing/2014/main" val="3243815962"/>
                    </a:ext>
                  </a:extLst>
                </a:gridCol>
                <a:gridCol w="843080">
                  <a:extLst>
                    <a:ext uri="{9D8B030D-6E8A-4147-A177-3AD203B41FA5}">
                      <a16:colId xmlns:a16="http://schemas.microsoft.com/office/drawing/2014/main" val="2347260462"/>
                    </a:ext>
                  </a:extLst>
                </a:gridCol>
                <a:gridCol w="610546">
                  <a:extLst>
                    <a:ext uri="{9D8B030D-6E8A-4147-A177-3AD203B41FA5}">
                      <a16:colId xmlns:a16="http://schemas.microsoft.com/office/drawing/2014/main" val="3578917409"/>
                    </a:ext>
                  </a:extLst>
                </a:gridCol>
              </a:tblGrid>
              <a:tr h="338914">
                <a:tc gridSpan="7">
                  <a:txBody>
                    <a:bodyPr/>
                    <a:lstStyle/>
                    <a:p>
                      <a:pPr algn="ctr" fontAlgn="ctr"/>
                      <a:r>
                        <a:rPr lang="en-US" altLang="zh-CN" sz="1100" b="1" i="0" u="none" strike="noStrike" dirty="0">
                          <a:solidFill>
                            <a:schemeClr val="bg1"/>
                          </a:solidFill>
                          <a:effectLst/>
                          <a:latin typeface="+mn-ea"/>
                          <a:ea typeface="+mn-ea"/>
                        </a:rPr>
                        <a:t>Nespresso</a:t>
                      </a:r>
                      <a:r>
                        <a:rPr lang="zh-CN" altLang="en-US" sz="1100" b="1" i="0" u="none" strike="noStrike" dirty="0">
                          <a:solidFill>
                            <a:schemeClr val="bg1"/>
                          </a:solidFill>
                          <a:effectLst/>
                          <a:latin typeface="+mn-ea"/>
                          <a:ea typeface="+mn-ea"/>
                        </a:rPr>
                        <a:t>近</a:t>
                      </a:r>
                      <a:r>
                        <a:rPr lang="en-US" altLang="zh-CN" sz="1100" b="1" i="0" u="none" strike="noStrike" dirty="0">
                          <a:solidFill>
                            <a:schemeClr val="bg1"/>
                          </a:solidFill>
                          <a:effectLst/>
                          <a:latin typeface="+mn-ea"/>
                          <a:ea typeface="+mn-ea"/>
                        </a:rPr>
                        <a:t>90</a:t>
                      </a:r>
                      <a:r>
                        <a:rPr lang="zh-CN" altLang="en-US" sz="1100" b="1" i="0" u="none" strike="noStrike" dirty="0">
                          <a:solidFill>
                            <a:schemeClr val="bg1"/>
                          </a:solidFill>
                          <a:effectLst/>
                          <a:latin typeface="+mn-ea"/>
                          <a:ea typeface="+mn-ea"/>
                        </a:rPr>
                        <a:t>天对竞品兴趣客抢夺率</a:t>
                      </a:r>
                    </a:p>
                  </a:txBody>
                  <a:tcPr marL="9525" marR="9525" marT="9525"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hMerge="1">
                  <a:txBody>
                    <a:bodyPr/>
                    <a:lstStyle/>
                    <a:p>
                      <a:pPr algn="ctr" fontAlgn="ctr"/>
                      <a:endParaRPr lang="zh-CN" altLang="en-US" sz="1000" b="1" i="0" u="none" strike="noStrike" dirty="0">
                        <a:solidFill>
                          <a:schemeClr val="tx1"/>
                        </a:solidFill>
                        <a:effectLst/>
                        <a:latin typeface="+mn-ea"/>
                        <a:ea typeface="+mn-ea"/>
                      </a:endParaRPr>
                    </a:p>
                  </a:txBody>
                  <a:tcPr marL="9525" marR="9525" marT="9525" marB="0" anchor="ctr">
                    <a:lnL>
                      <a:noFill/>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accent2"/>
                    </a:solidFill>
                  </a:tcPr>
                </a:tc>
                <a:tc hMerge="1">
                  <a:txBody>
                    <a:bodyPr/>
                    <a:lstStyle/>
                    <a:p>
                      <a:pPr algn="ctr" fontAlgn="ct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solidFill>
                      <a:schemeClr val="accent5"/>
                    </a:solidFill>
                  </a:tcPr>
                </a:tc>
                <a:tc hMerge="1">
                  <a:txBody>
                    <a:bodyPr/>
                    <a:lstStyle/>
                    <a:p>
                      <a:endParaRPr lang="zh-CN" altLang="en-US"/>
                    </a:p>
                  </a:txBody>
                  <a:tcPr>
                    <a:lnL w="12700" cap="flat" cmpd="sng" algn="ctr">
                      <a:solidFill>
                        <a:schemeClr val="accent1"/>
                      </a:solidFill>
                      <a:prstDash val="solid"/>
                      <a:round/>
                      <a:headEnd type="none" w="med" len="med"/>
                      <a:tailEnd type="none" w="med" len="med"/>
                    </a:lnL>
                  </a:tcPr>
                </a:tc>
                <a:tc hMerge="1">
                  <a:txBody>
                    <a:bodyPr/>
                    <a:lstStyle/>
                    <a:p>
                      <a:endParaRPr lang="zh-CN" altLang="en-US"/>
                    </a:p>
                  </a:txBody>
                  <a:tcPr/>
                </a:tc>
                <a:tc hMerge="1">
                  <a:txBody>
                    <a:bodyPr/>
                    <a:lstStyle/>
                    <a:p>
                      <a:endParaRPr lang="zh-CN" altLang="en-US"/>
                    </a:p>
                  </a:txBody>
                  <a:tcPr/>
                </a:tc>
                <a:tc hMerge="1">
                  <a:txBody>
                    <a:bodyPr/>
                    <a:lstStyle/>
                    <a:p>
                      <a:pPr algn="ctr" fontAlgn="b"/>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solidFill>
                      <a:schemeClr val="accent5"/>
                    </a:solidFill>
                  </a:tcPr>
                </a:tc>
                <a:extLst>
                  <a:ext uri="{0D108BD9-81ED-4DB2-BD59-A6C34878D82A}">
                    <a16:rowId xmlns:a16="http://schemas.microsoft.com/office/drawing/2014/main" val="2100232753"/>
                  </a:ext>
                </a:extLst>
              </a:tr>
              <a:tr h="407809">
                <a:tc gridSpan="2">
                  <a:txBody>
                    <a:bodyPr/>
                    <a:lstStyle/>
                    <a:p>
                      <a:pPr algn="ctr" fontAlgn="ctr"/>
                      <a:r>
                        <a:rPr lang="zh-CN" altLang="en-US" sz="1000" b="1" u="none" strike="noStrike" dirty="0">
                          <a:solidFill>
                            <a:schemeClr val="tx1"/>
                          </a:solidFill>
                          <a:effectLst/>
                          <a:latin typeface="+mn-ea"/>
                          <a:ea typeface="+mn-ea"/>
                        </a:rPr>
                        <a:t>同时浏览</a:t>
                      </a:r>
                      <a:endParaRPr lang="zh-CN" altLang="en-US" sz="1000" b="1" i="0" u="none" strike="noStrike" dirty="0">
                        <a:solidFill>
                          <a:schemeClr val="tx1"/>
                        </a:solidFill>
                        <a:effectLst/>
                        <a:latin typeface="+mn-ea"/>
                        <a:ea typeface="+mn-ea"/>
                      </a:endParaRPr>
                    </a:p>
                  </a:txBody>
                  <a:tcPr marL="9525" marR="9525" marT="9525" marB="0" anchor="ctr">
                    <a:lnL w="12700" cap="flat" cmpd="sng" algn="ctr">
                      <a:solidFill>
                        <a:schemeClr val="accent2"/>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hMerge="1">
                  <a:txBody>
                    <a:bodyPr/>
                    <a:lstStyle/>
                    <a:p>
                      <a:pPr algn="ctr" fontAlgn="ctr"/>
                      <a:endParaRPr lang="zh-CN" altLang="en-US" sz="1000" b="0" i="0" u="none" strike="noStrike" dirty="0">
                        <a:solidFill>
                          <a:schemeClr val="tx1"/>
                        </a:solidFill>
                        <a:effectLst/>
                        <a:latin typeface="+mn-ea"/>
                        <a:ea typeface="+mn-ea"/>
                      </a:endParaRPr>
                    </a:p>
                  </a:txBody>
                  <a:tcPr marL="9525" marR="9525" marT="9525" marB="0" anchor="ctr">
                    <a:solidFill>
                      <a:schemeClr val="accent2"/>
                    </a:solidFill>
                  </a:tcPr>
                </a:tc>
                <a:tc>
                  <a:txBody>
                    <a:bodyPr/>
                    <a:lstStyle/>
                    <a:p>
                      <a:pPr algn="ctr" fontAlgn="ctr"/>
                      <a:r>
                        <a:rPr lang="zh-CN" altLang="en-US" sz="1000" b="1" i="0" u="none" strike="noStrike" dirty="0">
                          <a:solidFill>
                            <a:schemeClr val="tx1"/>
                          </a:solidFill>
                          <a:effectLst/>
                          <a:latin typeface="+mn-ea"/>
                          <a:ea typeface="+mn-ea"/>
                        </a:rPr>
                        <a:t>量级</a:t>
                      </a:r>
                    </a:p>
                  </a:txBody>
                  <a:tcPr marL="9525" marR="9525" marT="9525"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algn="ctr" fontAlgn="b"/>
                      <a:r>
                        <a:rPr lang="zh-CN" altLang="en-US" sz="1000" b="1" i="0" u="none" strike="noStrike" dirty="0">
                          <a:solidFill>
                            <a:schemeClr val="tx1"/>
                          </a:solidFill>
                          <a:effectLst/>
                          <a:latin typeface="+mn-ea"/>
                          <a:ea typeface="+mn-ea"/>
                        </a:rPr>
                        <a:t>本品</a:t>
                      </a:r>
                      <a:endParaRPr lang="en-US" altLang="zh-CN" sz="1000" b="1" i="0" u="none" strike="noStrike" dirty="0">
                        <a:solidFill>
                          <a:schemeClr val="tx1"/>
                        </a:solidFill>
                        <a:effectLst/>
                        <a:latin typeface="+mn-ea"/>
                        <a:ea typeface="+mn-ea"/>
                      </a:endParaRPr>
                    </a:p>
                    <a:p>
                      <a:pPr algn="ctr" fontAlgn="b"/>
                      <a:r>
                        <a:rPr lang="zh-CN" altLang="en-US" sz="1000" b="1" i="0" u="none" strike="noStrike" dirty="0">
                          <a:solidFill>
                            <a:schemeClr val="tx1"/>
                          </a:solidFill>
                          <a:effectLst/>
                          <a:latin typeface="+mn-ea"/>
                          <a:ea typeface="+mn-ea"/>
                        </a:rPr>
                        <a:t>购买人数</a:t>
                      </a:r>
                    </a:p>
                  </a:txBody>
                  <a:tcPr marL="9525" marR="9525" marT="9525"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algn="ctr" fontAlgn="b"/>
                      <a:r>
                        <a:rPr lang="zh-CN" altLang="en-US" sz="1000" b="1" i="0" u="none" strike="noStrike" dirty="0">
                          <a:solidFill>
                            <a:schemeClr val="tx1"/>
                          </a:solidFill>
                          <a:effectLst/>
                          <a:latin typeface="+mn-ea"/>
                          <a:ea typeface="+mn-ea"/>
                        </a:rPr>
                        <a:t>竞品</a:t>
                      </a:r>
                      <a:endParaRPr lang="en-US" altLang="zh-CN" sz="1000" b="1" i="0" u="none" strike="noStrike" dirty="0">
                        <a:solidFill>
                          <a:schemeClr val="tx1"/>
                        </a:solidFill>
                        <a:effectLst/>
                        <a:latin typeface="+mn-ea"/>
                        <a:ea typeface="+mn-ea"/>
                      </a:endParaRPr>
                    </a:p>
                    <a:p>
                      <a:pPr algn="ctr" fontAlgn="b"/>
                      <a:r>
                        <a:rPr lang="zh-CN" altLang="en-US" sz="1000" b="1" i="0" u="none" strike="noStrike" dirty="0">
                          <a:solidFill>
                            <a:schemeClr val="tx1"/>
                          </a:solidFill>
                          <a:effectLst/>
                          <a:latin typeface="+mn-ea"/>
                          <a:ea typeface="+mn-ea"/>
                        </a:rPr>
                        <a:t>购买人数</a:t>
                      </a:r>
                    </a:p>
                  </a:txBody>
                  <a:tcPr marL="9525" marR="9525" marT="9525"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algn="ctr" fontAlgn="b"/>
                      <a:r>
                        <a:rPr lang="zh-CN" altLang="en-US" sz="1000" b="1" i="0" u="none" strike="noStrike" dirty="0">
                          <a:solidFill>
                            <a:schemeClr val="tx1"/>
                          </a:solidFill>
                          <a:effectLst/>
                          <a:latin typeface="+mn-ea"/>
                          <a:ea typeface="+mn-ea"/>
                        </a:rPr>
                        <a:t>购买率</a:t>
                      </a:r>
                      <a:endParaRPr lang="en-US" altLang="zh-CN" sz="1000" b="1" i="0" u="none" strike="noStrike" dirty="0">
                        <a:solidFill>
                          <a:schemeClr val="tx1"/>
                        </a:solidFill>
                        <a:effectLst/>
                        <a:latin typeface="+mn-ea"/>
                        <a:ea typeface="+mn-ea"/>
                      </a:endParaRPr>
                    </a:p>
                    <a:p>
                      <a:pPr algn="ctr" fontAlgn="b"/>
                      <a:r>
                        <a:rPr lang="en-US" altLang="zh-CN" sz="1000" b="1" i="0" u="none" strike="noStrike" dirty="0">
                          <a:solidFill>
                            <a:schemeClr val="tx1"/>
                          </a:solidFill>
                          <a:effectLst/>
                          <a:latin typeface="+mn-ea"/>
                          <a:ea typeface="+mn-ea"/>
                        </a:rPr>
                        <a:t>(</a:t>
                      </a:r>
                      <a:r>
                        <a:rPr lang="zh-CN" altLang="en-US" sz="1000" b="1" i="0" u="none" strike="noStrike" dirty="0">
                          <a:solidFill>
                            <a:schemeClr val="tx1"/>
                          </a:solidFill>
                          <a:effectLst/>
                          <a:latin typeface="+mn-ea"/>
                          <a:ea typeface="+mn-ea"/>
                        </a:rPr>
                        <a:t>本品</a:t>
                      </a:r>
                      <a:r>
                        <a:rPr lang="en-US" altLang="zh-CN" sz="1000" b="1" i="0" u="none" strike="noStrike" dirty="0">
                          <a:solidFill>
                            <a:schemeClr val="tx1"/>
                          </a:solidFill>
                          <a:effectLst/>
                          <a:latin typeface="+mn-ea"/>
                          <a:ea typeface="+mn-ea"/>
                        </a:rPr>
                        <a:t>vs</a:t>
                      </a:r>
                      <a:r>
                        <a:rPr lang="zh-CN" altLang="en-US" sz="1000" b="1" i="0" u="none" strike="noStrike" dirty="0">
                          <a:solidFill>
                            <a:schemeClr val="tx1"/>
                          </a:solidFill>
                          <a:effectLst/>
                          <a:latin typeface="+mn-ea"/>
                          <a:ea typeface="+mn-ea"/>
                        </a:rPr>
                        <a:t>竞品</a:t>
                      </a:r>
                      <a:r>
                        <a:rPr lang="en-US" altLang="zh-CN" sz="1000" b="1" i="0" u="none" strike="noStrike" dirty="0">
                          <a:solidFill>
                            <a:schemeClr val="tx1"/>
                          </a:solidFill>
                          <a:effectLst/>
                          <a:latin typeface="+mn-ea"/>
                          <a:ea typeface="+mn-ea"/>
                        </a:rPr>
                        <a:t>)</a:t>
                      </a:r>
                      <a:endParaRPr lang="zh-CN" altLang="en-US" sz="1000" b="1" i="0" u="none" strike="noStrike" dirty="0">
                        <a:solidFill>
                          <a:schemeClr val="tx1"/>
                        </a:solidFill>
                        <a:effectLst/>
                        <a:latin typeface="+mn-ea"/>
                        <a:ea typeface="+mn-ea"/>
                      </a:endParaRPr>
                    </a:p>
                  </a:txBody>
                  <a:tcPr marL="9525" marR="9525" marT="9525"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algn="ctr" fontAlgn="b"/>
                      <a:r>
                        <a:rPr lang="zh-CN" altLang="en-US" sz="1000" b="1" i="0" u="none" strike="noStrike" dirty="0">
                          <a:solidFill>
                            <a:schemeClr val="tx1"/>
                          </a:solidFill>
                          <a:effectLst/>
                          <a:latin typeface="+mn-ea"/>
                          <a:ea typeface="+mn-ea"/>
                        </a:rPr>
                        <a:t>本品</a:t>
                      </a:r>
                      <a:endParaRPr lang="en-US" altLang="zh-CN" sz="1000" b="1" i="0" u="none" strike="noStrike" dirty="0">
                        <a:solidFill>
                          <a:schemeClr val="tx1"/>
                        </a:solidFill>
                        <a:effectLst/>
                        <a:latin typeface="+mn-ea"/>
                        <a:ea typeface="+mn-ea"/>
                      </a:endParaRPr>
                    </a:p>
                    <a:p>
                      <a:pPr algn="ctr" fontAlgn="b"/>
                      <a:r>
                        <a:rPr lang="zh-CN" altLang="en-US" sz="1000" b="1" i="0" u="none" strike="noStrike" dirty="0">
                          <a:solidFill>
                            <a:schemeClr val="tx1"/>
                          </a:solidFill>
                          <a:effectLst/>
                          <a:latin typeface="+mn-ea"/>
                          <a:ea typeface="+mn-ea"/>
                        </a:rPr>
                        <a:t>竞争力</a:t>
                      </a:r>
                    </a:p>
                  </a:txBody>
                  <a:tcPr marL="9525" marR="9525" marT="9525" marB="0" anchor="ctr">
                    <a:lnL w="9525" cap="flat" cmpd="sng" algn="ctr">
                      <a:solidFill>
                        <a:schemeClr val="bg1"/>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extLst>
                  <a:ext uri="{0D108BD9-81ED-4DB2-BD59-A6C34878D82A}">
                    <a16:rowId xmlns:a16="http://schemas.microsoft.com/office/drawing/2014/main" val="3953570508"/>
                  </a:ext>
                </a:extLst>
              </a:tr>
              <a:tr h="701681">
                <a:tc rowSpan="4">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000" u="none" strike="noStrike" dirty="0">
                          <a:effectLst/>
                          <a:latin typeface="+mn-ea"/>
                          <a:ea typeface="+mn-ea"/>
                        </a:rPr>
                        <a:t>Nespresso</a:t>
                      </a:r>
                      <a:endParaRPr lang="en-US" altLang="zh-CN" sz="1000" b="0" i="0" u="none" strike="noStrike" dirty="0">
                        <a:solidFill>
                          <a:srgbClr val="000000"/>
                        </a:solidFill>
                        <a:effectLst/>
                        <a:latin typeface="+mn-ea"/>
                        <a:ea typeface="+mn-ea"/>
                      </a:endParaRPr>
                    </a:p>
                  </a:txBody>
                  <a:tcPr marL="9525" marR="9525" marT="9525"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4">
                          <a:lumMod val="20000"/>
                          <a:lumOff val="8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tcPr>
                </a:tc>
                <a:tc>
                  <a:txBody>
                    <a:bodyPr/>
                    <a:lstStyle/>
                    <a:p>
                      <a:pPr algn="ctr" fontAlgn="ctr"/>
                      <a:r>
                        <a:rPr lang="zh-CN" altLang="en-US" sz="1000" b="0" i="0" u="none" strike="noStrike" dirty="0">
                          <a:solidFill>
                            <a:srgbClr val="000000"/>
                          </a:solidFill>
                          <a:effectLst/>
                          <a:latin typeface="+mn-ea"/>
                          <a:ea typeface="+mn-ea"/>
                        </a:rPr>
                        <a:t>德龙</a:t>
                      </a:r>
                    </a:p>
                  </a:txBody>
                  <a:tcPr marL="9525" marR="9525" marT="9525" marB="0" anchor="ctr">
                    <a:lnL w="9525" cap="flat" cmpd="sng" algn="ctr">
                      <a:solidFill>
                        <a:schemeClr val="accent4">
                          <a:lumMod val="20000"/>
                          <a:lumOff val="8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tcPr>
                </a:tc>
                <a:tc>
                  <a:txBody>
                    <a:bodyPr/>
                    <a:lstStyle/>
                    <a:p>
                      <a:pPr algn="ctr" rtl="0"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430,000</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tcPr>
                </a:tc>
                <a:tc>
                  <a:txBody>
                    <a:bodyPr/>
                    <a:lstStyle/>
                    <a:p>
                      <a:pPr algn="ctr" rtl="0"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10,000</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tcPr>
                </a:tc>
                <a:tc>
                  <a:txBody>
                    <a:bodyPr/>
                    <a:lstStyle/>
                    <a:p>
                      <a:pPr algn="ctr" rtl="0"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6,000</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000" b="0" i="0" u="none" strike="noStrike" dirty="0">
                          <a:solidFill>
                            <a:schemeClr val="tx1"/>
                          </a:solidFill>
                          <a:effectLst/>
                          <a:latin typeface="+mn-ea"/>
                          <a:ea typeface="+mn-ea"/>
                        </a:rPr>
                        <a:t>2% vs. 1%</a:t>
                      </a:r>
                    </a:p>
                  </a:txBody>
                  <a:tcPr marL="9525" marR="9525" marT="9525"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zh-CN" altLang="en-US" sz="1000" b="1" i="0" u="none" strike="noStrike" dirty="0">
                          <a:solidFill>
                            <a:srgbClr val="49711E"/>
                          </a:solidFill>
                          <a:effectLst/>
                          <a:latin typeface="+mn-ea"/>
                          <a:ea typeface="+mn-ea"/>
                        </a:rPr>
                        <a:t>高于竞品</a:t>
                      </a:r>
                      <a:endParaRPr lang="en-US" altLang="zh-CN" sz="1000" b="1" i="0" u="none" strike="noStrike" dirty="0">
                        <a:solidFill>
                          <a:schemeClr val="accent6"/>
                        </a:solidFill>
                        <a:effectLst/>
                        <a:latin typeface="+mn-ea"/>
                        <a:ea typeface="+mn-ea"/>
                      </a:endParaRPr>
                    </a:p>
                  </a:txBody>
                  <a:tcPr marL="9525" marR="9525" marT="9525"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tcPr>
                </a:tc>
                <a:extLst>
                  <a:ext uri="{0D108BD9-81ED-4DB2-BD59-A6C34878D82A}">
                    <a16:rowId xmlns:a16="http://schemas.microsoft.com/office/drawing/2014/main" val="1104712564"/>
                  </a:ext>
                </a:extLst>
              </a:tr>
              <a:tr h="701681">
                <a:tc vMerge="1">
                  <a:txBody>
                    <a:bodyPr/>
                    <a:lstStyle/>
                    <a:p>
                      <a:pPr algn="ctr" fontAlgn="ctr"/>
                      <a:endParaRPr lang="zh-CN" altLang="en-US" sz="1000" b="0" i="0" u="none" strike="noStrike" dirty="0">
                        <a:solidFill>
                          <a:srgbClr val="000000"/>
                        </a:solidFill>
                        <a:effectLst/>
                        <a:latin typeface="+mn-ea"/>
                        <a:ea typeface="+mn-ea"/>
                      </a:endParaRPr>
                    </a:p>
                  </a:txBody>
                  <a:tcPr marL="9525" marR="9525" marT="9525" marB="0" anchor="ctr"/>
                </a:tc>
                <a:tc>
                  <a:txBody>
                    <a:bodyPr/>
                    <a:lstStyle/>
                    <a:p>
                      <a:pPr algn="ctr" fontAlgn="ctr"/>
                      <a:r>
                        <a:rPr lang="zh-CN" altLang="en-US" sz="1000" b="0" i="0" u="none" strike="noStrike" dirty="0">
                          <a:solidFill>
                            <a:srgbClr val="000000"/>
                          </a:solidFill>
                          <a:effectLst/>
                          <a:latin typeface="+mn-ea"/>
                          <a:ea typeface="+mn-ea"/>
                        </a:rPr>
                        <a:t>百胜图</a:t>
                      </a:r>
                    </a:p>
                  </a:txBody>
                  <a:tcPr marL="9525" marR="9525" marT="9525" marB="0" anchor="ctr">
                    <a:lnL w="9525" cap="flat" cmpd="sng" algn="ctr">
                      <a:solidFill>
                        <a:schemeClr val="accent4">
                          <a:lumMod val="20000"/>
                          <a:lumOff val="8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tcPr>
                </a:tc>
                <a:tc>
                  <a:txBody>
                    <a:bodyPr/>
                    <a:lstStyle/>
                    <a:p>
                      <a:pPr algn="ctr" rtl="0"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190,000</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tcPr>
                </a:tc>
                <a:tc>
                  <a:txBody>
                    <a:bodyPr/>
                    <a:lstStyle/>
                    <a:p>
                      <a:pPr algn="ctr" rtl="0"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2,000</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tcPr>
                </a:tc>
                <a:tc>
                  <a:txBody>
                    <a:bodyPr/>
                    <a:lstStyle/>
                    <a:p>
                      <a:pPr algn="ctr" rtl="0"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&lt;2000</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000" b="0" i="0" u="none" strike="noStrike" dirty="0">
                          <a:solidFill>
                            <a:schemeClr val="tx1"/>
                          </a:solidFill>
                          <a:effectLst/>
                          <a:latin typeface="+mn-ea"/>
                          <a:ea typeface="+mn-ea"/>
                        </a:rPr>
                        <a:t>1% vs. -</a:t>
                      </a:r>
                    </a:p>
                  </a:txBody>
                  <a:tcPr marL="9525" marR="9525" marT="9525"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000" b="1" i="0" u="none" strike="noStrike" kern="1200" dirty="0">
                          <a:solidFill>
                            <a:srgbClr val="49711E"/>
                          </a:solidFill>
                          <a:effectLst/>
                          <a:latin typeface="+mn-ea"/>
                          <a:ea typeface="+mn-ea"/>
                          <a:cs typeface="+mn-cs"/>
                        </a:rPr>
                        <a:t>高于竞品</a:t>
                      </a:r>
                    </a:p>
                  </a:txBody>
                  <a:tcPr marL="9525" marR="9525" marT="9525"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tcPr>
                </a:tc>
                <a:extLst>
                  <a:ext uri="{0D108BD9-81ED-4DB2-BD59-A6C34878D82A}">
                    <a16:rowId xmlns:a16="http://schemas.microsoft.com/office/drawing/2014/main" val="2527372451"/>
                  </a:ext>
                </a:extLst>
              </a:tr>
              <a:tr h="701681">
                <a:tc vMerge="1">
                  <a:txBody>
                    <a:bodyPr/>
                    <a:lstStyle/>
                    <a:p>
                      <a:pPr algn="ctr" fontAlgn="ctr"/>
                      <a:endParaRPr lang="zh-CN" altLang="en-US" sz="1000" b="0" i="0" u="none" strike="noStrike" dirty="0">
                        <a:solidFill>
                          <a:srgbClr val="000000"/>
                        </a:solidFill>
                        <a:effectLst/>
                        <a:latin typeface="+mn-ea"/>
                        <a:ea typeface="+mn-ea"/>
                      </a:endParaRPr>
                    </a:p>
                  </a:txBody>
                  <a:tcPr marL="9525" marR="9525" marT="9525" marB="0" anchor="ctr"/>
                </a:tc>
                <a:tc>
                  <a:txBody>
                    <a:bodyPr/>
                    <a:lstStyle/>
                    <a:p>
                      <a:pPr algn="ctr" fontAlgn="ctr"/>
                      <a:r>
                        <a:rPr lang="zh-CN" altLang="en-US" sz="1000" b="0" i="0" u="none" strike="noStrike" dirty="0">
                          <a:solidFill>
                            <a:srgbClr val="000000"/>
                          </a:solidFill>
                          <a:effectLst/>
                          <a:latin typeface="+mn-ea"/>
                          <a:ea typeface="+mn-ea"/>
                        </a:rPr>
                        <a:t>飞利浦</a:t>
                      </a:r>
                    </a:p>
                  </a:txBody>
                  <a:tcPr marL="9525" marR="9525" marT="9525" marB="0" anchor="ctr">
                    <a:lnL w="9525" cap="flat" cmpd="sng" algn="ctr">
                      <a:solidFill>
                        <a:schemeClr val="accent4">
                          <a:lumMod val="20000"/>
                          <a:lumOff val="8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tcPr>
                </a:tc>
                <a:tc>
                  <a:txBody>
                    <a:bodyPr/>
                    <a:lstStyle/>
                    <a:p>
                      <a:pPr algn="ctr" rtl="0"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130,000</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tcPr>
                </a:tc>
                <a:tc>
                  <a:txBody>
                    <a:bodyPr/>
                    <a:lstStyle/>
                    <a:p>
                      <a:pPr algn="ctr" rtl="0" fontAlgn="ctr"/>
                      <a:r>
                        <a:rPr lang="en-US" altLang="zh-CN" sz="1000" b="0" i="0" u="none" strike="noStrike">
                          <a:solidFill>
                            <a:srgbClr val="000000"/>
                          </a:solidFill>
                          <a:effectLst/>
                          <a:latin typeface="微软雅黑" panose="020B0503020204020204" pitchFamily="34" charset="-122"/>
                          <a:ea typeface="微软雅黑" panose="020B0503020204020204" pitchFamily="34" charset="-122"/>
                        </a:rPr>
                        <a:t>3,000</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tcPr>
                </a:tc>
                <a:tc>
                  <a:txBody>
                    <a:bodyPr/>
                    <a:lstStyle/>
                    <a:p>
                      <a:pPr algn="ctr" rtl="0"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&lt;2000</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000" b="0" i="0" u="none" strike="noStrike" dirty="0">
                          <a:solidFill>
                            <a:schemeClr val="tx1"/>
                          </a:solidFill>
                          <a:effectLst/>
                          <a:latin typeface="+mn-ea"/>
                          <a:ea typeface="+mn-ea"/>
                        </a:rPr>
                        <a:t>2% vs. -</a:t>
                      </a:r>
                    </a:p>
                  </a:txBody>
                  <a:tcPr marL="9525" marR="9525" marT="9525"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000" b="1" i="0" u="none" strike="noStrike" kern="1200" dirty="0">
                          <a:solidFill>
                            <a:srgbClr val="49711E"/>
                          </a:solidFill>
                          <a:effectLst/>
                          <a:latin typeface="+mn-ea"/>
                          <a:ea typeface="+mn-ea"/>
                          <a:cs typeface="+mn-cs"/>
                        </a:rPr>
                        <a:t>高于竞品</a:t>
                      </a:r>
                    </a:p>
                  </a:txBody>
                  <a:tcPr marL="9525" marR="9525" marT="9525"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tcPr>
                </a:tc>
                <a:extLst>
                  <a:ext uri="{0D108BD9-81ED-4DB2-BD59-A6C34878D82A}">
                    <a16:rowId xmlns:a16="http://schemas.microsoft.com/office/drawing/2014/main" val="475002253"/>
                  </a:ext>
                </a:extLst>
              </a:tr>
              <a:tr h="701681">
                <a:tc vMerge="1">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en-US" altLang="zh-CN" sz="1000" b="0" i="0" u="none" strike="noStrike" dirty="0">
                        <a:solidFill>
                          <a:srgbClr val="000000"/>
                        </a:solidFill>
                        <a:effectLst/>
                        <a:latin typeface="+mn-ea"/>
                        <a:ea typeface="+mn-ea"/>
                      </a:endParaRPr>
                    </a:p>
                  </a:txBody>
                  <a:tcPr marL="9525" marR="9525" marT="9525" marB="0" anchor="ctr">
                    <a:lnL w="12700" cap="flat" cmpd="sng" algn="ctr">
                      <a:solidFill>
                        <a:schemeClr val="accent2"/>
                      </a:solidFill>
                      <a:prstDash val="solid"/>
                      <a:round/>
                      <a:headEnd type="none" w="med" len="med"/>
                      <a:tailEnd type="none" w="med" len="med"/>
                    </a:lnL>
                    <a:lnT w="12700" cap="flat" cmpd="sng" algn="ctr">
                      <a:no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marL="0" algn="ctr" defTabSz="914400" rtl="0" eaLnBrk="1" fontAlgn="ctr" latinLnBrk="0" hangingPunct="1"/>
                      <a:r>
                        <a:rPr lang="zh-CN" altLang="en-US" sz="1000" b="0" i="0" u="none" strike="noStrike" kern="1200" dirty="0">
                          <a:solidFill>
                            <a:srgbClr val="000000"/>
                          </a:solidFill>
                          <a:effectLst/>
                          <a:latin typeface="+mn-ea"/>
                          <a:ea typeface="+mn-ea"/>
                          <a:cs typeface="+mn-cs"/>
                        </a:rPr>
                        <a:t>格米莱</a:t>
                      </a:r>
                    </a:p>
                  </a:txBody>
                  <a:tcPr marL="9525" marR="9525" marT="9525" marB="0" anchor="ctr">
                    <a:lnL w="9525" cap="flat" cmpd="sng" algn="ctr">
                      <a:solidFill>
                        <a:schemeClr val="accent4">
                          <a:lumMod val="20000"/>
                          <a:lumOff val="8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tcPr>
                </a:tc>
                <a:tc>
                  <a:txBody>
                    <a:bodyPr/>
                    <a:lstStyle/>
                    <a:p>
                      <a:pPr marL="0" algn="ctr" defTabSz="914400" rtl="0" eaLnBrk="1" fontAlgn="ctr" latinLnBrk="0" hangingPunct="1"/>
                      <a:r>
                        <a:rPr lang="en-US" altLang="zh-CN" sz="1000" b="0" i="0" u="none" strike="noStrike" kern="1200" dirty="0">
                          <a:solidFill>
                            <a:srgbClr val="000000"/>
                          </a:solidFill>
                          <a:effectLst/>
                          <a:latin typeface="+mn-ea"/>
                          <a:ea typeface="+mn-ea"/>
                          <a:cs typeface="+mn-cs"/>
                        </a:rPr>
                        <a:t>210,000</a:t>
                      </a:r>
                      <a:endParaRPr lang="zh-CN" altLang="en-US" sz="1000" b="0" i="0" u="none" strike="noStrike" kern="1200" dirty="0">
                        <a:solidFill>
                          <a:srgbClr val="000000"/>
                        </a:solidFill>
                        <a:effectLst/>
                        <a:latin typeface="+mn-ea"/>
                        <a:ea typeface="+mn-ea"/>
                        <a:cs typeface="+mn-cs"/>
                      </a:endParaRP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tcPr>
                </a:tc>
                <a:tc>
                  <a:txBody>
                    <a:bodyPr/>
                    <a:lstStyle/>
                    <a:p>
                      <a:pPr marL="0" algn="ctr" defTabSz="914400" rtl="0" eaLnBrk="1" fontAlgn="ctr" latinLnBrk="0" hangingPunct="1"/>
                      <a:r>
                        <a:rPr lang="en-US" altLang="zh-CN" sz="1000" b="0" i="0" u="none" strike="noStrike" kern="1200" dirty="0">
                          <a:solidFill>
                            <a:srgbClr val="000000"/>
                          </a:solidFill>
                          <a:effectLst/>
                          <a:latin typeface="+mn-ea"/>
                          <a:ea typeface="+mn-ea"/>
                          <a:cs typeface="+mn-cs"/>
                        </a:rPr>
                        <a:t>2,000</a:t>
                      </a:r>
                      <a:endParaRPr lang="zh-CN" altLang="en-US" sz="1000" b="0" i="0" u="none" strike="noStrike" kern="1200" dirty="0">
                        <a:solidFill>
                          <a:srgbClr val="000000"/>
                        </a:solidFill>
                        <a:effectLst/>
                        <a:latin typeface="+mn-ea"/>
                        <a:ea typeface="+mn-ea"/>
                        <a:cs typeface="+mn-cs"/>
                      </a:endParaRP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tcPr>
                </a:tc>
                <a:tc>
                  <a:txBody>
                    <a:bodyPr/>
                    <a:lstStyle/>
                    <a:p>
                      <a:pPr marL="0" algn="ctr" defTabSz="914400" rtl="0" eaLnBrk="1" fontAlgn="ctr" latinLnBrk="0" hangingPunct="1"/>
                      <a:r>
                        <a:rPr lang="en-US" altLang="zh-CN" sz="1000" b="0" i="0" u="none" strike="noStrike" kern="1200" dirty="0">
                          <a:solidFill>
                            <a:srgbClr val="000000"/>
                          </a:solidFill>
                          <a:effectLst/>
                          <a:latin typeface="+mn-ea"/>
                          <a:ea typeface="+mn-ea"/>
                          <a:cs typeface="+mn-cs"/>
                        </a:rPr>
                        <a:t>&lt;2000</a:t>
                      </a:r>
                      <a:endParaRPr lang="zh-CN" altLang="en-US" sz="1000" b="0" i="0" u="none" strike="noStrike" kern="1200" dirty="0">
                        <a:solidFill>
                          <a:srgbClr val="000000"/>
                        </a:solidFill>
                        <a:effectLst/>
                        <a:latin typeface="+mn-ea"/>
                        <a:ea typeface="+mn-ea"/>
                        <a:cs typeface="+mn-cs"/>
                      </a:endParaRP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000" b="0" i="0" u="none" strike="noStrike" kern="1200" dirty="0">
                          <a:solidFill>
                            <a:srgbClr val="000000"/>
                          </a:solidFill>
                          <a:effectLst/>
                          <a:latin typeface="+mn-ea"/>
                          <a:ea typeface="+mn-ea"/>
                          <a:cs typeface="+mn-cs"/>
                        </a:rPr>
                        <a:t>1% vs. -</a:t>
                      </a:r>
                    </a:p>
                  </a:txBody>
                  <a:tcPr marL="9525" marR="9525" marT="9525"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000" b="1" i="0" u="none" strike="noStrike" kern="1200" dirty="0">
                          <a:solidFill>
                            <a:srgbClr val="49711E"/>
                          </a:solidFill>
                          <a:effectLst/>
                          <a:latin typeface="+mn-ea"/>
                          <a:ea typeface="+mn-ea"/>
                          <a:cs typeface="+mn-cs"/>
                        </a:rPr>
                        <a:t>高于竞品</a:t>
                      </a:r>
                    </a:p>
                  </a:txBody>
                  <a:tcPr marL="9525" marR="9525" marT="9525"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tcPr>
                </a:tc>
                <a:extLst>
                  <a:ext uri="{0D108BD9-81ED-4DB2-BD59-A6C34878D82A}">
                    <a16:rowId xmlns:a16="http://schemas.microsoft.com/office/drawing/2014/main" val="3497308112"/>
                  </a:ext>
                </a:extLst>
              </a:tr>
              <a:tr h="701681">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en-US" altLang="zh-CN" sz="1000" b="0" i="0" u="none" strike="noStrike" dirty="0">
                        <a:solidFill>
                          <a:srgbClr val="000000"/>
                        </a:solidFill>
                        <a:effectLst/>
                        <a:latin typeface="+mn-ea"/>
                        <a:ea typeface="+mn-ea"/>
                      </a:endParaRPr>
                    </a:p>
                  </a:txBody>
                  <a:tcPr marL="9525" marR="9525" marT="9525"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4">
                          <a:lumMod val="20000"/>
                          <a:lumOff val="8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tcPr>
                </a:tc>
                <a:tc>
                  <a:txBody>
                    <a:bodyPr/>
                    <a:lstStyle/>
                    <a:p>
                      <a:pPr algn="ctr" fontAlgn="ctr"/>
                      <a:r>
                        <a:rPr lang="zh-CN" altLang="en-US" sz="1000" b="0" i="0" u="none" strike="noStrike" dirty="0">
                          <a:solidFill>
                            <a:srgbClr val="000000"/>
                          </a:solidFill>
                          <a:effectLst/>
                          <a:latin typeface="+mn-ea"/>
                          <a:ea typeface="+mn-ea"/>
                        </a:rPr>
                        <a:t>柏翠</a:t>
                      </a:r>
                    </a:p>
                  </a:txBody>
                  <a:tcPr marL="9525" marR="9525" marT="9525" marB="0" anchor="ctr">
                    <a:lnL w="9525" cap="flat" cmpd="sng" algn="ctr">
                      <a:solidFill>
                        <a:schemeClr val="accent4">
                          <a:lumMod val="20000"/>
                          <a:lumOff val="8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tcPr>
                </a:tc>
                <a:tc>
                  <a:txBody>
                    <a:bodyPr/>
                    <a:lstStyle/>
                    <a:p>
                      <a:pPr algn="ctr" rtl="0"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110,000</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tcPr>
                </a:tc>
                <a:tc>
                  <a:txBody>
                    <a:bodyPr/>
                    <a:lstStyle/>
                    <a:p>
                      <a:pPr algn="ctr" rtl="0"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4,000</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tcPr>
                </a:tc>
                <a:tc>
                  <a:txBody>
                    <a:bodyPr/>
                    <a:lstStyle/>
                    <a:p>
                      <a:pPr algn="ctr" rtl="0"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3,000</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000" b="0" i="0" u="none" strike="noStrike" dirty="0">
                          <a:solidFill>
                            <a:schemeClr val="tx1"/>
                          </a:solidFill>
                          <a:effectLst/>
                          <a:latin typeface="+mn-ea"/>
                          <a:ea typeface="+mn-ea"/>
                        </a:rPr>
                        <a:t>4% vs. 3%</a:t>
                      </a:r>
                    </a:p>
                  </a:txBody>
                  <a:tcPr marL="9525" marR="9525" marT="9525"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000" b="1" i="0" u="none" strike="noStrike" kern="1200" dirty="0">
                          <a:solidFill>
                            <a:srgbClr val="49711E"/>
                          </a:solidFill>
                          <a:effectLst/>
                          <a:latin typeface="+mn-ea"/>
                          <a:ea typeface="+mn-ea"/>
                          <a:cs typeface="+mn-cs"/>
                        </a:rPr>
                        <a:t>高于竞品</a:t>
                      </a:r>
                    </a:p>
                  </a:txBody>
                  <a:tcPr marL="9525" marR="9525" marT="9525"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tcPr>
                </a:tc>
                <a:extLst>
                  <a:ext uri="{0D108BD9-81ED-4DB2-BD59-A6C34878D82A}">
                    <a16:rowId xmlns:a16="http://schemas.microsoft.com/office/drawing/2014/main" val="479359032"/>
                  </a:ext>
                </a:extLst>
              </a:tr>
            </a:tbl>
          </a:graphicData>
        </a:graphic>
      </p:graphicFrame>
      <p:sp>
        <p:nvSpPr>
          <p:cNvPr id="15" name="文本框 4">
            <a:extLst>
              <a:ext uri="{FF2B5EF4-FFF2-40B4-BE49-F238E27FC236}">
                <a16:creationId xmlns:a16="http://schemas.microsoft.com/office/drawing/2014/main" id="{F6DF9D9D-18F4-4D4E-9F98-B927BE09519A}"/>
              </a:ext>
            </a:extLst>
          </p:cNvPr>
          <p:cNvSpPr txBox="1"/>
          <p:nvPr/>
        </p:nvSpPr>
        <p:spPr>
          <a:xfrm>
            <a:off x="380643" y="5900130"/>
            <a:ext cx="3199059"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900" b="0" i="1" u="none" strike="noStrike" kern="1200" cap="none" spc="0" normalizeH="0" baseline="0" noProof="0" dirty="0">
                <a:ln>
                  <a:noFill/>
                </a:ln>
                <a:solidFill>
                  <a:srgbClr val="000000">
                    <a:lumMod val="50000"/>
                    <a:lumOff val="50000"/>
                  </a:srgbClr>
                </a:solidFill>
                <a:effectLst/>
                <a:uLnTx/>
                <a:uFillTx/>
                <a:latin typeface="Microsoft YaHei UI"/>
                <a:ea typeface="微软雅黑"/>
                <a:cs typeface="+mn-cs"/>
              </a:rPr>
              <a:t>*</a:t>
            </a:r>
            <a:r>
              <a:rPr kumimoji="0" lang="zh-CN" altLang="en-US" sz="900" b="0" i="1" u="none" strike="noStrike" kern="1200" cap="none" spc="0" normalizeH="0" baseline="0" noProof="0" dirty="0">
                <a:ln>
                  <a:noFill/>
                </a:ln>
                <a:solidFill>
                  <a:srgbClr val="000000">
                    <a:lumMod val="50000"/>
                    <a:lumOff val="50000"/>
                  </a:srgbClr>
                </a:solidFill>
                <a:effectLst/>
                <a:uLnTx/>
                <a:uFillTx/>
                <a:latin typeface="Microsoft YaHei UI"/>
                <a:ea typeface="微软雅黑"/>
                <a:cs typeface="+mn-cs"/>
              </a:rPr>
              <a:t>标绿类目为与上月新客来源不同类目</a:t>
            </a:r>
          </a:p>
        </p:txBody>
      </p:sp>
    </p:spTree>
    <p:extLst>
      <p:ext uri="{BB962C8B-B14F-4D97-AF65-F5344CB8AC3E}">
        <p14:creationId xmlns:p14="http://schemas.microsoft.com/office/powerpoint/2010/main" val="3832309021"/>
      </p:ext>
    </p:extLst>
  </p:cSld>
  <p:clrMapOvr>
    <a:masterClrMapping/>
  </p:clrMapOvr>
  <p:extLst mod="1">
    <p:ext uri="{6950BFC3-D8DA-4A85-94F7-54DA5524770B}">
      <p188:commentRel xmlns:p188="http://schemas.microsoft.com/office/powerpoint/2018/8/main" xmlns="" r:id="rId3"/>
    </p:ext>
  </p:extLs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DB84F-F798-AC48-8C7F-8922275D7D8C}"/>
              </a:ext>
            </a:extLst>
          </p:cNvPr>
          <p:cNvSpPr>
            <a:spLocks noGrp="1"/>
          </p:cNvSpPr>
          <p:nvPr>
            <p:ph type="title"/>
          </p:nvPr>
        </p:nvSpPr>
        <p:spPr/>
        <p:txBody>
          <a:bodyPr/>
          <a:lstStyle/>
          <a:p>
            <a:r>
              <a:rPr lang="x-none" dirty="0"/>
              <a:t>店铺咖啡机老客复购咖啡机</a:t>
            </a:r>
          </a:p>
        </p:txBody>
      </p:sp>
      <p:sp>
        <p:nvSpPr>
          <p:cNvPr id="3" name="Text Placeholder 2">
            <a:extLst>
              <a:ext uri="{FF2B5EF4-FFF2-40B4-BE49-F238E27FC236}">
                <a16:creationId xmlns:a16="http://schemas.microsoft.com/office/drawing/2014/main" id="{5B760351-EFBC-0341-BD22-7C0CD4E5CBF8}"/>
              </a:ext>
            </a:extLst>
          </p:cNvPr>
          <p:cNvSpPr>
            <a:spLocks noGrp="1"/>
          </p:cNvSpPr>
          <p:nvPr>
            <p:ph type="body" sz="quarter" idx="10"/>
          </p:nvPr>
        </p:nvSpPr>
        <p:spPr/>
        <p:txBody>
          <a:bodyPr/>
          <a:lstStyle/>
          <a:p>
            <a:pPr>
              <a:lnSpc>
                <a:spcPct val="100000"/>
              </a:lnSpc>
            </a:pPr>
            <a:r>
              <a:rPr lang="zh-CN" altLang="en-US" dirty="0">
                <a:ea typeface="Microsoft YaHei" panose="020B0503020204020204" pitchFamily="34" charset="-122"/>
              </a:rPr>
              <a:t>相比上月，咖啡机老客官旗复购率降低，分销店复购率提升，且分销店复购率从近一年呈现逐月上升趋势；</a:t>
            </a:r>
            <a:endParaRPr lang="en-US" altLang="zh-CN" dirty="0">
              <a:ea typeface="Microsoft YaHei" panose="020B0503020204020204" pitchFamily="34" charset="-122"/>
            </a:endParaRPr>
          </a:p>
          <a:p>
            <a:pPr>
              <a:lnSpc>
                <a:spcPct val="100000"/>
              </a:lnSpc>
            </a:pPr>
            <a:r>
              <a:rPr lang="zh-CN" altLang="en-US" dirty="0">
                <a:ea typeface="Microsoft YaHei" panose="020B0503020204020204" pitchFamily="34" charset="-122"/>
              </a:rPr>
              <a:t>与</a:t>
            </a:r>
            <a:r>
              <a:rPr lang="en-US" altLang="zh-CN" dirty="0">
                <a:ea typeface="Microsoft YaHei" panose="020B0503020204020204" pitchFamily="34" charset="-122"/>
              </a:rPr>
              <a:t>11</a:t>
            </a:r>
            <a:r>
              <a:rPr lang="zh-CN" altLang="en-US" dirty="0">
                <a:ea typeface="Microsoft YaHei" panose="020B0503020204020204" pitchFamily="34" charset="-122"/>
              </a:rPr>
              <a:t>月相比，格米莱、多趣酷思、铂富及德龙对</a:t>
            </a:r>
            <a:r>
              <a:rPr lang="en-US" altLang="zh-CN" dirty="0">
                <a:ea typeface="Microsoft YaHei" panose="020B0503020204020204" pitchFamily="34" charset="-122"/>
              </a:rPr>
              <a:t>Nespresso</a:t>
            </a:r>
            <a:r>
              <a:rPr lang="zh-CN" altLang="en-US" dirty="0">
                <a:ea typeface="Microsoft YaHei" panose="020B0503020204020204" pitchFamily="34" charset="-122"/>
              </a:rPr>
              <a:t>老客的抢夺提升；净流入品牌中</a:t>
            </a:r>
            <a:r>
              <a:rPr lang="en-US" altLang="zh-CN" dirty="0">
                <a:ea typeface="Microsoft YaHei" panose="020B0503020204020204" pitchFamily="34" charset="-122"/>
              </a:rPr>
              <a:t>Nespresso</a:t>
            </a:r>
            <a:r>
              <a:rPr lang="zh-CN" altLang="en-US" dirty="0">
                <a:ea typeface="Microsoft YaHei" panose="020B0503020204020204" pitchFamily="34" charset="-122"/>
              </a:rPr>
              <a:t>对</a:t>
            </a:r>
            <a:r>
              <a:rPr lang="en-US" altLang="zh-CN" dirty="0" err="1">
                <a:ea typeface="Microsoft YaHei" panose="020B0503020204020204" pitchFamily="34" charset="-122"/>
              </a:rPr>
              <a:t>krups</a:t>
            </a:r>
            <a:r>
              <a:rPr lang="zh-CN" altLang="en-US" dirty="0">
                <a:ea typeface="Microsoft YaHei" panose="020B0503020204020204" pitchFamily="34" charset="-122"/>
              </a:rPr>
              <a:t>及米家老客的抢夺提升，</a:t>
            </a:r>
            <a:r>
              <a:rPr lang="en-US" altLang="zh-CN" dirty="0">
                <a:ea typeface="Microsoft YaHei" panose="020B0503020204020204" pitchFamily="34" charset="-122"/>
              </a:rPr>
              <a:t>Nespresso</a:t>
            </a:r>
            <a:r>
              <a:rPr lang="zh-CN" altLang="en-US" dirty="0">
                <a:ea typeface="Microsoft YaHei" panose="020B0503020204020204" pitchFamily="34" charset="-122"/>
              </a:rPr>
              <a:t>后续可针对该品牌老客进行拉新；</a:t>
            </a:r>
            <a:endParaRPr lang="x-none" dirty="0">
              <a:ea typeface="Microsoft YaHei" panose="020B0503020204020204" pitchFamily="34" charset="-122"/>
            </a:endParaRPr>
          </a:p>
        </p:txBody>
      </p:sp>
      <p:sp>
        <p:nvSpPr>
          <p:cNvPr id="4" name="Text Placeholder 3">
            <a:extLst>
              <a:ext uri="{FF2B5EF4-FFF2-40B4-BE49-F238E27FC236}">
                <a16:creationId xmlns:a16="http://schemas.microsoft.com/office/drawing/2014/main" id="{B2C26573-FDED-4C46-BDED-51D6861662A7}"/>
              </a:ext>
            </a:extLst>
          </p:cNvPr>
          <p:cNvSpPr>
            <a:spLocks noGrp="1"/>
          </p:cNvSpPr>
          <p:nvPr>
            <p:ph type="body" sz="quarter" idx="11"/>
          </p:nvPr>
        </p:nvSpPr>
        <p:spPr/>
        <p:txBody>
          <a:bodyPr/>
          <a:lstStyle/>
          <a:p>
            <a:r>
              <a:rPr dirty="0" err="1"/>
              <a:t>数据来源：策略中心&amp;数据银行</a:t>
            </a:r>
            <a:r>
              <a:rPr lang="zh-CN" altLang="en-US" dirty="0"/>
              <a:t>；</a:t>
            </a:r>
            <a:r>
              <a:rPr dirty="0"/>
              <a:t>时间维度：2023.12</a:t>
            </a:r>
          </a:p>
          <a:p>
            <a:r>
              <a:rPr dirty="0"/>
              <a:t>*咖啡机型号升级：前12个月购买官旗2000元以下咖啡机 交 当月购买官旗2000元以上咖啡机；</a:t>
            </a:r>
          </a:p>
          <a:p>
            <a:r>
              <a:rPr dirty="0"/>
              <a:t>店铺咖啡机老客：前365天发生过店铺咖啡机购买行为</a:t>
            </a:r>
          </a:p>
          <a:p>
            <a:r>
              <a:rPr dirty="0"/>
              <a:t>*销量净变化：相较于MAT2022(202</a:t>
            </a:r>
            <a:r>
              <a:rPr lang="en-US" altLang="zh-CN" dirty="0"/>
              <a:t>2</a:t>
            </a:r>
            <a:r>
              <a:rPr dirty="0"/>
              <a:t>.</a:t>
            </a:r>
            <a:r>
              <a:rPr lang="en-US" altLang="zh-CN" dirty="0"/>
              <a:t>1</a:t>
            </a:r>
            <a:r>
              <a:rPr dirty="0"/>
              <a:t>.1 – 2022.</a:t>
            </a:r>
            <a:r>
              <a:rPr lang="en-US" altLang="zh-CN" dirty="0"/>
              <a:t>12.</a:t>
            </a:r>
            <a:r>
              <a:rPr dirty="0"/>
              <a:t>3</a:t>
            </a:r>
            <a:r>
              <a:rPr lang="en-US" altLang="zh-CN" dirty="0"/>
              <a:t>1</a:t>
            </a:r>
            <a:r>
              <a:rPr dirty="0"/>
              <a:t>)，MAT2023(202</a:t>
            </a:r>
            <a:r>
              <a:rPr lang="en-US" altLang="zh-CN" dirty="0"/>
              <a:t>3</a:t>
            </a:r>
            <a:r>
              <a:rPr dirty="0"/>
              <a:t>.</a:t>
            </a:r>
            <a:r>
              <a:rPr lang="en-US" altLang="zh-CN" dirty="0"/>
              <a:t>1</a:t>
            </a:r>
            <a:r>
              <a:rPr dirty="0"/>
              <a:t>.1 – 2023.</a:t>
            </a:r>
            <a:r>
              <a:rPr lang="en-US" altLang="zh-CN" dirty="0"/>
              <a:t>12</a:t>
            </a:r>
            <a:r>
              <a:rPr dirty="0"/>
              <a:t>.3</a:t>
            </a:r>
            <a:r>
              <a:rPr lang="en-US" altLang="zh-CN" dirty="0"/>
              <a:t>1</a:t>
            </a:r>
            <a:r>
              <a:rPr dirty="0"/>
              <a:t>) </a:t>
            </a:r>
            <a:r>
              <a:rPr dirty="0" err="1"/>
              <a:t>购买Nespresso品牌销量的得失变化</a:t>
            </a:r>
            <a:endParaRPr dirty="0"/>
          </a:p>
        </p:txBody>
      </p:sp>
      <p:sp>
        <p:nvSpPr>
          <p:cNvPr id="6" name="矩形 26">
            <a:extLst>
              <a:ext uri="{FF2B5EF4-FFF2-40B4-BE49-F238E27FC236}">
                <a16:creationId xmlns:a16="http://schemas.microsoft.com/office/drawing/2014/main" id="{D82017B2-9242-4F4D-8B22-D45AD0A0D166}"/>
              </a:ext>
            </a:extLst>
          </p:cNvPr>
          <p:cNvSpPr/>
          <p:nvPr/>
        </p:nvSpPr>
        <p:spPr>
          <a:xfrm>
            <a:off x="6600080" y="2213894"/>
            <a:ext cx="3312420" cy="276998"/>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sz="1200" b="1" i="0" u="none" strike="noStrike" kern="1200" spc="0" baseline="0">
                <a:solidFill>
                  <a:srgbClr val="000000">
                    <a:lumMod val="65000"/>
                    <a:lumOff val="35000"/>
                  </a:srgbClr>
                </a:solidFill>
                <a:latin typeface="+mn-lt"/>
                <a:ea typeface="+mn-ea"/>
                <a:cs typeface="+mn-cs"/>
              </a:defRPr>
            </a:pPr>
            <a:r>
              <a:rPr kumimoji="0" lang="zh-CN" altLang="en-US" sz="1200" b="1" i="0" u="none" strike="noStrike" kern="1200" cap="none" spc="0" normalizeH="0" baseline="0" noProof="0" dirty="0">
                <a:ln>
                  <a:noFill/>
                </a:ln>
                <a:solidFill>
                  <a:srgbClr val="000000">
                    <a:lumMod val="65000"/>
                    <a:lumOff val="35000"/>
                  </a:srgbClr>
                </a:solidFill>
                <a:effectLst/>
                <a:uLnTx/>
                <a:uFillTx/>
                <a:latin typeface="Microsoft YaHei UI"/>
                <a:ea typeface="微软雅黑"/>
                <a:cs typeface="+mn-cs"/>
              </a:rPr>
              <a:t>过去一年（包含当月）品牌咖啡机销量净变化</a:t>
            </a:r>
            <a:r>
              <a:rPr kumimoji="0" lang="en-US" altLang="zh-CN" sz="1200" b="1" i="0" u="none" strike="noStrike" kern="1200" cap="none" spc="0" normalizeH="0" baseline="0" noProof="0" dirty="0">
                <a:ln>
                  <a:noFill/>
                </a:ln>
                <a:solidFill>
                  <a:srgbClr val="000000">
                    <a:lumMod val="65000"/>
                    <a:lumOff val="35000"/>
                  </a:srgbClr>
                </a:solidFill>
                <a:effectLst/>
                <a:uLnTx/>
                <a:uFillTx/>
                <a:latin typeface="Microsoft YaHei UI"/>
                <a:ea typeface="微软雅黑"/>
                <a:cs typeface="+mn-cs"/>
              </a:rPr>
              <a:t>*</a:t>
            </a:r>
            <a:endParaRPr kumimoji="0" lang="zh-CN" altLang="en-US" sz="1200" b="1" i="0" u="none" strike="noStrike" kern="1200" cap="none" spc="0" normalizeH="0" baseline="0" noProof="0" dirty="0">
              <a:ln>
                <a:noFill/>
              </a:ln>
              <a:solidFill>
                <a:srgbClr val="000000">
                  <a:lumMod val="65000"/>
                  <a:lumOff val="35000"/>
                </a:srgbClr>
              </a:solidFill>
              <a:effectLst/>
              <a:uLnTx/>
              <a:uFillTx/>
              <a:latin typeface="Microsoft YaHei UI"/>
              <a:ea typeface="微软雅黑"/>
              <a:cs typeface="+mn-cs"/>
            </a:endParaRPr>
          </a:p>
        </p:txBody>
      </p:sp>
      <p:graphicFrame>
        <p:nvGraphicFramePr>
          <p:cNvPr id="8" name="图表 22">
            <a:extLst>
              <a:ext uri="{FF2B5EF4-FFF2-40B4-BE49-F238E27FC236}">
                <a16:creationId xmlns:a16="http://schemas.microsoft.com/office/drawing/2014/main" id="{0611E11E-C7B7-7B4D-9320-0074A76CEC46}"/>
              </a:ext>
            </a:extLst>
          </p:cNvPr>
          <p:cNvGraphicFramePr/>
          <p:nvPr>
            <p:extLst>
              <p:ext uri="{D42A27DB-BD31-4B8C-83A1-F6EECF244321}">
                <p14:modId xmlns:p14="http://schemas.microsoft.com/office/powerpoint/2010/main" val="2277370789"/>
              </p:ext>
            </p:extLst>
          </p:nvPr>
        </p:nvGraphicFramePr>
        <p:xfrm>
          <a:off x="8102695" y="2500305"/>
          <a:ext cx="3554112" cy="3721902"/>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9" name="图表 28">
            <a:extLst>
              <a:ext uri="{FF2B5EF4-FFF2-40B4-BE49-F238E27FC236}">
                <a16:creationId xmlns:a16="http://schemas.microsoft.com/office/drawing/2014/main" id="{16F01933-C413-0643-A215-81906F2D777B}"/>
              </a:ext>
            </a:extLst>
          </p:cNvPr>
          <p:cNvGraphicFramePr/>
          <p:nvPr>
            <p:extLst>
              <p:ext uri="{D42A27DB-BD31-4B8C-83A1-F6EECF244321}">
                <p14:modId xmlns:p14="http://schemas.microsoft.com/office/powerpoint/2010/main" val="899578171"/>
              </p:ext>
            </p:extLst>
          </p:nvPr>
        </p:nvGraphicFramePr>
        <p:xfrm>
          <a:off x="4631361" y="2500305"/>
          <a:ext cx="3554112" cy="3721902"/>
        </p:xfrm>
        <a:graphic>
          <a:graphicData uri="http://schemas.openxmlformats.org/drawingml/2006/chart">
            <c:chart xmlns:c="http://schemas.openxmlformats.org/drawingml/2006/chart" xmlns:r="http://schemas.openxmlformats.org/officeDocument/2006/relationships" r:id="rId3"/>
          </a:graphicData>
        </a:graphic>
      </p:graphicFrame>
      <p:cxnSp>
        <p:nvCxnSpPr>
          <p:cNvPr id="11" name="直接连接符 6">
            <a:extLst>
              <a:ext uri="{FF2B5EF4-FFF2-40B4-BE49-F238E27FC236}">
                <a16:creationId xmlns:a16="http://schemas.microsoft.com/office/drawing/2014/main" id="{1F6B64AB-34D0-A844-9AA7-0B6157E88A0B}"/>
              </a:ext>
            </a:extLst>
          </p:cNvPr>
          <p:cNvCxnSpPr>
            <a:cxnSpLocks/>
          </p:cNvCxnSpPr>
          <p:nvPr/>
        </p:nvCxnSpPr>
        <p:spPr>
          <a:xfrm>
            <a:off x="4507576" y="2149288"/>
            <a:ext cx="0" cy="4072919"/>
          </a:xfrm>
          <a:prstGeom prst="line">
            <a:avLst/>
          </a:prstGeom>
          <a:ln w="28575">
            <a:solidFill>
              <a:schemeClr val="accent1"/>
            </a:solidFill>
            <a:prstDash val="dash"/>
          </a:ln>
        </p:spPr>
        <p:style>
          <a:lnRef idx="1">
            <a:schemeClr val="accent1"/>
          </a:lnRef>
          <a:fillRef idx="0">
            <a:schemeClr val="accent1"/>
          </a:fillRef>
          <a:effectRef idx="0">
            <a:schemeClr val="accent1"/>
          </a:effectRef>
          <a:fontRef idx="minor">
            <a:schemeClr val="tx1"/>
          </a:fontRef>
        </p:style>
      </p:cxnSp>
      <p:graphicFrame>
        <p:nvGraphicFramePr>
          <p:cNvPr id="12" name="图表 20">
            <a:extLst>
              <a:ext uri="{FF2B5EF4-FFF2-40B4-BE49-F238E27FC236}">
                <a16:creationId xmlns:a16="http://schemas.microsoft.com/office/drawing/2014/main" id="{71C32ACD-C958-F247-8B32-829EB4A181C8}"/>
              </a:ext>
            </a:extLst>
          </p:cNvPr>
          <p:cNvGraphicFramePr/>
          <p:nvPr>
            <p:extLst>
              <p:ext uri="{D42A27DB-BD31-4B8C-83A1-F6EECF244321}">
                <p14:modId xmlns:p14="http://schemas.microsoft.com/office/powerpoint/2010/main" val="3806965289"/>
              </p:ext>
            </p:extLst>
          </p:nvPr>
        </p:nvGraphicFramePr>
        <p:xfrm>
          <a:off x="323866" y="1797055"/>
          <a:ext cx="4050512" cy="3190514"/>
        </p:xfrm>
        <a:graphic>
          <a:graphicData uri="http://schemas.openxmlformats.org/drawingml/2006/chart">
            <c:chart xmlns:c="http://schemas.openxmlformats.org/drawingml/2006/chart" xmlns:r="http://schemas.openxmlformats.org/officeDocument/2006/relationships" r:id="rId4"/>
          </a:graphicData>
        </a:graphic>
      </p:graphicFrame>
      <p:sp>
        <p:nvSpPr>
          <p:cNvPr id="5" name="等腰三角形 4">
            <a:extLst>
              <a:ext uri="{FF2B5EF4-FFF2-40B4-BE49-F238E27FC236}">
                <a16:creationId xmlns:a16="http://schemas.microsoft.com/office/drawing/2014/main" id="{27C6BDDC-FEA6-497F-8F68-A129FAAAF6E2}"/>
              </a:ext>
            </a:extLst>
          </p:cNvPr>
          <p:cNvSpPr/>
          <p:nvPr/>
        </p:nvSpPr>
        <p:spPr>
          <a:xfrm>
            <a:off x="1314243" y="3537063"/>
            <a:ext cx="164271" cy="152272"/>
          </a:xfrm>
          <a:prstGeom prst="triangle">
            <a:avLst/>
          </a:prstGeom>
          <a:solidFill>
            <a:srgbClr val="C00000"/>
          </a:solidFill>
          <a:ln>
            <a:noFill/>
          </a:ln>
          <a:scene3d>
            <a:camera prst="orthographicFront">
              <a:rot lat="0" lon="0" rev="108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400" dirty="0">
              <a:solidFill>
                <a:schemeClr val="tx1"/>
              </a:solidFill>
            </a:endParaRPr>
          </a:p>
        </p:txBody>
      </p:sp>
      <p:sp>
        <p:nvSpPr>
          <p:cNvPr id="7" name="等腰三角形 6">
            <a:extLst>
              <a:ext uri="{FF2B5EF4-FFF2-40B4-BE49-F238E27FC236}">
                <a16:creationId xmlns:a16="http://schemas.microsoft.com/office/drawing/2014/main" id="{DD8147C0-0165-47F0-B3E5-B03ACC69F591}"/>
              </a:ext>
            </a:extLst>
          </p:cNvPr>
          <p:cNvSpPr/>
          <p:nvPr/>
        </p:nvSpPr>
        <p:spPr>
          <a:xfrm>
            <a:off x="2452068" y="2695878"/>
            <a:ext cx="181303" cy="141889"/>
          </a:xfrm>
          <a:prstGeom prst="triangle">
            <a:avLst/>
          </a:prstGeom>
          <a:solidFill>
            <a:srgbClr val="49851E"/>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400" dirty="0">
              <a:solidFill>
                <a:schemeClr val="tx1"/>
              </a:solidFill>
            </a:endParaRPr>
          </a:p>
        </p:txBody>
      </p:sp>
      <p:sp>
        <p:nvSpPr>
          <p:cNvPr id="16" name="等腰三角形 15">
            <a:extLst>
              <a:ext uri="{FF2B5EF4-FFF2-40B4-BE49-F238E27FC236}">
                <a16:creationId xmlns:a16="http://schemas.microsoft.com/office/drawing/2014/main" id="{EF560746-37A4-41EA-835F-BB3FEE2D605F}"/>
              </a:ext>
            </a:extLst>
          </p:cNvPr>
          <p:cNvSpPr/>
          <p:nvPr/>
        </p:nvSpPr>
        <p:spPr>
          <a:xfrm>
            <a:off x="3589511" y="2955923"/>
            <a:ext cx="181303" cy="141889"/>
          </a:xfrm>
          <a:prstGeom prst="triangle">
            <a:avLst/>
          </a:prstGeom>
          <a:solidFill>
            <a:srgbClr val="49851E"/>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400" dirty="0">
              <a:solidFill>
                <a:schemeClr val="tx1"/>
              </a:solidFill>
            </a:endParaRPr>
          </a:p>
        </p:txBody>
      </p:sp>
      <p:graphicFrame>
        <p:nvGraphicFramePr>
          <p:cNvPr id="18" name="图表 17">
            <a:extLst>
              <a:ext uri="{FF2B5EF4-FFF2-40B4-BE49-F238E27FC236}">
                <a16:creationId xmlns:a16="http://schemas.microsoft.com/office/drawing/2014/main" id="{385FC6B7-A308-49E0-8FED-E0309D80BBFC}"/>
              </a:ext>
            </a:extLst>
          </p:cNvPr>
          <p:cNvGraphicFramePr/>
          <p:nvPr>
            <p:extLst>
              <p:ext uri="{D42A27DB-BD31-4B8C-83A1-F6EECF244321}">
                <p14:modId xmlns:p14="http://schemas.microsoft.com/office/powerpoint/2010/main" val="3645984841"/>
              </p:ext>
            </p:extLst>
          </p:nvPr>
        </p:nvGraphicFramePr>
        <p:xfrm>
          <a:off x="342331" y="4221130"/>
          <a:ext cx="4073540" cy="2113523"/>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2826061044"/>
      </p:ext>
    </p:extLst>
  </p:cSld>
  <p:clrMapOvr>
    <a:masterClrMapping/>
  </p:clrMapOvr>
  <p:extLst mod="1">
    <p:ext uri="{6950BFC3-D8DA-4A85-94F7-54DA5524770B}">
      <p188:commentRel xmlns:p188="http://schemas.microsoft.com/office/powerpoint/2018/8/main" xmlns="" r:id="rId6"/>
    </p:ext>
  </p:extLs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矩形 35">
            <a:extLst>
              <a:ext uri="{FF2B5EF4-FFF2-40B4-BE49-F238E27FC236}">
                <a16:creationId xmlns:a16="http://schemas.microsoft.com/office/drawing/2014/main" id="{5D348551-9FBB-4C5C-8EDE-2064959945B8}"/>
              </a:ext>
            </a:extLst>
          </p:cNvPr>
          <p:cNvSpPr/>
          <p:nvPr/>
        </p:nvSpPr>
        <p:spPr>
          <a:xfrm>
            <a:off x="5762782" y="5238250"/>
            <a:ext cx="5762378" cy="38397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37" name="矩形 36">
            <a:extLst>
              <a:ext uri="{FF2B5EF4-FFF2-40B4-BE49-F238E27FC236}">
                <a16:creationId xmlns:a16="http://schemas.microsoft.com/office/drawing/2014/main" id="{FE3759EB-5EA5-43A6-9DE4-14AB88F887F2}"/>
              </a:ext>
            </a:extLst>
          </p:cNvPr>
          <p:cNvSpPr/>
          <p:nvPr/>
        </p:nvSpPr>
        <p:spPr>
          <a:xfrm>
            <a:off x="5778935" y="4548296"/>
            <a:ext cx="5762378" cy="38397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38" name="矩形 37">
            <a:extLst>
              <a:ext uri="{FF2B5EF4-FFF2-40B4-BE49-F238E27FC236}">
                <a16:creationId xmlns:a16="http://schemas.microsoft.com/office/drawing/2014/main" id="{606A9BCB-3696-4DF4-A34C-4248B030959A}"/>
              </a:ext>
            </a:extLst>
          </p:cNvPr>
          <p:cNvSpPr/>
          <p:nvPr/>
        </p:nvSpPr>
        <p:spPr>
          <a:xfrm>
            <a:off x="5795091" y="3846884"/>
            <a:ext cx="5762378" cy="38397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39" name="矩形 38">
            <a:extLst>
              <a:ext uri="{FF2B5EF4-FFF2-40B4-BE49-F238E27FC236}">
                <a16:creationId xmlns:a16="http://schemas.microsoft.com/office/drawing/2014/main" id="{E138D2AD-99FC-4973-84E5-DB3475475E3E}"/>
              </a:ext>
            </a:extLst>
          </p:cNvPr>
          <p:cNvSpPr/>
          <p:nvPr/>
        </p:nvSpPr>
        <p:spPr>
          <a:xfrm>
            <a:off x="5778935" y="2431287"/>
            <a:ext cx="5762378" cy="38397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40" name="矩形 39">
            <a:extLst>
              <a:ext uri="{FF2B5EF4-FFF2-40B4-BE49-F238E27FC236}">
                <a16:creationId xmlns:a16="http://schemas.microsoft.com/office/drawing/2014/main" id="{7DA9465A-6DBF-4FAD-8CA5-A6F70EB67EA1}"/>
              </a:ext>
            </a:extLst>
          </p:cNvPr>
          <p:cNvSpPr/>
          <p:nvPr/>
        </p:nvSpPr>
        <p:spPr>
          <a:xfrm>
            <a:off x="5778937" y="3145780"/>
            <a:ext cx="5762378" cy="38397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41" name="矩形 6">
            <a:extLst>
              <a:ext uri="{FF2B5EF4-FFF2-40B4-BE49-F238E27FC236}">
                <a16:creationId xmlns:a16="http://schemas.microsoft.com/office/drawing/2014/main" id="{2AD17134-C4FC-4125-9EA7-C977BAED302F}"/>
              </a:ext>
            </a:extLst>
          </p:cNvPr>
          <p:cNvSpPr/>
          <p:nvPr/>
        </p:nvSpPr>
        <p:spPr>
          <a:xfrm>
            <a:off x="5778936" y="1795588"/>
            <a:ext cx="5762379" cy="4424032"/>
          </a:xfrm>
          <a:prstGeom prst="rect">
            <a:avLst/>
          </a:prstGeom>
          <a:noFill/>
          <a:ln w="19050">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42" name="箭头: 下 30">
            <a:extLst>
              <a:ext uri="{FF2B5EF4-FFF2-40B4-BE49-F238E27FC236}">
                <a16:creationId xmlns:a16="http://schemas.microsoft.com/office/drawing/2014/main" id="{C7F3BFB8-F3D1-4083-956B-C50E6B749FE3}"/>
              </a:ext>
            </a:extLst>
          </p:cNvPr>
          <p:cNvSpPr/>
          <p:nvPr/>
        </p:nvSpPr>
        <p:spPr>
          <a:xfrm>
            <a:off x="10839600" y="2550455"/>
            <a:ext cx="208722" cy="159026"/>
          </a:xfrm>
          <a:prstGeom prst="downArrow">
            <a:avLst/>
          </a:prstGeom>
          <a:solidFill>
            <a:srgbClr val="EDAD56"/>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43" name="箭头: 下 30">
            <a:extLst>
              <a:ext uri="{FF2B5EF4-FFF2-40B4-BE49-F238E27FC236}">
                <a16:creationId xmlns:a16="http://schemas.microsoft.com/office/drawing/2014/main" id="{AE1DA9BE-1D20-40D3-A565-17C3710B4D51}"/>
              </a:ext>
            </a:extLst>
          </p:cNvPr>
          <p:cNvSpPr/>
          <p:nvPr/>
        </p:nvSpPr>
        <p:spPr>
          <a:xfrm>
            <a:off x="10839600" y="2902058"/>
            <a:ext cx="208722" cy="159026"/>
          </a:xfrm>
          <a:prstGeom prst="downArrow">
            <a:avLst/>
          </a:prstGeom>
          <a:solidFill>
            <a:srgbClr val="EDAD56"/>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44" name="箭头: 下 30">
            <a:extLst>
              <a:ext uri="{FF2B5EF4-FFF2-40B4-BE49-F238E27FC236}">
                <a16:creationId xmlns:a16="http://schemas.microsoft.com/office/drawing/2014/main" id="{2D666DE6-7EB2-4540-80F3-D66EF87DAD4D}"/>
              </a:ext>
            </a:extLst>
          </p:cNvPr>
          <p:cNvSpPr/>
          <p:nvPr/>
        </p:nvSpPr>
        <p:spPr>
          <a:xfrm>
            <a:off x="10839600" y="3608651"/>
            <a:ext cx="208722" cy="159026"/>
          </a:xfrm>
          <a:prstGeom prst="downArrow">
            <a:avLst/>
          </a:prstGeom>
          <a:solidFill>
            <a:srgbClr val="EDAD56"/>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45" name="箭头: 下 30">
            <a:extLst>
              <a:ext uri="{FF2B5EF4-FFF2-40B4-BE49-F238E27FC236}">
                <a16:creationId xmlns:a16="http://schemas.microsoft.com/office/drawing/2014/main" id="{704DE86D-F5A4-46F7-BC82-EF46439AD111}"/>
              </a:ext>
            </a:extLst>
          </p:cNvPr>
          <p:cNvSpPr/>
          <p:nvPr/>
        </p:nvSpPr>
        <p:spPr>
          <a:xfrm rot="10800000">
            <a:off x="10839600" y="3263969"/>
            <a:ext cx="208722" cy="159026"/>
          </a:xfrm>
          <a:prstGeom prst="downArrow">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46" name="箭头: 下 30">
            <a:extLst>
              <a:ext uri="{FF2B5EF4-FFF2-40B4-BE49-F238E27FC236}">
                <a16:creationId xmlns:a16="http://schemas.microsoft.com/office/drawing/2014/main" id="{68B5AFEA-AD53-4241-B543-EFB5FBD7EDA9}"/>
              </a:ext>
            </a:extLst>
          </p:cNvPr>
          <p:cNvSpPr/>
          <p:nvPr/>
        </p:nvSpPr>
        <p:spPr>
          <a:xfrm rot="10800000">
            <a:off x="10839600" y="3947072"/>
            <a:ext cx="208722" cy="159026"/>
          </a:xfrm>
          <a:prstGeom prst="downArrow">
            <a:avLst/>
          </a:prstGeom>
          <a:solidFill>
            <a:srgbClr val="49711E"/>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47" name="箭头: 下 30">
            <a:extLst>
              <a:ext uri="{FF2B5EF4-FFF2-40B4-BE49-F238E27FC236}">
                <a16:creationId xmlns:a16="http://schemas.microsoft.com/office/drawing/2014/main" id="{93A2BDD1-09E7-4AEA-AC3F-A3C6EC99AD15}"/>
              </a:ext>
            </a:extLst>
          </p:cNvPr>
          <p:cNvSpPr/>
          <p:nvPr/>
        </p:nvSpPr>
        <p:spPr>
          <a:xfrm rot="10800000">
            <a:off x="10839600" y="4321521"/>
            <a:ext cx="208722" cy="159026"/>
          </a:xfrm>
          <a:prstGeom prst="downArrow">
            <a:avLst/>
          </a:prstGeom>
          <a:solidFill>
            <a:srgbClr val="49711E"/>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48" name="箭头: 下 30">
            <a:extLst>
              <a:ext uri="{FF2B5EF4-FFF2-40B4-BE49-F238E27FC236}">
                <a16:creationId xmlns:a16="http://schemas.microsoft.com/office/drawing/2014/main" id="{8FF56EC7-8A5D-4596-BE50-901B0EA9BB08}"/>
              </a:ext>
            </a:extLst>
          </p:cNvPr>
          <p:cNvSpPr/>
          <p:nvPr/>
        </p:nvSpPr>
        <p:spPr>
          <a:xfrm rot="10800000">
            <a:off x="10839600" y="4662308"/>
            <a:ext cx="208722" cy="159026"/>
          </a:xfrm>
          <a:prstGeom prst="downArrow">
            <a:avLst/>
          </a:prstGeom>
          <a:solidFill>
            <a:srgbClr val="49711E"/>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49" name="箭头: 下 48">
            <a:extLst>
              <a:ext uri="{FF2B5EF4-FFF2-40B4-BE49-F238E27FC236}">
                <a16:creationId xmlns:a16="http://schemas.microsoft.com/office/drawing/2014/main" id="{FAD9CAAD-170A-4E66-8D9D-0B97BB6BF4D3}"/>
              </a:ext>
            </a:extLst>
          </p:cNvPr>
          <p:cNvSpPr/>
          <p:nvPr/>
        </p:nvSpPr>
        <p:spPr>
          <a:xfrm rot="10800000">
            <a:off x="10839600" y="5006522"/>
            <a:ext cx="208722" cy="159026"/>
          </a:xfrm>
          <a:prstGeom prst="downArrow">
            <a:avLst/>
          </a:prstGeom>
          <a:solidFill>
            <a:srgbClr val="49711E"/>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50" name="箭头: 下 30">
            <a:extLst>
              <a:ext uri="{FF2B5EF4-FFF2-40B4-BE49-F238E27FC236}">
                <a16:creationId xmlns:a16="http://schemas.microsoft.com/office/drawing/2014/main" id="{FC144CCF-FDF4-4DFA-A371-7CCCCECE147F}"/>
              </a:ext>
            </a:extLst>
          </p:cNvPr>
          <p:cNvSpPr/>
          <p:nvPr/>
        </p:nvSpPr>
        <p:spPr>
          <a:xfrm rot="10800000">
            <a:off x="10839600" y="5374007"/>
            <a:ext cx="208722" cy="159026"/>
          </a:xfrm>
          <a:prstGeom prst="downArrow">
            <a:avLst/>
          </a:prstGeom>
          <a:solidFill>
            <a:srgbClr val="49711E"/>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51" name="箭头: 下 30">
            <a:extLst>
              <a:ext uri="{FF2B5EF4-FFF2-40B4-BE49-F238E27FC236}">
                <a16:creationId xmlns:a16="http://schemas.microsoft.com/office/drawing/2014/main" id="{FD97AA44-BD93-4B25-8E11-CC6AFEE3AFD5}"/>
              </a:ext>
            </a:extLst>
          </p:cNvPr>
          <p:cNvSpPr/>
          <p:nvPr/>
        </p:nvSpPr>
        <p:spPr>
          <a:xfrm rot="10800000">
            <a:off x="10839600" y="5717844"/>
            <a:ext cx="208722" cy="159026"/>
          </a:xfrm>
          <a:prstGeom prst="downArrow">
            <a:avLst/>
          </a:prstGeom>
          <a:solidFill>
            <a:srgbClr val="49711E"/>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2" name="Title 1">
            <a:extLst>
              <a:ext uri="{FF2B5EF4-FFF2-40B4-BE49-F238E27FC236}">
                <a16:creationId xmlns:a16="http://schemas.microsoft.com/office/drawing/2014/main" id="{21CCBD51-CA36-C244-8268-1300A9061A06}"/>
              </a:ext>
            </a:extLst>
          </p:cNvPr>
          <p:cNvSpPr>
            <a:spLocks noGrp="1"/>
          </p:cNvSpPr>
          <p:nvPr>
            <p:ph type="title"/>
          </p:nvPr>
        </p:nvSpPr>
        <p:spPr/>
        <p:txBody>
          <a:bodyPr/>
          <a:lstStyle/>
          <a:p>
            <a:r>
              <a:rPr lang="x-none" dirty="0"/>
              <a:t>店铺咖啡机老客复购胶囊咖啡</a:t>
            </a:r>
          </a:p>
        </p:txBody>
      </p:sp>
      <p:sp>
        <p:nvSpPr>
          <p:cNvPr id="3" name="Text Placeholder 2">
            <a:extLst>
              <a:ext uri="{FF2B5EF4-FFF2-40B4-BE49-F238E27FC236}">
                <a16:creationId xmlns:a16="http://schemas.microsoft.com/office/drawing/2014/main" id="{7B9F9E3A-1770-D841-81B9-B1124EC87675}"/>
              </a:ext>
            </a:extLst>
          </p:cNvPr>
          <p:cNvSpPr>
            <a:spLocks noGrp="1"/>
          </p:cNvSpPr>
          <p:nvPr>
            <p:ph type="body" sz="quarter" idx="10"/>
          </p:nvPr>
        </p:nvSpPr>
        <p:spPr/>
        <p:txBody>
          <a:bodyPr/>
          <a:lstStyle/>
          <a:p>
            <a:pPr>
              <a:lnSpc>
                <a:spcPct val="100000"/>
              </a:lnSpc>
            </a:pPr>
            <a:r>
              <a:rPr lang="zh-CN" altLang="en-US" dirty="0">
                <a:ea typeface="Microsoft YaHei" panose="020B0503020204020204" pitchFamily="34" charset="-122"/>
              </a:rPr>
              <a:t>或由于</a:t>
            </a:r>
            <a:r>
              <a:rPr lang="en-US" altLang="zh-CN" dirty="0">
                <a:ea typeface="Microsoft YaHei" panose="020B0503020204020204" pitchFamily="34" charset="-122"/>
              </a:rPr>
              <a:t>12</a:t>
            </a:r>
            <a:r>
              <a:rPr lang="zh-CN" altLang="en-US" dirty="0">
                <a:ea typeface="Microsoft YaHei" panose="020B0503020204020204" pitchFamily="34" charset="-122"/>
              </a:rPr>
              <a:t>月店铺无促销活动，店铺老客复购率环比降低；</a:t>
            </a:r>
            <a:endParaRPr lang="en-US" altLang="zh-CN" dirty="0">
              <a:ea typeface="Microsoft YaHei" panose="020B0503020204020204" pitchFamily="34" charset="-122"/>
            </a:endParaRPr>
          </a:p>
          <a:p>
            <a:pPr>
              <a:lnSpc>
                <a:spcPct val="100000"/>
              </a:lnSpc>
            </a:pPr>
            <a:r>
              <a:rPr lang="en-US" dirty="0">
                <a:ea typeface="Microsoft YaHei" panose="020B0503020204020204" pitchFamily="34" charset="-122"/>
              </a:rPr>
              <a:t>12</a:t>
            </a:r>
            <a:r>
              <a:rPr lang="zh-CN" altLang="en-US" dirty="0">
                <a:ea typeface="Microsoft YaHei" panose="020B0503020204020204" pitchFamily="34" charset="-122"/>
              </a:rPr>
              <a:t>月市场老客选择复购胶囊咖啡品牌中，购买</a:t>
            </a:r>
            <a:r>
              <a:rPr lang="en-US" altLang="zh-CN" dirty="0">
                <a:ea typeface="Microsoft YaHei" panose="020B0503020204020204" pitchFamily="34" charset="-122"/>
              </a:rPr>
              <a:t>Nespresso</a:t>
            </a:r>
            <a:r>
              <a:rPr lang="zh-CN" altLang="en-US" dirty="0">
                <a:ea typeface="Microsoft YaHei" panose="020B0503020204020204" pitchFamily="34" charset="-122"/>
              </a:rPr>
              <a:t>人数占比大幅减少，而复购雀巢及</a:t>
            </a:r>
            <a:r>
              <a:rPr lang="en-US" altLang="zh-CN" dirty="0">
                <a:ea typeface="Microsoft YaHei" panose="020B0503020204020204" pitchFamily="34" charset="-122"/>
              </a:rPr>
              <a:t>Illy</a:t>
            </a:r>
            <a:r>
              <a:rPr lang="zh-CN" altLang="en-US" dirty="0">
                <a:ea typeface="Microsoft YaHei" panose="020B0503020204020204" pitchFamily="34" charset="-122"/>
              </a:rPr>
              <a:t>品牌占比环比提升明显，后续需加强对于该竞品的关注；</a:t>
            </a:r>
            <a:endParaRPr lang="x-none" dirty="0">
              <a:ea typeface="Microsoft YaHei" panose="020B0503020204020204" pitchFamily="34" charset="-122"/>
            </a:endParaRPr>
          </a:p>
        </p:txBody>
      </p:sp>
      <p:sp>
        <p:nvSpPr>
          <p:cNvPr id="4" name="Text Placeholder 3">
            <a:extLst>
              <a:ext uri="{FF2B5EF4-FFF2-40B4-BE49-F238E27FC236}">
                <a16:creationId xmlns:a16="http://schemas.microsoft.com/office/drawing/2014/main" id="{A712593E-1A8B-134A-AE6B-5B7D6FFFCD72}"/>
              </a:ext>
            </a:extLst>
          </p:cNvPr>
          <p:cNvSpPr>
            <a:spLocks noGrp="1"/>
          </p:cNvSpPr>
          <p:nvPr>
            <p:ph type="body" sz="quarter" idx="11"/>
          </p:nvPr>
        </p:nvSpPr>
        <p:spPr/>
        <p:txBody>
          <a:bodyPr/>
          <a:lstStyle/>
          <a:p>
            <a:r>
              <a:t>数据来源：策略中心</a:t>
            </a:r>
          </a:p>
          <a:p>
            <a:r>
              <a:t>时间维度：2023.12</a:t>
            </a:r>
          </a:p>
          <a:p>
            <a:r>
              <a:t>*店铺咖啡机老客：前365天发生过店铺咖啡机购买行为；</a:t>
            </a:r>
          </a:p>
          <a:p>
            <a:r>
              <a:t>市场胶囊咖啡机老客：前365天发生过市场胶囊咖啡机购买行为</a:t>
            </a:r>
          </a:p>
        </p:txBody>
      </p:sp>
      <p:graphicFrame>
        <p:nvGraphicFramePr>
          <p:cNvPr id="5" name="图表 48">
            <a:extLst>
              <a:ext uri="{FF2B5EF4-FFF2-40B4-BE49-F238E27FC236}">
                <a16:creationId xmlns:a16="http://schemas.microsoft.com/office/drawing/2014/main" id="{1C72FF8B-B8F9-F841-B7E7-7439BDB7B6C6}"/>
              </a:ext>
            </a:extLst>
          </p:cNvPr>
          <p:cNvGraphicFramePr>
            <a:graphicFrameLocks/>
          </p:cNvGraphicFramePr>
          <p:nvPr>
            <p:extLst/>
          </p:nvPr>
        </p:nvGraphicFramePr>
        <p:xfrm>
          <a:off x="5553665" y="1795588"/>
          <a:ext cx="5762378" cy="4402576"/>
        </p:xfrm>
        <a:graphic>
          <a:graphicData uri="http://schemas.openxmlformats.org/drawingml/2006/chart">
            <c:chart xmlns:c="http://schemas.openxmlformats.org/drawingml/2006/chart" xmlns:r="http://schemas.openxmlformats.org/officeDocument/2006/relationships" r:id="rId2"/>
          </a:graphicData>
        </a:graphic>
      </p:graphicFrame>
      <p:sp>
        <p:nvSpPr>
          <p:cNvPr id="6" name="矩形: 圆角 4">
            <a:extLst>
              <a:ext uri="{FF2B5EF4-FFF2-40B4-BE49-F238E27FC236}">
                <a16:creationId xmlns:a16="http://schemas.microsoft.com/office/drawing/2014/main" id="{7AE32E6A-428A-8A4C-846B-158404818F9B}"/>
              </a:ext>
            </a:extLst>
          </p:cNvPr>
          <p:cNvSpPr/>
          <p:nvPr/>
        </p:nvSpPr>
        <p:spPr>
          <a:xfrm>
            <a:off x="3701373" y="2694401"/>
            <a:ext cx="1357188" cy="3525219"/>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graphicFrame>
        <p:nvGraphicFramePr>
          <p:cNvPr id="7" name="图表 20">
            <a:extLst>
              <a:ext uri="{FF2B5EF4-FFF2-40B4-BE49-F238E27FC236}">
                <a16:creationId xmlns:a16="http://schemas.microsoft.com/office/drawing/2014/main" id="{E5AB007F-F3F3-5445-B398-DEDDF4544F71}"/>
              </a:ext>
            </a:extLst>
          </p:cNvPr>
          <p:cNvGraphicFramePr>
            <a:graphicFrameLocks/>
          </p:cNvGraphicFramePr>
          <p:nvPr>
            <p:extLst/>
          </p:nvPr>
        </p:nvGraphicFramePr>
        <p:xfrm>
          <a:off x="503340" y="1795588"/>
          <a:ext cx="4655890" cy="4402575"/>
        </p:xfrm>
        <a:graphic>
          <a:graphicData uri="http://schemas.openxmlformats.org/drawingml/2006/chart">
            <c:chart xmlns:c="http://schemas.openxmlformats.org/drawingml/2006/chart" xmlns:r="http://schemas.openxmlformats.org/officeDocument/2006/relationships" r:id="rId3"/>
          </a:graphicData>
        </a:graphic>
      </p:graphicFrame>
      <p:cxnSp>
        <p:nvCxnSpPr>
          <p:cNvPr id="21" name="直接连接符 9">
            <a:extLst>
              <a:ext uri="{FF2B5EF4-FFF2-40B4-BE49-F238E27FC236}">
                <a16:creationId xmlns:a16="http://schemas.microsoft.com/office/drawing/2014/main" id="{52D9FC7C-5CEB-C840-84E6-27C2185DD2DC}"/>
              </a:ext>
            </a:extLst>
          </p:cNvPr>
          <p:cNvCxnSpPr>
            <a:cxnSpLocks/>
          </p:cNvCxnSpPr>
          <p:nvPr/>
        </p:nvCxnSpPr>
        <p:spPr>
          <a:xfrm>
            <a:off x="5087082" y="4193235"/>
            <a:ext cx="675700" cy="1"/>
          </a:xfrm>
          <a:prstGeom prst="line">
            <a:avLst/>
          </a:prstGeom>
          <a:ln w="1905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22" name="矩形 14">
            <a:extLst>
              <a:ext uri="{FF2B5EF4-FFF2-40B4-BE49-F238E27FC236}">
                <a16:creationId xmlns:a16="http://schemas.microsoft.com/office/drawing/2014/main" id="{57056F69-2D82-AA41-BD72-34355FB47660}"/>
              </a:ext>
            </a:extLst>
          </p:cNvPr>
          <p:cNvSpPr/>
          <p:nvPr/>
        </p:nvSpPr>
        <p:spPr>
          <a:xfrm>
            <a:off x="5748678" y="6208531"/>
            <a:ext cx="6096000" cy="369332"/>
          </a:xfrm>
          <a:prstGeom prst="rect">
            <a:avLst/>
          </a:prstGeom>
        </p:spPr>
        <p:txBody>
          <a:bodyPr>
            <a:spAutoFit/>
          </a:bodyPr>
          <a:lstStyle/>
          <a:p>
            <a:r>
              <a:rPr lang="zh-CN" altLang="en-US" sz="900" dirty="0">
                <a:solidFill>
                  <a:schemeClr val="tx1">
                    <a:lumMod val="65000"/>
                    <a:lumOff val="35000"/>
                  </a:schemeClr>
                </a:solidFill>
                <a:latin typeface="+mn-ea"/>
              </a:rPr>
              <a:t>市场胶囊咖啡机老客：前</a:t>
            </a:r>
            <a:r>
              <a:rPr lang="en-US" altLang="zh-CN" sz="900" dirty="0">
                <a:solidFill>
                  <a:schemeClr val="tx1">
                    <a:lumMod val="65000"/>
                    <a:lumOff val="35000"/>
                  </a:schemeClr>
                </a:solidFill>
                <a:latin typeface="+mn-ea"/>
              </a:rPr>
              <a:t>365</a:t>
            </a:r>
            <a:r>
              <a:rPr lang="zh-CN" altLang="en-US" sz="900" dirty="0">
                <a:solidFill>
                  <a:schemeClr val="tx1">
                    <a:lumMod val="65000"/>
                    <a:lumOff val="35000"/>
                  </a:schemeClr>
                </a:solidFill>
                <a:latin typeface="+mn-ea"/>
              </a:rPr>
              <a:t>天发生过市场胶囊咖啡机购买行为；</a:t>
            </a:r>
            <a:endParaRPr lang="en-US" altLang="zh-CN" sz="900" dirty="0">
              <a:solidFill>
                <a:schemeClr val="tx1">
                  <a:lumMod val="65000"/>
                  <a:lumOff val="35000"/>
                </a:schemeClr>
              </a:solidFill>
              <a:latin typeface="+mn-ea"/>
            </a:endParaRPr>
          </a:p>
          <a:p>
            <a:r>
              <a:rPr lang="zh-CN" altLang="en-US" sz="900" dirty="0">
                <a:solidFill>
                  <a:schemeClr val="tx1">
                    <a:lumMod val="65000"/>
                    <a:lumOff val="35000"/>
                  </a:schemeClr>
                </a:solidFill>
                <a:latin typeface="+mn-ea"/>
              </a:rPr>
              <a:t>购买人数占比：本月复购胶囊咖啡类目的胶囊咖啡机老客中购买该品牌胶囊咖啡商品的人数占比</a:t>
            </a:r>
            <a:endParaRPr lang="en-US" altLang="zh-CN" sz="900" dirty="0">
              <a:solidFill>
                <a:schemeClr val="tx1">
                  <a:lumMod val="65000"/>
                  <a:lumOff val="35000"/>
                </a:schemeClr>
              </a:solidFill>
              <a:latin typeface="+mn-ea"/>
            </a:endParaRPr>
          </a:p>
        </p:txBody>
      </p:sp>
    </p:spTree>
    <p:extLst>
      <p:ext uri="{BB962C8B-B14F-4D97-AF65-F5344CB8AC3E}">
        <p14:creationId xmlns:p14="http://schemas.microsoft.com/office/powerpoint/2010/main" val="1326513006"/>
      </p:ext>
    </p:extLst>
  </p:cSld>
  <p:clrMapOvr>
    <a:masterClrMapping/>
  </p:clrMapOvr>
  <p:extLst mod="1">
    <p:ext uri="{6950BFC3-D8DA-4A85-94F7-54DA5524770B}">
      <p188:commentRel xmlns:p188="http://schemas.microsoft.com/office/powerpoint/2018/8/main" xmlns="" r:id="rId4"/>
    </p:ext>
  </p:extLst>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ACC9C8AB-AA5C-BC4E-8B0D-28255BD0DE61}"/>
              </a:ext>
            </a:extLst>
          </p:cNvPr>
          <p:cNvSpPr txBox="1"/>
          <p:nvPr/>
        </p:nvSpPr>
        <p:spPr>
          <a:xfrm>
            <a:off x="4034672" y="2875002"/>
            <a:ext cx="7098384" cy="1107996"/>
          </a:xfrm>
          <a:prstGeom prst="rect">
            <a:avLst/>
          </a:prstGeom>
          <a:noFill/>
        </p:spPr>
        <p:txBody>
          <a:bodyPr wrap="square" rtlCol="0">
            <a:spAutoFit/>
          </a:bodyPr>
          <a:lstStyle/>
          <a:p>
            <a:pPr algn="ctr"/>
            <a:r>
              <a:rPr lang="zh-CN" altLang="en-US" sz="6600" b="1" dirty="0">
                <a:solidFill>
                  <a:schemeClr val="accent5"/>
                </a:solidFill>
              </a:rPr>
              <a:t>货</a:t>
            </a:r>
          </a:p>
        </p:txBody>
      </p:sp>
    </p:spTree>
    <p:extLst>
      <p:ext uri="{BB962C8B-B14F-4D97-AF65-F5344CB8AC3E}">
        <p14:creationId xmlns:p14="http://schemas.microsoft.com/office/powerpoint/2010/main" val="26838755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AB246E-42C7-6544-ACAC-E647FCC769A2}"/>
              </a:ext>
            </a:extLst>
          </p:cNvPr>
          <p:cNvSpPr>
            <a:spLocks noGrp="1"/>
          </p:cNvSpPr>
          <p:nvPr>
            <p:ph type="title"/>
          </p:nvPr>
        </p:nvSpPr>
        <p:spPr/>
        <p:txBody>
          <a:bodyPr/>
          <a:lstStyle/>
          <a:p>
            <a:r>
              <a:rPr lang="x-none" dirty="0"/>
              <a:t>咖啡机市场单品格局</a:t>
            </a:r>
          </a:p>
        </p:txBody>
      </p:sp>
      <p:sp>
        <p:nvSpPr>
          <p:cNvPr id="3" name="Text Placeholder 2">
            <a:extLst>
              <a:ext uri="{FF2B5EF4-FFF2-40B4-BE49-F238E27FC236}">
                <a16:creationId xmlns:a16="http://schemas.microsoft.com/office/drawing/2014/main" id="{5E68CB90-9282-E348-97BE-06330E6C33D4}"/>
              </a:ext>
            </a:extLst>
          </p:cNvPr>
          <p:cNvSpPr>
            <a:spLocks noGrp="1"/>
          </p:cNvSpPr>
          <p:nvPr>
            <p:ph type="body" sz="quarter" idx="10"/>
          </p:nvPr>
        </p:nvSpPr>
        <p:spPr>
          <a:xfrm>
            <a:off x="282373" y="1084267"/>
            <a:ext cx="11627255" cy="712788"/>
          </a:xfrm>
        </p:spPr>
        <p:txBody>
          <a:bodyPr/>
          <a:lstStyle/>
          <a:p>
            <a:pPr>
              <a:lnSpc>
                <a:spcPct val="100000"/>
              </a:lnSpc>
            </a:pPr>
            <a:r>
              <a:rPr lang="en-US" altLang="zh-CN" dirty="0">
                <a:ea typeface="Microsoft YaHei" panose="020B0503020204020204" pitchFamily="34" charset="-122"/>
              </a:rPr>
              <a:t>Top300</a:t>
            </a:r>
            <a:r>
              <a:rPr lang="zh-CN" altLang="en-US" dirty="0">
                <a:ea typeface="Microsoft YaHei" panose="020B0503020204020204" pitchFamily="34" charset="-122"/>
              </a:rPr>
              <a:t>商品中胶囊咖啡机个数持续减少，市场逐渐向半自动及全自动咖啡机转移；</a:t>
            </a:r>
            <a:endParaRPr lang="en-US" altLang="zh-CN" dirty="0">
              <a:ea typeface="Microsoft YaHei" panose="020B0503020204020204" pitchFamily="34" charset="-122"/>
            </a:endParaRPr>
          </a:p>
        </p:txBody>
      </p:sp>
      <p:sp>
        <p:nvSpPr>
          <p:cNvPr id="4" name="Text Placeholder 3">
            <a:extLst>
              <a:ext uri="{FF2B5EF4-FFF2-40B4-BE49-F238E27FC236}">
                <a16:creationId xmlns:a16="http://schemas.microsoft.com/office/drawing/2014/main" id="{B89182E8-89F0-9F4F-B360-CE8F88A08FD3}"/>
              </a:ext>
            </a:extLst>
          </p:cNvPr>
          <p:cNvSpPr>
            <a:spLocks noGrp="1"/>
          </p:cNvSpPr>
          <p:nvPr>
            <p:ph type="body" sz="quarter" idx="11"/>
          </p:nvPr>
        </p:nvSpPr>
        <p:spPr/>
        <p:txBody>
          <a:bodyPr/>
          <a:lstStyle/>
          <a:p>
            <a:r>
              <a:rPr dirty="0"/>
              <a:t>数据来源：生意参谋</a:t>
            </a:r>
            <a:r>
              <a:rPr lang="en-US" altLang="zh-CN" dirty="0"/>
              <a:t>;</a:t>
            </a:r>
            <a:r>
              <a:rPr dirty="0"/>
              <a:t>时间维度：2023.12</a:t>
            </a:r>
            <a:endParaRPr lang="en-US" altLang="zh-CN" dirty="0"/>
          </a:p>
          <a:p>
            <a:r>
              <a:rPr lang="zh-CN" altLang="en-US" dirty="0">
                <a:ea typeface="Microsoft YaHei" panose="020B0503020204020204" pitchFamily="34" charset="-122"/>
              </a:rPr>
              <a:t>本月进入</a:t>
            </a:r>
            <a:r>
              <a:rPr lang="en-US" altLang="zh-CN" dirty="0">
                <a:ea typeface="Microsoft YaHei" panose="020B0503020204020204" pitchFamily="34" charset="-122"/>
              </a:rPr>
              <a:t>Top100</a:t>
            </a:r>
            <a:r>
              <a:rPr lang="zh-CN" altLang="en-US" dirty="0">
                <a:ea typeface="Microsoft YaHei" panose="020B0503020204020204" pitchFamily="34" charset="-122"/>
              </a:rPr>
              <a:t>榜单的胶囊咖啡机产品中心想胶囊咖啡机及小牛妈妈品质生活馆售卖的</a:t>
            </a:r>
            <a:r>
              <a:rPr lang="en-US" altLang="zh-CN" dirty="0">
                <a:ea typeface="Microsoft YaHei" panose="020B0503020204020204" pitchFamily="34" charset="-122"/>
              </a:rPr>
              <a:t>Nespresso </a:t>
            </a:r>
            <a:r>
              <a:rPr lang="en-US" altLang="zh-CN" dirty="0" err="1">
                <a:ea typeface="Microsoft YaHei" panose="020B0503020204020204" pitchFamily="34" charset="-122"/>
              </a:rPr>
              <a:t>Inissia</a:t>
            </a:r>
            <a:r>
              <a:rPr lang="zh-CN" altLang="en-US" dirty="0">
                <a:ea typeface="Microsoft YaHei" panose="020B0503020204020204" pitchFamily="34" charset="-122"/>
              </a:rPr>
              <a:t>均有刷单嫌疑</a:t>
            </a:r>
            <a:endParaRPr lang="en-US" altLang="zh-CN" dirty="0">
              <a:ea typeface="Microsoft YaHei" panose="020B0503020204020204" pitchFamily="34" charset="-122"/>
            </a:endParaRPr>
          </a:p>
          <a:p>
            <a:r>
              <a:rPr lang="en-US" altLang="zh-CN" dirty="0"/>
              <a:t>*2023</a:t>
            </a:r>
            <a:r>
              <a:rPr lang="zh-CN" altLang="en-US" dirty="0"/>
              <a:t>年</a:t>
            </a:r>
            <a:r>
              <a:rPr lang="en-US" altLang="zh-CN" dirty="0"/>
              <a:t>10-12</a:t>
            </a:r>
            <a:r>
              <a:rPr lang="zh-CN" altLang="en-US" dirty="0"/>
              <a:t>月由于生意参谋市场大盘值无法转化为真实值，用市场</a:t>
            </a:r>
            <a:r>
              <a:rPr lang="en-US" altLang="zh-CN" dirty="0"/>
              <a:t>Top50</a:t>
            </a:r>
            <a:r>
              <a:rPr lang="zh-CN" altLang="en-US" dirty="0"/>
              <a:t>品牌</a:t>
            </a:r>
            <a:r>
              <a:rPr lang="en-US" altLang="zh-CN" dirty="0"/>
              <a:t>GMV</a:t>
            </a:r>
            <a:r>
              <a:rPr lang="zh-CN" altLang="en-US" dirty="0"/>
              <a:t>加总代替，即：占比 </a:t>
            </a:r>
            <a:r>
              <a:rPr lang="en-US" altLang="zh-CN" dirty="0"/>
              <a:t>= </a:t>
            </a:r>
            <a:r>
              <a:rPr lang="zh-CN" altLang="en-US" dirty="0"/>
              <a:t>当月</a:t>
            </a:r>
            <a:r>
              <a:rPr lang="en-US" altLang="zh-CN" dirty="0"/>
              <a:t>Top300</a:t>
            </a:r>
            <a:r>
              <a:rPr lang="zh-CN" altLang="en-US" dirty="0"/>
              <a:t>中胶囊咖啡机交易金额 </a:t>
            </a:r>
            <a:r>
              <a:rPr lang="en-US" altLang="zh-CN" dirty="0"/>
              <a:t>/ </a:t>
            </a:r>
            <a:r>
              <a:rPr lang="zh-CN" altLang="en-US" dirty="0"/>
              <a:t>当月</a:t>
            </a:r>
            <a:r>
              <a:rPr lang="en-US" altLang="zh-CN" dirty="0"/>
              <a:t>Top50</a:t>
            </a:r>
            <a:r>
              <a:rPr lang="zh-CN" altLang="en-US" dirty="0"/>
              <a:t>品牌</a:t>
            </a:r>
            <a:r>
              <a:rPr lang="en-US" altLang="zh-CN" dirty="0"/>
              <a:t>GMV</a:t>
            </a:r>
            <a:r>
              <a:rPr lang="zh-CN" altLang="en-US" dirty="0"/>
              <a:t>加总</a:t>
            </a:r>
            <a:endParaRPr dirty="0"/>
          </a:p>
        </p:txBody>
      </p:sp>
      <p:graphicFrame>
        <p:nvGraphicFramePr>
          <p:cNvPr id="5" name="图表 3">
            <a:extLst>
              <a:ext uri="{FF2B5EF4-FFF2-40B4-BE49-F238E27FC236}">
                <a16:creationId xmlns:a16="http://schemas.microsoft.com/office/drawing/2014/main" id="{2309F939-8791-2E42-AD46-2D9258E9EC52}"/>
              </a:ext>
            </a:extLst>
          </p:cNvPr>
          <p:cNvGraphicFramePr/>
          <p:nvPr>
            <p:extLst>
              <p:ext uri="{D42A27DB-BD31-4B8C-83A1-F6EECF244321}">
                <p14:modId xmlns:p14="http://schemas.microsoft.com/office/powerpoint/2010/main" val="3186671913"/>
              </p:ext>
            </p:extLst>
          </p:nvPr>
        </p:nvGraphicFramePr>
        <p:xfrm>
          <a:off x="5336930" y="1878599"/>
          <a:ext cx="6500573" cy="2313325"/>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 name="图表 9">
            <a:extLst>
              <a:ext uri="{FF2B5EF4-FFF2-40B4-BE49-F238E27FC236}">
                <a16:creationId xmlns:a16="http://schemas.microsoft.com/office/drawing/2014/main" id="{DB03DB56-9CE9-554A-B98D-ACC78F91F707}"/>
              </a:ext>
            </a:extLst>
          </p:cNvPr>
          <p:cNvGraphicFramePr/>
          <p:nvPr>
            <p:extLst/>
          </p:nvPr>
        </p:nvGraphicFramePr>
        <p:xfrm>
          <a:off x="5336931" y="4272896"/>
          <a:ext cx="6572696" cy="2313325"/>
        </p:xfrm>
        <a:graphic>
          <a:graphicData uri="http://schemas.openxmlformats.org/drawingml/2006/chart">
            <c:chart xmlns:c="http://schemas.openxmlformats.org/drawingml/2006/chart" xmlns:r="http://schemas.openxmlformats.org/officeDocument/2006/relationships" r:id="rId3"/>
          </a:graphicData>
        </a:graphic>
      </p:graphicFrame>
      <p:sp>
        <p:nvSpPr>
          <p:cNvPr id="7" name="矩形: 圆角 10">
            <a:extLst>
              <a:ext uri="{FF2B5EF4-FFF2-40B4-BE49-F238E27FC236}">
                <a16:creationId xmlns:a16="http://schemas.microsoft.com/office/drawing/2014/main" id="{9C191869-F9B9-3B40-B9C8-D9E20A08F617}"/>
              </a:ext>
            </a:extLst>
          </p:cNvPr>
          <p:cNvSpPr/>
          <p:nvPr/>
        </p:nvSpPr>
        <p:spPr>
          <a:xfrm>
            <a:off x="436880" y="2720172"/>
            <a:ext cx="2176041" cy="456488"/>
          </a:xfrm>
          <a:prstGeom prst="roundRect">
            <a:avLst/>
          </a:prstGeom>
          <a:solidFill>
            <a:srgbClr val="DED5C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1" i="0" u="none" strike="noStrike" kern="1200" cap="none" spc="0" normalizeH="0" baseline="0" noProof="0" dirty="0">
                <a:ln>
                  <a:noFill/>
                </a:ln>
                <a:solidFill>
                  <a:srgbClr val="000000">
                    <a:lumMod val="65000"/>
                    <a:lumOff val="35000"/>
                  </a:srgbClr>
                </a:solidFill>
                <a:effectLst/>
                <a:uLnTx/>
                <a:uFillTx/>
                <a:latin typeface="Microsoft YaHei UI"/>
                <a:ea typeface="微软雅黑"/>
                <a:cs typeface="+mn-cs"/>
              </a:rPr>
              <a:t>2022.12</a:t>
            </a:r>
            <a:endParaRPr kumimoji="0" lang="zh-CN" altLang="en-US" sz="1600" b="1" i="0" u="sng" strike="noStrike" kern="1200" cap="none" spc="0" normalizeH="0" baseline="0" noProof="0" dirty="0">
              <a:ln>
                <a:noFill/>
              </a:ln>
              <a:solidFill>
                <a:srgbClr val="000000">
                  <a:lumMod val="65000"/>
                  <a:lumOff val="35000"/>
                </a:srgbClr>
              </a:solidFill>
              <a:effectLst/>
              <a:uLnTx/>
              <a:uFillTx/>
              <a:latin typeface="Microsoft YaHei UI"/>
              <a:ea typeface="微软雅黑"/>
              <a:cs typeface="+mn-cs"/>
            </a:endParaRPr>
          </a:p>
        </p:txBody>
      </p:sp>
      <p:sp>
        <p:nvSpPr>
          <p:cNvPr id="8" name="矩形: 圆角 11">
            <a:extLst>
              <a:ext uri="{FF2B5EF4-FFF2-40B4-BE49-F238E27FC236}">
                <a16:creationId xmlns:a16="http://schemas.microsoft.com/office/drawing/2014/main" id="{2415569F-E95A-1343-883F-BF42036327CE}"/>
              </a:ext>
            </a:extLst>
          </p:cNvPr>
          <p:cNvSpPr/>
          <p:nvPr/>
        </p:nvSpPr>
        <p:spPr>
          <a:xfrm>
            <a:off x="2917721" y="2720171"/>
            <a:ext cx="2176041" cy="456487"/>
          </a:xfrm>
          <a:prstGeom prst="roundRect">
            <a:avLst/>
          </a:prstGeom>
          <a:solidFill>
            <a:srgbClr val="9D7B5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1" i="0" u="none" strike="noStrike" kern="1200" cap="none" spc="0" normalizeH="0" baseline="0" noProof="0" dirty="0">
                <a:ln>
                  <a:noFill/>
                </a:ln>
                <a:solidFill>
                  <a:srgbClr val="FFFFFF"/>
                </a:solidFill>
                <a:effectLst/>
                <a:uLnTx/>
                <a:uFillTx/>
                <a:latin typeface="Microsoft YaHei UI"/>
                <a:ea typeface="微软雅黑"/>
                <a:cs typeface="+mn-cs"/>
              </a:rPr>
              <a:t>2023.12</a:t>
            </a:r>
            <a:endParaRPr kumimoji="0" lang="zh-CN" altLang="en-US" sz="1600" b="1" i="0" u="sng" strike="noStrike" kern="1200" cap="none" spc="0" normalizeH="0" baseline="0" noProof="0" dirty="0">
              <a:ln>
                <a:noFill/>
              </a:ln>
              <a:solidFill>
                <a:srgbClr val="FFFFFF"/>
              </a:solidFill>
              <a:effectLst/>
              <a:uLnTx/>
              <a:uFillTx/>
              <a:latin typeface="Microsoft YaHei UI"/>
              <a:ea typeface="微软雅黑"/>
              <a:cs typeface="+mn-cs"/>
            </a:endParaRPr>
          </a:p>
        </p:txBody>
      </p:sp>
      <p:sp>
        <p:nvSpPr>
          <p:cNvPr id="9" name="箭头: 下 12">
            <a:extLst>
              <a:ext uri="{FF2B5EF4-FFF2-40B4-BE49-F238E27FC236}">
                <a16:creationId xmlns:a16="http://schemas.microsoft.com/office/drawing/2014/main" id="{BDA5A244-6D0D-CD40-8865-E5DB9301894F}"/>
              </a:ext>
            </a:extLst>
          </p:cNvPr>
          <p:cNvSpPr/>
          <p:nvPr/>
        </p:nvSpPr>
        <p:spPr>
          <a:xfrm>
            <a:off x="1247108" y="3300332"/>
            <a:ext cx="555584" cy="351750"/>
          </a:xfrm>
          <a:prstGeom prst="downArrow">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10" name="箭头: 下 13">
            <a:extLst>
              <a:ext uri="{FF2B5EF4-FFF2-40B4-BE49-F238E27FC236}">
                <a16:creationId xmlns:a16="http://schemas.microsoft.com/office/drawing/2014/main" id="{9C6F2C90-5CA2-8347-A467-257EE6B9E38F}"/>
              </a:ext>
            </a:extLst>
          </p:cNvPr>
          <p:cNvSpPr/>
          <p:nvPr/>
        </p:nvSpPr>
        <p:spPr>
          <a:xfrm>
            <a:off x="3727949" y="3300331"/>
            <a:ext cx="555584" cy="351750"/>
          </a:xfrm>
          <a:prstGeom prst="downArrow">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11" name="矩形: 圆角 14">
            <a:extLst>
              <a:ext uri="{FF2B5EF4-FFF2-40B4-BE49-F238E27FC236}">
                <a16:creationId xmlns:a16="http://schemas.microsoft.com/office/drawing/2014/main" id="{4FDB20B3-9F67-6848-9FE8-0891201EC7E1}"/>
              </a:ext>
            </a:extLst>
          </p:cNvPr>
          <p:cNvSpPr/>
          <p:nvPr/>
        </p:nvSpPr>
        <p:spPr>
          <a:xfrm>
            <a:off x="436880" y="3775754"/>
            <a:ext cx="2176041" cy="722196"/>
          </a:xfrm>
          <a:prstGeom prst="roundRect">
            <a:avLst/>
          </a:prstGeom>
          <a:noFill/>
          <a:ln>
            <a:solidFill>
              <a:srgbClr val="DED5C9"/>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srgbClr val="F2F2F2">
                    <a:lumMod val="75000"/>
                  </a:srgbClr>
                </a:solidFill>
                <a:effectLst/>
                <a:uLnTx/>
                <a:uFillTx/>
                <a:latin typeface="Microsoft YaHei UI"/>
                <a:ea typeface="微软雅黑"/>
                <a:cs typeface="+mn-cs"/>
              </a:rPr>
              <a:t>半自动咖啡机</a:t>
            </a:r>
            <a:endParaRPr kumimoji="0" lang="en-US" altLang="zh-CN" sz="1200" b="0" i="0" u="none" strike="noStrike" kern="1200" cap="none" spc="0" normalizeH="0" baseline="0" noProof="0" dirty="0">
              <a:ln>
                <a:noFill/>
              </a:ln>
              <a:solidFill>
                <a:srgbClr val="F2F2F2">
                  <a:lumMod val="75000"/>
                </a:srgbClr>
              </a:solidFill>
              <a:effectLst/>
              <a:uLnTx/>
              <a:uFillTx/>
              <a:latin typeface="Microsoft YaHei UI"/>
              <a:ea typeface="微软雅黑"/>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1200" b="0" i="0" u="none" strike="noStrike" kern="1200" cap="none" spc="0" normalizeH="0" baseline="0" noProof="0" dirty="0">
              <a:ln>
                <a:noFill/>
              </a:ln>
              <a:solidFill>
                <a:srgbClr val="F2F2F2">
                  <a:lumMod val="75000"/>
                </a:srgbClr>
              </a:solidFill>
              <a:effectLst/>
              <a:uLnTx/>
              <a:uFillTx/>
              <a:latin typeface="Microsoft YaHei UI"/>
              <a:ea typeface="微软雅黑"/>
              <a:cs typeface="+mn-cs"/>
            </a:endParaRPr>
          </a:p>
        </p:txBody>
      </p:sp>
      <p:sp>
        <p:nvSpPr>
          <p:cNvPr id="12" name="矩形: 圆角 15">
            <a:extLst>
              <a:ext uri="{FF2B5EF4-FFF2-40B4-BE49-F238E27FC236}">
                <a16:creationId xmlns:a16="http://schemas.microsoft.com/office/drawing/2014/main" id="{F995CE46-9A1B-0E48-8291-9F70001D5914}"/>
              </a:ext>
            </a:extLst>
          </p:cNvPr>
          <p:cNvSpPr/>
          <p:nvPr/>
        </p:nvSpPr>
        <p:spPr>
          <a:xfrm>
            <a:off x="436880" y="4621622"/>
            <a:ext cx="2176041" cy="722196"/>
          </a:xfrm>
          <a:prstGeom prst="roundRect">
            <a:avLst/>
          </a:prstGeom>
          <a:noFill/>
          <a:ln>
            <a:solidFill>
              <a:srgbClr val="DED5C9"/>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srgbClr val="F2F2F2">
                    <a:lumMod val="75000"/>
                  </a:srgbClr>
                </a:solidFill>
                <a:effectLst/>
                <a:uLnTx/>
                <a:uFillTx/>
                <a:latin typeface="Microsoft YaHei UI"/>
                <a:ea typeface="微软雅黑"/>
                <a:cs typeface="+mn-cs"/>
              </a:rPr>
              <a:t>全自动咖啡机</a:t>
            </a:r>
            <a:endParaRPr kumimoji="0" lang="en-US" altLang="zh-CN" sz="1200" b="0" i="0" u="none" strike="noStrike" kern="1200" cap="none" spc="0" normalizeH="0" baseline="0" noProof="0" dirty="0">
              <a:ln>
                <a:noFill/>
              </a:ln>
              <a:solidFill>
                <a:srgbClr val="F2F2F2">
                  <a:lumMod val="75000"/>
                </a:srgbClr>
              </a:solidFill>
              <a:effectLst/>
              <a:uLnTx/>
              <a:uFillTx/>
              <a:latin typeface="Microsoft YaHei UI"/>
              <a:ea typeface="微软雅黑"/>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1200" b="0" i="0" u="none" strike="noStrike" kern="1200" cap="none" spc="0" normalizeH="0" baseline="0" noProof="0" dirty="0">
              <a:ln>
                <a:noFill/>
              </a:ln>
              <a:solidFill>
                <a:srgbClr val="F2F2F2">
                  <a:lumMod val="75000"/>
                </a:srgbClr>
              </a:solidFill>
              <a:effectLst/>
              <a:uLnTx/>
              <a:uFillTx/>
              <a:latin typeface="Microsoft YaHei UI"/>
              <a:ea typeface="微软雅黑"/>
              <a:cs typeface="+mn-cs"/>
            </a:endParaRPr>
          </a:p>
        </p:txBody>
      </p:sp>
      <p:sp>
        <p:nvSpPr>
          <p:cNvPr id="13" name="矩形: 圆角 17">
            <a:extLst>
              <a:ext uri="{FF2B5EF4-FFF2-40B4-BE49-F238E27FC236}">
                <a16:creationId xmlns:a16="http://schemas.microsoft.com/office/drawing/2014/main" id="{1415386D-E8ED-DF4D-B26A-7E59FE7F37E6}"/>
              </a:ext>
            </a:extLst>
          </p:cNvPr>
          <p:cNvSpPr/>
          <p:nvPr/>
        </p:nvSpPr>
        <p:spPr>
          <a:xfrm>
            <a:off x="436880" y="5467491"/>
            <a:ext cx="2176041" cy="722196"/>
          </a:xfrm>
          <a:prstGeom prst="roundRect">
            <a:avLst/>
          </a:prstGeom>
          <a:noFill/>
          <a:ln>
            <a:solidFill>
              <a:srgbClr val="DED5C9"/>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srgbClr val="F2F2F2">
                    <a:lumMod val="75000"/>
                  </a:srgbClr>
                </a:solidFill>
                <a:effectLst/>
                <a:uLnTx/>
                <a:uFillTx/>
                <a:latin typeface="Microsoft YaHei UI"/>
                <a:ea typeface="微软雅黑"/>
                <a:cs typeface="+mn-cs"/>
              </a:rPr>
              <a:t>胶囊咖啡机</a:t>
            </a:r>
            <a:endParaRPr kumimoji="0" lang="en-US" altLang="zh-CN" sz="1200" b="0" i="0" u="none" strike="noStrike" kern="1200" cap="none" spc="0" normalizeH="0" baseline="0" noProof="0" dirty="0">
              <a:ln>
                <a:noFill/>
              </a:ln>
              <a:solidFill>
                <a:srgbClr val="F2F2F2">
                  <a:lumMod val="75000"/>
                </a:srgbClr>
              </a:solidFill>
              <a:effectLst/>
              <a:uLnTx/>
              <a:uFillTx/>
              <a:latin typeface="Microsoft YaHei UI"/>
              <a:ea typeface="微软雅黑"/>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1200" b="0" i="0" u="none" strike="noStrike" kern="1200" cap="none" spc="0" normalizeH="0" baseline="0" noProof="0" dirty="0">
              <a:ln>
                <a:noFill/>
              </a:ln>
              <a:solidFill>
                <a:srgbClr val="F2F2F2">
                  <a:lumMod val="75000"/>
                </a:srgbClr>
              </a:solidFill>
              <a:effectLst/>
              <a:uLnTx/>
              <a:uFillTx/>
              <a:latin typeface="Microsoft YaHei UI"/>
              <a:ea typeface="微软雅黑"/>
              <a:cs typeface="+mn-cs"/>
            </a:endParaRPr>
          </a:p>
        </p:txBody>
      </p:sp>
      <p:sp>
        <p:nvSpPr>
          <p:cNvPr id="14" name="矩形: 圆角 18">
            <a:extLst>
              <a:ext uri="{FF2B5EF4-FFF2-40B4-BE49-F238E27FC236}">
                <a16:creationId xmlns:a16="http://schemas.microsoft.com/office/drawing/2014/main" id="{BFB293B4-1EE2-E047-B6CC-3B450D14022E}"/>
              </a:ext>
            </a:extLst>
          </p:cNvPr>
          <p:cNvSpPr/>
          <p:nvPr/>
        </p:nvSpPr>
        <p:spPr>
          <a:xfrm>
            <a:off x="2917721" y="3775754"/>
            <a:ext cx="2176041" cy="722196"/>
          </a:xfrm>
          <a:prstGeom prst="roundRect">
            <a:avLst/>
          </a:prstGeom>
          <a:noFill/>
          <a:ln>
            <a:solidFill>
              <a:srgbClr val="9D7B55"/>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srgbClr val="000000">
                    <a:lumMod val="65000"/>
                    <a:lumOff val="35000"/>
                  </a:srgbClr>
                </a:solidFill>
                <a:effectLst/>
                <a:uLnTx/>
                <a:uFillTx/>
                <a:latin typeface="Microsoft YaHei UI"/>
                <a:ea typeface="微软雅黑"/>
                <a:cs typeface="+mn-cs"/>
              </a:rPr>
              <a:t>半自动咖啡机</a:t>
            </a:r>
            <a:endParaRPr kumimoji="0" lang="en-US" altLang="zh-CN" sz="1200" b="0" i="0" u="none" strike="noStrike" kern="1200" cap="none" spc="0" normalizeH="0" baseline="0" noProof="0" dirty="0">
              <a:ln>
                <a:noFill/>
              </a:ln>
              <a:solidFill>
                <a:srgbClr val="000000">
                  <a:lumMod val="65000"/>
                  <a:lumOff val="35000"/>
                </a:srgbClr>
              </a:solidFill>
              <a:effectLst/>
              <a:uLnTx/>
              <a:uFillTx/>
              <a:latin typeface="Microsoft YaHei UI"/>
              <a:ea typeface="微软雅黑"/>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1200" b="0" i="0" u="none" strike="noStrike" kern="1200" cap="none" spc="0" normalizeH="0" baseline="0" noProof="0" dirty="0">
              <a:ln>
                <a:noFill/>
              </a:ln>
              <a:solidFill>
                <a:srgbClr val="000000">
                  <a:lumMod val="65000"/>
                  <a:lumOff val="35000"/>
                </a:srgbClr>
              </a:solidFill>
              <a:effectLst/>
              <a:uLnTx/>
              <a:uFillTx/>
              <a:latin typeface="Microsoft YaHei UI"/>
              <a:ea typeface="微软雅黑"/>
              <a:cs typeface="+mn-cs"/>
            </a:endParaRPr>
          </a:p>
        </p:txBody>
      </p:sp>
      <p:sp>
        <p:nvSpPr>
          <p:cNvPr id="15" name="矩形: 圆角 19">
            <a:extLst>
              <a:ext uri="{FF2B5EF4-FFF2-40B4-BE49-F238E27FC236}">
                <a16:creationId xmlns:a16="http://schemas.microsoft.com/office/drawing/2014/main" id="{8229E81E-DE48-184C-9CD6-C52949D5B922}"/>
              </a:ext>
            </a:extLst>
          </p:cNvPr>
          <p:cNvSpPr/>
          <p:nvPr/>
        </p:nvSpPr>
        <p:spPr>
          <a:xfrm>
            <a:off x="2917721" y="4621623"/>
            <a:ext cx="2176041" cy="722196"/>
          </a:xfrm>
          <a:prstGeom prst="roundRect">
            <a:avLst/>
          </a:prstGeom>
          <a:noFill/>
          <a:ln>
            <a:solidFill>
              <a:srgbClr val="9D7B55"/>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srgbClr val="000000">
                    <a:lumMod val="65000"/>
                    <a:lumOff val="35000"/>
                  </a:srgbClr>
                </a:solidFill>
                <a:effectLst/>
                <a:uLnTx/>
                <a:uFillTx/>
                <a:latin typeface="Microsoft YaHei UI"/>
                <a:ea typeface="微软雅黑"/>
                <a:cs typeface="+mn-cs"/>
              </a:rPr>
              <a:t>全自动咖啡机</a:t>
            </a:r>
            <a:endParaRPr kumimoji="0" lang="en-US" altLang="zh-CN" sz="1200" b="0" i="0" u="none" strike="noStrike" kern="1200" cap="none" spc="0" normalizeH="0" baseline="0" noProof="0" dirty="0">
              <a:ln>
                <a:noFill/>
              </a:ln>
              <a:solidFill>
                <a:srgbClr val="000000">
                  <a:lumMod val="65000"/>
                  <a:lumOff val="35000"/>
                </a:srgbClr>
              </a:solidFill>
              <a:effectLst/>
              <a:uLnTx/>
              <a:uFillTx/>
              <a:latin typeface="Microsoft YaHei UI"/>
              <a:ea typeface="微软雅黑"/>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1200" b="0" i="0" u="none" strike="noStrike" kern="1200" cap="none" spc="0" normalizeH="0" baseline="0" noProof="0" dirty="0">
              <a:ln>
                <a:noFill/>
              </a:ln>
              <a:solidFill>
                <a:srgbClr val="000000">
                  <a:lumMod val="65000"/>
                  <a:lumOff val="35000"/>
                </a:srgbClr>
              </a:solidFill>
              <a:effectLst/>
              <a:uLnTx/>
              <a:uFillTx/>
              <a:latin typeface="Microsoft YaHei UI"/>
              <a:ea typeface="微软雅黑"/>
              <a:cs typeface="+mn-cs"/>
            </a:endParaRPr>
          </a:p>
        </p:txBody>
      </p:sp>
      <p:sp>
        <p:nvSpPr>
          <p:cNvPr id="16" name="矩形: 圆角 20">
            <a:extLst>
              <a:ext uri="{FF2B5EF4-FFF2-40B4-BE49-F238E27FC236}">
                <a16:creationId xmlns:a16="http://schemas.microsoft.com/office/drawing/2014/main" id="{D1324A25-CE42-B24B-940A-0D1DDE116242}"/>
              </a:ext>
            </a:extLst>
          </p:cNvPr>
          <p:cNvSpPr/>
          <p:nvPr/>
        </p:nvSpPr>
        <p:spPr>
          <a:xfrm>
            <a:off x="2917721" y="5467491"/>
            <a:ext cx="2176041" cy="722196"/>
          </a:xfrm>
          <a:prstGeom prst="roundRect">
            <a:avLst/>
          </a:prstGeom>
          <a:noFill/>
          <a:ln>
            <a:solidFill>
              <a:srgbClr val="9D7B55"/>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srgbClr val="000000">
                    <a:lumMod val="65000"/>
                    <a:lumOff val="35000"/>
                  </a:srgbClr>
                </a:solidFill>
                <a:effectLst/>
                <a:uLnTx/>
                <a:uFillTx/>
                <a:latin typeface="Microsoft YaHei UI"/>
                <a:ea typeface="微软雅黑"/>
                <a:cs typeface="+mn-cs"/>
              </a:rPr>
              <a:t>胶囊咖啡机</a:t>
            </a:r>
            <a:endParaRPr kumimoji="0" lang="en-US" altLang="zh-CN" sz="1200" b="0" i="0" u="none" strike="noStrike" kern="1200" cap="none" spc="0" normalizeH="0" baseline="0" noProof="0" dirty="0">
              <a:ln>
                <a:noFill/>
              </a:ln>
              <a:solidFill>
                <a:srgbClr val="000000">
                  <a:lumMod val="65000"/>
                  <a:lumOff val="35000"/>
                </a:srgbClr>
              </a:solidFill>
              <a:effectLst/>
              <a:uLnTx/>
              <a:uFillTx/>
              <a:latin typeface="Microsoft YaHei UI"/>
              <a:ea typeface="微软雅黑"/>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1200" b="0" i="0" u="none" strike="noStrike" kern="1200" cap="none" spc="0" normalizeH="0" baseline="0" noProof="0" dirty="0">
              <a:ln>
                <a:noFill/>
              </a:ln>
              <a:solidFill>
                <a:srgbClr val="000000">
                  <a:lumMod val="65000"/>
                  <a:lumOff val="35000"/>
                </a:srgbClr>
              </a:solidFill>
              <a:effectLst/>
              <a:uLnTx/>
              <a:uFillTx/>
              <a:latin typeface="Microsoft YaHei UI"/>
              <a:ea typeface="微软雅黑"/>
              <a:cs typeface="+mn-cs"/>
            </a:endParaRPr>
          </a:p>
        </p:txBody>
      </p:sp>
      <p:sp>
        <p:nvSpPr>
          <p:cNvPr id="17" name="文本框 22">
            <a:extLst>
              <a:ext uri="{FF2B5EF4-FFF2-40B4-BE49-F238E27FC236}">
                <a16:creationId xmlns:a16="http://schemas.microsoft.com/office/drawing/2014/main" id="{2D53530E-0575-8540-82A1-39023ABBEE11}"/>
              </a:ext>
            </a:extLst>
          </p:cNvPr>
          <p:cNvSpPr txBox="1"/>
          <p:nvPr/>
        </p:nvSpPr>
        <p:spPr>
          <a:xfrm>
            <a:off x="1334690" y="2054466"/>
            <a:ext cx="3039014"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srgbClr val="000000"/>
                </a:solidFill>
                <a:effectLst/>
                <a:uLnTx/>
                <a:uFillTx/>
                <a:latin typeface="Microsoft YaHei UI"/>
                <a:ea typeface="微软雅黑"/>
                <a:cs typeface="+mn-cs"/>
              </a:rPr>
              <a:t>咖啡机市场</a:t>
            </a:r>
            <a:r>
              <a:rPr kumimoji="0" lang="en-US" altLang="zh-CN" sz="1400" b="1" i="0" u="none" strike="noStrike" kern="1200" cap="none" spc="0" normalizeH="0" baseline="0" noProof="0" dirty="0">
                <a:ln>
                  <a:noFill/>
                </a:ln>
                <a:solidFill>
                  <a:srgbClr val="000000"/>
                </a:solidFill>
                <a:effectLst/>
                <a:uLnTx/>
                <a:uFillTx/>
                <a:latin typeface="Microsoft YaHei UI"/>
                <a:ea typeface="微软雅黑"/>
                <a:cs typeface="+mn-cs"/>
              </a:rPr>
              <a:t>TOP</a:t>
            </a:r>
            <a:r>
              <a:rPr kumimoji="0" lang="zh-CN" altLang="en-US" sz="1400" b="1" i="0" u="none" strike="noStrike" kern="1200" cap="none" spc="0" normalizeH="0" baseline="0" noProof="0" dirty="0">
                <a:ln>
                  <a:noFill/>
                </a:ln>
                <a:solidFill>
                  <a:srgbClr val="000000"/>
                </a:solidFill>
                <a:effectLst/>
                <a:uLnTx/>
                <a:uFillTx/>
                <a:latin typeface="Microsoft YaHei UI"/>
                <a:ea typeface="微软雅黑"/>
                <a:cs typeface="+mn-cs"/>
              </a:rPr>
              <a:t> </a:t>
            </a:r>
            <a:r>
              <a:rPr kumimoji="0" lang="en-US" altLang="zh-CN" sz="1400" b="1" i="0" u="none" strike="noStrike" kern="1200" cap="none" spc="0" normalizeH="0" baseline="0" noProof="0" dirty="0">
                <a:ln>
                  <a:noFill/>
                </a:ln>
                <a:solidFill>
                  <a:srgbClr val="000000"/>
                </a:solidFill>
                <a:effectLst/>
                <a:uLnTx/>
                <a:uFillTx/>
                <a:latin typeface="Microsoft YaHei UI"/>
                <a:ea typeface="微软雅黑"/>
                <a:cs typeface="+mn-cs"/>
              </a:rPr>
              <a:t>300</a:t>
            </a:r>
            <a:r>
              <a:rPr kumimoji="0" lang="zh-CN" altLang="en-US" sz="1400" b="1" i="0" u="none" strike="noStrike" kern="1200" cap="none" spc="0" normalizeH="0" baseline="0" noProof="0" dirty="0">
                <a:ln>
                  <a:noFill/>
                </a:ln>
                <a:solidFill>
                  <a:srgbClr val="000000"/>
                </a:solidFill>
                <a:effectLst/>
                <a:uLnTx/>
                <a:uFillTx/>
                <a:latin typeface="Microsoft YaHei UI"/>
                <a:ea typeface="微软雅黑"/>
                <a:cs typeface="+mn-cs"/>
              </a:rPr>
              <a:t>中</a:t>
            </a:r>
            <a:endParaRPr kumimoji="0" lang="en-US" altLang="zh-CN" sz="1400" b="1" i="0" u="none" strike="noStrike" kern="1200" cap="none" spc="0" normalizeH="0" baseline="0" noProof="0" dirty="0">
              <a:ln>
                <a:noFill/>
              </a:ln>
              <a:solidFill>
                <a:srgbClr val="000000"/>
              </a:solidFill>
              <a:effectLst/>
              <a:uLnTx/>
              <a:uFillTx/>
              <a:latin typeface="Microsoft YaHei UI"/>
              <a:ea typeface="微软雅黑"/>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srgbClr val="000000"/>
                </a:solidFill>
                <a:effectLst/>
                <a:uLnTx/>
                <a:uFillTx/>
                <a:latin typeface="Microsoft YaHei UI"/>
                <a:ea typeface="微软雅黑"/>
                <a:cs typeface="+mn-cs"/>
              </a:rPr>
              <a:t>各类型咖啡机占比情况（个数）</a:t>
            </a:r>
          </a:p>
        </p:txBody>
      </p:sp>
      <p:sp>
        <p:nvSpPr>
          <p:cNvPr id="18" name="矩形 26">
            <a:extLst>
              <a:ext uri="{FF2B5EF4-FFF2-40B4-BE49-F238E27FC236}">
                <a16:creationId xmlns:a16="http://schemas.microsoft.com/office/drawing/2014/main" id="{57C85F95-24CB-B84D-BF7B-1F77E667A25B}"/>
              </a:ext>
            </a:extLst>
          </p:cNvPr>
          <p:cNvSpPr/>
          <p:nvPr/>
        </p:nvSpPr>
        <p:spPr>
          <a:xfrm>
            <a:off x="11239500" y="2720171"/>
            <a:ext cx="435078" cy="1475759"/>
          </a:xfrm>
          <a:prstGeom prst="rect">
            <a:avLst/>
          </a:prstGeom>
          <a:noFill/>
          <a:ln w="1905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19" name="TextBox 18">
            <a:extLst>
              <a:ext uri="{FF2B5EF4-FFF2-40B4-BE49-F238E27FC236}">
                <a16:creationId xmlns:a16="http://schemas.microsoft.com/office/drawing/2014/main" id="{15BD71BB-D3EE-244C-A52C-731D99D79796}"/>
              </a:ext>
            </a:extLst>
          </p:cNvPr>
          <p:cNvSpPr txBox="1"/>
          <p:nvPr/>
        </p:nvSpPr>
        <p:spPr>
          <a:xfrm>
            <a:off x="985744" y="4094923"/>
            <a:ext cx="453971" cy="27699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2F2F2">
                    <a:lumMod val="75000"/>
                  </a:srgbClr>
                </a:solidFill>
                <a:effectLst/>
                <a:uLnTx/>
                <a:uFillTx/>
                <a:latin typeface="Microsoft YaHei UI"/>
                <a:ea typeface="微软雅黑"/>
                <a:cs typeface="+mn-cs"/>
              </a:rPr>
              <a:t>167</a:t>
            </a:r>
            <a:endParaRPr kumimoji="0" lang="x-none" sz="1200" b="0" i="0" u="none" strike="noStrike" kern="1200" cap="none" spc="0" normalizeH="0" baseline="0" noProof="0" dirty="0">
              <a:ln>
                <a:noFill/>
              </a:ln>
              <a:solidFill>
                <a:srgbClr val="F2F2F2">
                  <a:lumMod val="75000"/>
                </a:srgbClr>
              </a:solidFill>
              <a:effectLst/>
              <a:uLnTx/>
              <a:uFillTx/>
              <a:latin typeface="Microsoft YaHei UI"/>
              <a:ea typeface="微软雅黑"/>
              <a:cs typeface="+mn-cs"/>
            </a:endParaRPr>
          </a:p>
        </p:txBody>
      </p:sp>
      <p:sp>
        <p:nvSpPr>
          <p:cNvPr id="31" name="TextBox 30">
            <a:extLst>
              <a:ext uri="{FF2B5EF4-FFF2-40B4-BE49-F238E27FC236}">
                <a16:creationId xmlns:a16="http://schemas.microsoft.com/office/drawing/2014/main" id="{968BB92E-28D6-C94D-9DFC-CB5A0A2F687F}"/>
              </a:ext>
            </a:extLst>
          </p:cNvPr>
          <p:cNvSpPr txBox="1"/>
          <p:nvPr/>
        </p:nvSpPr>
        <p:spPr>
          <a:xfrm>
            <a:off x="1030628" y="4940385"/>
            <a:ext cx="364203" cy="27699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2F2F2">
                    <a:lumMod val="75000"/>
                  </a:srgbClr>
                </a:solidFill>
                <a:effectLst/>
                <a:uLnTx/>
                <a:uFillTx/>
                <a:latin typeface="Microsoft YaHei UI"/>
                <a:ea typeface="微软雅黑"/>
                <a:cs typeface="+mn-cs"/>
              </a:rPr>
              <a:t>90</a:t>
            </a:r>
            <a:endParaRPr kumimoji="0" lang="x-none" sz="1200" b="0" i="0" u="none" strike="noStrike" kern="1200" cap="none" spc="0" normalizeH="0" baseline="0" noProof="0" dirty="0">
              <a:ln>
                <a:noFill/>
              </a:ln>
              <a:solidFill>
                <a:srgbClr val="F2F2F2">
                  <a:lumMod val="75000"/>
                </a:srgbClr>
              </a:solidFill>
              <a:effectLst/>
              <a:uLnTx/>
              <a:uFillTx/>
              <a:latin typeface="Microsoft YaHei UI"/>
              <a:ea typeface="微软雅黑"/>
              <a:cs typeface="+mn-cs"/>
            </a:endParaRPr>
          </a:p>
        </p:txBody>
      </p:sp>
      <p:sp>
        <p:nvSpPr>
          <p:cNvPr id="32" name="TextBox 31">
            <a:extLst>
              <a:ext uri="{FF2B5EF4-FFF2-40B4-BE49-F238E27FC236}">
                <a16:creationId xmlns:a16="http://schemas.microsoft.com/office/drawing/2014/main" id="{6E4745CC-5503-6A48-B791-9276646040B4}"/>
              </a:ext>
            </a:extLst>
          </p:cNvPr>
          <p:cNvSpPr txBox="1"/>
          <p:nvPr/>
        </p:nvSpPr>
        <p:spPr>
          <a:xfrm>
            <a:off x="1030628" y="5784359"/>
            <a:ext cx="364203" cy="27699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2F2F2">
                    <a:lumMod val="75000"/>
                  </a:srgbClr>
                </a:solidFill>
                <a:effectLst/>
                <a:uLnTx/>
                <a:uFillTx/>
                <a:latin typeface="Microsoft YaHei UI"/>
                <a:ea typeface="微软雅黑"/>
                <a:cs typeface="+mn-cs"/>
              </a:rPr>
              <a:t>41</a:t>
            </a:r>
            <a:endParaRPr kumimoji="0" lang="x-none" sz="1200" b="0" i="0" u="none" strike="noStrike" kern="1200" cap="none" spc="0" normalizeH="0" baseline="0" noProof="0" dirty="0">
              <a:ln>
                <a:noFill/>
              </a:ln>
              <a:solidFill>
                <a:srgbClr val="F2F2F2">
                  <a:lumMod val="75000"/>
                </a:srgbClr>
              </a:solidFill>
              <a:effectLst/>
              <a:uLnTx/>
              <a:uFillTx/>
              <a:latin typeface="Microsoft YaHei UI"/>
              <a:ea typeface="微软雅黑"/>
              <a:cs typeface="+mn-cs"/>
            </a:endParaRPr>
          </a:p>
        </p:txBody>
      </p:sp>
      <p:sp>
        <p:nvSpPr>
          <p:cNvPr id="33" name="TextBox 32">
            <a:extLst>
              <a:ext uri="{FF2B5EF4-FFF2-40B4-BE49-F238E27FC236}">
                <a16:creationId xmlns:a16="http://schemas.microsoft.com/office/drawing/2014/main" id="{9229C736-76B3-C743-979C-2EBF6D55690C}"/>
              </a:ext>
            </a:extLst>
          </p:cNvPr>
          <p:cNvSpPr txBox="1"/>
          <p:nvPr/>
        </p:nvSpPr>
        <p:spPr>
          <a:xfrm>
            <a:off x="1250289" y="4094923"/>
            <a:ext cx="808235" cy="27699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F2F2F2">
                    <a:lumMod val="75000"/>
                  </a:srgbClr>
                </a:solidFill>
                <a:effectLst/>
                <a:uLnTx/>
                <a:uFillTx/>
                <a:latin typeface="Microsoft YaHei UI"/>
                <a:ea typeface="微软雅黑"/>
                <a:cs typeface="+mn-cs"/>
              </a:rPr>
              <a:t>（56%）</a:t>
            </a:r>
            <a:endParaRPr kumimoji="0" lang="x-none" sz="1200" b="0" i="0" u="none" strike="noStrike" kern="1200" cap="none" spc="0" normalizeH="0" baseline="0" noProof="0" dirty="0">
              <a:ln>
                <a:noFill/>
              </a:ln>
              <a:solidFill>
                <a:srgbClr val="F2F2F2">
                  <a:lumMod val="75000"/>
                </a:srgbClr>
              </a:solidFill>
              <a:effectLst/>
              <a:uLnTx/>
              <a:uFillTx/>
              <a:latin typeface="Microsoft YaHei UI"/>
              <a:ea typeface="微软雅黑"/>
              <a:cs typeface="+mn-cs"/>
            </a:endParaRPr>
          </a:p>
        </p:txBody>
      </p:sp>
      <p:sp>
        <p:nvSpPr>
          <p:cNvPr id="34" name="TextBox 33">
            <a:extLst>
              <a:ext uri="{FF2B5EF4-FFF2-40B4-BE49-F238E27FC236}">
                <a16:creationId xmlns:a16="http://schemas.microsoft.com/office/drawing/2014/main" id="{0F75EAA7-BA58-AF4E-B01D-AA7B44595999}"/>
              </a:ext>
            </a:extLst>
          </p:cNvPr>
          <p:cNvSpPr txBox="1"/>
          <p:nvPr/>
        </p:nvSpPr>
        <p:spPr>
          <a:xfrm>
            <a:off x="1250289" y="4940385"/>
            <a:ext cx="808235" cy="27699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F2F2F2">
                    <a:lumMod val="75000"/>
                  </a:srgbClr>
                </a:solidFill>
                <a:effectLst/>
                <a:uLnTx/>
                <a:uFillTx/>
                <a:latin typeface="Microsoft YaHei UI"/>
                <a:ea typeface="微软雅黑"/>
                <a:cs typeface="+mn-cs"/>
              </a:rPr>
              <a:t>（30%）</a:t>
            </a:r>
            <a:endParaRPr kumimoji="0" lang="x-none" sz="1200" b="0" i="0" u="none" strike="noStrike" kern="1200" cap="none" spc="0" normalizeH="0" baseline="0" noProof="0" dirty="0">
              <a:ln>
                <a:noFill/>
              </a:ln>
              <a:solidFill>
                <a:srgbClr val="F2F2F2">
                  <a:lumMod val="75000"/>
                </a:srgbClr>
              </a:solidFill>
              <a:effectLst/>
              <a:uLnTx/>
              <a:uFillTx/>
              <a:latin typeface="Microsoft YaHei UI"/>
              <a:ea typeface="微软雅黑"/>
              <a:cs typeface="+mn-cs"/>
            </a:endParaRPr>
          </a:p>
        </p:txBody>
      </p:sp>
      <p:sp>
        <p:nvSpPr>
          <p:cNvPr id="35" name="TextBox 34">
            <a:extLst>
              <a:ext uri="{FF2B5EF4-FFF2-40B4-BE49-F238E27FC236}">
                <a16:creationId xmlns:a16="http://schemas.microsoft.com/office/drawing/2014/main" id="{77595C7C-9C94-664F-B967-DD70266023CA}"/>
              </a:ext>
            </a:extLst>
          </p:cNvPr>
          <p:cNvSpPr txBox="1"/>
          <p:nvPr/>
        </p:nvSpPr>
        <p:spPr>
          <a:xfrm>
            <a:off x="1250289" y="5784359"/>
            <a:ext cx="808235" cy="27699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F2F2F2">
                    <a:lumMod val="75000"/>
                  </a:srgbClr>
                </a:solidFill>
                <a:effectLst/>
                <a:uLnTx/>
                <a:uFillTx/>
                <a:latin typeface="Microsoft YaHei UI"/>
                <a:ea typeface="微软雅黑"/>
                <a:cs typeface="+mn-cs"/>
              </a:rPr>
              <a:t>（14%）</a:t>
            </a:r>
            <a:endParaRPr kumimoji="0" lang="x-none" sz="1200" b="0" i="0" u="none" strike="noStrike" kern="1200" cap="none" spc="0" normalizeH="0" baseline="0" noProof="0" dirty="0">
              <a:ln>
                <a:noFill/>
              </a:ln>
              <a:solidFill>
                <a:srgbClr val="F2F2F2">
                  <a:lumMod val="75000"/>
                </a:srgbClr>
              </a:solidFill>
              <a:effectLst/>
              <a:uLnTx/>
              <a:uFillTx/>
              <a:latin typeface="Microsoft YaHei UI"/>
              <a:ea typeface="微软雅黑"/>
              <a:cs typeface="+mn-cs"/>
            </a:endParaRPr>
          </a:p>
        </p:txBody>
      </p:sp>
      <p:sp>
        <p:nvSpPr>
          <p:cNvPr id="36" name="TextBox 35">
            <a:extLst>
              <a:ext uri="{FF2B5EF4-FFF2-40B4-BE49-F238E27FC236}">
                <a16:creationId xmlns:a16="http://schemas.microsoft.com/office/drawing/2014/main" id="{E6CD4061-194A-CB4A-A585-99F01702B37D}"/>
              </a:ext>
            </a:extLst>
          </p:cNvPr>
          <p:cNvSpPr txBox="1"/>
          <p:nvPr/>
        </p:nvSpPr>
        <p:spPr>
          <a:xfrm>
            <a:off x="3466488" y="4094922"/>
            <a:ext cx="453970" cy="27699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000000">
                    <a:lumMod val="65000"/>
                    <a:lumOff val="35000"/>
                  </a:srgbClr>
                </a:solidFill>
                <a:effectLst/>
                <a:uLnTx/>
                <a:uFillTx/>
                <a:latin typeface="Microsoft YaHei UI"/>
                <a:ea typeface="微软雅黑"/>
                <a:cs typeface="+mn-cs"/>
              </a:rPr>
              <a:t>141</a:t>
            </a:r>
            <a:endParaRPr kumimoji="0" lang="x-none" sz="1200" b="0" i="0" u="none" strike="noStrike" kern="1200" cap="none" spc="0" normalizeH="0" baseline="0" noProof="0" dirty="0">
              <a:ln>
                <a:noFill/>
              </a:ln>
              <a:solidFill>
                <a:srgbClr val="F2F2F2">
                  <a:lumMod val="75000"/>
                </a:srgbClr>
              </a:solidFill>
              <a:effectLst/>
              <a:uLnTx/>
              <a:uFillTx/>
              <a:latin typeface="Microsoft YaHei UI"/>
              <a:ea typeface="微软雅黑"/>
              <a:cs typeface="+mn-cs"/>
            </a:endParaRPr>
          </a:p>
        </p:txBody>
      </p:sp>
      <p:sp>
        <p:nvSpPr>
          <p:cNvPr id="37" name="TextBox 36">
            <a:extLst>
              <a:ext uri="{FF2B5EF4-FFF2-40B4-BE49-F238E27FC236}">
                <a16:creationId xmlns:a16="http://schemas.microsoft.com/office/drawing/2014/main" id="{FE5E28E2-07CB-BF4E-BD09-1E1F3D0C15E4}"/>
              </a:ext>
            </a:extLst>
          </p:cNvPr>
          <p:cNvSpPr txBox="1"/>
          <p:nvPr/>
        </p:nvSpPr>
        <p:spPr>
          <a:xfrm>
            <a:off x="3466488" y="4940384"/>
            <a:ext cx="453971" cy="27699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000000">
                    <a:lumMod val="65000"/>
                    <a:lumOff val="35000"/>
                  </a:srgbClr>
                </a:solidFill>
                <a:effectLst/>
                <a:uLnTx/>
                <a:uFillTx/>
                <a:latin typeface="Microsoft YaHei UI"/>
                <a:ea typeface="微软雅黑"/>
                <a:cs typeface="+mn-cs"/>
              </a:rPr>
              <a:t>122</a:t>
            </a:r>
            <a:endParaRPr kumimoji="0" lang="x-none" sz="1200" b="0" i="0" u="none" strike="noStrike" kern="1200" cap="none" spc="0" normalizeH="0" baseline="0" noProof="0" dirty="0">
              <a:ln>
                <a:noFill/>
              </a:ln>
              <a:solidFill>
                <a:srgbClr val="F2F2F2">
                  <a:lumMod val="75000"/>
                </a:srgbClr>
              </a:solidFill>
              <a:effectLst/>
              <a:uLnTx/>
              <a:uFillTx/>
              <a:latin typeface="Microsoft YaHei UI"/>
              <a:ea typeface="微软雅黑"/>
              <a:cs typeface="+mn-cs"/>
            </a:endParaRPr>
          </a:p>
        </p:txBody>
      </p:sp>
      <p:sp>
        <p:nvSpPr>
          <p:cNvPr id="38" name="TextBox 37">
            <a:extLst>
              <a:ext uri="{FF2B5EF4-FFF2-40B4-BE49-F238E27FC236}">
                <a16:creationId xmlns:a16="http://schemas.microsoft.com/office/drawing/2014/main" id="{69288DC5-4C35-224F-984F-28014D39002D}"/>
              </a:ext>
            </a:extLst>
          </p:cNvPr>
          <p:cNvSpPr txBox="1"/>
          <p:nvPr/>
        </p:nvSpPr>
        <p:spPr>
          <a:xfrm>
            <a:off x="3511372" y="5784358"/>
            <a:ext cx="364203" cy="27699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000000">
                    <a:lumMod val="65000"/>
                    <a:lumOff val="35000"/>
                  </a:srgbClr>
                </a:solidFill>
                <a:effectLst/>
                <a:uLnTx/>
                <a:uFillTx/>
                <a:latin typeface="Microsoft YaHei UI"/>
                <a:ea typeface="微软雅黑"/>
                <a:cs typeface="+mn-cs"/>
              </a:rPr>
              <a:t>27</a:t>
            </a:r>
            <a:endParaRPr kumimoji="0" lang="x-none" sz="1200" b="0" i="0" u="none" strike="noStrike" kern="1200" cap="none" spc="0" normalizeH="0" baseline="0" noProof="0" dirty="0">
              <a:ln>
                <a:noFill/>
              </a:ln>
              <a:solidFill>
                <a:srgbClr val="F2F2F2">
                  <a:lumMod val="75000"/>
                </a:srgbClr>
              </a:solidFill>
              <a:effectLst/>
              <a:uLnTx/>
              <a:uFillTx/>
              <a:latin typeface="Microsoft YaHei UI"/>
              <a:ea typeface="微软雅黑"/>
              <a:cs typeface="+mn-cs"/>
            </a:endParaRPr>
          </a:p>
        </p:txBody>
      </p:sp>
      <p:sp>
        <p:nvSpPr>
          <p:cNvPr id="39" name="TextBox 38">
            <a:extLst>
              <a:ext uri="{FF2B5EF4-FFF2-40B4-BE49-F238E27FC236}">
                <a16:creationId xmlns:a16="http://schemas.microsoft.com/office/drawing/2014/main" id="{BE881EA6-4C32-1C42-9E01-7773C08E6879}"/>
              </a:ext>
            </a:extLst>
          </p:cNvPr>
          <p:cNvSpPr txBox="1"/>
          <p:nvPr/>
        </p:nvSpPr>
        <p:spPr>
          <a:xfrm>
            <a:off x="3833082" y="4094565"/>
            <a:ext cx="603050" cy="27699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000000">
                    <a:lumMod val="65000"/>
                    <a:lumOff val="35000"/>
                  </a:srgbClr>
                </a:solidFill>
                <a:effectLst/>
                <a:uLnTx/>
                <a:uFillTx/>
                <a:latin typeface="Microsoft YaHei UI"/>
                <a:ea typeface="微软雅黑"/>
                <a:cs typeface="+mn-cs"/>
              </a:rPr>
              <a:t>（49%）</a:t>
            </a:r>
            <a:endParaRPr kumimoji="0" lang="x-none" sz="1200" b="0" i="0" u="none" strike="noStrike" kern="1200" cap="none" spc="0" normalizeH="0" baseline="0" noProof="0" dirty="0">
              <a:ln>
                <a:noFill/>
              </a:ln>
              <a:solidFill>
                <a:srgbClr val="F2F2F2">
                  <a:lumMod val="75000"/>
                </a:srgbClr>
              </a:solidFill>
              <a:effectLst/>
              <a:uLnTx/>
              <a:uFillTx/>
              <a:latin typeface="Microsoft YaHei UI"/>
              <a:ea typeface="微软雅黑"/>
              <a:cs typeface="+mn-cs"/>
            </a:endParaRPr>
          </a:p>
        </p:txBody>
      </p:sp>
      <p:sp>
        <p:nvSpPr>
          <p:cNvPr id="40" name="TextBox 39">
            <a:extLst>
              <a:ext uri="{FF2B5EF4-FFF2-40B4-BE49-F238E27FC236}">
                <a16:creationId xmlns:a16="http://schemas.microsoft.com/office/drawing/2014/main" id="{E9406658-F1A9-864E-BB55-52B354986DA8}"/>
              </a:ext>
            </a:extLst>
          </p:cNvPr>
          <p:cNvSpPr txBox="1"/>
          <p:nvPr/>
        </p:nvSpPr>
        <p:spPr>
          <a:xfrm>
            <a:off x="3833082" y="4940027"/>
            <a:ext cx="603050" cy="27699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000000">
                    <a:lumMod val="65000"/>
                    <a:lumOff val="35000"/>
                  </a:srgbClr>
                </a:solidFill>
                <a:effectLst/>
                <a:uLnTx/>
                <a:uFillTx/>
                <a:latin typeface="Microsoft YaHei UI"/>
                <a:ea typeface="微软雅黑"/>
                <a:cs typeface="+mn-cs"/>
              </a:rPr>
              <a:t>（43%）</a:t>
            </a:r>
            <a:endParaRPr kumimoji="0" lang="x-none" sz="1200" b="0" i="0" u="none" strike="noStrike" kern="1200" cap="none" spc="0" normalizeH="0" baseline="0" noProof="0" dirty="0">
              <a:ln>
                <a:noFill/>
              </a:ln>
              <a:solidFill>
                <a:srgbClr val="F2F2F2">
                  <a:lumMod val="75000"/>
                </a:srgbClr>
              </a:solidFill>
              <a:effectLst/>
              <a:uLnTx/>
              <a:uFillTx/>
              <a:latin typeface="Microsoft YaHei UI"/>
              <a:ea typeface="微软雅黑"/>
              <a:cs typeface="+mn-cs"/>
            </a:endParaRPr>
          </a:p>
        </p:txBody>
      </p:sp>
      <p:sp>
        <p:nvSpPr>
          <p:cNvPr id="41" name="TextBox 40">
            <a:extLst>
              <a:ext uri="{FF2B5EF4-FFF2-40B4-BE49-F238E27FC236}">
                <a16:creationId xmlns:a16="http://schemas.microsoft.com/office/drawing/2014/main" id="{922BD05C-60E9-FB47-9D86-6B659D5C3777}"/>
              </a:ext>
            </a:extLst>
          </p:cNvPr>
          <p:cNvSpPr txBox="1"/>
          <p:nvPr/>
        </p:nvSpPr>
        <p:spPr>
          <a:xfrm>
            <a:off x="3877967" y="5784001"/>
            <a:ext cx="513282" cy="27699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000000">
                    <a:lumMod val="65000"/>
                    <a:lumOff val="35000"/>
                  </a:srgbClr>
                </a:solidFill>
                <a:effectLst/>
                <a:uLnTx/>
                <a:uFillTx/>
                <a:latin typeface="Microsoft YaHei UI"/>
                <a:ea typeface="微软雅黑"/>
                <a:cs typeface="+mn-cs"/>
              </a:rPr>
              <a:t>（8%）</a:t>
            </a:r>
            <a:endParaRPr kumimoji="0" lang="x-none" sz="1200" b="0" i="0" u="none" strike="noStrike" kern="1200" cap="none" spc="0" normalizeH="0" baseline="0" noProof="0" dirty="0">
              <a:ln>
                <a:noFill/>
              </a:ln>
              <a:solidFill>
                <a:srgbClr val="F2F2F2">
                  <a:lumMod val="75000"/>
                </a:srgbClr>
              </a:solidFill>
              <a:effectLst/>
              <a:uLnTx/>
              <a:uFillTx/>
              <a:latin typeface="Microsoft YaHei UI"/>
              <a:ea typeface="微软雅黑"/>
              <a:cs typeface="+mn-cs"/>
            </a:endParaRPr>
          </a:p>
        </p:txBody>
      </p:sp>
    </p:spTree>
    <p:extLst>
      <p:ext uri="{BB962C8B-B14F-4D97-AF65-F5344CB8AC3E}">
        <p14:creationId xmlns:p14="http://schemas.microsoft.com/office/powerpoint/2010/main" val="465033943"/>
      </p:ext>
    </p:extLst>
  </p:cSld>
  <p:clrMapOvr>
    <a:masterClrMapping/>
  </p:clrMapOvr>
  <p:extLst mod="1">
    <p:ext uri="{6950BFC3-D8DA-4A85-94F7-54DA5524770B}">
      <p188:commentRel xmlns:p188="http://schemas.microsoft.com/office/powerpoint/2018/8/main" xmlns="" r:id="rId5"/>
    </p:ext>
  </p:extLs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719C6A-4439-FF49-B6A0-B568F6C56C5D}"/>
              </a:ext>
            </a:extLst>
          </p:cNvPr>
          <p:cNvSpPr>
            <a:spLocks noGrp="1"/>
          </p:cNvSpPr>
          <p:nvPr>
            <p:ph type="title"/>
          </p:nvPr>
        </p:nvSpPr>
        <p:spPr/>
        <p:txBody>
          <a:bodyPr/>
          <a:lstStyle/>
          <a:p>
            <a:r>
              <a:rPr lang="x-none" dirty="0"/>
              <a:t>咖啡机市场单品排名</a:t>
            </a:r>
          </a:p>
        </p:txBody>
      </p:sp>
      <p:sp>
        <p:nvSpPr>
          <p:cNvPr id="3" name="Text Placeholder 2">
            <a:extLst>
              <a:ext uri="{FF2B5EF4-FFF2-40B4-BE49-F238E27FC236}">
                <a16:creationId xmlns:a16="http://schemas.microsoft.com/office/drawing/2014/main" id="{E7953900-6736-7841-92B8-09D6CAF814B2}"/>
              </a:ext>
            </a:extLst>
          </p:cNvPr>
          <p:cNvSpPr>
            <a:spLocks noGrp="1"/>
          </p:cNvSpPr>
          <p:nvPr>
            <p:ph type="body" sz="quarter" idx="10"/>
          </p:nvPr>
        </p:nvSpPr>
        <p:spPr/>
        <p:txBody>
          <a:bodyPr/>
          <a:lstStyle/>
          <a:p>
            <a:pPr>
              <a:lnSpc>
                <a:spcPct val="100000"/>
              </a:lnSpc>
            </a:pPr>
            <a:r>
              <a:rPr lang="en-US" altLang="zh-CN" dirty="0">
                <a:ea typeface="Microsoft YaHei" panose="020B0503020204020204" pitchFamily="34" charset="-122"/>
              </a:rPr>
              <a:t>12</a:t>
            </a:r>
            <a:r>
              <a:rPr lang="zh-CN" altLang="en-US" dirty="0">
                <a:ea typeface="Microsoft YaHei" panose="020B0503020204020204" pitchFamily="34" charset="-122"/>
              </a:rPr>
              <a:t>月市场</a:t>
            </a:r>
            <a:r>
              <a:rPr lang="en-US" altLang="zh-CN" dirty="0">
                <a:ea typeface="Microsoft YaHei" panose="020B0503020204020204" pitchFamily="34" charset="-122"/>
              </a:rPr>
              <a:t>Top10</a:t>
            </a:r>
            <a:r>
              <a:rPr lang="zh-CN" altLang="en-US" dirty="0">
                <a:ea typeface="Microsoft YaHei" panose="020B0503020204020204" pitchFamily="34" charset="-122"/>
              </a:rPr>
              <a:t>商品中无胶囊咖啡机商品上榜；</a:t>
            </a:r>
            <a:endParaRPr lang="en-US" altLang="zh-CN" dirty="0">
              <a:ea typeface="Microsoft YaHei" panose="020B0503020204020204" pitchFamily="34" charset="-122"/>
            </a:endParaRPr>
          </a:p>
          <a:p>
            <a:pPr>
              <a:lnSpc>
                <a:spcPct val="100000"/>
              </a:lnSpc>
            </a:pPr>
            <a:r>
              <a:rPr lang="zh-CN" altLang="en-US" dirty="0">
                <a:ea typeface="Microsoft YaHei" panose="020B0503020204020204" pitchFamily="34" charset="-122"/>
              </a:rPr>
              <a:t>或受双</a:t>
            </a:r>
            <a:r>
              <a:rPr lang="en-US" altLang="zh-CN" dirty="0">
                <a:ea typeface="Microsoft YaHei" panose="020B0503020204020204" pitchFamily="34" charset="-122"/>
              </a:rPr>
              <a:t>12</a:t>
            </a:r>
            <a:r>
              <a:rPr lang="zh-CN" altLang="en-US" dirty="0">
                <a:ea typeface="Microsoft YaHei" panose="020B0503020204020204" pitchFamily="34" charset="-122"/>
              </a:rPr>
              <a:t>活动影响，</a:t>
            </a:r>
            <a:r>
              <a:rPr lang="en-US" altLang="zh-CN" dirty="0">
                <a:ea typeface="Microsoft YaHei" panose="020B0503020204020204" pitchFamily="34" charset="-122"/>
              </a:rPr>
              <a:t>Nespresso</a:t>
            </a:r>
            <a:r>
              <a:rPr lang="zh-CN" altLang="en-US" dirty="0">
                <a:ea typeface="Microsoft YaHei" panose="020B0503020204020204" pitchFamily="34" charset="-122"/>
              </a:rPr>
              <a:t>去年</a:t>
            </a:r>
            <a:r>
              <a:rPr lang="en-US" altLang="zh-CN" dirty="0">
                <a:ea typeface="Microsoft YaHei" panose="020B0503020204020204" pitchFamily="34" charset="-122"/>
              </a:rPr>
              <a:t>12</a:t>
            </a:r>
            <a:r>
              <a:rPr lang="zh-CN" altLang="en-US" dirty="0">
                <a:ea typeface="Microsoft YaHei" panose="020B0503020204020204" pitchFamily="34" charset="-122"/>
              </a:rPr>
              <a:t>月有</a:t>
            </a:r>
            <a:r>
              <a:rPr lang="en-US" altLang="zh-CN" dirty="0">
                <a:ea typeface="Microsoft YaHei" panose="020B0503020204020204" pitchFamily="34" charset="-122"/>
              </a:rPr>
              <a:t>1</a:t>
            </a:r>
            <a:r>
              <a:rPr lang="zh-CN" altLang="en-US" dirty="0">
                <a:ea typeface="Microsoft YaHei" panose="020B0503020204020204" pitchFamily="34" charset="-122"/>
              </a:rPr>
              <a:t>件商品上榜，本月无商品进入市场</a:t>
            </a:r>
            <a:r>
              <a:rPr lang="en-US" altLang="zh-CN" dirty="0">
                <a:ea typeface="Microsoft YaHei" panose="020B0503020204020204" pitchFamily="34" charset="-122"/>
              </a:rPr>
              <a:t>Top10</a:t>
            </a:r>
            <a:endParaRPr lang="x-none" altLang="zh-CN" dirty="0">
              <a:ea typeface="Microsoft YaHei" panose="020B0503020204020204" pitchFamily="34" charset="-122"/>
            </a:endParaRPr>
          </a:p>
          <a:p>
            <a:endParaRPr lang="x-none" dirty="0"/>
          </a:p>
        </p:txBody>
      </p:sp>
      <p:sp>
        <p:nvSpPr>
          <p:cNvPr id="4" name="Text Placeholder 3">
            <a:extLst>
              <a:ext uri="{FF2B5EF4-FFF2-40B4-BE49-F238E27FC236}">
                <a16:creationId xmlns:a16="http://schemas.microsoft.com/office/drawing/2014/main" id="{227D25ED-731B-844C-B980-102DA649A359}"/>
              </a:ext>
            </a:extLst>
          </p:cNvPr>
          <p:cNvSpPr>
            <a:spLocks noGrp="1"/>
          </p:cNvSpPr>
          <p:nvPr>
            <p:ph type="body" sz="quarter" idx="11"/>
          </p:nvPr>
        </p:nvSpPr>
        <p:spPr/>
        <p:txBody>
          <a:bodyPr/>
          <a:lstStyle/>
          <a:p>
            <a:r>
              <a:t>数据来源：策略中心；渠道：全渠道</a:t>
            </a:r>
          </a:p>
          <a:p>
            <a:r>
              <a:t>时间维度：2023.12</a:t>
            </a:r>
          </a:p>
        </p:txBody>
      </p:sp>
      <p:graphicFrame>
        <p:nvGraphicFramePr>
          <p:cNvPr id="5" name="表格 2">
            <a:extLst>
              <a:ext uri="{FF2B5EF4-FFF2-40B4-BE49-F238E27FC236}">
                <a16:creationId xmlns:a16="http://schemas.microsoft.com/office/drawing/2014/main" id="{236F9AFB-9F5E-D049-A9CB-695CE89A859F}"/>
              </a:ext>
            </a:extLst>
          </p:cNvPr>
          <p:cNvGraphicFramePr>
            <a:graphicFrameLocks noGrp="1"/>
          </p:cNvGraphicFramePr>
          <p:nvPr>
            <p:extLst>
              <p:ext uri="{D42A27DB-BD31-4B8C-83A1-F6EECF244321}">
                <p14:modId xmlns:p14="http://schemas.microsoft.com/office/powerpoint/2010/main" val="3736077198"/>
              </p:ext>
            </p:extLst>
          </p:nvPr>
        </p:nvGraphicFramePr>
        <p:xfrm>
          <a:off x="205274" y="1949457"/>
          <a:ext cx="5821058" cy="4497641"/>
        </p:xfrm>
        <a:graphic>
          <a:graphicData uri="http://schemas.openxmlformats.org/drawingml/2006/table">
            <a:tbl>
              <a:tblPr>
                <a:tableStyleId>{EB344D84-9AFB-497E-A393-DC336BA19D2E}</a:tableStyleId>
              </a:tblPr>
              <a:tblGrid>
                <a:gridCol w="456502">
                  <a:extLst>
                    <a:ext uri="{9D8B030D-6E8A-4147-A177-3AD203B41FA5}">
                      <a16:colId xmlns:a16="http://schemas.microsoft.com/office/drawing/2014/main" val="1843692778"/>
                    </a:ext>
                  </a:extLst>
                </a:gridCol>
                <a:gridCol w="1885673">
                  <a:extLst>
                    <a:ext uri="{9D8B030D-6E8A-4147-A177-3AD203B41FA5}">
                      <a16:colId xmlns:a16="http://schemas.microsoft.com/office/drawing/2014/main" val="529779976"/>
                    </a:ext>
                  </a:extLst>
                </a:gridCol>
                <a:gridCol w="832255">
                  <a:extLst>
                    <a:ext uri="{9D8B030D-6E8A-4147-A177-3AD203B41FA5}">
                      <a16:colId xmlns:a16="http://schemas.microsoft.com/office/drawing/2014/main" val="3959898089"/>
                    </a:ext>
                  </a:extLst>
                </a:gridCol>
                <a:gridCol w="1032404">
                  <a:extLst>
                    <a:ext uri="{9D8B030D-6E8A-4147-A177-3AD203B41FA5}">
                      <a16:colId xmlns:a16="http://schemas.microsoft.com/office/drawing/2014/main" val="54533384"/>
                    </a:ext>
                  </a:extLst>
                </a:gridCol>
                <a:gridCol w="807112">
                  <a:extLst>
                    <a:ext uri="{9D8B030D-6E8A-4147-A177-3AD203B41FA5}">
                      <a16:colId xmlns:a16="http://schemas.microsoft.com/office/drawing/2014/main" val="4203904649"/>
                    </a:ext>
                  </a:extLst>
                </a:gridCol>
                <a:gridCol w="807112">
                  <a:extLst>
                    <a:ext uri="{9D8B030D-6E8A-4147-A177-3AD203B41FA5}">
                      <a16:colId xmlns:a16="http://schemas.microsoft.com/office/drawing/2014/main" val="273214910"/>
                    </a:ext>
                  </a:extLst>
                </a:gridCol>
              </a:tblGrid>
              <a:tr h="314869">
                <a:tc gridSpan="6">
                  <a:txBody>
                    <a:bodyPr/>
                    <a:lstStyle/>
                    <a:p>
                      <a:pPr algn="ctr" fontAlgn="ctr"/>
                      <a:r>
                        <a:rPr lang="en-US" altLang="zh-CN" sz="1200" b="1" dirty="0">
                          <a:effectLst/>
                          <a:latin typeface="+mn-ea"/>
                          <a:ea typeface="+mn-ea"/>
                        </a:rPr>
                        <a:t>2022.12 咖啡机TOP10单品</a:t>
                      </a:r>
                      <a:endParaRPr lang="zh-CN" altLang="en-US" sz="1200" b="1" dirty="0">
                        <a:effectLst/>
                        <a:latin typeface="+mn-ea"/>
                        <a:ea typeface="+mn-ea"/>
                      </a:endParaRPr>
                    </a:p>
                  </a:txBody>
                  <a:tcPr anchor="ctr">
                    <a:lnT w="25400" cmpd="sng">
                      <a:noFill/>
                    </a:lnT>
                    <a:solidFill>
                      <a:schemeClr val="accent2"/>
                    </a:solidFill>
                  </a:tcPr>
                </a:tc>
                <a:tc hMerge="1">
                  <a:txBody>
                    <a:bodyPr/>
                    <a:lstStyle/>
                    <a:p>
                      <a:pPr algn="l" fontAlgn="ctr"/>
                      <a:endParaRPr lang="en-US" sz="1000" b="0" dirty="0">
                        <a:effectLst/>
                        <a:latin typeface="+mn-ea"/>
                        <a:ea typeface="+mn-ea"/>
                      </a:endParaRPr>
                    </a:p>
                  </a:txBody>
                  <a:tcPr anchor="ctr">
                    <a:lnT w="25400" cmpd="sng">
                      <a:noFill/>
                    </a:lnT>
                    <a:solidFill>
                      <a:schemeClr val="accent2"/>
                    </a:solidFill>
                  </a:tcPr>
                </a:tc>
                <a:tc hMerge="1">
                  <a:txBody>
                    <a:bodyPr/>
                    <a:lstStyle/>
                    <a:p>
                      <a:pPr algn="ctr" fontAlgn="base"/>
                      <a:endParaRPr lang="zh-CN" altLang="en-US" sz="1000" b="0" dirty="0">
                        <a:effectLst/>
                        <a:latin typeface="+mn-ea"/>
                        <a:ea typeface="+mn-ea"/>
                      </a:endParaRPr>
                    </a:p>
                  </a:txBody>
                  <a:tcPr anchor="ctr">
                    <a:lnT w="25400" cmpd="sng">
                      <a:noFill/>
                    </a:lnT>
                    <a:solidFill>
                      <a:schemeClr val="accent2"/>
                    </a:solidFill>
                  </a:tcPr>
                </a:tc>
                <a:tc hMerge="1">
                  <a:txBody>
                    <a:bodyPr/>
                    <a:lstStyle/>
                    <a:p>
                      <a:pPr algn="ctr" fontAlgn="base"/>
                      <a:endParaRPr lang="zh-CN" altLang="en-US" sz="1000" b="0" dirty="0">
                        <a:effectLst/>
                        <a:latin typeface="+mn-ea"/>
                        <a:ea typeface="+mn-ea"/>
                      </a:endParaRPr>
                    </a:p>
                  </a:txBody>
                  <a:tcPr anchor="ctr">
                    <a:lnT w="25400" cmpd="sng">
                      <a:noFill/>
                    </a:lnT>
                    <a:solidFill>
                      <a:schemeClr val="accent2"/>
                    </a:solidFill>
                  </a:tcPr>
                </a:tc>
                <a:tc hMerge="1">
                  <a:txBody>
                    <a:bodyPr/>
                    <a:lstStyle/>
                    <a:p>
                      <a:pPr algn="ctr" fontAlgn="ctr"/>
                      <a:endParaRPr lang="zh-CN" altLang="en-US" sz="1200" b="1" dirty="0">
                        <a:effectLst/>
                        <a:latin typeface="+mn-ea"/>
                        <a:ea typeface="+mn-ea"/>
                      </a:endParaRPr>
                    </a:p>
                  </a:txBody>
                  <a:tcPr anchor="ctr">
                    <a:lnT w="25400" cmpd="sng">
                      <a:noFill/>
                    </a:lnT>
                    <a:solidFill>
                      <a:schemeClr val="accent2"/>
                    </a:solidFill>
                  </a:tcPr>
                </a:tc>
                <a:tc hMerge="1">
                  <a:txBody>
                    <a:bodyPr/>
                    <a:lstStyle/>
                    <a:p>
                      <a:pPr algn="ctr" fontAlgn="ctr"/>
                      <a:endParaRPr lang="zh-CN" altLang="en-US" sz="1200" b="1" dirty="0">
                        <a:effectLst/>
                        <a:latin typeface="+mn-ea"/>
                        <a:ea typeface="+mn-ea"/>
                      </a:endParaRPr>
                    </a:p>
                  </a:txBody>
                  <a:tcPr anchor="ctr">
                    <a:lnT w="25400" cmpd="sng">
                      <a:noFill/>
                    </a:lnT>
                    <a:solidFill>
                      <a:schemeClr val="accent2"/>
                    </a:solidFill>
                  </a:tcPr>
                </a:tc>
                <a:extLst>
                  <a:ext uri="{0D108BD9-81ED-4DB2-BD59-A6C34878D82A}">
                    <a16:rowId xmlns:a16="http://schemas.microsoft.com/office/drawing/2014/main" val="3522508855"/>
                  </a:ext>
                </a:extLst>
              </a:tr>
              <a:tr h="414048">
                <a:tc>
                  <a:txBody>
                    <a:bodyPr/>
                    <a:lstStyle/>
                    <a:p>
                      <a:pPr algn="ctr" fontAlgn="ctr"/>
                      <a:r>
                        <a:rPr lang="zh-CN" altLang="en-US" sz="1000" b="0" dirty="0">
                          <a:effectLst/>
                          <a:latin typeface="+mn-ea"/>
                          <a:ea typeface="+mn-ea"/>
                        </a:rPr>
                        <a:t>排名</a:t>
                      </a:r>
                    </a:p>
                  </a:txBody>
                  <a:tcPr anchor="ctr">
                    <a:solidFill>
                      <a:schemeClr val="accent2"/>
                    </a:solidFill>
                  </a:tcPr>
                </a:tc>
                <a:tc>
                  <a:txBody>
                    <a:bodyPr/>
                    <a:lstStyle/>
                    <a:p>
                      <a:pPr algn="l" fontAlgn="ctr"/>
                      <a:r>
                        <a:rPr lang="en-US" sz="1000" b="0" dirty="0">
                          <a:effectLst/>
                          <a:latin typeface="+mn-ea"/>
                          <a:ea typeface="+mn-ea"/>
                        </a:rPr>
                        <a:t>TOP</a:t>
                      </a:r>
                      <a:r>
                        <a:rPr lang="zh-CN" altLang="en-US" sz="1000" b="0" dirty="0">
                          <a:effectLst/>
                          <a:latin typeface="+mn-ea"/>
                          <a:ea typeface="+mn-ea"/>
                        </a:rPr>
                        <a:t>单品（</a:t>
                      </a:r>
                      <a:r>
                        <a:rPr lang="en-US" sz="1000" b="0" dirty="0">
                          <a:effectLst/>
                          <a:latin typeface="+mn-ea"/>
                          <a:ea typeface="+mn-ea"/>
                        </a:rPr>
                        <a:t>SPU）</a:t>
                      </a:r>
                    </a:p>
                  </a:txBody>
                  <a:tcPr anchor="ctr">
                    <a:solidFill>
                      <a:schemeClr val="accent2"/>
                    </a:solidFill>
                  </a:tcPr>
                </a:tc>
                <a:tc>
                  <a:txBody>
                    <a:bodyPr/>
                    <a:lstStyle/>
                    <a:p>
                      <a:pPr algn="ctr" fontAlgn="base"/>
                      <a:r>
                        <a:rPr lang="zh-CN" altLang="en-US" sz="1000" b="0" dirty="0">
                          <a:effectLst/>
                          <a:latin typeface="+mn-ea"/>
                          <a:ea typeface="+mn-ea"/>
                        </a:rPr>
                        <a:t>咖啡机类型</a:t>
                      </a:r>
                    </a:p>
                  </a:txBody>
                  <a:tcPr anchor="ctr">
                    <a:solidFill>
                      <a:schemeClr val="accent2"/>
                    </a:solidFill>
                  </a:tcPr>
                </a:tc>
                <a:tc>
                  <a:txBody>
                    <a:bodyPr/>
                    <a:lstStyle/>
                    <a:p>
                      <a:pPr algn="ctr" fontAlgn="base"/>
                      <a:r>
                        <a:rPr lang="zh-CN" altLang="en-US" sz="1000" b="0" dirty="0">
                          <a:effectLst/>
                          <a:latin typeface="+mn-ea"/>
                          <a:ea typeface="+mn-ea"/>
                        </a:rPr>
                        <a:t>销售金额</a:t>
                      </a:r>
                      <a:r>
                        <a:rPr lang="en-US" altLang="zh-CN" sz="1000" b="0" dirty="0">
                          <a:effectLst/>
                          <a:latin typeface="+mn-ea"/>
                          <a:ea typeface="+mn-ea"/>
                        </a:rPr>
                        <a:t>(</a:t>
                      </a:r>
                      <a:r>
                        <a:rPr lang="zh-CN" altLang="en-US" sz="1000" b="0" dirty="0">
                          <a:effectLst/>
                          <a:latin typeface="+mn-ea"/>
                          <a:ea typeface="+mn-ea"/>
                        </a:rPr>
                        <a:t>指数</a:t>
                      </a:r>
                      <a:r>
                        <a:rPr lang="en-US" altLang="zh-CN" sz="1000" b="0" dirty="0">
                          <a:effectLst/>
                          <a:latin typeface="+mn-ea"/>
                          <a:ea typeface="+mn-ea"/>
                        </a:rPr>
                        <a:t>)</a:t>
                      </a:r>
                    </a:p>
                    <a:p>
                      <a:pPr algn="ctr" fontAlgn="base"/>
                      <a:r>
                        <a:rPr lang="zh-CN" altLang="en-US" sz="1000" b="0" dirty="0">
                          <a:effectLst/>
                          <a:latin typeface="+mn-ea"/>
                          <a:ea typeface="+mn-ea"/>
                        </a:rPr>
                        <a:t>同比</a:t>
                      </a:r>
                    </a:p>
                  </a:txBody>
                  <a:tcPr anchor="ctr">
                    <a:solidFill>
                      <a:schemeClr val="accent2"/>
                    </a:solidFill>
                  </a:tcPr>
                </a:tc>
                <a:tc>
                  <a:txBody>
                    <a:bodyPr/>
                    <a:lstStyle/>
                    <a:p>
                      <a:pPr algn="ctr" fontAlgn="base"/>
                      <a:r>
                        <a:rPr lang="zh-CN" altLang="en-US" sz="1000" b="0" dirty="0">
                          <a:solidFill>
                            <a:schemeClr val="tx1"/>
                          </a:solidFill>
                          <a:effectLst/>
                          <a:latin typeface="+mn-ea"/>
                          <a:ea typeface="+mn-ea"/>
                        </a:rPr>
                        <a:t>销量</a:t>
                      </a:r>
                      <a:r>
                        <a:rPr lang="en-US" altLang="zh-CN" sz="1000" b="0" dirty="0">
                          <a:solidFill>
                            <a:schemeClr val="tx1"/>
                          </a:solidFill>
                          <a:effectLst/>
                          <a:latin typeface="+mn-ea"/>
                          <a:ea typeface="+mn-ea"/>
                        </a:rPr>
                        <a:t>(</a:t>
                      </a:r>
                      <a:r>
                        <a:rPr lang="zh-CN" altLang="en-US" sz="1000" b="0" dirty="0">
                          <a:solidFill>
                            <a:schemeClr val="tx1"/>
                          </a:solidFill>
                          <a:effectLst/>
                          <a:latin typeface="+mn-ea"/>
                          <a:ea typeface="+mn-ea"/>
                        </a:rPr>
                        <a:t>指数</a:t>
                      </a:r>
                      <a:r>
                        <a:rPr lang="en-US" altLang="zh-CN" sz="1000" b="0" dirty="0">
                          <a:solidFill>
                            <a:schemeClr val="tx1"/>
                          </a:solidFill>
                          <a:effectLst/>
                          <a:latin typeface="+mn-ea"/>
                          <a:ea typeface="+mn-ea"/>
                        </a:rPr>
                        <a:t>)</a:t>
                      </a:r>
                    </a:p>
                    <a:p>
                      <a:pPr algn="ctr" fontAlgn="base"/>
                      <a:r>
                        <a:rPr lang="zh-CN" altLang="en-US" sz="1000" b="0" dirty="0">
                          <a:solidFill>
                            <a:schemeClr val="tx1"/>
                          </a:solidFill>
                          <a:effectLst/>
                          <a:latin typeface="+mn-ea"/>
                          <a:ea typeface="+mn-ea"/>
                        </a:rPr>
                        <a:t>同比</a:t>
                      </a:r>
                    </a:p>
                  </a:txBody>
                  <a:tcPr anchor="ctr">
                    <a:solidFill>
                      <a:schemeClr val="accent2"/>
                    </a:solidFill>
                  </a:tcPr>
                </a:tc>
                <a:tc>
                  <a:txBody>
                    <a:bodyPr/>
                    <a:lstStyle/>
                    <a:p>
                      <a:pPr algn="ctr" fontAlgn="base"/>
                      <a:r>
                        <a:rPr lang="zh-CN" altLang="en-US" sz="1000" b="0" dirty="0">
                          <a:solidFill>
                            <a:schemeClr val="tx1"/>
                          </a:solidFill>
                          <a:effectLst/>
                          <a:latin typeface="+mn-ea"/>
                          <a:ea typeface="+mn-ea"/>
                        </a:rPr>
                        <a:t>价格</a:t>
                      </a:r>
                      <a:r>
                        <a:rPr lang="en-US" altLang="zh-CN" sz="1000" b="0" dirty="0">
                          <a:solidFill>
                            <a:schemeClr val="tx1"/>
                          </a:solidFill>
                          <a:effectLst/>
                          <a:latin typeface="+mn-ea"/>
                          <a:ea typeface="+mn-ea"/>
                        </a:rPr>
                        <a:t>(</a:t>
                      </a:r>
                      <a:r>
                        <a:rPr lang="zh-CN" altLang="en-US" sz="1000" b="0" dirty="0">
                          <a:solidFill>
                            <a:schemeClr val="tx1"/>
                          </a:solidFill>
                          <a:effectLst/>
                          <a:latin typeface="+mn-ea"/>
                          <a:ea typeface="+mn-ea"/>
                        </a:rPr>
                        <a:t>指数</a:t>
                      </a:r>
                      <a:r>
                        <a:rPr lang="en-US" altLang="zh-CN" sz="1000" b="0" dirty="0">
                          <a:solidFill>
                            <a:schemeClr val="tx1"/>
                          </a:solidFill>
                          <a:effectLst/>
                          <a:latin typeface="+mn-ea"/>
                          <a:ea typeface="+mn-ea"/>
                        </a:rPr>
                        <a:t>)</a:t>
                      </a:r>
                    </a:p>
                    <a:p>
                      <a:pPr algn="ctr" fontAlgn="base"/>
                      <a:r>
                        <a:rPr lang="zh-CN" altLang="en-US" sz="1000" b="0" dirty="0">
                          <a:solidFill>
                            <a:schemeClr val="tx1"/>
                          </a:solidFill>
                          <a:effectLst/>
                          <a:latin typeface="+mn-ea"/>
                          <a:ea typeface="+mn-ea"/>
                        </a:rPr>
                        <a:t>同比</a:t>
                      </a:r>
                    </a:p>
                  </a:txBody>
                  <a:tcPr anchor="ctr">
                    <a:solidFill>
                      <a:schemeClr val="accent2"/>
                    </a:solidFill>
                  </a:tcPr>
                </a:tc>
                <a:extLst>
                  <a:ext uri="{0D108BD9-81ED-4DB2-BD59-A6C34878D82A}">
                    <a16:rowId xmlns:a16="http://schemas.microsoft.com/office/drawing/2014/main" val="1851805531"/>
                  </a:ext>
                </a:extLst>
              </a:tr>
              <a:tr h="360940">
                <a:tc>
                  <a:txBody>
                    <a:bodyPr/>
                    <a:lstStyle/>
                    <a:p>
                      <a:pPr marL="0" algn="l" defTabSz="914400" rtl="0" eaLnBrk="1" fontAlgn="ctr" latinLnBrk="0" hangingPunct="1"/>
                      <a:r>
                        <a:rPr lang="en-US" altLang="zh-CN" sz="1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1</a:t>
                      </a:r>
                    </a:p>
                  </a:txBody>
                  <a:tcPr anchor="ctr">
                    <a:noFill/>
                  </a:tcPr>
                </a:tc>
                <a:tc>
                  <a:txBody>
                    <a:bodyPr/>
                    <a:lstStyle/>
                    <a:p>
                      <a:pPr marL="0" algn="l" defTabSz="914400" rtl="0" eaLnBrk="1" fontAlgn="ctr" latinLnBrk="0" hangingPunct="1"/>
                      <a:r>
                        <a:rPr lang="en-US" sz="1000" b="0" i="0" u="none" strike="noStrike" kern="1200" dirty="0" err="1">
                          <a:solidFill>
                            <a:srgbClr val="000000"/>
                          </a:solidFill>
                          <a:effectLst/>
                          <a:latin typeface="微软雅黑" panose="020B0503020204020204" pitchFamily="34" charset="-122"/>
                          <a:ea typeface="微软雅黑" panose="020B0503020204020204" pitchFamily="34" charset="-122"/>
                          <a:cs typeface="+mn-cs"/>
                        </a:rPr>
                        <a:t>Barsetto</a:t>
                      </a:r>
                      <a:r>
                        <a:rPr lang="en-US" sz="1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r>
                        <a:rPr lang="zh-CN" altLang="en-US" sz="1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百胜图 </a:t>
                      </a:r>
                      <a:r>
                        <a:rPr lang="en-US" sz="1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BAE02S</a:t>
                      </a:r>
                    </a:p>
                  </a:txBody>
                  <a:tcPr anchor="ctr">
                    <a:noFill/>
                  </a:tcPr>
                </a:tc>
                <a:tc>
                  <a:txBody>
                    <a:bodyPr/>
                    <a:lstStyle/>
                    <a:p>
                      <a:pPr marL="0" algn="ctr" defTabSz="914400" rtl="0" eaLnBrk="1" fontAlgn="ctr" latinLnBrk="0" hangingPunct="1"/>
                      <a:r>
                        <a:rPr lang="zh-CN" altLang="en-US" sz="1000" b="1" i="0" u="none" strike="noStrike" kern="1200" dirty="0">
                          <a:solidFill>
                            <a:srgbClr val="8D7963"/>
                          </a:solidFill>
                          <a:effectLst/>
                          <a:latin typeface="微软雅黑" panose="020B0503020204020204" pitchFamily="34" charset="-122"/>
                          <a:ea typeface="微软雅黑" panose="020B0503020204020204" pitchFamily="34" charset="-122"/>
                          <a:cs typeface="+mn-cs"/>
                        </a:rPr>
                        <a:t>半自动</a:t>
                      </a:r>
                    </a:p>
                  </a:txBody>
                  <a:tcPr anchor="ctr">
                    <a:noFill/>
                  </a:tcPr>
                </a:tc>
                <a:tc>
                  <a:txBody>
                    <a:bodyPr/>
                    <a:lstStyle/>
                    <a:p>
                      <a:pPr marL="0" algn="ctr" defTabSz="914400" rtl="0" eaLnBrk="1" fontAlgn="ctr" latinLnBrk="0" hangingPunct="1"/>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a:t>
                      </a:r>
                    </a:p>
                  </a:txBody>
                  <a:tcPr anchor="ctr">
                    <a:solidFill>
                      <a:schemeClr val="bg1"/>
                    </a:solidFill>
                  </a:tcPr>
                </a:tc>
                <a:tc>
                  <a:txBody>
                    <a:bodyPr/>
                    <a:lstStyle/>
                    <a:p>
                      <a:pPr marL="0" algn="ctr" defTabSz="914400" rtl="0" eaLnBrk="1" fontAlgn="ctr" latinLnBrk="0" hangingPunct="1"/>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a:t>
                      </a:r>
                    </a:p>
                  </a:txBody>
                  <a:tcPr anchor="ctr">
                    <a:solidFill>
                      <a:schemeClr val="bg1"/>
                    </a:solidFill>
                  </a:tcPr>
                </a:tc>
                <a:tc>
                  <a:txBody>
                    <a:bodyPr/>
                    <a:lstStyle/>
                    <a:p>
                      <a:pPr marL="0" algn="ctr" defTabSz="914400" rtl="0" eaLnBrk="1" fontAlgn="ctr" latinLnBrk="0" hangingPunct="1"/>
                      <a:r>
                        <a:rPr lang="en-US" altLang="zh-CN" sz="1100" b="0" i="0" u="none" strike="noStrike" kern="1200">
                          <a:solidFill>
                            <a:srgbClr val="C00000"/>
                          </a:solidFill>
                          <a:effectLst/>
                          <a:latin typeface="微软雅黑" panose="020B0503020204020204" pitchFamily="34" charset="-122"/>
                          <a:ea typeface="微软雅黑" panose="020B0503020204020204" pitchFamily="34" charset="-122"/>
                          <a:cs typeface="+mn-cs"/>
                        </a:rPr>
                        <a:t>-</a:t>
                      </a:r>
                    </a:p>
                  </a:txBody>
                  <a:tcPr anchor="ctr">
                    <a:solidFill>
                      <a:schemeClr val="bg1"/>
                    </a:solidFill>
                  </a:tcPr>
                </a:tc>
                <a:extLst>
                  <a:ext uri="{0D108BD9-81ED-4DB2-BD59-A6C34878D82A}">
                    <a16:rowId xmlns:a16="http://schemas.microsoft.com/office/drawing/2014/main" val="4219618634"/>
                  </a:ext>
                </a:extLst>
              </a:tr>
              <a:tr h="360940">
                <a:tc>
                  <a:txBody>
                    <a:bodyPr/>
                    <a:lstStyle/>
                    <a:p>
                      <a:pPr marL="0" algn="l" defTabSz="914400" rtl="0" eaLnBrk="1" fontAlgn="ctr" latinLnBrk="0" hangingPunct="1"/>
                      <a:r>
                        <a:rPr lang="en-US" altLang="zh-CN" sz="1000" b="0" i="0" u="none" strike="noStrike" kern="1200">
                          <a:solidFill>
                            <a:srgbClr val="000000"/>
                          </a:solidFill>
                          <a:effectLst/>
                          <a:latin typeface="微软雅黑" panose="020B0503020204020204" pitchFamily="34" charset="-122"/>
                          <a:ea typeface="微软雅黑" panose="020B0503020204020204" pitchFamily="34" charset="-122"/>
                          <a:cs typeface="+mn-cs"/>
                        </a:rPr>
                        <a:t>2</a:t>
                      </a:r>
                    </a:p>
                  </a:txBody>
                  <a:tcPr anchor="ctr">
                    <a:noFill/>
                  </a:tcPr>
                </a:tc>
                <a:tc>
                  <a:txBody>
                    <a:bodyPr/>
                    <a:lstStyle/>
                    <a:p>
                      <a:pPr marL="0" algn="l" defTabSz="914400" rtl="0" eaLnBrk="1" fontAlgn="ctr" latinLnBrk="0" hangingPunct="1"/>
                      <a:r>
                        <a:rPr lang="en-US" sz="1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maxim's de </a:t>
                      </a:r>
                      <a:r>
                        <a:rPr lang="en-US" sz="1000" b="0" i="0" u="none" strike="noStrike" kern="1200" dirty="0" err="1">
                          <a:solidFill>
                            <a:srgbClr val="000000"/>
                          </a:solidFill>
                          <a:effectLst/>
                          <a:latin typeface="微软雅黑" panose="020B0503020204020204" pitchFamily="34" charset="-122"/>
                          <a:ea typeface="微软雅黑" panose="020B0503020204020204" pitchFamily="34" charset="-122"/>
                          <a:cs typeface="+mn-cs"/>
                        </a:rPr>
                        <a:t>paris</a:t>
                      </a:r>
                      <a:r>
                        <a:rPr lang="en-US" sz="1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 MKA99</a:t>
                      </a:r>
                    </a:p>
                  </a:txBody>
                  <a:tcPr anchor="ctr">
                    <a:noFill/>
                  </a:tcPr>
                </a:tc>
                <a:tc>
                  <a:txBody>
                    <a:bodyPr/>
                    <a:lstStyle/>
                    <a:p>
                      <a:pPr marL="0" algn="ctr" defTabSz="914400" rtl="0" eaLnBrk="1" fontAlgn="ctr" latinLnBrk="0" hangingPunct="1"/>
                      <a:r>
                        <a:rPr lang="zh-CN" altLang="en-US" sz="1000" b="1" i="0" u="none" strike="noStrike" kern="1200" dirty="0">
                          <a:solidFill>
                            <a:srgbClr val="8D7963"/>
                          </a:solidFill>
                          <a:effectLst/>
                          <a:latin typeface="微软雅黑" panose="020B0503020204020204" pitchFamily="34" charset="-122"/>
                          <a:ea typeface="微软雅黑" panose="020B0503020204020204" pitchFamily="34" charset="-122"/>
                          <a:cs typeface="+mn-cs"/>
                        </a:rPr>
                        <a:t>半自动</a:t>
                      </a:r>
                      <a:endParaRPr lang="en-US" sz="1000" b="1" i="0" u="none" strike="noStrike" kern="1200" dirty="0">
                        <a:solidFill>
                          <a:srgbClr val="8D7963"/>
                        </a:solidFill>
                        <a:effectLst/>
                        <a:latin typeface="微软雅黑" panose="020B0503020204020204" pitchFamily="34" charset="-122"/>
                        <a:ea typeface="微软雅黑" panose="020B0503020204020204" pitchFamily="34" charset="-122"/>
                        <a:cs typeface="+mn-cs"/>
                      </a:endParaRPr>
                    </a:p>
                  </a:txBody>
                  <a:tcPr anchor="ctr">
                    <a:noFill/>
                  </a:tcPr>
                </a:tc>
                <a:tc>
                  <a:txBody>
                    <a:bodyPr/>
                    <a:lstStyle/>
                    <a:p>
                      <a:pPr marL="0" algn="ctr" defTabSz="914400" rtl="0" eaLnBrk="1" fontAlgn="ctr" latinLnBrk="0" hangingPunct="1"/>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a:t>
                      </a:r>
                    </a:p>
                  </a:txBody>
                  <a:tcPr anchor="ctr">
                    <a:solidFill>
                      <a:schemeClr val="bg1"/>
                    </a:solidFill>
                  </a:tcPr>
                </a:tc>
                <a:tc>
                  <a:txBody>
                    <a:bodyPr/>
                    <a:lstStyle/>
                    <a:p>
                      <a:pPr marL="0" algn="ctr" defTabSz="914400" rtl="0" eaLnBrk="1" fontAlgn="ctr" latinLnBrk="0" hangingPunct="1"/>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a:t>
                      </a:r>
                    </a:p>
                  </a:txBody>
                  <a:tcPr anchor="ctr">
                    <a:solidFill>
                      <a:schemeClr val="bg1"/>
                    </a:solidFill>
                  </a:tcPr>
                </a:tc>
                <a:tc>
                  <a:txBody>
                    <a:bodyPr/>
                    <a:lstStyle/>
                    <a:p>
                      <a:pPr marL="0" algn="ctr" defTabSz="914400" rtl="0" eaLnBrk="1" fontAlgn="ctr" latinLnBrk="0" hangingPunct="1"/>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a:t>
                      </a:r>
                    </a:p>
                  </a:txBody>
                  <a:tcPr anchor="ctr">
                    <a:solidFill>
                      <a:schemeClr val="bg1"/>
                    </a:solidFill>
                  </a:tcPr>
                </a:tc>
                <a:extLst>
                  <a:ext uri="{0D108BD9-81ED-4DB2-BD59-A6C34878D82A}">
                    <a16:rowId xmlns:a16="http://schemas.microsoft.com/office/drawing/2014/main" val="3510441999"/>
                  </a:ext>
                </a:extLst>
              </a:tr>
              <a:tr h="360940">
                <a:tc>
                  <a:txBody>
                    <a:bodyPr/>
                    <a:lstStyle/>
                    <a:p>
                      <a:pPr marL="0" algn="l" defTabSz="914400" rtl="0" eaLnBrk="1" fontAlgn="ctr" latinLnBrk="0" hangingPunct="1"/>
                      <a:r>
                        <a:rPr lang="en-US" altLang="zh-CN" sz="1000" b="0" i="0" u="none" strike="noStrike" kern="1200">
                          <a:solidFill>
                            <a:srgbClr val="000000"/>
                          </a:solidFill>
                          <a:effectLst/>
                          <a:latin typeface="微软雅黑" panose="020B0503020204020204" pitchFamily="34" charset="-122"/>
                          <a:ea typeface="微软雅黑" panose="020B0503020204020204" pitchFamily="34" charset="-122"/>
                          <a:cs typeface="+mn-cs"/>
                        </a:rPr>
                        <a:t>3</a:t>
                      </a:r>
                    </a:p>
                  </a:txBody>
                  <a:tcPr anchor="ctr">
                    <a:noFill/>
                  </a:tcPr>
                </a:tc>
                <a:tc>
                  <a:txBody>
                    <a:bodyPr/>
                    <a:lstStyle/>
                    <a:p>
                      <a:pPr marL="0" algn="l" defTabSz="914400" rtl="0" eaLnBrk="1" fontAlgn="ctr" latinLnBrk="0" hangingPunct="1"/>
                      <a:r>
                        <a:rPr lang="en-US" sz="1000" b="0" i="0" u="none" strike="noStrike" kern="1200" dirty="0" err="1">
                          <a:solidFill>
                            <a:srgbClr val="000000"/>
                          </a:solidFill>
                          <a:effectLst/>
                          <a:latin typeface="微软雅黑" panose="020B0503020204020204" pitchFamily="34" charset="-122"/>
                          <a:ea typeface="微软雅黑" panose="020B0503020204020204" pitchFamily="34" charset="-122"/>
                          <a:cs typeface="+mn-cs"/>
                        </a:rPr>
                        <a:t>Delonghi</a:t>
                      </a:r>
                      <a:r>
                        <a:rPr lang="en-US" sz="1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r>
                        <a:rPr lang="zh-CN" altLang="en-US" sz="1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德龙 </a:t>
                      </a:r>
                      <a:r>
                        <a:rPr lang="en-US" sz="1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E </a:t>
                      </a:r>
                      <a:r>
                        <a:rPr lang="en-US" sz="1000" b="0" i="0" u="none" strike="noStrike" kern="1200" dirty="0" err="1">
                          <a:solidFill>
                            <a:srgbClr val="000000"/>
                          </a:solidFill>
                          <a:effectLst/>
                          <a:latin typeface="微软雅黑" panose="020B0503020204020204" pitchFamily="34" charset="-122"/>
                          <a:ea typeface="微软雅黑" panose="020B0503020204020204" pitchFamily="34" charset="-122"/>
                          <a:cs typeface="+mn-cs"/>
                        </a:rPr>
                        <a:t>LattePro</a:t>
                      </a:r>
                      <a:endParaRPr lang="en-US" sz="100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anchor="ctr">
                    <a:noFill/>
                  </a:tcPr>
                </a:tc>
                <a:tc>
                  <a:txBody>
                    <a:bodyPr/>
                    <a:lstStyle/>
                    <a:p>
                      <a:pPr marL="0" algn="ctr" defTabSz="914400" rtl="0" eaLnBrk="1" fontAlgn="ctr" latinLnBrk="0" hangingPunct="1"/>
                      <a:r>
                        <a:rPr lang="zh-CN" altLang="en-US" sz="1000" b="1" i="0" u="none" strike="noStrike" kern="1200" dirty="0">
                          <a:solidFill>
                            <a:srgbClr val="73461F"/>
                          </a:solidFill>
                          <a:effectLst/>
                          <a:latin typeface="微软雅黑" panose="020B0503020204020204" pitchFamily="34" charset="-122"/>
                          <a:ea typeface="微软雅黑" panose="020B0503020204020204" pitchFamily="34" charset="-122"/>
                          <a:cs typeface="+mn-cs"/>
                        </a:rPr>
                        <a:t>全自动</a:t>
                      </a:r>
                    </a:p>
                  </a:txBody>
                  <a:tcPr anchor="ctr">
                    <a:noFill/>
                  </a:tcPr>
                </a:tc>
                <a:tc>
                  <a:txBody>
                    <a:bodyPr/>
                    <a:lstStyle/>
                    <a:p>
                      <a:pPr marL="0" algn="ctr" defTabSz="914400" rtl="0" eaLnBrk="1" fontAlgn="ctr" latinLnBrk="0" hangingPunct="1"/>
                      <a:r>
                        <a:rPr lang="en-US" altLang="zh-CN" sz="1100" b="0" i="0" u="none" strike="noStrike" kern="1200" dirty="0">
                          <a:solidFill>
                            <a:schemeClr val="accent6"/>
                          </a:solidFill>
                          <a:effectLst/>
                          <a:latin typeface="微软雅黑" panose="020B0503020204020204" pitchFamily="34" charset="-122"/>
                          <a:ea typeface="微软雅黑" panose="020B0503020204020204" pitchFamily="34" charset="-122"/>
                          <a:cs typeface="+mn-cs"/>
                        </a:rPr>
                        <a:t>+23%</a:t>
                      </a:r>
                    </a:p>
                  </a:txBody>
                  <a:tcPr anchor="ctr">
                    <a:solidFill>
                      <a:srgbClr val="DBF0C5"/>
                    </a:solidFill>
                  </a:tcPr>
                </a:tc>
                <a:tc>
                  <a:txBody>
                    <a:bodyPr/>
                    <a:lstStyle/>
                    <a:p>
                      <a:pPr marL="0" algn="ctr" defTabSz="914400" rtl="0" eaLnBrk="1" fontAlgn="ctr" latinLnBrk="0" hangingPunct="1"/>
                      <a:r>
                        <a:rPr lang="en-US" altLang="zh-CN" sz="1100" b="0" i="0" u="none" strike="noStrike" kern="1200" dirty="0">
                          <a:solidFill>
                            <a:schemeClr val="accent6"/>
                          </a:solidFill>
                          <a:effectLst/>
                          <a:latin typeface="微软雅黑" panose="020B0503020204020204" pitchFamily="34" charset="-122"/>
                          <a:ea typeface="微软雅黑" panose="020B0503020204020204" pitchFamily="34" charset="-122"/>
                          <a:cs typeface="+mn-cs"/>
                        </a:rPr>
                        <a:t>+27%</a:t>
                      </a:r>
                    </a:p>
                  </a:txBody>
                  <a:tcPr anchor="ctr">
                    <a:solidFill>
                      <a:srgbClr val="DBF0C5"/>
                    </a:solidFill>
                  </a:tcPr>
                </a:tc>
                <a:tc>
                  <a:txBody>
                    <a:bodyPr/>
                    <a:lstStyle/>
                    <a:p>
                      <a:pPr marL="0" algn="ctr" defTabSz="914400" rtl="0" eaLnBrk="1" fontAlgn="ctr" latinLnBrk="0" hangingPunct="1"/>
                      <a:r>
                        <a:rPr lang="en-US" altLang="zh-CN" sz="1100" b="0" i="0" u="none" strike="noStrike" kern="1200" dirty="0">
                          <a:solidFill>
                            <a:schemeClr val="accent6"/>
                          </a:solidFill>
                          <a:effectLst/>
                          <a:latin typeface="微软雅黑" panose="020B0503020204020204" pitchFamily="34" charset="-122"/>
                          <a:ea typeface="微软雅黑" panose="020B0503020204020204" pitchFamily="34" charset="-122"/>
                          <a:cs typeface="+mn-cs"/>
                        </a:rPr>
                        <a:t>+27%</a:t>
                      </a:r>
                    </a:p>
                  </a:txBody>
                  <a:tcPr anchor="ctr">
                    <a:solidFill>
                      <a:srgbClr val="DBF0C5"/>
                    </a:solidFill>
                  </a:tcPr>
                </a:tc>
                <a:extLst>
                  <a:ext uri="{0D108BD9-81ED-4DB2-BD59-A6C34878D82A}">
                    <a16:rowId xmlns:a16="http://schemas.microsoft.com/office/drawing/2014/main" val="1148857085"/>
                  </a:ext>
                </a:extLst>
              </a:tr>
              <a:tr h="414048">
                <a:tc>
                  <a:txBody>
                    <a:bodyPr/>
                    <a:lstStyle/>
                    <a:p>
                      <a:pPr marL="0" algn="l" defTabSz="914400" rtl="0" eaLnBrk="1" fontAlgn="ctr" latinLnBrk="0" hangingPunct="1"/>
                      <a:r>
                        <a:rPr lang="en-US" altLang="zh-CN" sz="1000" b="0" i="0" u="none" strike="noStrike" kern="1200">
                          <a:solidFill>
                            <a:srgbClr val="000000"/>
                          </a:solidFill>
                          <a:effectLst/>
                          <a:latin typeface="微软雅黑" panose="020B0503020204020204" pitchFamily="34" charset="-122"/>
                          <a:ea typeface="微软雅黑" panose="020B0503020204020204" pitchFamily="34" charset="-122"/>
                          <a:cs typeface="+mn-cs"/>
                        </a:rPr>
                        <a:t>4</a:t>
                      </a:r>
                    </a:p>
                  </a:txBody>
                  <a:tcPr anchor="ctr">
                    <a:noFill/>
                  </a:tcPr>
                </a:tc>
                <a:tc>
                  <a:txBody>
                    <a:bodyPr/>
                    <a:lstStyle/>
                    <a:p>
                      <a:pPr marL="0" algn="l" defTabSz="914400" rtl="0" eaLnBrk="1" fontAlgn="ctr" latinLnBrk="0" hangingPunct="1"/>
                      <a:r>
                        <a:rPr lang="en-US" sz="1000" b="0" i="0" u="none" strike="noStrike" kern="1200" dirty="0" err="1">
                          <a:solidFill>
                            <a:srgbClr val="000000"/>
                          </a:solidFill>
                          <a:effectLst/>
                          <a:latin typeface="微软雅黑" panose="020B0503020204020204" pitchFamily="34" charset="-122"/>
                          <a:ea typeface="微软雅黑" panose="020B0503020204020204" pitchFamily="34" charset="-122"/>
                          <a:cs typeface="+mn-cs"/>
                        </a:rPr>
                        <a:t>Delonghi</a:t>
                      </a:r>
                      <a:r>
                        <a:rPr lang="en-US" sz="1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r>
                        <a:rPr lang="zh-CN" altLang="en-US" sz="1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德龙 </a:t>
                      </a:r>
                      <a:r>
                        <a:rPr lang="en-US" sz="1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ECAM450.76.T</a:t>
                      </a:r>
                    </a:p>
                  </a:txBody>
                  <a:tcPr anchor="ctr">
                    <a:noFill/>
                  </a:tcPr>
                </a:tc>
                <a:tc>
                  <a:txBody>
                    <a:bodyPr/>
                    <a:lstStyle/>
                    <a:p>
                      <a:pPr marL="0" algn="ctr" defTabSz="914400" rtl="0" eaLnBrk="1" fontAlgn="ctr" latinLnBrk="0" hangingPunct="1"/>
                      <a:r>
                        <a:rPr lang="zh-CN" altLang="en-US" sz="1000" b="1" i="0" u="none" strike="noStrike" kern="1200" dirty="0">
                          <a:solidFill>
                            <a:srgbClr val="73461F"/>
                          </a:solidFill>
                          <a:effectLst/>
                          <a:latin typeface="微软雅黑" panose="020B0503020204020204" pitchFamily="34" charset="-122"/>
                          <a:ea typeface="微软雅黑" panose="020B0503020204020204" pitchFamily="34" charset="-122"/>
                          <a:cs typeface="+mn-cs"/>
                        </a:rPr>
                        <a:t>全自动</a:t>
                      </a:r>
                    </a:p>
                  </a:txBody>
                  <a:tcPr anchor="ctr">
                    <a:noFill/>
                  </a:tcPr>
                </a:tc>
                <a:tc>
                  <a:txBody>
                    <a:bodyPr/>
                    <a:lstStyle/>
                    <a:p>
                      <a:pPr marL="0" algn="ctr" defTabSz="914400" rtl="0" eaLnBrk="1" fontAlgn="ctr" latinLnBrk="0" hangingPunct="1"/>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a:t>
                      </a:r>
                    </a:p>
                  </a:txBody>
                  <a:tcPr anchor="ctr">
                    <a:noFill/>
                  </a:tcPr>
                </a:tc>
                <a:tc>
                  <a:txBody>
                    <a:bodyPr/>
                    <a:lstStyle/>
                    <a:p>
                      <a:pPr marL="0" algn="ctr" defTabSz="914400" rtl="0" eaLnBrk="1" fontAlgn="ctr" latinLnBrk="0" hangingPunct="1"/>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a:t>
                      </a:r>
                    </a:p>
                  </a:txBody>
                  <a:tcPr anchor="ctr">
                    <a:noFill/>
                  </a:tcPr>
                </a:tc>
                <a:tc>
                  <a:txBody>
                    <a:bodyPr/>
                    <a:lstStyle/>
                    <a:p>
                      <a:pPr marL="0" algn="ctr" defTabSz="914400" rtl="0" eaLnBrk="1" fontAlgn="ctr" latinLnBrk="0" hangingPunct="1"/>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a:t>
                      </a:r>
                    </a:p>
                  </a:txBody>
                  <a:tcPr anchor="ctr">
                    <a:noFill/>
                  </a:tcPr>
                </a:tc>
                <a:extLst>
                  <a:ext uri="{0D108BD9-81ED-4DB2-BD59-A6C34878D82A}">
                    <a16:rowId xmlns:a16="http://schemas.microsoft.com/office/drawing/2014/main" val="3893936016"/>
                  </a:ext>
                </a:extLst>
              </a:tr>
              <a:tr h="360940">
                <a:tc>
                  <a:txBody>
                    <a:bodyPr/>
                    <a:lstStyle/>
                    <a:p>
                      <a:pPr marL="0" algn="l" defTabSz="914400" rtl="0" eaLnBrk="1" fontAlgn="ctr" latinLnBrk="0" hangingPunct="1"/>
                      <a:r>
                        <a:rPr lang="en-US" altLang="zh-CN" sz="1000" b="0" i="0" u="none" strike="noStrike" kern="1200">
                          <a:solidFill>
                            <a:srgbClr val="000000"/>
                          </a:solidFill>
                          <a:effectLst/>
                          <a:latin typeface="微软雅黑" panose="020B0503020204020204" pitchFamily="34" charset="-122"/>
                          <a:ea typeface="微软雅黑" panose="020B0503020204020204" pitchFamily="34" charset="-122"/>
                          <a:cs typeface="+mn-cs"/>
                        </a:rPr>
                        <a:t>5</a:t>
                      </a:r>
                    </a:p>
                  </a:txBody>
                  <a:tcPr anchor="ctr">
                    <a:noFill/>
                  </a:tcPr>
                </a:tc>
                <a:tc>
                  <a:txBody>
                    <a:bodyPr/>
                    <a:lstStyle/>
                    <a:p>
                      <a:pPr marL="0" algn="l" defTabSz="914400" rtl="0" eaLnBrk="1" fontAlgn="ctr" latinLnBrk="0" hangingPunct="1"/>
                      <a:r>
                        <a:rPr lang="en-US" sz="1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Philips/</a:t>
                      </a:r>
                      <a:r>
                        <a:rPr lang="zh-CN" altLang="en-US" sz="1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飞利浦 </a:t>
                      </a:r>
                      <a:r>
                        <a:rPr lang="en-US" sz="1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EP3146/82</a:t>
                      </a:r>
                    </a:p>
                  </a:txBody>
                  <a:tcPr anchor="ctr">
                    <a:noFill/>
                  </a:tcPr>
                </a:tc>
                <a:tc>
                  <a:txBody>
                    <a:bodyPr/>
                    <a:lstStyle/>
                    <a:p>
                      <a:pPr marL="0" algn="ctr" defTabSz="914400" rtl="0" eaLnBrk="1" fontAlgn="ctr" latinLnBrk="0" hangingPunct="1"/>
                      <a:r>
                        <a:rPr lang="zh-CN" altLang="en-US" sz="1000" b="1" i="0" u="none" strike="noStrike" kern="1200" dirty="0">
                          <a:solidFill>
                            <a:srgbClr val="73461F"/>
                          </a:solidFill>
                          <a:effectLst/>
                          <a:latin typeface="微软雅黑" panose="020B0503020204020204" pitchFamily="34" charset="-122"/>
                          <a:ea typeface="微软雅黑" panose="020B0503020204020204" pitchFamily="34" charset="-122"/>
                          <a:cs typeface="+mn-cs"/>
                        </a:rPr>
                        <a:t>全自动</a:t>
                      </a:r>
                    </a:p>
                  </a:txBody>
                  <a:tcPr anchor="ctr">
                    <a:noFill/>
                  </a:tcPr>
                </a:tc>
                <a:tc>
                  <a:txBody>
                    <a:bodyPr/>
                    <a:lstStyle/>
                    <a:p>
                      <a:pPr marL="0" algn="ctr" defTabSz="914400" rtl="0" eaLnBrk="1" fontAlgn="ctr" latinLnBrk="0" hangingPunct="1"/>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-10%</a:t>
                      </a:r>
                    </a:p>
                  </a:txBody>
                  <a:tcPr anchor="ctr">
                    <a:solidFill>
                      <a:srgbClr val="FFE7E7"/>
                    </a:solidFill>
                  </a:tcPr>
                </a:tc>
                <a:tc>
                  <a:txBody>
                    <a:bodyPr/>
                    <a:lstStyle/>
                    <a:p>
                      <a:pPr marL="0" algn="ctr" defTabSz="914400" rtl="0" eaLnBrk="1" fontAlgn="ctr" latinLnBrk="0" hangingPunct="1"/>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-2%</a:t>
                      </a:r>
                    </a:p>
                  </a:txBody>
                  <a:tcPr anchor="ctr">
                    <a:solidFill>
                      <a:srgbClr val="FFE7E7"/>
                    </a:solidFill>
                  </a:tcPr>
                </a:tc>
                <a:tc>
                  <a:txBody>
                    <a:bodyPr/>
                    <a:lstStyle/>
                    <a:p>
                      <a:pPr marL="0" algn="ctr" defTabSz="914400" rtl="0" eaLnBrk="1" fontAlgn="ctr" latinLnBrk="0" hangingPunct="1"/>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-1.5%</a:t>
                      </a:r>
                    </a:p>
                  </a:txBody>
                  <a:tcPr anchor="ctr">
                    <a:solidFill>
                      <a:srgbClr val="FFE7E7"/>
                    </a:solidFill>
                  </a:tcPr>
                </a:tc>
                <a:extLst>
                  <a:ext uri="{0D108BD9-81ED-4DB2-BD59-A6C34878D82A}">
                    <a16:rowId xmlns:a16="http://schemas.microsoft.com/office/drawing/2014/main" val="2770524102"/>
                  </a:ext>
                </a:extLst>
              </a:tr>
              <a:tr h="414048">
                <a:tc>
                  <a:txBody>
                    <a:bodyPr/>
                    <a:lstStyle/>
                    <a:p>
                      <a:pPr marL="0" algn="l" defTabSz="914400" rtl="0" eaLnBrk="1" fontAlgn="ctr" latinLnBrk="0" hangingPunct="1"/>
                      <a:r>
                        <a:rPr lang="en-US" altLang="zh-CN" sz="1000" b="0" i="0" u="none" strike="noStrike" kern="1200">
                          <a:solidFill>
                            <a:srgbClr val="000000"/>
                          </a:solidFill>
                          <a:effectLst/>
                          <a:latin typeface="微软雅黑" panose="020B0503020204020204" pitchFamily="34" charset="-122"/>
                          <a:ea typeface="微软雅黑" panose="020B0503020204020204" pitchFamily="34" charset="-122"/>
                          <a:cs typeface="+mn-cs"/>
                        </a:rPr>
                        <a:t>6</a:t>
                      </a:r>
                    </a:p>
                  </a:txBody>
                  <a:tcPr anchor="ctr">
                    <a:lnB w="19050" cap="flat" cmpd="sng" algn="ctr">
                      <a:noFill/>
                      <a:prstDash val="sysDash"/>
                      <a:round/>
                      <a:headEnd type="none" w="med" len="med"/>
                      <a:tailEnd type="none" w="med" len="med"/>
                    </a:lnB>
                    <a:noFill/>
                  </a:tcPr>
                </a:tc>
                <a:tc>
                  <a:txBody>
                    <a:bodyPr/>
                    <a:lstStyle/>
                    <a:p>
                      <a:pPr marL="0" algn="l" defTabSz="914400" rtl="0" eaLnBrk="1" fontAlgn="ctr" latinLnBrk="0" hangingPunct="1"/>
                      <a:r>
                        <a:rPr lang="en-US" sz="1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NESPRESSO/</a:t>
                      </a:r>
                      <a:r>
                        <a:rPr lang="zh-CN" altLang="en-US" sz="1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奈斯派索 </a:t>
                      </a:r>
                      <a:r>
                        <a:rPr lang="en-US" sz="1000" b="0" i="0" u="none" strike="noStrike" kern="1200" dirty="0" err="1">
                          <a:solidFill>
                            <a:srgbClr val="000000"/>
                          </a:solidFill>
                          <a:effectLst/>
                          <a:latin typeface="微软雅黑" panose="020B0503020204020204" pitchFamily="34" charset="-122"/>
                          <a:ea typeface="微软雅黑" panose="020B0503020204020204" pitchFamily="34" charset="-122"/>
                          <a:cs typeface="+mn-cs"/>
                        </a:rPr>
                        <a:t>Essenza</a:t>
                      </a:r>
                      <a:r>
                        <a:rPr lang="en-US" sz="1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 Mini+</a:t>
                      </a:r>
                      <a:r>
                        <a:rPr lang="zh-CN" altLang="en-US" sz="1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温和淡雅</a:t>
                      </a:r>
                      <a:r>
                        <a:rPr lang="en-US" altLang="zh-CN" sz="1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5</a:t>
                      </a:r>
                      <a:r>
                        <a:rPr lang="zh-CN" altLang="en-US" sz="1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条</a:t>
                      </a:r>
                    </a:p>
                  </a:txBody>
                  <a:tcPr anchor="ctr">
                    <a:lnB w="19050" cap="flat" cmpd="sng" algn="ctr">
                      <a:noFill/>
                      <a:prstDash val="sysDash"/>
                      <a:round/>
                      <a:headEnd type="none" w="med" len="med"/>
                      <a:tailEnd type="none" w="med" len="med"/>
                    </a:lnB>
                    <a:noFill/>
                  </a:tcPr>
                </a:tc>
                <a:tc>
                  <a:txBody>
                    <a:bodyPr/>
                    <a:lstStyle/>
                    <a:p>
                      <a:pPr marL="0" algn="ctr" defTabSz="914400" rtl="0" eaLnBrk="1" fontAlgn="ctr" latinLnBrk="0" hangingPunct="1"/>
                      <a:r>
                        <a:rPr lang="zh-CN" altLang="en-US" sz="1000" b="1" i="0" u="none" strike="noStrike" kern="1200" dirty="0">
                          <a:solidFill>
                            <a:schemeClr val="accent3"/>
                          </a:solidFill>
                          <a:effectLst/>
                          <a:latin typeface="微软雅黑" panose="020B0503020204020204" pitchFamily="34" charset="-122"/>
                          <a:ea typeface="微软雅黑" panose="020B0503020204020204" pitchFamily="34" charset="-122"/>
                          <a:cs typeface="+mn-cs"/>
                        </a:rPr>
                        <a:t>胶囊</a:t>
                      </a:r>
                    </a:p>
                  </a:txBody>
                  <a:tcPr anchor="ctr">
                    <a:lnB w="19050" cap="flat" cmpd="sng" algn="ctr">
                      <a:noFill/>
                      <a:prstDash val="sysDash"/>
                      <a:round/>
                      <a:headEnd type="none" w="med" len="med"/>
                      <a:tailEnd type="none" w="med" len="med"/>
                    </a:lnB>
                    <a:noFill/>
                  </a:tcPr>
                </a:tc>
                <a:tc>
                  <a:txBody>
                    <a:bodyPr/>
                    <a:lstStyle/>
                    <a:p>
                      <a:pPr marL="0" algn="ctr" defTabSz="914400" rtl="0" eaLnBrk="1" fontAlgn="ctr" latinLnBrk="0" hangingPunct="1"/>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-14%</a:t>
                      </a:r>
                    </a:p>
                  </a:txBody>
                  <a:tcPr anchor="ctr">
                    <a:lnB w="19050" cap="flat" cmpd="sng" algn="ctr">
                      <a:noFill/>
                      <a:prstDash val="sysDash"/>
                      <a:round/>
                      <a:headEnd type="none" w="med" len="med"/>
                      <a:tailEnd type="none" w="med" len="med"/>
                    </a:lnB>
                    <a:solidFill>
                      <a:srgbClr val="FFE7E7"/>
                    </a:solidFill>
                  </a:tcPr>
                </a:tc>
                <a:tc>
                  <a:txBody>
                    <a:bodyPr/>
                    <a:lstStyle/>
                    <a:p>
                      <a:pPr marL="0" algn="ctr" defTabSz="914400" rtl="0" eaLnBrk="1" fontAlgn="ctr" latinLnBrk="0" hangingPunct="1"/>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-15%</a:t>
                      </a:r>
                    </a:p>
                  </a:txBody>
                  <a:tcPr anchor="ctr">
                    <a:lnB w="19050" cap="flat" cmpd="sng" algn="ctr">
                      <a:noFill/>
                      <a:prstDash val="sysDash"/>
                      <a:round/>
                      <a:headEnd type="none" w="med" len="med"/>
                      <a:tailEnd type="none" w="med" len="med"/>
                    </a:lnB>
                    <a:solidFill>
                      <a:srgbClr val="FFE7E7"/>
                    </a:solidFill>
                  </a:tcPr>
                </a:tc>
                <a:tc>
                  <a:txBody>
                    <a:bodyPr/>
                    <a:lstStyle/>
                    <a:p>
                      <a:pPr marL="0" algn="ctr" defTabSz="914400" rtl="0" eaLnBrk="1" fontAlgn="ctr" latinLnBrk="0" hangingPunct="1"/>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-17%</a:t>
                      </a:r>
                    </a:p>
                  </a:txBody>
                  <a:tcPr anchor="ctr">
                    <a:lnB w="19050" cap="flat" cmpd="sng" algn="ctr">
                      <a:noFill/>
                      <a:prstDash val="sysDash"/>
                      <a:round/>
                      <a:headEnd type="none" w="med" len="med"/>
                      <a:tailEnd type="none" w="med" len="med"/>
                    </a:lnB>
                    <a:solidFill>
                      <a:srgbClr val="FFE7E7"/>
                    </a:solidFill>
                  </a:tcPr>
                </a:tc>
                <a:extLst>
                  <a:ext uri="{0D108BD9-81ED-4DB2-BD59-A6C34878D82A}">
                    <a16:rowId xmlns:a16="http://schemas.microsoft.com/office/drawing/2014/main" val="3922595833"/>
                  </a:ext>
                </a:extLst>
              </a:tr>
              <a:tr h="360940">
                <a:tc>
                  <a:txBody>
                    <a:bodyPr/>
                    <a:lstStyle/>
                    <a:p>
                      <a:pPr marL="0" algn="l" defTabSz="914400" rtl="0" eaLnBrk="1" fontAlgn="ctr" latinLnBrk="0" hangingPunct="1"/>
                      <a:r>
                        <a:rPr lang="en-US" altLang="zh-CN" sz="1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7</a:t>
                      </a:r>
                    </a:p>
                  </a:txBody>
                  <a:tcPr anchor="ctr">
                    <a:lnL w="19050" cap="flat" cmpd="sng" algn="ctr">
                      <a:noFill/>
                      <a:prstDash val="sysDash"/>
                      <a:round/>
                      <a:headEnd type="none" w="med" len="med"/>
                      <a:tailEnd type="none" w="med" len="med"/>
                    </a:lnL>
                    <a:lnR>
                      <a:noFill/>
                    </a:lnR>
                    <a:lnT w="19050" cap="flat" cmpd="sng" algn="ctr">
                      <a:noFill/>
                      <a:prstDash val="sysDash"/>
                      <a:round/>
                      <a:headEnd type="none" w="med" len="med"/>
                      <a:tailEnd type="none" w="med" len="med"/>
                    </a:lnT>
                    <a:lnB w="1905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14400" rtl="0" eaLnBrk="1" fontAlgn="ctr" latinLnBrk="0" hangingPunct="1"/>
                      <a:r>
                        <a:rPr lang="en-US" sz="1000" b="0" i="0" u="none" strike="noStrike" kern="1200" dirty="0" err="1">
                          <a:solidFill>
                            <a:srgbClr val="000000"/>
                          </a:solidFill>
                          <a:effectLst/>
                          <a:latin typeface="微软雅黑" panose="020B0503020204020204" pitchFamily="34" charset="-122"/>
                          <a:ea typeface="微软雅黑" panose="020B0503020204020204" pitchFamily="34" charset="-122"/>
                          <a:cs typeface="+mn-cs"/>
                        </a:rPr>
                        <a:t>Barsetto</a:t>
                      </a:r>
                      <a:r>
                        <a:rPr lang="en-US" sz="1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r>
                        <a:rPr lang="zh-CN" altLang="en-US" sz="1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百胜图 </a:t>
                      </a:r>
                      <a:r>
                        <a:rPr lang="en-US" sz="1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BAE-V1</a:t>
                      </a:r>
                    </a:p>
                  </a:txBody>
                  <a:tcPr anchor="ctr">
                    <a:lnL>
                      <a:noFill/>
                    </a:lnL>
                    <a:lnR>
                      <a:noFill/>
                    </a:lnR>
                    <a:lnT w="19050" cap="flat" cmpd="sng" algn="ctr">
                      <a:noFill/>
                      <a:prstDash val="sysDash"/>
                      <a:round/>
                      <a:headEnd type="none" w="med" len="med"/>
                      <a:tailEnd type="none" w="med" len="med"/>
                    </a:lnT>
                    <a:lnB w="1905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zh-CN" altLang="en-US" sz="1000" b="1" i="0" u="none" strike="noStrike" kern="1200" dirty="0">
                          <a:solidFill>
                            <a:srgbClr val="8D7963"/>
                          </a:solidFill>
                          <a:effectLst/>
                          <a:latin typeface="微软雅黑" panose="020B0503020204020204" pitchFamily="34" charset="-122"/>
                          <a:ea typeface="微软雅黑" panose="020B0503020204020204" pitchFamily="34" charset="-122"/>
                          <a:cs typeface="+mn-cs"/>
                        </a:rPr>
                        <a:t>半自动</a:t>
                      </a:r>
                    </a:p>
                  </a:txBody>
                  <a:tcPr anchor="ctr">
                    <a:lnL>
                      <a:noFill/>
                    </a:lnL>
                    <a:lnR>
                      <a:noFill/>
                    </a:lnR>
                    <a:lnT w="19050" cap="flat" cmpd="sng" algn="ctr">
                      <a:noFill/>
                      <a:prstDash val="sysDash"/>
                      <a:round/>
                      <a:headEnd type="none" w="med" len="med"/>
                      <a:tailEnd type="none" w="med" len="med"/>
                    </a:lnT>
                    <a:lnB w="1905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a:t>
                      </a:r>
                    </a:p>
                  </a:txBody>
                  <a:tcPr anchor="ctr">
                    <a:lnL>
                      <a:noFill/>
                    </a:lnL>
                    <a:lnR>
                      <a:noFill/>
                    </a:lnR>
                    <a:lnT w="19050" cap="flat" cmpd="sng" algn="ctr">
                      <a:noFill/>
                      <a:prstDash val="sysDash"/>
                      <a:round/>
                      <a:headEnd type="none" w="med" len="med"/>
                      <a:tailEnd type="none" w="med" len="med"/>
                    </a:lnT>
                    <a:lnB w="1905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a:t>
                      </a:r>
                    </a:p>
                  </a:txBody>
                  <a:tcPr anchor="ctr">
                    <a:lnL>
                      <a:noFill/>
                    </a:lnL>
                    <a:lnR>
                      <a:noFill/>
                    </a:lnR>
                    <a:lnT w="19050" cap="flat" cmpd="sng" algn="ctr">
                      <a:noFill/>
                      <a:prstDash val="sysDash"/>
                      <a:round/>
                      <a:headEnd type="none" w="med" len="med"/>
                      <a:tailEnd type="none" w="med" len="med"/>
                    </a:lnT>
                    <a:lnB w="1905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a:t>
                      </a:r>
                    </a:p>
                  </a:txBody>
                  <a:tcPr anchor="ctr">
                    <a:lnL>
                      <a:noFill/>
                    </a:lnL>
                    <a:lnR w="19050" cap="flat" cmpd="sng" algn="ctr">
                      <a:noFill/>
                      <a:prstDash val="sysDash"/>
                      <a:round/>
                      <a:headEnd type="none" w="med" len="med"/>
                      <a:tailEnd type="none" w="med" len="med"/>
                    </a:lnR>
                    <a:lnT w="19050" cap="flat" cmpd="sng" algn="ctr">
                      <a:noFill/>
                      <a:prstDash val="sysDash"/>
                      <a:round/>
                      <a:headEnd type="none" w="med" len="med"/>
                      <a:tailEnd type="none" w="med" len="med"/>
                    </a:lnT>
                    <a:lnB w="1905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35199298"/>
                  </a:ext>
                </a:extLst>
              </a:tr>
              <a:tr h="414048">
                <a:tc>
                  <a:txBody>
                    <a:bodyPr/>
                    <a:lstStyle/>
                    <a:p>
                      <a:pPr marL="0" algn="l" defTabSz="914400" rtl="0" eaLnBrk="1" fontAlgn="ctr" latinLnBrk="0" hangingPunct="1"/>
                      <a:r>
                        <a:rPr lang="en-US" altLang="zh-CN" sz="1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8</a:t>
                      </a:r>
                    </a:p>
                  </a:txBody>
                  <a:tcPr anchor="ctr">
                    <a:lnT w="19050" cap="flat" cmpd="sng" algn="ctr">
                      <a:noFill/>
                      <a:prstDash val="sysDash"/>
                      <a:round/>
                      <a:headEnd type="none" w="med" len="med"/>
                      <a:tailEnd type="none" w="med" len="med"/>
                    </a:lnT>
                    <a:noFill/>
                  </a:tcPr>
                </a:tc>
                <a:tc>
                  <a:txBody>
                    <a:bodyPr/>
                    <a:lstStyle/>
                    <a:p>
                      <a:pPr marL="0" algn="l" defTabSz="914400" rtl="0" eaLnBrk="1" fontAlgn="ctr" latinLnBrk="0" hangingPunct="1"/>
                      <a:r>
                        <a:rPr lang="en-US" sz="1000" b="0" i="0" u="none" strike="noStrike" kern="1200" dirty="0" err="1">
                          <a:solidFill>
                            <a:srgbClr val="000000"/>
                          </a:solidFill>
                          <a:effectLst/>
                          <a:latin typeface="微软雅黑" panose="020B0503020204020204" pitchFamily="34" charset="-122"/>
                          <a:ea typeface="微软雅黑" panose="020B0503020204020204" pitchFamily="34" charset="-122"/>
                          <a:cs typeface="+mn-cs"/>
                        </a:rPr>
                        <a:t>Delonghi</a:t>
                      </a:r>
                      <a:r>
                        <a:rPr lang="en-US" sz="1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r>
                        <a:rPr lang="zh-CN" altLang="en-US" sz="1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德龙 </a:t>
                      </a:r>
                      <a:r>
                        <a:rPr lang="en-US" sz="1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ECAM22.110.SB</a:t>
                      </a:r>
                    </a:p>
                  </a:txBody>
                  <a:tcPr anchor="ctr">
                    <a:lnT w="19050" cap="flat" cmpd="sng" algn="ctr">
                      <a:noFill/>
                      <a:prstDash val="sysDash"/>
                      <a:round/>
                      <a:headEnd type="none" w="med" len="med"/>
                      <a:tailEnd type="none" w="med" len="med"/>
                    </a:lnT>
                    <a:noFill/>
                  </a:tcPr>
                </a:tc>
                <a:tc>
                  <a:txBody>
                    <a:bodyPr/>
                    <a:lstStyle/>
                    <a:p>
                      <a:pPr marL="0" algn="ctr" defTabSz="914400" rtl="0" eaLnBrk="1" fontAlgn="ctr" latinLnBrk="0" hangingPunct="1"/>
                      <a:r>
                        <a:rPr lang="zh-CN" altLang="en-US" sz="1000" b="1" i="0" u="none" strike="noStrike" kern="1200" dirty="0">
                          <a:solidFill>
                            <a:srgbClr val="73461F"/>
                          </a:solidFill>
                          <a:effectLst/>
                          <a:latin typeface="微软雅黑" panose="020B0503020204020204" pitchFamily="34" charset="-122"/>
                          <a:ea typeface="微软雅黑" panose="020B0503020204020204" pitchFamily="34" charset="-122"/>
                          <a:cs typeface="+mn-cs"/>
                        </a:rPr>
                        <a:t>全自动</a:t>
                      </a:r>
                    </a:p>
                  </a:txBody>
                  <a:tcPr anchor="ctr">
                    <a:lnT w="19050" cap="flat" cmpd="sng" algn="ctr">
                      <a:noFill/>
                      <a:prstDash val="sysDash"/>
                      <a:round/>
                      <a:headEnd type="none" w="med" len="med"/>
                      <a:tailEnd type="none" w="med" len="med"/>
                    </a:lnT>
                    <a:lnB>
                      <a:noFill/>
                    </a:lnB>
                    <a:noFill/>
                  </a:tcPr>
                </a:tc>
                <a:tc>
                  <a:txBody>
                    <a:bodyPr/>
                    <a:lstStyle/>
                    <a:p>
                      <a:pPr marL="0" algn="ctr" defTabSz="914400" rtl="0" eaLnBrk="1" fontAlgn="ctr" latinLnBrk="0" hangingPunct="1"/>
                      <a:r>
                        <a:rPr lang="en-US" altLang="zh-CN" sz="1100" b="0" i="0" u="none" strike="noStrike" kern="1200" dirty="0">
                          <a:solidFill>
                            <a:schemeClr val="accent6"/>
                          </a:solidFill>
                          <a:effectLst/>
                          <a:latin typeface="微软雅黑" panose="020B0503020204020204" pitchFamily="34" charset="-122"/>
                          <a:ea typeface="微软雅黑" panose="020B0503020204020204" pitchFamily="34" charset="-122"/>
                          <a:cs typeface="+mn-cs"/>
                        </a:rPr>
                        <a:t>+10%</a:t>
                      </a:r>
                    </a:p>
                  </a:txBody>
                  <a:tcPr anchor="ctr">
                    <a:lnT w="19050" cap="flat" cmpd="sng" algn="ctr">
                      <a:noFill/>
                      <a:prstDash val="sysDash"/>
                      <a:round/>
                      <a:headEnd type="none" w="med" len="med"/>
                      <a:tailEnd type="none" w="med" len="med"/>
                    </a:lnT>
                    <a:lnB>
                      <a:noFill/>
                    </a:lnB>
                    <a:solidFill>
                      <a:srgbClr val="DBF0C5"/>
                    </a:solidFill>
                  </a:tcPr>
                </a:tc>
                <a:tc>
                  <a:txBody>
                    <a:bodyPr/>
                    <a:lstStyle/>
                    <a:p>
                      <a:pPr marL="0" algn="ctr" defTabSz="914400" rtl="0" eaLnBrk="1" fontAlgn="ctr" latinLnBrk="0" hangingPunct="1"/>
                      <a:r>
                        <a:rPr lang="en-US" altLang="zh-CN" sz="1100" b="0" i="0" u="none" strike="noStrike" kern="1200" dirty="0">
                          <a:solidFill>
                            <a:schemeClr val="accent6"/>
                          </a:solidFill>
                          <a:effectLst/>
                          <a:latin typeface="微软雅黑" panose="020B0503020204020204" pitchFamily="34" charset="-122"/>
                          <a:ea typeface="微软雅黑" panose="020B0503020204020204" pitchFamily="34" charset="-122"/>
                          <a:cs typeface="+mn-cs"/>
                        </a:rPr>
                        <a:t>+15%</a:t>
                      </a:r>
                    </a:p>
                  </a:txBody>
                  <a:tcPr anchor="ctr">
                    <a:lnT w="19050" cap="flat" cmpd="sng" algn="ctr">
                      <a:noFill/>
                      <a:prstDash val="sysDash"/>
                      <a:round/>
                      <a:headEnd type="none" w="med" len="med"/>
                      <a:tailEnd type="none" w="med" len="med"/>
                    </a:lnT>
                    <a:lnB>
                      <a:noFill/>
                    </a:lnB>
                    <a:solidFill>
                      <a:srgbClr val="DBF0C5"/>
                    </a:solidFill>
                  </a:tcPr>
                </a:tc>
                <a:tc>
                  <a:txBody>
                    <a:bodyPr/>
                    <a:lstStyle/>
                    <a:p>
                      <a:pPr marL="0" algn="ctr" defTabSz="914400" rtl="0" eaLnBrk="1" fontAlgn="ctr" latinLnBrk="0" hangingPunct="1"/>
                      <a:r>
                        <a:rPr lang="en-US" altLang="zh-CN" sz="1100" b="0" i="0" u="none" strike="noStrike" kern="1200" dirty="0">
                          <a:solidFill>
                            <a:schemeClr val="accent6"/>
                          </a:solidFill>
                          <a:effectLst/>
                          <a:latin typeface="微软雅黑" panose="020B0503020204020204" pitchFamily="34" charset="-122"/>
                          <a:ea typeface="微软雅黑" panose="020B0503020204020204" pitchFamily="34" charset="-122"/>
                          <a:cs typeface="+mn-cs"/>
                        </a:rPr>
                        <a:t>+10%</a:t>
                      </a:r>
                    </a:p>
                  </a:txBody>
                  <a:tcPr anchor="ctr">
                    <a:lnT w="19050" cap="flat" cmpd="sng" algn="ctr">
                      <a:noFill/>
                      <a:prstDash val="sysDash"/>
                      <a:round/>
                      <a:headEnd type="none" w="med" len="med"/>
                      <a:tailEnd type="none" w="med" len="med"/>
                    </a:lnT>
                    <a:lnB>
                      <a:noFill/>
                    </a:lnB>
                    <a:solidFill>
                      <a:srgbClr val="DBF0C5"/>
                    </a:solidFill>
                  </a:tcPr>
                </a:tc>
                <a:extLst>
                  <a:ext uri="{0D108BD9-81ED-4DB2-BD59-A6C34878D82A}">
                    <a16:rowId xmlns:a16="http://schemas.microsoft.com/office/drawing/2014/main" val="3837788858"/>
                  </a:ext>
                </a:extLst>
              </a:tr>
              <a:tr h="360940">
                <a:tc>
                  <a:txBody>
                    <a:bodyPr/>
                    <a:lstStyle/>
                    <a:p>
                      <a:pPr marL="0" algn="l" defTabSz="914400" rtl="0" eaLnBrk="1" fontAlgn="ctr" latinLnBrk="0" hangingPunct="1"/>
                      <a:r>
                        <a:rPr lang="en-US" altLang="zh-CN" sz="1000" b="0" i="0" u="none" strike="noStrike" kern="1200">
                          <a:solidFill>
                            <a:srgbClr val="000000"/>
                          </a:solidFill>
                          <a:effectLst/>
                          <a:latin typeface="微软雅黑" panose="020B0503020204020204" pitchFamily="34" charset="-122"/>
                          <a:ea typeface="微软雅黑" panose="020B0503020204020204" pitchFamily="34" charset="-122"/>
                          <a:cs typeface="+mn-cs"/>
                        </a:rPr>
                        <a:t>9</a:t>
                      </a:r>
                    </a:p>
                  </a:txBody>
                  <a:tcPr anchor="ctr">
                    <a:lnB w="12700" cap="flat" cmpd="sng" algn="ctr">
                      <a:noFill/>
                      <a:prstDash val="solid"/>
                      <a:round/>
                      <a:headEnd type="none" w="med" len="med"/>
                      <a:tailEnd type="none" w="med" len="med"/>
                    </a:lnB>
                    <a:noFill/>
                  </a:tcPr>
                </a:tc>
                <a:tc>
                  <a:txBody>
                    <a:bodyPr/>
                    <a:lstStyle/>
                    <a:p>
                      <a:pPr marL="0" algn="l" defTabSz="914400" rtl="0" eaLnBrk="1" fontAlgn="ctr" latinLnBrk="0" hangingPunct="1"/>
                      <a:r>
                        <a:rPr lang="en-US" sz="1000" b="0" i="0" u="none" strike="noStrike" kern="1200" dirty="0" err="1">
                          <a:solidFill>
                            <a:srgbClr val="000000"/>
                          </a:solidFill>
                          <a:effectLst/>
                          <a:latin typeface="微软雅黑" panose="020B0503020204020204" pitchFamily="34" charset="-122"/>
                          <a:ea typeface="微软雅黑" panose="020B0503020204020204" pitchFamily="34" charset="-122"/>
                          <a:cs typeface="+mn-cs"/>
                        </a:rPr>
                        <a:t>Stelang</a:t>
                      </a:r>
                      <a:r>
                        <a:rPr lang="en-US" sz="1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r>
                        <a:rPr lang="zh-CN" altLang="en-US" sz="1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雪特朗 </a:t>
                      </a:r>
                      <a:r>
                        <a:rPr lang="en-US" sz="1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AC-517E</a:t>
                      </a:r>
                    </a:p>
                  </a:txBody>
                  <a:tcPr anchor="ctr">
                    <a:lnB w="12700" cap="flat" cmpd="sng" algn="ctr">
                      <a:noFill/>
                      <a:prstDash val="solid"/>
                      <a:round/>
                      <a:headEnd type="none" w="med" len="med"/>
                      <a:tailEnd type="none" w="med" len="med"/>
                    </a:lnB>
                    <a:noFill/>
                  </a:tcPr>
                </a:tc>
                <a:tc>
                  <a:txBody>
                    <a:bodyPr/>
                    <a:lstStyle/>
                    <a:p>
                      <a:pPr marL="0" algn="ctr" defTabSz="914400" rtl="0" eaLnBrk="1" fontAlgn="ctr" latinLnBrk="0" hangingPunct="1"/>
                      <a:r>
                        <a:rPr lang="zh-CN" altLang="en-US" sz="1000" b="1" i="0" u="none" strike="noStrike" kern="1200" dirty="0">
                          <a:solidFill>
                            <a:srgbClr val="8D7963"/>
                          </a:solidFill>
                          <a:effectLst/>
                          <a:latin typeface="微软雅黑" panose="020B0503020204020204" pitchFamily="34" charset="-122"/>
                          <a:ea typeface="微软雅黑" panose="020B0503020204020204" pitchFamily="34" charset="-122"/>
                          <a:cs typeface="+mn-cs"/>
                        </a:rPr>
                        <a:t>半自动</a:t>
                      </a:r>
                    </a:p>
                  </a:txBody>
                  <a:tcPr anchor="ctr">
                    <a:lnT>
                      <a:noFill/>
                    </a:lnT>
                    <a:lnB w="12700" cap="flat" cmpd="sng" algn="ctr">
                      <a:noFill/>
                      <a:prstDash val="solid"/>
                      <a:round/>
                      <a:headEnd type="none" w="med" len="med"/>
                      <a:tailEnd type="none" w="med" len="med"/>
                    </a:lnB>
                    <a:noFill/>
                  </a:tcPr>
                </a:tc>
                <a:tc>
                  <a:txBody>
                    <a:bodyPr/>
                    <a:lstStyle/>
                    <a:p>
                      <a:pPr marL="0" algn="ctr" defTabSz="914400" rtl="0" eaLnBrk="1" fontAlgn="ctr" latinLnBrk="0" hangingPunct="1"/>
                      <a:r>
                        <a:rPr lang="en-US" altLang="zh-CN" sz="1100" b="0" i="0" u="none" strike="noStrike" kern="1200" dirty="0">
                          <a:solidFill>
                            <a:schemeClr val="accent6"/>
                          </a:solidFill>
                          <a:effectLst/>
                          <a:latin typeface="微软雅黑" panose="020B0503020204020204" pitchFamily="34" charset="-122"/>
                          <a:ea typeface="微软雅黑" panose="020B0503020204020204" pitchFamily="34" charset="-122"/>
                          <a:cs typeface="+mn-cs"/>
                        </a:rPr>
                        <a:t>+82%</a:t>
                      </a:r>
                    </a:p>
                  </a:txBody>
                  <a:tcPr anchor="ctr">
                    <a:lnT>
                      <a:noFill/>
                    </a:lnT>
                    <a:lnB w="12700" cap="flat" cmpd="sng" algn="ctr">
                      <a:noFill/>
                      <a:prstDash val="solid"/>
                      <a:round/>
                      <a:headEnd type="none" w="med" len="med"/>
                      <a:tailEnd type="none" w="med" len="med"/>
                    </a:lnB>
                    <a:solidFill>
                      <a:srgbClr val="DBF0C5"/>
                    </a:solidFill>
                  </a:tcPr>
                </a:tc>
                <a:tc>
                  <a:txBody>
                    <a:bodyPr/>
                    <a:lstStyle/>
                    <a:p>
                      <a:pPr marL="0" algn="ctr" defTabSz="914400" rtl="0" eaLnBrk="1" fontAlgn="ctr" latinLnBrk="0" hangingPunct="1"/>
                      <a:r>
                        <a:rPr lang="en-US" altLang="zh-CN" sz="1100" b="0" i="0" u="none" strike="noStrike" kern="1200" dirty="0">
                          <a:solidFill>
                            <a:schemeClr val="accent6"/>
                          </a:solidFill>
                          <a:effectLst/>
                          <a:latin typeface="微软雅黑" panose="020B0503020204020204" pitchFamily="34" charset="-122"/>
                          <a:ea typeface="微软雅黑" panose="020B0503020204020204" pitchFamily="34" charset="-122"/>
                          <a:cs typeface="+mn-cs"/>
                        </a:rPr>
                        <a:t>+94%</a:t>
                      </a:r>
                    </a:p>
                  </a:txBody>
                  <a:tcPr anchor="ctr">
                    <a:lnT>
                      <a:noFill/>
                    </a:lnT>
                    <a:lnB w="12700" cap="flat" cmpd="sng" algn="ctr">
                      <a:noFill/>
                      <a:prstDash val="solid"/>
                      <a:round/>
                      <a:headEnd type="none" w="med" len="med"/>
                      <a:tailEnd type="none" w="med" len="med"/>
                    </a:lnB>
                    <a:solidFill>
                      <a:srgbClr val="DBF0C5"/>
                    </a:solidFill>
                  </a:tcPr>
                </a:tc>
                <a:tc>
                  <a:txBody>
                    <a:bodyPr/>
                    <a:lstStyle/>
                    <a:p>
                      <a:pPr marL="0" algn="ctr" defTabSz="914400" rtl="0" eaLnBrk="1" fontAlgn="ctr" latinLnBrk="0" hangingPunct="1"/>
                      <a:r>
                        <a:rPr lang="en-US" altLang="zh-CN" sz="1100" b="0" i="0" u="none" strike="noStrike" kern="1200" dirty="0">
                          <a:solidFill>
                            <a:schemeClr val="accent6"/>
                          </a:solidFill>
                          <a:effectLst/>
                          <a:latin typeface="微软雅黑" panose="020B0503020204020204" pitchFamily="34" charset="-122"/>
                          <a:ea typeface="微软雅黑" panose="020B0503020204020204" pitchFamily="34" charset="-122"/>
                          <a:cs typeface="+mn-cs"/>
                        </a:rPr>
                        <a:t>+91%</a:t>
                      </a:r>
                    </a:p>
                  </a:txBody>
                  <a:tcPr anchor="ctr">
                    <a:lnT>
                      <a:noFill/>
                    </a:lnT>
                    <a:lnB w="12700" cap="flat" cmpd="sng" algn="ctr">
                      <a:noFill/>
                      <a:prstDash val="solid"/>
                      <a:round/>
                      <a:headEnd type="none" w="med" len="med"/>
                      <a:tailEnd type="none" w="med" len="med"/>
                    </a:lnB>
                    <a:solidFill>
                      <a:srgbClr val="DBF0C5"/>
                    </a:solidFill>
                  </a:tcPr>
                </a:tc>
                <a:extLst>
                  <a:ext uri="{0D108BD9-81ED-4DB2-BD59-A6C34878D82A}">
                    <a16:rowId xmlns:a16="http://schemas.microsoft.com/office/drawing/2014/main" val="3406878141"/>
                  </a:ext>
                </a:extLst>
              </a:tr>
              <a:tr h="360940">
                <a:tc>
                  <a:txBody>
                    <a:bodyPr/>
                    <a:lstStyle/>
                    <a:p>
                      <a:pPr marL="0" algn="l" defTabSz="914400" rtl="0" eaLnBrk="1" fontAlgn="ctr" latinLnBrk="0" hangingPunct="1"/>
                      <a:r>
                        <a:rPr lang="en-US" altLang="zh-CN" sz="1000" b="0" i="0" u="none" strike="noStrike" kern="1200">
                          <a:solidFill>
                            <a:srgbClr val="000000"/>
                          </a:solidFill>
                          <a:effectLst/>
                          <a:latin typeface="微软雅黑" panose="020B0503020204020204" pitchFamily="34" charset="-122"/>
                          <a:ea typeface="微软雅黑" panose="020B0503020204020204" pitchFamily="34" charset="-122"/>
                          <a:cs typeface="+mn-cs"/>
                        </a:rPr>
                        <a:t>10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l" defTabSz="914400" rtl="0" eaLnBrk="1" fontAlgn="ctr" latinLnBrk="0" hangingPunct="1"/>
                      <a:r>
                        <a:rPr lang="en-US" sz="1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Petrus/</a:t>
                      </a:r>
                      <a:r>
                        <a:rPr lang="zh-CN" altLang="en-US" sz="1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柏翠 </a:t>
                      </a:r>
                      <a:r>
                        <a:rPr lang="en-US" sz="1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PE3366</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fontAlgn="ctr" latinLnBrk="0" hangingPunct="1"/>
                      <a:r>
                        <a:rPr lang="zh-CN" altLang="en-US" sz="1000" b="1" i="0" u="none" strike="noStrike" kern="1200" dirty="0">
                          <a:solidFill>
                            <a:srgbClr val="8D7963"/>
                          </a:solidFill>
                          <a:effectLst/>
                          <a:latin typeface="微软雅黑" panose="020B0503020204020204" pitchFamily="34" charset="-122"/>
                          <a:ea typeface="微软雅黑" panose="020B0503020204020204" pitchFamily="34" charset="-122"/>
                          <a:cs typeface="+mn-cs"/>
                        </a:rPr>
                        <a:t>半自动</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fontAlgn="ctr" latinLnBrk="0" hangingPunct="1"/>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marL="0" algn="ctr" defTabSz="914400" rtl="0" eaLnBrk="1" fontAlgn="ctr" latinLnBrk="0" hangingPunct="1"/>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marL="0" algn="ctr" defTabSz="914400" rtl="0" eaLnBrk="1" fontAlgn="ctr" latinLnBrk="0" hangingPunct="1"/>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2402408517"/>
                  </a:ext>
                </a:extLst>
              </a:tr>
            </a:tbl>
          </a:graphicData>
        </a:graphic>
      </p:graphicFrame>
      <p:graphicFrame>
        <p:nvGraphicFramePr>
          <p:cNvPr id="7" name="表格 7">
            <a:extLst>
              <a:ext uri="{FF2B5EF4-FFF2-40B4-BE49-F238E27FC236}">
                <a16:creationId xmlns:a16="http://schemas.microsoft.com/office/drawing/2014/main" id="{C658F7DD-CB09-4640-AAB4-E249C460C28E}"/>
              </a:ext>
            </a:extLst>
          </p:cNvPr>
          <p:cNvGraphicFramePr>
            <a:graphicFrameLocks noGrp="1"/>
          </p:cNvGraphicFramePr>
          <p:nvPr>
            <p:extLst>
              <p:ext uri="{D42A27DB-BD31-4B8C-83A1-F6EECF244321}">
                <p14:modId xmlns:p14="http://schemas.microsoft.com/office/powerpoint/2010/main" val="566056639"/>
              </p:ext>
            </p:extLst>
          </p:nvPr>
        </p:nvGraphicFramePr>
        <p:xfrm>
          <a:off x="6258276" y="1949453"/>
          <a:ext cx="5728451" cy="4497650"/>
        </p:xfrm>
        <a:graphic>
          <a:graphicData uri="http://schemas.openxmlformats.org/drawingml/2006/table">
            <a:tbl>
              <a:tblPr>
                <a:tableStyleId>{EB344D84-9AFB-497E-A393-DC336BA19D2E}</a:tableStyleId>
              </a:tblPr>
              <a:tblGrid>
                <a:gridCol w="458188">
                  <a:extLst>
                    <a:ext uri="{9D8B030D-6E8A-4147-A177-3AD203B41FA5}">
                      <a16:colId xmlns:a16="http://schemas.microsoft.com/office/drawing/2014/main" val="1843692778"/>
                    </a:ext>
                  </a:extLst>
                </a:gridCol>
                <a:gridCol w="1824038">
                  <a:extLst>
                    <a:ext uri="{9D8B030D-6E8A-4147-A177-3AD203B41FA5}">
                      <a16:colId xmlns:a16="http://schemas.microsoft.com/office/drawing/2014/main" val="529779976"/>
                    </a:ext>
                  </a:extLst>
                </a:gridCol>
                <a:gridCol w="825719">
                  <a:extLst>
                    <a:ext uri="{9D8B030D-6E8A-4147-A177-3AD203B41FA5}">
                      <a16:colId xmlns:a16="http://schemas.microsoft.com/office/drawing/2014/main" val="3101977892"/>
                    </a:ext>
                  </a:extLst>
                </a:gridCol>
                <a:gridCol w="1068705">
                  <a:extLst>
                    <a:ext uri="{9D8B030D-6E8A-4147-A177-3AD203B41FA5}">
                      <a16:colId xmlns:a16="http://schemas.microsoft.com/office/drawing/2014/main" val="54533384"/>
                    </a:ext>
                  </a:extLst>
                </a:gridCol>
                <a:gridCol w="814705">
                  <a:extLst>
                    <a:ext uri="{9D8B030D-6E8A-4147-A177-3AD203B41FA5}">
                      <a16:colId xmlns:a16="http://schemas.microsoft.com/office/drawing/2014/main" val="4005181375"/>
                    </a:ext>
                  </a:extLst>
                </a:gridCol>
                <a:gridCol w="737096">
                  <a:extLst>
                    <a:ext uri="{9D8B030D-6E8A-4147-A177-3AD203B41FA5}">
                      <a16:colId xmlns:a16="http://schemas.microsoft.com/office/drawing/2014/main" val="70860896"/>
                    </a:ext>
                  </a:extLst>
                </a:gridCol>
              </a:tblGrid>
              <a:tr h="279091">
                <a:tc gridSpan="6">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200" b="1" dirty="0">
                          <a:solidFill>
                            <a:schemeClr val="bg1"/>
                          </a:solidFill>
                          <a:effectLst/>
                          <a:latin typeface="+mn-ea"/>
                          <a:ea typeface="+mn-ea"/>
                        </a:rPr>
                        <a:t>2023.12 咖啡机TOP10单品</a:t>
                      </a:r>
                      <a:endParaRPr lang="zh-CN" altLang="en-US" sz="1200" b="1" dirty="0">
                        <a:solidFill>
                          <a:schemeClr val="bg1"/>
                        </a:solidFill>
                        <a:effectLst/>
                        <a:latin typeface="+mn-ea"/>
                        <a:ea typeface="+mn-ea"/>
                      </a:endParaRPr>
                    </a:p>
                  </a:txBody>
                  <a:tcPr anchor="ctr">
                    <a:lnT w="25400" cmpd="sng">
                      <a:noFill/>
                    </a:lnT>
                    <a:solidFill>
                      <a:schemeClr val="accent1"/>
                    </a:solidFill>
                  </a:tcPr>
                </a:tc>
                <a:tc hMerge="1">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zh-CN" altLang="en-US" sz="1000" b="1" dirty="0">
                        <a:effectLst/>
                        <a:latin typeface="+mn-ea"/>
                        <a:ea typeface="+mn-ea"/>
                      </a:endParaRPr>
                    </a:p>
                  </a:txBody>
                  <a:tcPr anchor="ctr">
                    <a:lnT w="25400" cmpd="sng">
                      <a:noFill/>
                    </a:lnT>
                    <a:solidFill>
                      <a:schemeClr val="accent2"/>
                    </a:solidFill>
                  </a:tcPr>
                </a:tc>
                <a:tc hMerge="1">
                  <a:txBody>
                    <a:bodyPr/>
                    <a:lstStyle/>
                    <a:p>
                      <a:pPr algn="ctr" fontAlgn="base"/>
                      <a:endParaRPr lang="zh-CN" altLang="en-US" sz="1000" b="0" dirty="0">
                        <a:effectLst/>
                        <a:latin typeface="+mn-ea"/>
                        <a:ea typeface="+mn-ea"/>
                      </a:endParaRPr>
                    </a:p>
                  </a:txBody>
                  <a:tcPr anchor="ctr">
                    <a:lnT w="25400" cmpd="sng">
                      <a:noFill/>
                    </a:lnT>
                    <a:solidFill>
                      <a:schemeClr val="accent2"/>
                    </a:solidFill>
                  </a:tcPr>
                </a:tc>
                <a:tc hMerge="1">
                  <a:txBody>
                    <a:bodyPr/>
                    <a:lstStyle/>
                    <a:p>
                      <a:pPr algn="ctr" fontAlgn="base"/>
                      <a:endParaRPr lang="zh-CN" altLang="en-US" sz="1000" b="0" dirty="0">
                        <a:effectLst/>
                        <a:latin typeface="+mn-ea"/>
                        <a:ea typeface="+mn-ea"/>
                      </a:endParaRPr>
                    </a:p>
                  </a:txBody>
                  <a:tcPr anchor="ctr">
                    <a:lnT w="25400" cmpd="sng">
                      <a:noFill/>
                    </a:lnT>
                    <a:solidFill>
                      <a:schemeClr val="accent2"/>
                    </a:solidFill>
                  </a:tcPr>
                </a:tc>
                <a:tc hMerge="1">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zh-CN" altLang="en-US" sz="1200" b="1" dirty="0">
                        <a:solidFill>
                          <a:schemeClr val="bg1"/>
                        </a:solidFill>
                        <a:effectLst/>
                        <a:latin typeface="+mn-ea"/>
                        <a:ea typeface="+mn-ea"/>
                      </a:endParaRPr>
                    </a:p>
                  </a:txBody>
                  <a:tcPr anchor="ctr">
                    <a:lnT w="25400" cmpd="sng">
                      <a:noFill/>
                    </a:lnT>
                    <a:solidFill>
                      <a:schemeClr val="accent1"/>
                    </a:solidFill>
                  </a:tcPr>
                </a:tc>
                <a:tc hMerge="1">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zh-CN" altLang="en-US" sz="1200" b="1" dirty="0">
                        <a:solidFill>
                          <a:schemeClr val="bg1"/>
                        </a:solidFill>
                        <a:effectLst/>
                        <a:latin typeface="+mn-ea"/>
                        <a:ea typeface="+mn-ea"/>
                      </a:endParaRPr>
                    </a:p>
                  </a:txBody>
                  <a:tcPr anchor="ctr">
                    <a:lnT w="25400" cmpd="sng">
                      <a:noFill/>
                    </a:lnT>
                    <a:solidFill>
                      <a:schemeClr val="accent1"/>
                    </a:solidFill>
                  </a:tcPr>
                </a:tc>
                <a:extLst>
                  <a:ext uri="{0D108BD9-81ED-4DB2-BD59-A6C34878D82A}">
                    <a16:rowId xmlns:a16="http://schemas.microsoft.com/office/drawing/2014/main" val="1787574162"/>
                  </a:ext>
                </a:extLst>
              </a:tr>
              <a:tr h="433173">
                <a:tc>
                  <a:txBody>
                    <a:bodyPr/>
                    <a:lstStyle/>
                    <a:p>
                      <a:pPr algn="ctr" fontAlgn="ctr"/>
                      <a:r>
                        <a:rPr lang="zh-CN" altLang="en-US" sz="1000" b="0" dirty="0">
                          <a:solidFill>
                            <a:schemeClr val="bg1"/>
                          </a:solidFill>
                          <a:effectLst/>
                          <a:latin typeface="+mn-ea"/>
                          <a:ea typeface="+mn-ea"/>
                        </a:rPr>
                        <a:t>排名</a:t>
                      </a:r>
                    </a:p>
                  </a:txBody>
                  <a:tcPr anchor="ctr">
                    <a:solidFill>
                      <a:schemeClr val="accent1"/>
                    </a:solidFill>
                  </a:tcPr>
                </a:tc>
                <a:tc>
                  <a:txBody>
                    <a:bodyPr/>
                    <a:lstStyle/>
                    <a:p>
                      <a:pPr algn="l" fontAlgn="ctr"/>
                      <a:r>
                        <a:rPr lang="en-US" sz="1000" b="0" dirty="0">
                          <a:solidFill>
                            <a:schemeClr val="bg1"/>
                          </a:solidFill>
                          <a:effectLst/>
                          <a:latin typeface="+mn-ea"/>
                          <a:ea typeface="+mn-ea"/>
                        </a:rPr>
                        <a:t>TOP</a:t>
                      </a:r>
                      <a:r>
                        <a:rPr lang="zh-CN" altLang="en-US" sz="1000" b="0" dirty="0">
                          <a:solidFill>
                            <a:schemeClr val="bg1"/>
                          </a:solidFill>
                          <a:effectLst/>
                          <a:latin typeface="+mn-ea"/>
                          <a:ea typeface="+mn-ea"/>
                        </a:rPr>
                        <a:t>单品（</a:t>
                      </a:r>
                      <a:r>
                        <a:rPr lang="en-US" sz="1000" b="0" dirty="0">
                          <a:solidFill>
                            <a:schemeClr val="bg1"/>
                          </a:solidFill>
                          <a:effectLst/>
                          <a:latin typeface="+mn-ea"/>
                          <a:ea typeface="+mn-ea"/>
                        </a:rPr>
                        <a:t>SPU）</a:t>
                      </a:r>
                    </a:p>
                  </a:txBody>
                  <a:tcPr anchor="ctr">
                    <a:solidFill>
                      <a:schemeClr val="accent1"/>
                    </a:solidFill>
                  </a:tcPr>
                </a:tc>
                <a:tc>
                  <a:txBody>
                    <a:bodyPr/>
                    <a:lstStyle/>
                    <a:p>
                      <a:pPr algn="ctr" fontAlgn="base"/>
                      <a:r>
                        <a:rPr lang="zh-CN" altLang="en-US" sz="1000" b="0" dirty="0">
                          <a:solidFill>
                            <a:schemeClr val="bg1"/>
                          </a:solidFill>
                          <a:effectLst/>
                          <a:latin typeface="+mn-ea"/>
                          <a:ea typeface="+mn-ea"/>
                        </a:rPr>
                        <a:t>咖啡机类型</a:t>
                      </a:r>
                    </a:p>
                  </a:txBody>
                  <a:tcPr anchor="ctr">
                    <a:solidFill>
                      <a:schemeClr val="accent1"/>
                    </a:solidFill>
                  </a:tcPr>
                </a:tc>
                <a:tc>
                  <a:txBody>
                    <a:bodyPr/>
                    <a:lstStyle/>
                    <a:p>
                      <a:pPr algn="ctr" fontAlgn="base"/>
                      <a:r>
                        <a:rPr lang="zh-CN" altLang="en-US" sz="1000" b="0" dirty="0">
                          <a:solidFill>
                            <a:schemeClr val="bg1"/>
                          </a:solidFill>
                          <a:effectLst/>
                          <a:latin typeface="+mn-ea"/>
                          <a:ea typeface="+mn-ea"/>
                        </a:rPr>
                        <a:t>销售金额</a:t>
                      </a:r>
                      <a:r>
                        <a:rPr lang="en-US" altLang="zh-CN" sz="1000" b="0" dirty="0">
                          <a:solidFill>
                            <a:schemeClr val="bg1"/>
                          </a:solidFill>
                          <a:effectLst/>
                          <a:latin typeface="+mn-ea"/>
                          <a:ea typeface="+mn-ea"/>
                        </a:rPr>
                        <a:t>(</a:t>
                      </a:r>
                      <a:r>
                        <a:rPr lang="zh-CN" altLang="en-US" sz="1000" b="0" dirty="0">
                          <a:solidFill>
                            <a:schemeClr val="bg1"/>
                          </a:solidFill>
                          <a:effectLst/>
                          <a:latin typeface="+mn-ea"/>
                          <a:ea typeface="+mn-ea"/>
                        </a:rPr>
                        <a:t>指数</a:t>
                      </a:r>
                      <a:r>
                        <a:rPr lang="en-US" altLang="zh-CN" sz="1000" b="0" dirty="0">
                          <a:solidFill>
                            <a:schemeClr val="bg1"/>
                          </a:solidFill>
                          <a:effectLst/>
                          <a:latin typeface="+mn-ea"/>
                          <a:ea typeface="+mn-ea"/>
                        </a:rPr>
                        <a:t>)</a:t>
                      </a:r>
                    </a:p>
                    <a:p>
                      <a:pPr algn="ctr" fontAlgn="base"/>
                      <a:r>
                        <a:rPr lang="zh-CN" altLang="en-US" sz="1000" b="0" dirty="0">
                          <a:solidFill>
                            <a:schemeClr val="bg1"/>
                          </a:solidFill>
                          <a:effectLst/>
                          <a:latin typeface="+mn-ea"/>
                          <a:ea typeface="+mn-ea"/>
                        </a:rPr>
                        <a:t>同比</a:t>
                      </a:r>
                    </a:p>
                  </a:txBody>
                  <a:tcPr anchor="ctr">
                    <a:solidFill>
                      <a:schemeClr val="accent1"/>
                    </a:solidFill>
                  </a:tcPr>
                </a:tc>
                <a:tc>
                  <a:txBody>
                    <a:bodyPr/>
                    <a:lstStyle/>
                    <a:p>
                      <a:pPr algn="ctr" fontAlgn="base"/>
                      <a:r>
                        <a:rPr lang="zh-CN" altLang="en-US" sz="1000" b="0" dirty="0">
                          <a:solidFill>
                            <a:schemeClr val="bg1"/>
                          </a:solidFill>
                          <a:effectLst/>
                          <a:latin typeface="+mn-ea"/>
                          <a:ea typeface="+mn-ea"/>
                        </a:rPr>
                        <a:t>销量</a:t>
                      </a:r>
                      <a:r>
                        <a:rPr lang="en-US" altLang="zh-CN" sz="1000" b="0" dirty="0">
                          <a:solidFill>
                            <a:schemeClr val="bg1"/>
                          </a:solidFill>
                          <a:effectLst/>
                          <a:latin typeface="+mn-ea"/>
                          <a:ea typeface="+mn-ea"/>
                        </a:rPr>
                        <a:t>(</a:t>
                      </a:r>
                      <a:r>
                        <a:rPr lang="zh-CN" altLang="en-US" sz="1000" b="0" dirty="0">
                          <a:solidFill>
                            <a:schemeClr val="bg1"/>
                          </a:solidFill>
                          <a:effectLst/>
                          <a:latin typeface="+mn-ea"/>
                          <a:ea typeface="+mn-ea"/>
                        </a:rPr>
                        <a:t>指数</a:t>
                      </a:r>
                      <a:r>
                        <a:rPr lang="en-US" altLang="zh-CN" sz="1000" b="0" dirty="0">
                          <a:solidFill>
                            <a:schemeClr val="bg1"/>
                          </a:solidFill>
                          <a:effectLst/>
                          <a:latin typeface="+mn-ea"/>
                          <a:ea typeface="+mn-ea"/>
                        </a:rPr>
                        <a:t>)</a:t>
                      </a:r>
                    </a:p>
                    <a:p>
                      <a:pPr algn="ctr" fontAlgn="base"/>
                      <a:r>
                        <a:rPr lang="zh-CN" altLang="en-US" sz="1000" b="0" dirty="0">
                          <a:solidFill>
                            <a:schemeClr val="bg1"/>
                          </a:solidFill>
                          <a:effectLst/>
                          <a:latin typeface="+mn-ea"/>
                          <a:ea typeface="+mn-ea"/>
                        </a:rPr>
                        <a:t>同比</a:t>
                      </a:r>
                    </a:p>
                  </a:txBody>
                  <a:tcPr anchor="ctr">
                    <a:solidFill>
                      <a:schemeClr val="accent1"/>
                    </a:solidFill>
                  </a:tcPr>
                </a:tc>
                <a:tc>
                  <a:txBody>
                    <a:bodyPr/>
                    <a:lstStyle/>
                    <a:p>
                      <a:pPr algn="ctr" fontAlgn="base"/>
                      <a:r>
                        <a:rPr lang="zh-CN" altLang="en-US" sz="1000" b="0" dirty="0">
                          <a:solidFill>
                            <a:schemeClr val="bg1"/>
                          </a:solidFill>
                          <a:effectLst/>
                          <a:latin typeface="+mn-ea"/>
                          <a:ea typeface="+mn-ea"/>
                        </a:rPr>
                        <a:t>价格</a:t>
                      </a:r>
                      <a:r>
                        <a:rPr lang="en-US" altLang="zh-CN" sz="1000" b="0" dirty="0">
                          <a:solidFill>
                            <a:schemeClr val="bg1"/>
                          </a:solidFill>
                          <a:effectLst/>
                          <a:latin typeface="+mn-ea"/>
                          <a:ea typeface="+mn-ea"/>
                        </a:rPr>
                        <a:t>(</a:t>
                      </a:r>
                      <a:r>
                        <a:rPr lang="zh-CN" altLang="en-US" sz="1000" b="0" dirty="0">
                          <a:solidFill>
                            <a:schemeClr val="bg1"/>
                          </a:solidFill>
                          <a:effectLst/>
                          <a:latin typeface="+mn-ea"/>
                          <a:ea typeface="+mn-ea"/>
                        </a:rPr>
                        <a:t>指数</a:t>
                      </a:r>
                      <a:r>
                        <a:rPr lang="en-US" altLang="zh-CN" sz="1000" b="0" dirty="0">
                          <a:solidFill>
                            <a:schemeClr val="bg1"/>
                          </a:solidFill>
                          <a:effectLst/>
                          <a:latin typeface="+mn-ea"/>
                          <a:ea typeface="+mn-ea"/>
                        </a:rPr>
                        <a:t>)</a:t>
                      </a:r>
                      <a:r>
                        <a:rPr lang="zh-CN" altLang="en-US" sz="1000" b="0" dirty="0">
                          <a:solidFill>
                            <a:schemeClr val="bg1"/>
                          </a:solidFill>
                          <a:effectLst/>
                          <a:latin typeface="+mn-ea"/>
                          <a:ea typeface="+mn-ea"/>
                        </a:rPr>
                        <a:t>同比</a:t>
                      </a:r>
                    </a:p>
                  </a:txBody>
                  <a:tcPr anchor="ctr">
                    <a:solidFill>
                      <a:schemeClr val="accent1"/>
                    </a:solidFill>
                  </a:tcPr>
                </a:tc>
                <a:extLst>
                  <a:ext uri="{0D108BD9-81ED-4DB2-BD59-A6C34878D82A}">
                    <a16:rowId xmlns:a16="http://schemas.microsoft.com/office/drawing/2014/main" val="1851805531"/>
                  </a:ext>
                </a:extLst>
              </a:tr>
              <a:tr h="377156">
                <a:tc>
                  <a:txBody>
                    <a:bodyPr/>
                    <a:lstStyle/>
                    <a:p>
                      <a:pPr algn="ctr" fontAlgn="base"/>
                      <a:r>
                        <a:rPr lang="en-US" altLang="zh-CN" sz="1000" b="0" dirty="0">
                          <a:effectLst/>
                          <a:latin typeface="+mn-ea"/>
                          <a:ea typeface="+mn-ea"/>
                        </a:rPr>
                        <a:t>1</a:t>
                      </a:r>
                    </a:p>
                  </a:txBody>
                  <a:tcPr anchor="ctr">
                    <a:noFill/>
                  </a:tcPr>
                </a:tc>
                <a:tc>
                  <a:txBody>
                    <a:bodyPr/>
                    <a:lstStyle/>
                    <a:p>
                      <a:pPr algn="l"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Barsetto/百胜图 BAE02S</a:t>
                      </a:r>
                      <a:endParaRPr 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noFill/>
                  </a:tcPr>
                </a:tc>
                <a:tc>
                  <a:txBody>
                    <a:bodyPr/>
                    <a:lstStyle/>
                    <a:p>
                      <a:pPr algn="ctr" fontAlgn="ctr"/>
                      <a:r>
                        <a:rPr lang="zh-CN" altLang="en-US" sz="1000" b="1" i="0" u="none" strike="noStrike" dirty="0">
                          <a:solidFill>
                            <a:srgbClr val="8D7963"/>
                          </a:solidFill>
                          <a:effectLst/>
                          <a:latin typeface="微软雅黑" panose="020B0503020204020204" pitchFamily="34" charset="-122"/>
                          <a:ea typeface="微软雅黑" panose="020B0503020204020204" pitchFamily="34" charset="-122"/>
                        </a:rPr>
                        <a:t>半自动</a:t>
                      </a:r>
                    </a:p>
                  </a:txBody>
                  <a:tcPr marL="6350" marR="6350" marT="6350" marB="0" anchor="ctr">
                    <a:noFill/>
                  </a:tcPr>
                </a:tc>
                <a:tc>
                  <a:txBody>
                    <a:bodyPr/>
                    <a:lstStyle/>
                    <a:p>
                      <a:pPr marL="0" algn="ctr" defTabSz="914400" rtl="0" eaLnBrk="1" fontAlgn="ctr" latinLnBrk="0" hangingPunct="1"/>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-31%</a:t>
                      </a:r>
                    </a:p>
                  </a:txBody>
                  <a:tcPr marL="6350" marR="6350" marT="6350" marB="0" anchor="ctr">
                    <a:solidFill>
                      <a:srgbClr val="FFE7E7"/>
                    </a:solidFill>
                  </a:tcPr>
                </a:tc>
                <a:tc>
                  <a:txBody>
                    <a:bodyPr/>
                    <a:lstStyle/>
                    <a:p>
                      <a:pPr marL="0" algn="ctr" defTabSz="914400" rtl="0" eaLnBrk="1" fontAlgn="ctr" latinLnBrk="0" hangingPunct="1"/>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-26%</a:t>
                      </a:r>
                    </a:p>
                  </a:txBody>
                  <a:tcPr marL="6350" marR="6350" marT="6350" marB="0" anchor="ctr">
                    <a:solidFill>
                      <a:srgbClr val="FFE7E7"/>
                    </a:solidFill>
                  </a:tcPr>
                </a:tc>
                <a:tc>
                  <a:txBody>
                    <a:bodyPr/>
                    <a:lstStyle/>
                    <a:p>
                      <a:pPr marL="0" algn="ctr" defTabSz="914400" rtl="0" eaLnBrk="1" fontAlgn="ctr" latinLnBrk="0" hangingPunct="1"/>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-6%</a:t>
                      </a:r>
                    </a:p>
                  </a:txBody>
                  <a:tcPr marL="6350" marR="6350" marT="6350" marB="0" anchor="ctr">
                    <a:solidFill>
                      <a:srgbClr val="FFE7E7"/>
                    </a:solidFill>
                  </a:tcPr>
                </a:tc>
                <a:extLst>
                  <a:ext uri="{0D108BD9-81ED-4DB2-BD59-A6C34878D82A}">
                    <a16:rowId xmlns:a16="http://schemas.microsoft.com/office/drawing/2014/main" val="4219618634"/>
                  </a:ext>
                </a:extLst>
              </a:tr>
              <a:tr h="377156">
                <a:tc>
                  <a:txBody>
                    <a:bodyPr/>
                    <a:lstStyle/>
                    <a:p>
                      <a:pPr algn="ctr" fontAlgn="base"/>
                      <a:r>
                        <a:rPr lang="en-US" altLang="zh-CN" sz="1000" b="0">
                          <a:effectLst/>
                          <a:latin typeface="+mn-ea"/>
                          <a:ea typeface="+mn-ea"/>
                        </a:rPr>
                        <a:t>2</a:t>
                      </a:r>
                    </a:p>
                  </a:txBody>
                  <a:tcPr anchor="ctr">
                    <a:noFill/>
                  </a:tcPr>
                </a:tc>
                <a:tc>
                  <a:txBody>
                    <a:bodyPr/>
                    <a:lstStyle/>
                    <a:p>
                      <a:pPr algn="l"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Delonghi/德龙 E LattePro</a:t>
                      </a:r>
                      <a:endParaRPr 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noFill/>
                  </a:tcPr>
                </a:tc>
                <a:tc>
                  <a:txBody>
                    <a:bodyPr/>
                    <a:lstStyle/>
                    <a:p>
                      <a:pPr algn="ctr" fontAlgn="ctr"/>
                      <a:r>
                        <a:rPr lang="zh-CN" altLang="en-US" sz="1000" b="1" i="0" u="none" strike="noStrike" dirty="0">
                          <a:solidFill>
                            <a:srgbClr val="73461F"/>
                          </a:solidFill>
                          <a:effectLst/>
                          <a:latin typeface="微软雅黑" panose="020B0503020204020204" pitchFamily="34" charset="-122"/>
                          <a:ea typeface="微软雅黑" panose="020B0503020204020204" pitchFamily="34" charset="-122"/>
                        </a:rPr>
                        <a:t>全自动</a:t>
                      </a:r>
                    </a:p>
                  </a:txBody>
                  <a:tcPr marL="6350" marR="6350" marT="6350" marB="0" anchor="ctr">
                    <a:noFill/>
                  </a:tcPr>
                </a:tc>
                <a:tc>
                  <a:txBody>
                    <a:bodyPr/>
                    <a:lstStyle/>
                    <a:p>
                      <a:pPr marL="0" algn="ctr" defTabSz="914400" rtl="0" eaLnBrk="1" fontAlgn="ctr" latinLnBrk="0" hangingPunct="1"/>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-7%</a:t>
                      </a:r>
                    </a:p>
                  </a:txBody>
                  <a:tcPr marL="6350" marR="6350" marT="6350" marB="0" anchor="ctr">
                    <a:solidFill>
                      <a:srgbClr val="FFE7E7"/>
                    </a:solidFill>
                  </a:tcPr>
                </a:tc>
                <a:tc>
                  <a:txBody>
                    <a:bodyPr/>
                    <a:lstStyle/>
                    <a:p>
                      <a:pPr marL="0" algn="ctr" defTabSz="914400" rtl="0" eaLnBrk="1" fontAlgn="ctr" latinLnBrk="0" hangingPunct="1"/>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-5%</a:t>
                      </a:r>
                    </a:p>
                  </a:txBody>
                  <a:tcPr marL="6350" marR="6350" marT="6350" marB="0" anchor="ctr">
                    <a:solidFill>
                      <a:srgbClr val="FFE7E7"/>
                    </a:solidFill>
                  </a:tcPr>
                </a:tc>
                <a:tc>
                  <a:txBody>
                    <a:bodyPr/>
                    <a:lstStyle/>
                    <a:p>
                      <a:pPr marL="0" algn="ctr" defTabSz="914400" rtl="0" eaLnBrk="1" fontAlgn="ctr" latinLnBrk="0" hangingPunct="1"/>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-2%</a:t>
                      </a:r>
                    </a:p>
                  </a:txBody>
                  <a:tcPr marL="6350" marR="6350" marT="6350" marB="0" anchor="ctr">
                    <a:solidFill>
                      <a:srgbClr val="FFE7E7"/>
                    </a:solidFill>
                  </a:tcPr>
                </a:tc>
                <a:extLst>
                  <a:ext uri="{0D108BD9-81ED-4DB2-BD59-A6C34878D82A}">
                    <a16:rowId xmlns:a16="http://schemas.microsoft.com/office/drawing/2014/main" val="3510441999"/>
                  </a:ext>
                </a:extLst>
              </a:tr>
              <a:tr h="377156">
                <a:tc>
                  <a:txBody>
                    <a:bodyPr/>
                    <a:lstStyle/>
                    <a:p>
                      <a:pPr algn="ctr" fontAlgn="base"/>
                      <a:r>
                        <a:rPr lang="en-US" altLang="zh-CN" sz="1000" b="0">
                          <a:effectLst/>
                          <a:latin typeface="+mn-ea"/>
                          <a:ea typeface="+mn-ea"/>
                        </a:rPr>
                        <a:t>3</a:t>
                      </a:r>
                    </a:p>
                  </a:txBody>
                  <a:tcPr anchor="ctr">
                    <a:noFill/>
                  </a:tcPr>
                </a:tc>
                <a:tc>
                  <a:txBody>
                    <a:bodyPr/>
                    <a:lstStyle/>
                    <a:p>
                      <a:pPr algn="l"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Delonghi/德龙 EC9255.Wl</a:t>
                      </a:r>
                      <a:endParaRPr 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noFill/>
                  </a:tcPr>
                </a:tc>
                <a:tc>
                  <a:txBody>
                    <a:bodyPr/>
                    <a:lstStyle/>
                    <a:p>
                      <a:pPr algn="ctr" fontAlgn="ctr"/>
                      <a:r>
                        <a:rPr lang="zh-CN" altLang="en-US" sz="1000" b="1" i="0" u="none" strike="noStrike" dirty="0">
                          <a:solidFill>
                            <a:srgbClr val="8D7963"/>
                          </a:solidFill>
                          <a:effectLst/>
                          <a:latin typeface="微软雅黑" panose="020B0503020204020204" pitchFamily="34" charset="-122"/>
                          <a:ea typeface="微软雅黑" panose="020B0503020204020204" pitchFamily="34" charset="-122"/>
                        </a:rPr>
                        <a:t>半自动</a:t>
                      </a:r>
                    </a:p>
                  </a:txBody>
                  <a:tcPr marL="6350" marR="6350" marT="6350" marB="0" anchor="c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noFill/>
                  </a:tcPr>
                </a:tc>
                <a:extLst>
                  <a:ext uri="{0D108BD9-81ED-4DB2-BD59-A6C34878D82A}">
                    <a16:rowId xmlns:a16="http://schemas.microsoft.com/office/drawing/2014/main" val="1148857085"/>
                  </a:ext>
                </a:extLst>
              </a:tr>
              <a:tr h="377156">
                <a:tc>
                  <a:txBody>
                    <a:bodyPr/>
                    <a:lstStyle/>
                    <a:p>
                      <a:pPr algn="ctr" fontAlgn="base"/>
                      <a:r>
                        <a:rPr lang="en-US" altLang="zh-CN" sz="1000" b="0" dirty="0">
                          <a:effectLst/>
                          <a:latin typeface="+mn-ea"/>
                          <a:ea typeface="+mn-ea"/>
                        </a:rPr>
                        <a:t>4</a:t>
                      </a:r>
                    </a:p>
                  </a:txBody>
                  <a:tcPr anchor="ctr">
                    <a:noFill/>
                  </a:tcPr>
                </a:tc>
                <a:tc>
                  <a:txBody>
                    <a:bodyPr/>
                    <a:lstStyle/>
                    <a:p>
                      <a:pPr algn="l"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格米莱 CRM3145</a:t>
                      </a:r>
                      <a:endParaRPr 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noFill/>
                  </a:tcPr>
                </a:tc>
                <a:tc>
                  <a:txBody>
                    <a:bodyPr/>
                    <a:lstStyle/>
                    <a:p>
                      <a:pPr algn="ctr" fontAlgn="ctr"/>
                      <a:r>
                        <a:rPr lang="zh-CN" altLang="en-US" sz="1000" b="1" i="0" u="none" strike="noStrike" dirty="0">
                          <a:solidFill>
                            <a:srgbClr val="8D7963"/>
                          </a:solidFill>
                          <a:effectLst/>
                          <a:latin typeface="微软雅黑" panose="020B0503020204020204" pitchFamily="34" charset="-122"/>
                          <a:ea typeface="微软雅黑" panose="020B0503020204020204" pitchFamily="34" charset="-122"/>
                        </a:rPr>
                        <a:t>半自动</a:t>
                      </a:r>
                    </a:p>
                  </a:txBody>
                  <a:tcPr marL="6350" marR="6350" marT="6350" marB="0" anchor="c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noFill/>
                  </a:tcPr>
                </a:tc>
                <a:extLst>
                  <a:ext uri="{0D108BD9-81ED-4DB2-BD59-A6C34878D82A}">
                    <a16:rowId xmlns:a16="http://schemas.microsoft.com/office/drawing/2014/main" val="3893936016"/>
                  </a:ext>
                </a:extLst>
              </a:tr>
              <a:tr h="377156">
                <a:tc>
                  <a:txBody>
                    <a:bodyPr/>
                    <a:lstStyle/>
                    <a:p>
                      <a:pPr algn="ctr" fontAlgn="base"/>
                      <a:r>
                        <a:rPr lang="en-US" altLang="zh-CN" sz="1000" b="0" dirty="0">
                          <a:effectLst/>
                          <a:latin typeface="+mn-ea"/>
                          <a:ea typeface="+mn-ea"/>
                        </a:rPr>
                        <a:t>5</a:t>
                      </a:r>
                    </a:p>
                  </a:txBody>
                  <a:tcPr anchor="ctr">
                    <a:noFill/>
                  </a:tcPr>
                </a:tc>
                <a:tc>
                  <a:txBody>
                    <a:bodyPr/>
                    <a:lstStyle/>
                    <a:p>
                      <a:pPr algn="l"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Delonghi/德龙 ECAM22.110.SB</a:t>
                      </a:r>
                      <a:endParaRPr 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noFill/>
                  </a:tcPr>
                </a:tc>
                <a:tc>
                  <a:txBody>
                    <a:bodyPr/>
                    <a:lstStyle/>
                    <a:p>
                      <a:pPr algn="ctr" fontAlgn="ctr"/>
                      <a:r>
                        <a:rPr lang="zh-CN" altLang="en-US" sz="1000" b="1" i="0" u="none" strike="noStrike" dirty="0">
                          <a:solidFill>
                            <a:srgbClr val="8D7963"/>
                          </a:solidFill>
                          <a:effectLst/>
                          <a:latin typeface="微软雅黑" panose="020B0503020204020204" pitchFamily="34" charset="-122"/>
                          <a:ea typeface="微软雅黑" panose="020B0503020204020204" pitchFamily="34" charset="-122"/>
                        </a:rPr>
                        <a:t>半自动</a:t>
                      </a:r>
                    </a:p>
                  </a:txBody>
                  <a:tcPr marL="6350" marR="6350" marT="6350" marB="0" anchor="ctr">
                    <a:noFill/>
                  </a:tcPr>
                </a:tc>
                <a:tc>
                  <a:txBody>
                    <a:bodyPr/>
                    <a:lstStyle/>
                    <a:p>
                      <a:pPr marL="0" algn="ctr" defTabSz="914400" rtl="0" eaLnBrk="1" fontAlgn="ctr" latinLnBrk="0" hangingPunct="1"/>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-4%</a:t>
                      </a:r>
                    </a:p>
                  </a:txBody>
                  <a:tcPr marL="6350" marR="6350" marT="6350" marB="0" anchor="ctr">
                    <a:solidFill>
                      <a:srgbClr val="FFE7E7"/>
                    </a:solidFill>
                  </a:tcPr>
                </a:tc>
                <a:tc>
                  <a:txBody>
                    <a:bodyPr/>
                    <a:lstStyle/>
                    <a:p>
                      <a:pPr marL="0" algn="ctr" defTabSz="914400" rtl="0" eaLnBrk="1" fontAlgn="ctr" latinLnBrk="0" hangingPunct="1"/>
                      <a:r>
                        <a:rPr lang="en-US" altLang="zh-CN" sz="1100" b="0" i="0" u="none" strike="noStrike" kern="1200" dirty="0">
                          <a:solidFill>
                            <a:srgbClr val="49711E"/>
                          </a:solidFill>
                          <a:effectLst/>
                          <a:latin typeface="微软雅黑" panose="020B0503020204020204" pitchFamily="34" charset="-122"/>
                          <a:ea typeface="微软雅黑" panose="020B0503020204020204" pitchFamily="34" charset="-122"/>
                          <a:cs typeface="+mn-cs"/>
                        </a:rPr>
                        <a:t>+2%</a:t>
                      </a:r>
                    </a:p>
                  </a:txBody>
                  <a:tcPr marL="6350" marR="6350" marT="6350" marB="0" anchor="ctr">
                    <a:solidFill>
                      <a:srgbClr val="DBF0C5"/>
                    </a:solidFill>
                  </a:tcPr>
                </a:tc>
                <a:tc>
                  <a:txBody>
                    <a:bodyPr/>
                    <a:lstStyle/>
                    <a:p>
                      <a:pPr marL="0" algn="ctr" defTabSz="914400" rtl="0" eaLnBrk="1" fontAlgn="ctr" latinLnBrk="0" hangingPunct="1"/>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-6%</a:t>
                      </a:r>
                    </a:p>
                  </a:txBody>
                  <a:tcPr marL="6350" marR="6350" marT="6350" marB="0" anchor="ctr">
                    <a:solidFill>
                      <a:srgbClr val="FFE7E7"/>
                    </a:solidFill>
                  </a:tcPr>
                </a:tc>
                <a:extLst>
                  <a:ext uri="{0D108BD9-81ED-4DB2-BD59-A6C34878D82A}">
                    <a16:rowId xmlns:a16="http://schemas.microsoft.com/office/drawing/2014/main" val="2770524102"/>
                  </a:ext>
                </a:extLst>
              </a:tr>
              <a:tr h="377156">
                <a:tc>
                  <a:txBody>
                    <a:bodyPr/>
                    <a:lstStyle/>
                    <a:p>
                      <a:pPr algn="ctr" fontAlgn="base"/>
                      <a:r>
                        <a:rPr lang="en-US" altLang="zh-CN" sz="1000" b="0">
                          <a:effectLst/>
                          <a:latin typeface="+mn-ea"/>
                          <a:ea typeface="+mn-ea"/>
                        </a:rPr>
                        <a:t>6</a:t>
                      </a:r>
                    </a:p>
                  </a:txBody>
                  <a:tcPr anchor="ctr">
                    <a:noFill/>
                  </a:tcPr>
                </a:tc>
                <a:tc>
                  <a:txBody>
                    <a:bodyPr/>
                    <a:lstStyle/>
                    <a:p>
                      <a:pPr algn="l"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格米莱 CRM3028</a:t>
                      </a:r>
                      <a:endParaRPr 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noFill/>
                  </a:tcPr>
                </a:tc>
                <a:tc>
                  <a:txBody>
                    <a:bodyPr/>
                    <a:lstStyle/>
                    <a:p>
                      <a:pPr algn="ctr" fontAlgn="ctr"/>
                      <a:r>
                        <a:rPr lang="zh-CN" altLang="en-US" sz="1000" b="1" i="0" u="none" strike="noStrike" dirty="0">
                          <a:solidFill>
                            <a:srgbClr val="8D7963"/>
                          </a:solidFill>
                          <a:effectLst/>
                          <a:latin typeface="微软雅黑" panose="020B0503020204020204" pitchFamily="34" charset="-122"/>
                          <a:ea typeface="微软雅黑" panose="020B0503020204020204" pitchFamily="34" charset="-122"/>
                        </a:rPr>
                        <a:t>半自动</a:t>
                      </a:r>
                    </a:p>
                  </a:txBody>
                  <a:tcPr marL="6350" marR="6350" marT="6350" marB="0" anchor="c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noFill/>
                  </a:tcPr>
                </a:tc>
                <a:tc>
                  <a:txBody>
                    <a:bodyPr/>
                    <a:lstStyle/>
                    <a:p>
                      <a:pPr marL="0" algn="ctr" defTabSz="914400" rtl="0" eaLnBrk="1" fontAlgn="ctr" latinLnBrk="0" hangingPunct="1"/>
                      <a:r>
                        <a:rPr lang="en-US" altLang="zh-CN" sz="1100" b="0" i="0" u="none" strike="noStrike" kern="120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noFill/>
                  </a:tcPr>
                </a:tc>
                <a:extLst>
                  <a:ext uri="{0D108BD9-81ED-4DB2-BD59-A6C34878D82A}">
                    <a16:rowId xmlns:a16="http://schemas.microsoft.com/office/drawing/2014/main" val="3922595833"/>
                  </a:ext>
                </a:extLst>
              </a:tr>
              <a:tr h="377156">
                <a:tc>
                  <a:txBody>
                    <a:bodyPr/>
                    <a:lstStyle/>
                    <a:p>
                      <a:pPr algn="ctr" fontAlgn="base"/>
                      <a:r>
                        <a:rPr lang="en-US" altLang="zh-CN" sz="1000" b="0" dirty="0">
                          <a:effectLst/>
                          <a:latin typeface="+mn-ea"/>
                          <a:ea typeface="+mn-ea"/>
                        </a:rPr>
                        <a:t>7</a:t>
                      </a:r>
                    </a:p>
                  </a:txBody>
                  <a:tcPr anchor="ctr">
                    <a:noFill/>
                  </a:tcPr>
                </a:tc>
                <a:tc>
                  <a:txBody>
                    <a:bodyPr/>
                    <a:lstStyle/>
                    <a:p>
                      <a:pPr algn="l"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Delonghi/德龙 ECAM450.86.T</a:t>
                      </a:r>
                      <a:endParaRPr 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noFill/>
                  </a:tcPr>
                </a:tc>
                <a:tc>
                  <a:txBody>
                    <a:bodyPr/>
                    <a:lstStyle/>
                    <a:p>
                      <a:pPr algn="ctr" fontAlgn="ctr"/>
                      <a:r>
                        <a:rPr lang="zh-CN" altLang="en-US" sz="1000" b="1" i="0" u="none" strike="noStrike" kern="1200" dirty="0">
                          <a:solidFill>
                            <a:srgbClr val="73461F"/>
                          </a:solidFill>
                          <a:effectLst/>
                          <a:latin typeface="微软雅黑" panose="020B0503020204020204" pitchFamily="34" charset="-122"/>
                          <a:ea typeface="微软雅黑" panose="020B0503020204020204" pitchFamily="34" charset="-122"/>
                          <a:cs typeface="+mn-cs"/>
                        </a:rPr>
                        <a:t>全自动</a:t>
                      </a:r>
                    </a:p>
                  </a:txBody>
                  <a:tcPr marL="6350" marR="6350" marT="6350" marB="0" anchor="c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noFill/>
                  </a:tcPr>
                </a:tc>
                <a:extLst>
                  <a:ext uri="{0D108BD9-81ED-4DB2-BD59-A6C34878D82A}">
                    <a16:rowId xmlns:a16="http://schemas.microsoft.com/office/drawing/2014/main" val="4135199298"/>
                  </a:ext>
                </a:extLst>
              </a:tr>
              <a:tr h="377156">
                <a:tc>
                  <a:txBody>
                    <a:bodyPr/>
                    <a:lstStyle/>
                    <a:p>
                      <a:pPr algn="ctr" fontAlgn="base"/>
                      <a:r>
                        <a:rPr lang="en-US" altLang="zh-CN" sz="1000" b="0">
                          <a:effectLst/>
                          <a:latin typeface="+mn-ea"/>
                          <a:ea typeface="+mn-ea"/>
                        </a:rPr>
                        <a:t>8</a:t>
                      </a:r>
                    </a:p>
                  </a:txBody>
                  <a:tcPr anchor="ctr">
                    <a:noFill/>
                  </a:tcPr>
                </a:tc>
                <a:tc>
                  <a:txBody>
                    <a:bodyPr/>
                    <a:lstStyle/>
                    <a:p>
                      <a:pPr algn="l"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Stelang/雪特朗 AC-517E</a:t>
                      </a:r>
                      <a:endParaRPr 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noFill/>
                  </a:tcPr>
                </a:tc>
                <a:tc>
                  <a:txBody>
                    <a:bodyPr/>
                    <a:lstStyle/>
                    <a:p>
                      <a:pPr algn="ctr" fontAlgn="ctr"/>
                      <a:r>
                        <a:rPr lang="zh-CN" altLang="en-US" sz="1000" b="1" i="0" u="none" strike="noStrike" kern="1200" dirty="0">
                          <a:solidFill>
                            <a:srgbClr val="73461F"/>
                          </a:solidFill>
                          <a:effectLst/>
                          <a:latin typeface="微软雅黑" panose="020B0503020204020204" pitchFamily="34" charset="-122"/>
                          <a:ea typeface="微软雅黑" panose="020B0503020204020204" pitchFamily="34" charset="-122"/>
                          <a:cs typeface="+mn-cs"/>
                        </a:rPr>
                        <a:t>全自动</a:t>
                      </a:r>
                    </a:p>
                  </a:txBody>
                  <a:tcPr marL="6350" marR="6350" marT="6350" marB="0" anchor="ctr">
                    <a:noFill/>
                  </a:tcPr>
                </a:tc>
                <a:tc>
                  <a:txBody>
                    <a:bodyPr/>
                    <a:lstStyle/>
                    <a:p>
                      <a:pPr marL="0" algn="ctr" defTabSz="914400" rtl="0" eaLnBrk="1" fontAlgn="ctr" latinLnBrk="0" hangingPunct="1"/>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-8%</a:t>
                      </a:r>
                    </a:p>
                  </a:txBody>
                  <a:tcPr marL="6350" marR="6350" marT="6350" marB="0" anchor="ctr">
                    <a:solidFill>
                      <a:srgbClr val="FFE7E7"/>
                    </a:solidFill>
                  </a:tcPr>
                </a:tc>
                <a:tc>
                  <a:txBody>
                    <a:bodyPr/>
                    <a:lstStyle/>
                    <a:p>
                      <a:pPr marL="0" algn="ctr" defTabSz="914400" rtl="0" eaLnBrk="1" fontAlgn="ctr" latinLnBrk="0" hangingPunct="1"/>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-9%</a:t>
                      </a:r>
                    </a:p>
                  </a:txBody>
                  <a:tcPr marL="6350" marR="6350" marT="6350" marB="0" anchor="ctr">
                    <a:solidFill>
                      <a:srgbClr val="FFE7E7"/>
                    </a:solidFill>
                  </a:tcPr>
                </a:tc>
                <a:tc>
                  <a:txBody>
                    <a:bodyPr/>
                    <a:lstStyle/>
                    <a:p>
                      <a:pPr marL="0" algn="ctr" defTabSz="914400" rtl="0" eaLnBrk="1" fontAlgn="ctr" latinLnBrk="0" hangingPunct="1"/>
                      <a:r>
                        <a:rPr lang="en-US" altLang="zh-CN" sz="1100" b="0" i="0" u="none" strike="noStrike" kern="1200" dirty="0">
                          <a:solidFill>
                            <a:srgbClr val="49711E"/>
                          </a:solidFill>
                          <a:effectLst/>
                          <a:latin typeface="微软雅黑" panose="020B0503020204020204" pitchFamily="34" charset="-122"/>
                          <a:ea typeface="微软雅黑" panose="020B0503020204020204" pitchFamily="34" charset="-122"/>
                          <a:cs typeface="+mn-cs"/>
                        </a:rPr>
                        <a:t>+0.9%</a:t>
                      </a:r>
                    </a:p>
                  </a:txBody>
                  <a:tcPr marL="6350" marR="6350" marT="6350" marB="0" anchor="ctr">
                    <a:solidFill>
                      <a:srgbClr val="DBF0C5"/>
                    </a:solidFill>
                  </a:tcPr>
                </a:tc>
                <a:extLst>
                  <a:ext uri="{0D108BD9-81ED-4DB2-BD59-A6C34878D82A}">
                    <a16:rowId xmlns:a16="http://schemas.microsoft.com/office/drawing/2014/main" val="3837788858"/>
                  </a:ext>
                </a:extLst>
              </a:tr>
              <a:tr h="377156">
                <a:tc>
                  <a:txBody>
                    <a:bodyPr/>
                    <a:lstStyle/>
                    <a:p>
                      <a:pPr algn="ctr" fontAlgn="base"/>
                      <a:r>
                        <a:rPr lang="en-US" altLang="zh-CN" sz="1000" b="0" dirty="0">
                          <a:effectLst/>
                          <a:latin typeface="+mn-ea"/>
                          <a:ea typeface="+mn-ea"/>
                        </a:rPr>
                        <a:t>9</a:t>
                      </a:r>
                    </a:p>
                  </a:txBody>
                  <a:tcPr anchor="ctr">
                    <a:lnB>
                      <a:noFill/>
                    </a:lnB>
                    <a:noFill/>
                  </a:tcPr>
                </a:tc>
                <a:tc>
                  <a:txBody>
                    <a:bodyPr/>
                    <a:lstStyle/>
                    <a:p>
                      <a:pPr algn="l"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Delonghi/德龙 S3 PRO</a:t>
                      </a:r>
                      <a:endParaRPr 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lnB>
                      <a:noFill/>
                    </a:lnB>
                    <a:noFill/>
                  </a:tcPr>
                </a:tc>
                <a:tc>
                  <a:txBody>
                    <a:bodyPr/>
                    <a:lstStyle/>
                    <a:p>
                      <a:pPr algn="ctr" fontAlgn="ctr"/>
                      <a:r>
                        <a:rPr lang="zh-CN" altLang="en-US" sz="1000" b="1" i="0" u="none" strike="noStrike" dirty="0">
                          <a:solidFill>
                            <a:srgbClr val="73461F"/>
                          </a:solidFill>
                          <a:effectLst/>
                          <a:latin typeface="微软雅黑" panose="020B0503020204020204" pitchFamily="34" charset="-122"/>
                          <a:ea typeface="微软雅黑" panose="020B0503020204020204" pitchFamily="34" charset="-122"/>
                        </a:rPr>
                        <a:t>全自动</a:t>
                      </a:r>
                    </a:p>
                  </a:txBody>
                  <a:tcPr marL="6350" marR="6350" marT="6350" marB="0" anchor="ctr">
                    <a:lnB>
                      <a:noFill/>
                    </a:lnB>
                    <a:noFill/>
                  </a:tcPr>
                </a:tc>
                <a:tc>
                  <a:txBody>
                    <a:bodyPr/>
                    <a:lstStyle/>
                    <a:p>
                      <a:pPr marL="0" algn="ctr" defTabSz="914400" rtl="0" eaLnBrk="1" fontAlgn="ctr" latinLnBrk="0" hangingPunct="1"/>
                      <a:r>
                        <a:rPr lang="en-US" altLang="zh-CN" sz="1100" b="0" i="0" u="none" strike="noStrike" kern="1200" dirty="0">
                          <a:solidFill>
                            <a:srgbClr val="49711E"/>
                          </a:solidFill>
                          <a:effectLst/>
                          <a:latin typeface="微软雅黑" panose="020B0503020204020204" pitchFamily="34" charset="-122"/>
                          <a:ea typeface="微软雅黑" panose="020B0503020204020204" pitchFamily="34" charset="-122"/>
                          <a:cs typeface="+mn-cs"/>
                        </a:rPr>
                        <a:t>&gt;999%</a:t>
                      </a:r>
                    </a:p>
                  </a:txBody>
                  <a:tcPr marL="6350" marR="6350" marT="6350" marB="0" anchor="ctr">
                    <a:lnB>
                      <a:noFill/>
                    </a:lnB>
                    <a:solidFill>
                      <a:srgbClr val="DBF0C5"/>
                    </a:solidFill>
                  </a:tcPr>
                </a:tc>
                <a:tc>
                  <a:txBody>
                    <a:bodyPr/>
                    <a:lstStyle/>
                    <a:p>
                      <a:pPr marL="0" algn="ctr" defTabSz="914400" rtl="0" eaLnBrk="1" fontAlgn="ctr" latinLnBrk="0" hangingPunct="1"/>
                      <a:r>
                        <a:rPr lang="en-US" altLang="zh-CN" sz="1100" b="0" i="0" u="none" strike="noStrike" kern="1200" dirty="0">
                          <a:solidFill>
                            <a:srgbClr val="49711E"/>
                          </a:solidFill>
                          <a:effectLst/>
                          <a:latin typeface="微软雅黑" panose="020B0503020204020204" pitchFamily="34" charset="-122"/>
                          <a:ea typeface="微软雅黑" panose="020B0503020204020204" pitchFamily="34" charset="-122"/>
                          <a:cs typeface="+mn-cs"/>
                        </a:rPr>
                        <a:t>&gt;999%</a:t>
                      </a:r>
                    </a:p>
                  </a:txBody>
                  <a:tcPr marL="6350" marR="6350" marT="6350" marB="0" anchor="ctr">
                    <a:lnB>
                      <a:noFill/>
                    </a:lnB>
                    <a:solidFill>
                      <a:srgbClr val="DBF0C5"/>
                    </a:solidFill>
                  </a:tcPr>
                </a:tc>
                <a:tc>
                  <a:txBody>
                    <a:bodyPr/>
                    <a:lstStyle/>
                    <a:p>
                      <a:pPr marL="0" algn="ctr" defTabSz="914400" rtl="0" eaLnBrk="1" fontAlgn="ctr" latinLnBrk="0" hangingPunct="1"/>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-39%</a:t>
                      </a:r>
                    </a:p>
                  </a:txBody>
                  <a:tcPr marL="6350" marR="6350" marT="6350" marB="0" anchor="ctr">
                    <a:lnB>
                      <a:noFill/>
                    </a:lnB>
                    <a:solidFill>
                      <a:srgbClr val="FFE7E7"/>
                    </a:solidFill>
                  </a:tcPr>
                </a:tc>
                <a:extLst>
                  <a:ext uri="{0D108BD9-81ED-4DB2-BD59-A6C34878D82A}">
                    <a16:rowId xmlns:a16="http://schemas.microsoft.com/office/drawing/2014/main" val="3406878141"/>
                  </a:ext>
                </a:extLst>
              </a:tr>
              <a:tr h="390982">
                <a:tc>
                  <a:txBody>
                    <a:bodyPr/>
                    <a:lstStyle/>
                    <a:p>
                      <a:pPr algn="ctr" fontAlgn="base"/>
                      <a:r>
                        <a:rPr lang="en-US" altLang="zh-CN" sz="1000" b="0" dirty="0">
                          <a:effectLst/>
                          <a:latin typeface="+mn-ea"/>
                          <a:ea typeface="+mn-ea"/>
                        </a:rPr>
                        <a:t>10</a:t>
                      </a:r>
                    </a:p>
                  </a:txBody>
                  <a:tcPr anchor="ctr">
                    <a:lnL>
                      <a:noFill/>
                    </a:lnL>
                    <a:lnR>
                      <a:noFill/>
                    </a:lnR>
                    <a:lnT>
                      <a:noFill/>
                    </a:lnT>
                    <a:lnB w="25400" cmpd="sng">
                      <a:noFill/>
                    </a:lnB>
                    <a:lnTlToBr w="12700" cmpd="sng">
                      <a:noFill/>
                      <a:prstDash val="solid"/>
                    </a:lnTlToBr>
                    <a:lnBlToTr w="12700" cmpd="sng">
                      <a:noFill/>
                      <a:prstDash val="solid"/>
                    </a:lnBlToTr>
                    <a:noFill/>
                  </a:tcPr>
                </a:tc>
                <a:tc>
                  <a:txBody>
                    <a:bodyPr/>
                    <a:lstStyle/>
                    <a:p>
                      <a:pPr algn="l"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Petrus/柏翠 PE3366</a:t>
                      </a:r>
                      <a:endParaRPr 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lnL>
                      <a:noFill/>
                    </a:lnL>
                    <a:lnR>
                      <a:noFill/>
                    </a:lnR>
                    <a:lnT>
                      <a:noFill/>
                    </a:lnT>
                    <a:lnB w="25400" cmpd="sng">
                      <a:noFill/>
                    </a:lnB>
                    <a:lnTlToBr w="12700" cmpd="sng">
                      <a:noFill/>
                      <a:prstDash val="solid"/>
                    </a:lnTlToBr>
                    <a:lnBlToTr w="12700" cmpd="sng">
                      <a:noFill/>
                      <a:prstDash val="solid"/>
                    </a:lnBlToTr>
                    <a:noFill/>
                  </a:tcPr>
                </a:tc>
                <a:tc>
                  <a:txBody>
                    <a:bodyPr/>
                    <a:lstStyle/>
                    <a:p>
                      <a:pPr algn="ctr" fontAlgn="ctr"/>
                      <a:r>
                        <a:rPr lang="zh-CN" altLang="en-US" sz="1000" b="1" i="0" u="none" strike="noStrike" dirty="0">
                          <a:solidFill>
                            <a:srgbClr val="8D7963"/>
                          </a:solidFill>
                          <a:effectLst/>
                          <a:latin typeface="微软雅黑" panose="020B0503020204020204" pitchFamily="34" charset="-122"/>
                          <a:ea typeface="微软雅黑" panose="020B0503020204020204" pitchFamily="34" charset="-122"/>
                        </a:rPr>
                        <a:t>半自动</a:t>
                      </a:r>
                    </a:p>
                  </a:txBody>
                  <a:tcPr marL="6350" marR="6350" marT="6350" marB="0" anchor="ctr">
                    <a:lnL>
                      <a:noFill/>
                    </a:lnL>
                    <a:lnR>
                      <a:noFill/>
                    </a:lnR>
                    <a:lnT>
                      <a:noFill/>
                    </a:lnT>
                    <a:lnB w="254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-14%</a:t>
                      </a:r>
                    </a:p>
                  </a:txBody>
                  <a:tcPr marL="6350" marR="6350" marT="6350" marB="0" anchor="ctr">
                    <a:lnL>
                      <a:noFill/>
                    </a:lnL>
                    <a:lnR>
                      <a:noFill/>
                    </a:lnR>
                    <a:lnT>
                      <a:noFill/>
                    </a:lnT>
                    <a:lnB w="25400" cmpd="sng">
                      <a:noFill/>
                    </a:lnB>
                    <a:lnTlToBr w="12700" cmpd="sng">
                      <a:noFill/>
                      <a:prstDash val="solid"/>
                    </a:lnTlToBr>
                    <a:lnBlToTr w="12700" cmpd="sng">
                      <a:noFill/>
                      <a:prstDash val="solid"/>
                    </a:lnBlToTr>
                    <a:solidFill>
                      <a:srgbClr val="FFE7E7"/>
                    </a:solidFill>
                  </a:tcPr>
                </a:tc>
                <a:tc>
                  <a:txBody>
                    <a:bodyPr/>
                    <a:lstStyle/>
                    <a:p>
                      <a:pPr marL="0" algn="ctr" defTabSz="914400" rtl="0" eaLnBrk="1" fontAlgn="ctr" latinLnBrk="0" hangingPunct="1"/>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-19%</a:t>
                      </a:r>
                    </a:p>
                  </a:txBody>
                  <a:tcPr marL="6350" marR="6350" marT="6350" marB="0" anchor="ctr">
                    <a:lnL>
                      <a:noFill/>
                    </a:lnL>
                    <a:lnR>
                      <a:noFill/>
                    </a:lnR>
                    <a:lnT>
                      <a:noFill/>
                    </a:lnT>
                    <a:lnB w="25400" cmpd="sng">
                      <a:noFill/>
                    </a:lnB>
                    <a:lnTlToBr w="12700" cmpd="sng">
                      <a:noFill/>
                      <a:prstDash val="solid"/>
                    </a:lnTlToBr>
                    <a:lnBlToTr w="12700" cmpd="sng">
                      <a:noFill/>
                      <a:prstDash val="solid"/>
                    </a:lnBlToTr>
                    <a:solidFill>
                      <a:srgbClr val="FFE7E7"/>
                    </a:solidFill>
                  </a:tcPr>
                </a:tc>
                <a:tc>
                  <a:txBody>
                    <a:bodyPr/>
                    <a:lstStyle/>
                    <a:p>
                      <a:pPr marL="0" algn="ctr" defTabSz="914400" rtl="0" eaLnBrk="1" fontAlgn="ctr" latinLnBrk="0" hangingPunct="1"/>
                      <a:r>
                        <a:rPr lang="en-US" altLang="zh-CN" sz="1100" b="0" i="0" u="none" strike="noStrike" kern="1200" dirty="0">
                          <a:solidFill>
                            <a:srgbClr val="49711E"/>
                          </a:solidFill>
                          <a:effectLst/>
                          <a:latin typeface="微软雅黑" panose="020B0503020204020204" pitchFamily="34" charset="-122"/>
                          <a:ea typeface="微软雅黑" panose="020B0503020204020204" pitchFamily="34" charset="-122"/>
                          <a:cs typeface="+mn-cs"/>
                        </a:rPr>
                        <a:t>+5%</a:t>
                      </a:r>
                    </a:p>
                  </a:txBody>
                  <a:tcPr marL="6350" marR="6350" marT="6350" marB="0" anchor="ctr">
                    <a:lnL>
                      <a:noFill/>
                    </a:lnL>
                    <a:lnR>
                      <a:noFill/>
                    </a:lnR>
                    <a:lnT>
                      <a:noFill/>
                    </a:lnT>
                    <a:lnB w="25400" cmpd="sng">
                      <a:noFill/>
                    </a:lnB>
                    <a:lnTlToBr w="12700" cmpd="sng">
                      <a:noFill/>
                      <a:prstDash val="solid"/>
                    </a:lnTlToBr>
                    <a:lnBlToTr w="12700" cmpd="sng">
                      <a:noFill/>
                      <a:prstDash val="solid"/>
                    </a:lnBlToTr>
                    <a:solidFill>
                      <a:srgbClr val="DBF0C5"/>
                    </a:solidFill>
                  </a:tcPr>
                </a:tc>
                <a:extLst>
                  <a:ext uri="{0D108BD9-81ED-4DB2-BD59-A6C34878D82A}">
                    <a16:rowId xmlns:a16="http://schemas.microsoft.com/office/drawing/2014/main" val="2402408517"/>
                  </a:ext>
                </a:extLst>
              </a:tr>
            </a:tbl>
          </a:graphicData>
        </a:graphic>
      </p:graphicFrame>
    </p:spTree>
    <p:extLst>
      <p:ext uri="{BB962C8B-B14F-4D97-AF65-F5344CB8AC3E}">
        <p14:creationId xmlns:p14="http://schemas.microsoft.com/office/powerpoint/2010/main" val="15944874"/>
      </p:ext>
    </p:extLst>
  </p:cSld>
  <p:clrMapOvr>
    <a:masterClrMapping/>
  </p:clrMapOvr>
  <p:extLst mod="1">
    <p:ext uri="{6950BFC3-D8DA-4A85-94F7-54DA5524770B}">
      <p188:commentRel xmlns:p188="http://schemas.microsoft.com/office/powerpoint/2018/8/main" xmlns="" r:id="rId2"/>
    </p:ext>
  </p:extLs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0F98A21-96BA-BB44-900B-1C2BDD2E412A}"/>
              </a:ext>
            </a:extLst>
          </p:cNvPr>
          <p:cNvSpPr>
            <a:spLocks noGrp="1"/>
          </p:cNvSpPr>
          <p:nvPr>
            <p:ph type="body" sz="quarter" idx="10"/>
          </p:nvPr>
        </p:nvSpPr>
        <p:spPr/>
        <p:txBody>
          <a:bodyPr anchor="t"/>
          <a:lstStyle/>
          <a:p>
            <a:r>
              <a:rPr lang="en-US" sz="4400" dirty="0"/>
              <a:t>店铺整体生意</a:t>
            </a:r>
          </a:p>
          <a:p>
            <a:pPr marL="285750" indent="-285750">
              <a:buFont typeface="Arial" panose="020B0604020202020204" pitchFamily="34" charset="0"/>
              <a:buChar char="•"/>
            </a:pPr>
            <a:r>
              <a:rPr lang="x-none" sz="1400" dirty="0"/>
              <a:t>店铺整体GMV表现</a:t>
            </a:r>
          </a:p>
          <a:p>
            <a:pPr marL="285750" indent="-285750">
              <a:buFont typeface="Arial" panose="020B0604020202020204" pitchFamily="34" charset="0"/>
              <a:buChar char="•"/>
            </a:pPr>
            <a:r>
              <a:rPr lang="x-none" sz="1400" dirty="0"/>
              <a:t>店铺新老客贡献</a:t>
            </a:r>
          </a:p>
          <a:p>
            <a:pPr marL="285750" indent="-285750">
              <a:buFont typeface="Arial" panose="020B0604020202020204" pitchFamily="34" charset="0"/>
              <a:buChar char="•"/>
            </a:pPr>
            <a:r>
              <a:rPr lang="x-none" sz="1400" dirty="0"/>
              <a:t>店铺货品结构</a:t>
            </a:r>
          </a:p>
          <a:p>
            <a:pPr marL="285750" indent="-285750">
              <a:buFont typeface="Arial" panose="020B0604020202020204" pitchFamily="34" charset="0"/>
              <a:buChar char="•"/>
            </a:pPr>
            <a:r>
              <a:rPr lang="x-none" sz="1400" dirty="0"/>
              <a:t>店铺流量布局及转化率变化</a:t>
            </a:r>
          </a:p>
        </p:txBody>
      </p:sp>
    </p:spTree>
    <p:extLst>
      <p:ext uri="{BB962C8B-B14F-4D97-AF65-F5344CB8AC3E}">
        <p14:creationId xmlns:p14="http://schemas.microsoft.com/office/powerpoint/2010/main" val="1095811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 name="表格 12">
            <a:extLst>
              <a:ext uri="{FF2B5EF4-FFF2-40B4-BE49-F238E27FC236}">
                <a16:creationId xmlns:a16="http://schemas.microsoft.com/office/drawing/2014/main" id="{A412AA58-9C62-42A8-92AF-7FB3B0986044}"/>
              </a:ext>
            </a:extLst>
          </p:cNvPr>
          <p:cNvGraphicFramePr>
            <a:graphicFrameLocks noGrp="1"/>
          </p:cNvGraphicFramePr>
          <p:nvPr>
            <p:extLst>
              <p:ext uri="{D42A27DB-BD31-4B8C-83A1-F6EECF244321}">
                <p14:modId xmlns:p14="http://schemas.microsoft.com/office/powerpoint/2010/main" val="3630082147"/>
              </p:ext>
            </p:extLst>
          </p:nvPr>
        </p:nvGraphicFramePr>
        <p:xfrm>
          <a:off x="4820590" y="2195526"/>
          <a:ext cx="6949165" cy="4312329"/>
        </p:xfrm>
        <a:graphic>
          <a:graphicData uri="http://schemas.openxmlformats.org/drawingml/2006/table">
            <a:tbl>
              <a:tblPr>
                <a:tableStyleId>{EB344D84-9AFB-497E-A393-DC336BA19D2E}</a:tableStyleId>
              </a:tblPr>
              <a:tblGrid>
                <a:gridCol w="319902">
                  <a:extLst>
                    <a:ext uri="{9D8B030D-6E8A-4147-A177-3AD203B41FA5}">
                      <a16:colId xmlns:a16="http://schemas.microsoft.com/office/drawing/2014/main" val="1843692778"/>
                    </a:ext>
                  </a:extLst>
                </a:gridCol>
                <a:gridCol w="1539244">
                  <a:extLst>
                    <a:ext uri="{9D8B030D-6E8A-4147-A177-3AD203B41FA5}">
                      <a16:colId xmlns:a16="http://schemas.microsoft.com/office/drawing/2014/main" val="1143354059"/>
                    </a:ext>
                  </a:extLst>
                </a:gridCol>
                <a:gridCol w="642490">
                  <a:extLst>
                    <a:ext uri="{9D8B030D-6E8A-4147-A177-3AD203B41FA5}">
                      <a16:colId xmlns:a16="http://schemas.microsoft.com/office/drawing/2014/main" val="3638709262"/>
                    </a:ext>
                  </a:extLst>
                </a:gridCol>
                <a:gridCol w="705000">
                  <a:extLst>
                    <a:ext uri="{9D8B030D-6E8A-4147-A177-3AD203B41FA5}">
                      <a16:colId xmlns:a16="http://schemas.microsoft.com/office/drawing/2014/main" val="604637485"/>
                    </a:ext>
                  </a:extLst>
                </a:gridCol>
                <a:gridCol w="616667">
                  <a:extLst>
                    <a:ext uri="{9D8B030D-6E8A-4147-A177-3AD203B41FA5}">
                      <a16:colId xmlns:a16="http://schemas.microsoft.com/office/drawing/2014/main" val="4277001074"/>
                    </a:ext>
                  </a:extLst>
                </a:gridCol>
                <a:gridCol w="510015">
                  <a:extLst>
                    <a:ext uri="{9D8B030D-6E8A-4147-A177-3AD203B41FA5}">
                      <a16:colId xmlns:a16="http://schemas.microsoft.com/office/drawing/2014/main" val="174343684"/>
                    </a:ext>
                  </a:extLst>
                </a:gridCol>
                <a:gridCol w="510015">
                  <a:extLst>
                    <a:ext uri="{9D8B030D-6E8A-4147-A177-3AD203B41FA5}">
                      <a16:colId xmlns:a16="http://schemas.microsoft.com/office/drawing/2014/main" val="2566977919"/>
                    </a:ext>
                  </a:extLst>
                </a:gridCol>
                <a:gridCol w="701944">
                  <a:extLst>
                    <a:ext uri="{9D8B030D-6E8A-4147-A177-3AD203B41FA5}">
                      <a16:colId xmlns:a16="http://schemas.microsoft.com/office/drawing/2014/main" val="2250909023"/>
                    </a:ext>
                  </a:extLst>
                </a:gridCol>
                <a:gridCol w="701944">
                  <a:extLst>
                    <a:ext uri="{9D8B030D-6E8A-4147-A177-3AD203B41FA5}">
                      <a16:colId xmlns:a16="http://schemas.microsoft.com/office/drawing/2014/main" val="366406433"/>
                    </a:ext>
                  </a:extLst>
                </a:gridCol>
                <a:gridCol w="701944">
                  <a:extLst>
                    <a:ext uri="{9D8B030D-6E8A-4147-A177-3AD203B41FA5}">
                      <a16:colId xmlns:a16="http://schemas.microsoft.com/office/drawing/2014/main" val="3693813180"/>
                    </a:ext>
                  </a:extLst>
                </a:gridCol>
              </a:tblGrid>
              <a:tr h="353931">
                <a:tc>
                  <a:txBody>
                    <a:bodyPr/>
                    <a:lstStyle/>
                    <a:p>
                      <a:pPr marL="0" algn="ctr" defTabSz="914400" rtl="0" eaLnBrk="1" fontAlgn="ctr" latinLnBrk="0" hangingPunct="1"/>
                      <a:r>
                        <a:rPr lang="zh-CN" altLang="en-US" sz="1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排名</a:t>
                      </a:r>
                    </a:p>
                  </a:txBody>
                  <a:tcPr marL="5326" marR="5326" marT="5326" marB="0" anchor="ctr">
                    <a:lnL>
                      <a:noFill/>
                    </a:lnL>
                    <a:lnR>
                      <a:noFill/>
                    </a:lnR>
                    <a:lnT w="254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marL="0" algn="ctr" defTabSz="914400" rtl="0" eaLnBrk="1" fontAlgn="ctr" latinLnBrk="0" hangingPunct="1"/>
                      <a:r>
                        <a:rPr lang="en-US" sz="1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TOP5</a:t>
                      </a:r>
                      <a:r>
                        <a:rPr lang="zh-CN" altLang="en-US" sz="1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单品</a:t>
                      </a:r>
                    </a:p>
                  </a:txBody>
                  <a:tcPr marL="5326" marR="5326" marT="5326" marB="0" anchor="ctr">
                    <a:lnL>
                      <a:noFill/>
                    </a:lnL>
                    <a:lnR>
                      <a:noFill/>
                    </a:lnR>
                    <a:lnT w="254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gridSpan="2">
                  <a:txBody>
                    <a:bodyPr/>
                    <a:lstStyle/>
                    <a:p>
                      <a:pPr marL="0" algn="ctr" defTabSz="914400" rtl="0" eaLnBrk="1" fontAlgn="ctr" latinLnBrk="0" hangingPunct="1"/>
                      <a:r>
                        <a:rPr lang="zh-CN" altLang="en-US" sz="1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型号系列</a:t>
                      </a:r>
                    </a:p>
                  </a:txBody>
                  <a:tcPr marL="5326" marR="5326" marT="5326" marB="0" anchor="ctr">
                    <a:lnL>
                      <a:noFill/>
                    </a:lnL>
                    <a:lnR>
                      <a:noFill/>
                    </a:lnR>
                    <a:lnT w="254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hMerge="1">
                  <a:txBody>
                    <a:bodyPr/>
                    <a:lstStyle/>
                    <a:p>
                      <a:pPr algn="ctr" fontAlgn="ctr"/>
                      <a:endParaRPr lang="zh-CN" altLang="en-US" sz="1400" b="1" i="0" u="none" strike="noStrike" dirty="0">
                        <a:solidFill>
                          <a:schemeClr val="accent2">
                            <a:lumMod val="50000"/>
                          </a:schemeClr>
                        </a:solidFill>
                        <a:effectLst/>
                        <a:latin typeface="+mn-ea"/>
                        <a:ea typeface="+mn-ea"/>
                      </a:endParaRPr>
                    </a:p>
                  </a:txBody>
                  <a:tcPr marL="5326" marR="5326" marT="5326" marB="0" anchor="ctr">
                    <a:solidFill>
                      <a:schemeClr val="accent2">
                        <a:lumMod val="60000"/>
                        <a:lumOff val="40000"/>
                      </a:schemeClr>
                    </a:solidFill>
                  </a:tcPr>
                </a:tc>
                <a:tc>
                  <a:txBody>
                    <a:bodyPr/>
                    <a:lstStyle/>
                    <a:p>
                      <a:pPr marL="0" algn="ctr" defTabSz="914400" rtl="0" eaLnBrk="1" fontAlgn="ctr" latinLnBrk="0" hangingPunct="1"/>
                      <a:r>
                        <a:rPr lang="zh-CN" altLang="en-US" sz="1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成交金额</a:t>
                      </a:r>
                      <a:endParaRPr lang="en-US" sz="100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marL="5326" marR="5326" marT="5326" marB="0" anchor="ctr">
                    <a:lnL>
                      <a:noFill/>
                    </a:lnL>
                    <a:lnR>
                      <a:noFill/>
                    </a:lnR>
                    <a:lnT w="254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marL="0" algn="ctr" defTabSz="914400" rtl="0" eaLnBrk="1" fontAlgn="ctr" latinLnBrk="0" hangingPunct="1"/>
                      <a:r>
                        <a:rPr lang="zh-CN" altLang="en-US" sz="1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客单价</a:t>
                      </a:r>
                      <a:endParaRPr lang="en-US" sz="100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marL="5326" marR="5326" marT="5326" marB="0" anchor="ctr">
                    <a:lnL>
                      <a:noFill/>
                    </a:lnL>
                    <a:lnR>
                      <a:noFill/>
                    </a:lnR>
                    <a:lnT w="254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marL="0" algn="ctr" defTabSz="914400" rtl="0" eaLnBrk="1" fontAlgn="ctr" latinLnBrk="0" hangingPunct="1"/>
                      <a:r>
                        <a:rPr lang="zh-CN" altLang="en-US" sz="1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件单价</a:t>
                      </a:r>
                      <a:endParaRPr lang="en-US" sz="100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marL="5326" marR="5326" marT="5326" marB="0" anchor="ctr">
                    <a:lnL>
                      <a:noFill/>
                    </a:lnL>
                    <a:lnR>
                      <a:noFill/>
                    </a:lnR>
                    <a:lnT w="254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marL="0" algn="ctr" defTabSz="914400" rtl="0" eaLnBrk="1" fontAlgn="ctr" latinLnBrk="0" hangingPunct="1"/>
                      <a:r>
                        <a:rPr lang="en-US" sz="1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G</a:t>
                      </a:r>
                      <a:r>
                        <a:rPr lang="en-US" altLang="zh-CN" sz="1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MV</a:t>
                      </a:r>
                      <a:r>
                        <a:rPr lang="zh-CN" altLang="en-US" sz="1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占比*</a:t>
                      </a:r>
                      <a:endParaRPr lang="en-US" sz="100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marL="5326" marR="5326" marT="5326" marB="0" anchor="ctr">
                    <a:lnL>
                      <a:noFill/>
                    </a:lnL>
                    <a:lnR>
                      <a:noFill/>
                    </a:lnR>
                    <a:lnT w="254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marL="0" algn="ctr" defTabSz="914400" rtl="0" eaLnBrk="1" fontAlgn="ctr" latinLnBrk="0" hangingPunct="1"/>
                      <a:r>
                        <a:rPr lang="zh-CN" altLang="en-US" sz="1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访客数</a:t>
                      </a:r>
                      <a:endParaRPr lang="en-US" sz="100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marL="5326" marR="5326" marT="5326" marB="0" anchor="ctr">
                    <a:lnL>
                      <a:noFill/>
                    </a:lnL>
                    <a:lnR>
                      <a:noFill/>
                    </a:lnR>
                    <a:lnT w="254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marL="0" algn="ctr" defTabSz="914400" rtl="0" eaLnBrk="1" fontAlgn="ctr" latinLnBrk="0" hangingPunct="1"/>
                      <a:r>
                        <a:rPr lang="en-US" sz="1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UV</a:t>
                      </a:r>
                      <a:r>
                        <a:rPr lang="zh-CN" altLang="en-US" sz="1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价值</a:t>
                      </a:r>
                      <a:endParaRPr lang="en-US" sz="100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marL="5326" marR="5326" marT="5326" marB="0" anchor="ctr">
                    <a:lnL>
                      <a:noFill/>
                    </a:lnL>
                    <a:lnR>
                      <a:noFill/>
                    </a:lnR>
                    <a:lnT w="254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extLst>
                  <a:ext uri="{0D108BD9-81ED-4DB2-BD59-A6C34878D82A}">
                    <a16:rowId xmlns:a16="http://schemas.microsoft.com/office/drawing/2014/main" val="1851805531"/>
                  </a:ext>
                </a:extLst>
              </a:tr>
              <a:tr h="659733">
                <a:tc>
                  <a:txBody>
                    <a:bodyPr/>
                    <a:lstStyle/>
                    <a:p>
                      <a:pPr marL="0" algn="ctr" defTabSz="914400" rtl="0" eaLnBrk="1" fontAlgn="ctr" latinLnBrk="0" hangingPunct="1"/>
                      <a:r>
                        <a:rPr lang="en-US" altLang="zh-CN" sz="1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1</a:t>
                      </a:r>
                    </a:p>
                  </a:txBody>
                  <a:tcPr marL="5326" marR="5326" marT="5326"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NESPRESSO 进口全自动家用小型雀巢胶囊咖啡机组合含胶囊咖啡50颗</a:t>
                      </a:r>
                      <a:endParaRPr lang="zh-CN" altLang="en-US" sz="100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endParaRPr lang="en-US" altLang="zh-CN" sz="100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marL="6350" marR="6350" marT="6350" marB="0" anchor="ctr">
                    <a:lnL w="9525" cap="flat" cmpd="sng" algn="ctr">
                      <a:solidFill>
                        <a:schemeClr val="accent2">
                          <a:lumMod val="40000"/>
                          <a:lumOff val="60000"/>
                        </a:schemeClr>
                      </a:solid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000" b="0" i="0" u="none" strike="noStrike" kern="1200" dirty="0" err="1">
                          <a:solidFill>
                            <a:srgbClr val="000000"/>
                          </a:solidFill>
                          <a:effectLst/>
                          <a:latin typeface="微软雅黑" panose="020B0503020204020204" pitchFamily="34" charset="-122"/>
                          <a:ea typeface="微软雅黑" panose="020B0503020204020204" pitchFamily="34" charset="-122"/>
                          <a:cs typeface="+mn-cs"/>
                        </a:rPr>
                        <a:t>Essenza</a:t>
                      </a:r>
                      <a:r>
                        <a:rPr lang="en-US" altLang="zh-CN" sz="1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 Mini+</a:t>
                      </a:r>
                      <a:r>
                        <a:rPr lang="zh-CN" altLang="en-US" sz="1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温和淡雅</a:t>
                      </a:r>
                      <a:r>
                        <a:rPr lang="en-US" altLang="zh-CN" sz="1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5</a:t>
                      </a:r>
                      <a:r>
                        <a:rPr lang="zh-CN" altLang="en-US" sz="1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条组合</a:t>
                      </a:r>
                    </a:p>
                  </a:txBody>
                  <a:tcPr marL="4763" marR="4763" marT="4763" marB="0" anchor="ctr">
                    <a:lnL w="9525" cap="flat" cmpd="sng" algn="ctr">
                      <a:no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1,156,627</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1,132</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effectLst/>
                          <a:latin typeface="微软雅黑" panose="020B0503020204020204" pitchFamily="34" charset="-122"/>
                          <a:ea typeface="微软雅黑" panose="020B0503020204020204" pitchFamily="34" charset="-122"/>
                        </a:rPr>
                        <a:t>956</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8%</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000" b="0" i="0" u="none" strike="noStrike" kern="1200" dirty="0">
                          <a:solidFill>
                            <a:schemeClr val="tx1"/>
                          </a:solidFill>
                          <a:effectLst/>
                          <a:latin typeface="微软雅黑" panose="020B0503020204020204" pitchFamily="34" charset="-122"/>
                          <a:ea typeface="微软雅黑" panose="020B0503020204020204" pitchFamily="34" charset="-122"/>
                          <a:cs typeface="+mn-cs"/>
                        </a:rPr>
                        <a:t>97,423</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12</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44441723"/>
                  </a:ext>
                </a:extLst>
              </a:tr>
              <a:tr h="659733">
                <a:tc>
                  <a:txBody>
                    <a:bodyPr/>
                    <a:lstStyle/>
                    <a:p>
                      <a:pPr marL="0" algn="ctr" defTabSz="914400" rtl="0" eaLnBrk="1" fontAlgn="ctr" latinLnBrk="0" hangingPunct="1"/>
                      <a:r>
                        <a:rPr lang="en-US" altLang="zh-CN" sz="1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2</a:t>
                      </a:r>
                    </a:p>
                  </a:txBody>
                  <a:tcPr marL="5326" marR="5326" marT="5326"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NESPRESSO Essenza Mini 进口家用商用小型雀巢胶囊咖啡机</a:t>
                      </a:r>
                      <a:endParaRPr lang="zh-CN" altLang="en-US" sz="100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zh-CN" altLang="en-US" sz="1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endParaRPr lang="en-US" altLang="zh-CN" sz="100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marL="6350" marR="6350" marT="6350" marB="0" anchor="ctr">
                    <a:lnL w="9525" cap="flat" cmpd="sng" algn="ctr">
                      <a:solidFill>
                        <a:schemeClr val="accent2">
                          <a:lumMod val="40000"/>
                          <a:lumOff val="60000"/>
                        </a:schemeClr>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000" b="0" i="0" u="none" strike="noStrike" kern="1200" dirty="0" err="1">
                          <a:solidFill>
                            <a:srgbClr val="000000"/>
                          </a:solidFill>
                          <a:effectLst/>
                          <a:latin typeface="微软雅黑" panose="020B0503020204020204" pitchFamily="34" charset="-122"/>
                          <a:ea typeface="微软雅黑" panose="020B0503020204020204" pitchFamily="34" charset="-122"/>
                          <a:cs typeface="+mn-cs"/>
                        </a:rPr>
                        <a:t>Essenza</a:t>
                      </a:r>
                      <a:r>
                        <a:rPr lang="en-US" altLang="zh-CN" sz="1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 mini</a:t>
                      </a:r>
                      <a:endParaRPr lang="zh-CN" altLang="en-US" sz="100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marL="4763" marR="4763" marT="4763" marB="0" anchor="ctr">
                    <a:lnL w="9525" cap="flat" cmpd="sng" algn="ctr">
                      <a:no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434,946</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937</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effectLst/>
                          <a:latin typeface="微软雅黑" panose="020B0503020204020204" pitchFamily="34" charset="-122"/>
                          <a:ea typeface="微软雅黑" panose="020B0503020204020204" pitchFamily="34" charset="-122"/>
                        </a:rPr>
                        <a:t>788</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3%</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000" b="0" i="0" u="none" strike="noStrike" kern="1200" dirty="0">
                          <a:solidFill>
                            <a:schemeClr val="tx1"/>
                          </a:solidFill>
                          <a:effectLst/>
                          <a:latin typeface="微软雅黑" panose="020B0503020204020204" pitchFamily="34" charset="-122"/>
                          <a:ea typeface="微软雅黑" panose="020B0503020204020204" pitchFamily="34" charset="-122"/>
                          <a:cs typeface="+mn-cs"/>
                        </a:rPr>
                        <a:t>45,861</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9</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10441999"/>
                  </a:ext>
                </a:extLst>
              </a:tr>
              <a:tr h="659733">
                <a:tc>
                  <a:txBody>
                    <a:bodyPr/>
                    <a:lstStyle/>
                    <a:p>
                      <a:pPr marL="0" algn="ctr" defTabSz="914400" rtl="0" eaLnBrk="1" fontAlgn="ctr" latinLnBrk="0" hangingPunct="1"/>
                      <a:r>
                        <a:rPr lang="en-US" altLang="zh-CN" sz="1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3</a:t>
                      </a:r>
                    </a:p>
                  </a:txBody>
                  <a:tcPr marL="5326" marR="5326" marT="5326"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NESPRESSO Inissia 全自动雀巢家用进口咖啡机 含黑咖啡胶囊50颗</a:t>
                      </a:r>
                      <a:endParaRPr lang="zh-CN" altLang="en-US" sz="100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zh-CN" altLang="en-US" sz="1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endParaRPr lang="en-US" altLang="zh-CN" sz="100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marL="6350" marR="6350" marT="6350" marB="0" anchor="ctr">
                    <a:lnL w="9525" cap="flat" cmpd="sng" algn="ctr">
                      <a:solidFill>
                        <a:schemeClr val="accent2">
                          <a:lumMod val="40000"/>
                          <a:lumOff val="60000"/>
                        </a:schemeClr>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Inissia套装</a:t>
                      </a:r>
                      <a:endParaRPr lang="en-US" sz="100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marL="4763" marR="4763" marT="4763" marB="0" anchor="ctr">
                    <a:lnL w="9525" cap="flat" cmpd="sng" algn="ctr">
                      <a:no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419,360</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1,171</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effectLst/>
                          <a:latin typeface="微软雅黑" panose="020B0503020204020204" pitchFamily="34" charset="-122"/>
                          <a:ea typeface="微软雅黑" panose="020B0503020204020204" pitchFamily="34" charset="-122"/>
                        </a:rPr>
                        <a:t>1,011</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3%</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000" b="0" i="0" u="none" strike="noStrike" kern="1200" dirty="0">
                          <a:solidFill>
                            <a:schemeClr val="tx1"/>
                          </a:solidFill>
                          <a:effectLst/>
                          <a:latin typeface="微软雅黑" panose="020B0503020204020204" pitchFamily="34" charset="-122"/>
                          <a:ea typeface="微软雅黑" panose="020B0503020204020204" pitchFamily="34" charset="-122"/>
                          <a:cs typeface="+mn-cs"/>
                        </a:rPr>
                        <a:t>51,928</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8</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48857085"/>
                  </a:ext>
                </a:extLst>
              </a:tr>
              <a:tr h="659733">
                <a:tc>
                  <a:txBody>
                    <a:bodyPr/>
                    <a:lstStyle/>
                    <a:p>
                      <a:pPr marL="0" algn="ctr" defTabSz="914400" rtl="0" eaLnBrk="1" fontAlgn="ctr" latinLnBrk="0" hangingPunct="1"/>
                      <a:r>
                        <a:rPr lang="en-US" altLang="zh-CN" sz="1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4</a:t>
                      </a:r>
                    </a:p>
                  </a:txBody>
                  <a:tcPr marL="5326" marR="5326" marT="5326"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NESPRESSO  Pixie进口家用小型雀巢胶囊咖啡机 含黑咖啡胶囊50颗</a:t>
                      </a:r>
                      <a:endParaRPr lang="zh-CN" altLang="en-US" sz="100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zh-CN" altLang="en-US" sz="1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endParaRPr lang="en-US" altLang="zh-CN" sz="100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marL="6350" marR="6350" marT="6350" marB="0" anchor="ctr">
                    <a:lnL w="9525" cap="flat" cmpd="sng" algn="ctr">
                      <a:solidFill>
                        <a:schemeClr val="accent2">
                          <a:lumMod val="40000"/>
                          <a:lumOff val="60000"/>
                        </a:schemeClr>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000" b="0" i="0" u="none" strike="noStrike" kern="1200" dirty="0" err="1">
                          <a:solidFill>
                            <a:srgbClr val="000000"/>
                          </a:solidFill>
                          <a:effectLst/>
                          <a:latin typeface="微软雅黑" panose="020B0503020204020204" pitchFamily="34" charset="-122"/>
                          <a:ea typeface="微软雅黑" panose="020B0503020204020204" pitchFamily="34" charset="-122"/>
                          <a:cs typeface="+mn-cs"/>
                        </a:rPr>
                        <a:t>Pixie+MO</a:t>
                      </a:r>
                      <a:endParaRPr lang="en-US" sz="100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marL="4763" marR="4763" marT="4763" marB="0" anchor="ctr">
                    <a:lnL w="9525" cap="flat" cmpd="sng" algn="ctr">
                      <a:no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273,554</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1,537</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effectLst/>
                          <a:latin typeface="微软雅黑" panose="020B0503020204020204" pitchFamily="34" charset="-122"/>
                          <a:ea typeface="微软雅黑" panose="020B0503020204020204" pitchFamily="34" charset="-122"/>
                        </a:rPr>
                        <a:t>1,396</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1.8%</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000" b="0" i="0" u="none" strike="noStrike" kern="1200" dirty="0">
                          <a:solidFill>
                            <a:schemeClr val="tx1"/>
                          </a:solidFill>
                          <a:effectLst/>
                          <a:latin typeface="微软雅黑" panose="020B0503020204020204" pitchFamily="34" charset="-122"/>
                          <a:ea typeface="微软雅黑" panose="020B0503020204020204" pitchFamily="34" charset="-122"/>
                          <a:cs typeface="+mn-cs"/>
                        </a:rPr>
                        <a:t>21,552</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13</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93936016"/>
                  </a:ext>
                </a:extLst>
              </a:tr>
              <a:tr h="659733">
                <a:tc>
                  <a:txBody>
                    <a:bodyPr/>
                    <a:lstStyle/>
                    <a:p>
                      <a:pPr marL="0" algn="ctr" defTabSz="914400" rtl="0" eaLnBrk="1" fontAlgn="ctr" latinLnBrk="0" hangingPunct="1"/>
                      <a:r>
                        <a:rPr lang="en-US" altLang="zh-CN" sz="1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5</a:t>
                      </a:r>
                    </a:p>
                  </a:txBody>
                  <a:tcPr marL="5326" marR="5326" marT="5326"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1月 新品胶囊咖啡 测试链接 请勿下单！测试 付款后不发货！</a:t>
                      </a:r>
                      <a:endParaRPr lang="zh-CN" altLang="en-US" sz="100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endParaRPr lang="en-US" altLang="zh-CN" sz="100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marL="6350" marR="6350" marT="6350" marB="0" anchor="ctr">
                    <a:lnL w="9525" cap="flat" cmpd="sng" algn="ctr">
                      <a:solidFill>
                        <a:schemeClr val="accent2">
                          <a:lumMod val="40000"/>
                          <a:lumOff val="60000"/>
                        </a:schemeClr>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endParaRPr lang="zh-CN" altLang="en-US" sz="100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marL="4763" marR="4763" marT="4763" marB="0" anchor="ctr">
                    <a:lnL w="9525" cap="flat" cmpd="sng" algn="ctr">
                      <a:no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235,129</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117,565</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effectLst/>
                          <a:latin typeface="微软雅黑" panose="020B0503020204020204" pitchFamily="34" charset="-122"/>
                          <a:ea typeface="微软雅黑" panose="020B0503020204020204" pitchFamily="34" charset="-122"/>
                        </a:rPr>
                        <a:t>1,517</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1.5%</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sz="1000" b="0" i="0" u="none" strike="noStrike" kern="1200" dirty="0">
                          <a:solidFill>
                            <a:schemeClr val="tx1"/>
                          </a:solidFill>
                          <a:effectLst/>
                          <a:latin typeface="微软雅黑" panose="020B0503020204020204" pitchFamily="34" charset="-122"/>
                          <a:ea typeface="微软雅黑" panose="020B0503020204020204" pitchFamily="34" charset="-122"/>
                          <a:cs typeface="+mn-cs"/>
                        </a:rPr>
                        <a:t>10</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23513</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70524102"/>
                  </a:ext>
                </a:extLst>
              </a:tr>
              <a:tr h="659733">
                <a:tc>
                  <a:txBody>
                    <a:bodyPr/>
                    <a:lstStyle/>
                    <a:p>
                      <a:pPr marL="0" algn="ctr" defTabSz="914400" rtl="0" eaLnBrk="1" fontAlgn="ctr" latinLnBrk="0" hangingPunct="1"/>
                      <a:r>
                        <a:rPr lang="en-US" altLang="zh-CN" sz="1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6</a:t>
                      </a:r>
                    </a:p>
                  </a:txBody>
                  <a:tcPr marL="5326" marR="5326" marT="5326"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NESPRESSO </a:t>
                      </a:r>
                      <a:r>
                        <a:rPr lang="en-US" altLang="zh-CN" sz="1000" b="0" i="0" u="none" strike="noStrike" kern="1200" dirty="0" err="1">
                          <a:solidFill>
                            <a:srgbClr val="000000"/>
                          </a:solidFill>
                          <a:effectLst/>
                          <a:latin typeface="微软雅黑" panose="020B0503020204020204" pitchFamily="34" charset="-122"/>
                          <a:ea typeface="微软雅黑" panose="020B0503020204020204" pitchFamily="34" charset="-122"/>
                          <a:cs typeface="+mn-cs"/>
                        </a:rPr>
                        <a:t>Inissia</a:t>
                      </a:r>
                      <a:r>
                        <a:rPr lang="zh-CN" altLang="en-US" sz="1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全自动家用小型办公意式咖啡机 雀巢胶囊咖啡机</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endParaRPr lang="en-US" altLang="zh-CN" sz="100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marL="6350" marR="6350" marT="6350" marB="0" anchor="ctr">
                    <a:lnL w="9525" cap="flat" cmpd="sng" algn="ctr">
                      <a:solidFill>
                        <a:schemeClr val="accent2">
                          <a:lumMod val="40000"/>
                          <a:lumOff val="60000"/>
                        </a:schemeClr>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sz="1000" b="0" i="0" u="none" strike="noStrike" kern="1200" dirty="0" err="1">
                          <a:solidFill>
                            <a:srgbClr val="000000"/>
                          </a:solidFill>
                          <a:effectLst/>
                          <a:latin typeface="微软雅黑" panose="020B0503020204020204" pitchFamily="34" charset="-122"/>
                          <a:ea typeface="微软雅黑" panose="020B0503020204020204" pitchFamily="34" charset="-122"/>
                          <a:cs typeface="+mn-cs"/>
                        </a:rPr>
                        <a:t>Inissia</a:t>
                      </a:r>
                      <a:r>
                        <a:rPr lang="zh-CN" altLang="en-US" sz="1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系列</a:t>
                      </a:r>
                    </a:p>
                  </a:txBody>
                  <a:tcPr marL="0" marR="0" marT="0" marB="0" anchor="ctr">
                    <a:lnL w="9525" cap="flat" cmpd="sng" algn="ctr">
                      <a:no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184,176 </a:t>
                      </a:r>
                    </a:p>
                  </a:txBody>
                  <a:tcPr marL="0" marR="0" marT="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1,077</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effectLst/>
                          <a:latin typeface="微软雅黑" panose="020B0503020204020204" pitchFamily="34" charset="-122"/>
                          <a:ea typeface="微软雅黑" panose="020B0503020204020204" pitchFamily="34" charset="-122"/>
                        </a:rPr>
                        <a:t>898</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1.2%</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000" b="0" i="0" u="none" strike="noStrike" kern="1200" dirty="0">
                          <a:solidFill>
                            <a:schemeClr val="tx1"/>
                          </a:solidFill>
                          <a:effectLst/>
                          <a:latin typeface="微软雅黑" panose="020B0503020204020204" pitchFamily="34" charset="-122"/>
                          <a:ea typeface="微软雅黑" panose="020B0503020204020204" pitchFamily="34" charset="-122"/>
                          <a:cs typeface="+mn-cs"/>
                        </a:rPr>
                        <a:t>40,929</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4</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30499820"/>
                  </a:ext>
                </a:extLst>
              </a:tr>
            </a:tbl>
          </a:graphicData>
        </a:graphic>
      </p:graphicFrame>
      <p:sp>
        <p:nvSpPr>
          <p:cNvPr id="2" name="Title 1">
            <a:extLst>
              <a:ext uri="{FF2B5EF4-FFF2-40B4-BE49-F238E27FC236}">
                <a16:creationId xmlns:a16="http://schemas.microsoft.com/office/drawing/2014/main" id="{B2DE8DF2-EE02-A347-82AE-9B26581846B2}"/>
              </a:ext>
            </a:extLst>
          </p:cNvPr>
          <p:cNvSpPr>
            <a:spLocks noGrp="1"/>
          </p:cNvSpPr>
          <p:nvPr>
            <p:ph type="title"/>
          </p:nvPr>
        </p:nvSpPr>
        <p:spPr>
          <a:xfrm>
            <a:off x="282372" y="258202"/>
            <a:ext cx="9433127" cy="711321"/>
          </a:xfrm>
        </p:spPr>
        <p:txBody>
          <a:bodyPr/>
          <a:lstStyle/>
          <a:p>
            <a:r>
              <a:rPr lang="x-none" altLang="zh-CN" dirty="0"/>
              <a:t>店铺咖啡机TOP</a:t>
            </a:r>
            <a:r>
              <a:rPr lang="en-US" altLang="zh-CN" dirty="0"/>
              <a:t>5</a:t>
            </a:r>
            <a:r>
              <a:rPr lang="zh-CN" altLang="en-US" dirty="0"/>
              <a:t>单品</a:t>
            </a:r>
            <a:endParaRPr lang="x-none" dirty="0"/>
          </a:p>
        </p:txBody>
      </p:sp>
      <p:sp>
        <p:nvSpPr>
          <p:cNvPr id="3" name="Text Placeholder 2">
            <a:extLst>
              <a:ext uri="{FF2B5EF4-FFF2-40B4-BE49-F238E27FC236}">
                <a16:creationId xmlns:a16="http://schemas.microsoft.com/office/drawing/2014/main" id="{610191B8-B2F8-7D41-9218-E83335106A3E}"/>
              </a:ext>
            </a:extLst>
          </p:cNvPr>
          <p:cNvSpPr>
            <a:spLocks noGrp="1"/>
          </p:cNvSpPr>
          <p:nvPr>
            <p:ph type="body" sz="quarter" idx="10"/>
          </p:nvPr>
        </p:nvSpPr>
        <p:spPr/>
        <p:txBody>
          <a:bodyPr/>
          <a:lstStyle/>
          <a:p>
            <a:pPr>
              <a:lnSpc>
                <a:spcPct val="100000"/>
              </a:lnSpc>
            </a:pPr>
            <a:r>
              <a:rPr lang="zh-CN" altLang="en-US" dirty="0">
                <a:ea typeface="Microsoft YaHei" panose="020B0503020204020204" pitchFamily="34" charset="-122"/>
              </a:rPr>
              <a:t>店铺两年活动差异促使</a:t>
            </a:r>
            <a:r>
              <a:rPr lang="en-US" altLang="zh-CN" dirty="0">
                <a:ea typeface="Microsoft YaHei" panose="020B0503020204020204" pitchFamily="34" charset="-122"/>
              </a:rPr>
              <a:t>Nespresso12</a:t>
            </a:r>
            <a:r>
              <a:rPr lang="zh-CN" altLang="en-US" dirty="0">
                <a:ea typeface="Microsoft YaHei" panose="020B0503020204020204" pitchFamily="34" charset="-122"/>
              </a:rPr>
              <a:t>月</a:t>
            </a:r>
            <a:r>
              <a:rPr lang="en-US" altLang="zh-CN" dirty="0">
                <a:ea typeface="Microsoft YaHei" panose="020B0503020204020204" pitchFamily="34" charset="-122"/>
              </a:rPr>
              <a:t>Top</a:t>
            </a:r>
            <a:r>
              <a:rPr lang="zh-CN" altLang="en-US" dirty="0">
                <a:ea typeface="Microsoft YaHei" panose="020B0503020204020204" pitchFamily="34" charset="-122"/>
              </a:rPr>
              <a:t>咖啡机单品价格全面上涨</a:t>
            </a:r>
            <a:endParaRPr lang="en-US" altLang="zh-CN" dirty="0">
              <a:ea typeface="Microsoft YaHei" panose="020B0503020204020204" pitchFamily="34" charset="-122"/>
            </a:endParaRPr>
          </a:p>
          <a:p>
            <a:pPr>
              <a:lnSpc>
                <a:spcPct val="100000"/>
              </a:lnSpc>
            </a:pPr>
            <a:r>
              <a:rPr lang="zh-CN" altLang="en-US" b="1" dirty="0">
                <a:ea typeface="Microsoft YaHei" panose="020B0503020204020204" pitchFamily="34" charset="-122"/>
              </a:rPr>
              <a:t>店铺</a:t>
            </a:r>
            <a:r>
              <a:rPr lang="en-US" altLang="zh-CN" b="1" dirty="0">
                <a:ea typeface="Microsoft YaHei" panose="020B0503020204020204" pitchFamily="34" charset="-122"/>
              </a:rPr>
              <a:t>Top</a:t>
            </a:r>
            <a:r>
              <a:rPr lang="zh-CN" altLang="en-US" b="1" dirty="0">
                <a:ea typeface="Microsoft YaHei" panose="020B0503020204020204" pitchFamily="34" charset="-122"/>
              </a:rPr>
              <a:t>商品</a:t>
            </a:r>
            <a:r>
              <a:rPr lang="en-US" altLang="zh-CN" b="1" dirty="0">
                <a:ea typeface="Microsoft YaHei" panose="020B0503020204020204" pitchFamily="34" charset="-122"/>
              </a:rPr>
              <a:t>GMV</a:t>
            </a:r>
            <a:r>
              <a:rPr lang="zh-CN" altLang="en-US" b="1" dirty="0">
                <a:ea typeface="Microsoft YaHei" panose="020B0503020204020204" pitchFamily="34" charset="-122"/>
              </a:rPr>
              <a:t>下跌均与访客减少有关</a:t>
            </a:r>
            <a:r>
              <a:rPr lang="zh-CN" altLang="en-US" dirty="0">
                <a:ea typeface="Microsoft YaHei" panose="020B0503020204020204" pitchFamily="34" charset="-122"/>
              </a:rPr>
              <a:t>：</a:t>
            </a:r>
            <a:r>
              <a:rPr lang="en-US" altLang="zh-CN" dirty="0">
                <a:ea typeface="Microsoft YaHei" panose="020B0503020204020204" pitchFamily="34" charset="-122"/>
              </a:rPr>
              <a:t>Pixie</a:t>
            </a:r>
            <a:r>
              <a:rPr lang="zh-CN" altLang="en-US" dirty="0">
                <a:ea typeface="Microsoft YaHei" panose="020B0503020204020204" pitchFamily="34" charset="-122"/>
              </a:rPr>
              <a:t>套装访客同比增加，驱动其</a:t>
            </a:r>
            <a:r>
              <a:rPr lang="en-US" altLang="zh-CN" dirty="0">
                <a:ea typeface="Microsoft YaHei" panose="020B0503020204020204" pitchFamily="34" charset="-122"/>
              </a:rPr>
              <a:t>GMV</a:t>
            </a:r>
            <a:r>
              <a:rPr lang="zh-CN" altLang="en-US" dirty="0">
                <a:ea typeface="Microsoft YaHei" panose="020B0503020204020204" pitchFamily="34" charset="-122"/>
              </a:rPr>
              <a:t>同比上涨，其他</a:t>
            </a:r>
            <a:r>
              <a:rPr lang="en-US" altLang="zh-CN" dirty="0">
                <a:ea typeface="Microsoft YaHei" panose="020B0503020204020204" pitchFamily="34" charset="-122"/>
              </a:rPr>
              <a:t>Top</a:t>
            </a:r>
            <a:r>
              <a:rPr lang="zh-CN" altLang="en-US" dirty="0">
                <a:ea typeface="Microsoft YaHei" panose="020B0503020204020204" pitchFamily="34" charset="-122"/>
              </a:rPr>
              <a:t>单品均呈现不同程度同比下滑；</a:t>
            </a:r>
            <a:endParaRPr lang="en-US" altLang="zh-CN" dirty="0">
              <a:ea typeface="Microsoft YaHei" panose="020B0503020204020204" pitchFamily="34" charset="-122"/>
            </a:endParaRPr>
          </a:p>
          <a:p>
            <a:pPr>
              <a:lnSpc>
                <a:spcPct val="100000"/>
              </a:lnSpc>
            </a:pPr>
            <a:endParaRPr lang="x-none" dirty="0">
              <a:ea typeface="Microsoft YaHei" panose="020B0503020204020204" pitchFamily="34" charset="-122"/>
            </a:endParaRPr>
          </a:p>
        </p:txBody>
      </p:sp>
      <p:sp>
        <p:nvSpPr>
          <p:cNvPr id="4" name="Text Placeholder 3">
            <a:extLst>
              <a:ext uri="{FF2B5EF4-FFF2-40B4-BE49-F238E27FC236}">
                <a16:creationId xmlns:a16="http://schemas.microsoft.com/office/drawing/2014/main" id="{434A15AD-0324-4446-8750-F220BE0D5CD6}"/>
              </a:ext>
            </a:extLst>
          </p:cNvPr>
          <p:cNvSpPr>
            <a:spLocks noGrp="1"/>
          </p:cNvSpPr>
          <p:nvPr>
            <p:ph type="body" sz="quarter" idx="11"/>
          </p:nvPr>
        </p:nvSpPr>
        <p:spPr/>
        <p:txBody>
          <a:bodyPr/>
          <a:lstStyle/>
          <a:p>
            <a:r>
              <a:t>数据来源：生意参谋</a:t>
            </a:r>
          </a:p>
          <a:p>
            <a:r>
              <a:t>时间维度：2023.12</a:t>
            </a:r>
          </a:p>
        </p:txBody>
      </p:sp>
      <p:graphicFrame>
        <p:nvGraphicFramePr>
          <p:cNvPr id="6" name="表格 12">
            <a:extLst>
              <a:ext uri="{FF2B5EF4-FFF2-40B4-BE49-F238E27FC236}">
                <a16:creationId xmlns:a16="http://schemas.microsoft.com/office/drawing/2014/main" id="{62F78D41-4D5D-0249-B0F6-A51CE9B4B9E6}"/>
              </a:ext>
            </a:extLst>
          </p:cNvPr>
          <p:cNvGraphicFramePr>
            <a:graphicFrameLocks noGrp="1"/>
          </p:cNvGraphicFramePr>
          <p:nvPr>
            <p:extLst/>
          </p:nvPr>
        </p:nvGraphicFramePr>
        <p:xfrm>
          <a:off x="351001" y="2204106"/>
          <a:ext cx="4316794" cy="3672820"/>
        </p:xfrm>
        <a:graphic>
          <a:graphicData uri="http://schemas.openxmlformats.org/drawingml/2006/table">
            <a:tbl>
              <a:tblPr>
                <a:tableStyleId>{EB344D84-9AFB-497E-A393-DC336BA19D2E}</a:tableStyleId>
              </a:tblPr>
              <a:tblGrid>
                <a:gridCol w="285170">
                  <a:extLst>
                    <a:ext uri="{9D8B030D-6E8A-4147-A177-3AD203B41FA5}">
                      <a16:colId xmlns:a16="http://schemas.microsoft.com/office/drawing/2014/main" val="1843692778"/>
                    </a:ext>
                  </a:extLst>
                </a:gridCol>
                <a:gridCol w="1372134">
                  <a:extLst>
                    <a:ext uri="{9D8B030D-6E8A-4147-A177-3AD203B41FA5}">
                      <a16:colId xmlns:a16="http://schemas.microsoft.com/office/drawing/2014/main" val="1143354059"/>
                    </a:ext>
                  </a:extLst>
                </a:gridCol>
                <a:gridCol w="546408">
                  <a:extLst>
                    <a:ext uri="{9D8B030D-6E8A-4147-A177-3AD203B41FA5}">
                      <a16:colId xmlns:a16="http://schemas.microsoft.com/office/drawing/2014/main" val="3638709262"/>
                    </a:ext>
                  </a:extLst>
                </a:gridCol>
                <a:gridCol w="626540">
                  <a:extLst>
                    <a:ext uri="{9D8B030D-6E8A-4147-A177-3AD203B41FA5}">
                      <a16:colId xmlns:a16="http://schemas.microsoft.com/office/drawing/2014/main" val="604637485"/>
                    </a:ext>
                  </a:extLst>
                </a:gridCol>
                <a:gridCol w="495514">
                  <a:extLst>
                    <a:ext uri="{9D8B030D-6E8A-4147-A177-3AD203B41FA5}">
                      <a16:colId xmlns:a16="http://schemas.microsoft.com/office/drawing/2014/main" val="4277001074"/>
                    </a:ext>
                  </a:extLst>
                </a:gridCol>
                <a:gridCol w="495514">
                  <a:extLst>
                    <a:ext uri="{9D8B030D-6E8A-4147-A177-3AD203B41FA5}">
                      <a16:colId xmlns:a16="http://schemas.microsoft.com/office/drawing/2014/main" val="174343684"/>
                    </a:ext>
                  </a:extLst>
                </a:gridCol>
                <a:gridCol w="495514">
                  <a:extLst>
                    <a:ext uri="{9D8B030D-6E8A-4147-A177-3AD203B41FA5}">
                      <a16:colId xmlns:a16="http://schemas.microsoft.com/office/drawing/2014/main" val="2250909023"/>
                    </a:ext>
                  </a:extLst>
                </a:gridCol>
              </a:tblGrid>
              <a:tr h="356139">
                <a:tc>
                  <a:txBody>
                    <a:bodyPr/>
                    <a:lstStyle/>
                    <a:p>
                      <a:pPr algn="ctr" fontAlgn="ctr"/>
                      <a:r>
                        <a:rPr lang="zh-CN" altLang="en-US" sz="1100" b="1" u="none" strike="noStrike" dirty="0">
                          <a:solidFill>
                            <a:schemeClr val="accent2">
                              <a:lumMod val="50000"/>
                            </a:schemeClr>
                          </a:solidFill>
                          <a:effectLst/>
                          <a:latin typeface="+mn-ea"/>
                          <a:ea typeface="+mn-ea"/>
                        </a:rPr>
                        <a:t>排名</a:t>
                      </a:r>
                      <a:endParaRPr lang="zh-CN" altLang="en-US" sz="1100" b="1" i="0" u="none" strike="noStrike" dirty="0">
                        <a:solidFill>
                          <a:schemeClr val="accent2">
                            <a:lumMod val="50000"/>
                          </a:schemeClr>
                        </a:solidFill>
                        <a:effectLst/>
                        <a:latin typeface="+mn-ea"/>
                        <a:ea typeface="+mn-ea"/>
                      </a:endParaRPr>
                    </a:p>
                  </a:txBody>
                  <a:tcPr marL="5326" marR="5326" marT="5326" marB="0" anchor="ctr">
                    <a:lnL>
                      <a:noFill/>
                    </a:lnL>
                    <a:lnR>
                      <a:noFill/>
                    </a:lnR>
                    <a:lnT w="254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algn="ctr" fontAlgn="ctr"/>
                      <a:r>
                        <a:rPr lang="en-US" sz="1100" b="1" u="none" strike="noStrike" dirty="0">
                          <a:solidFill>
                            <a:schemeClr val="accent2">
                              <a:lumMod val="50000"/>
                            </a:schemeClr>
                          </a:solidFill>
                          <a:effectLst/>
                          <a:latin typeface="+mn-ea"/>
                          <a:ea typeface="+mn-ea"/>
                        </a:rPr>
                        <a:t>TOP5</a:t>
                      </a:r>
                      <a:r>
                        <a:rPr lang="zh-CN" altLang="en-US" sz="1100" b="1" u="none" strike="noStrike" dirty="0">
                          <a:solidFill>
                            <a:schemeClr val="accent2">
                              <a:lumMod val="50000"/>
                            </a:schemeClr>
                          </a:solidFill>
                          <a:effectLst/>
                          <a:latin typeface="+mn-ea"/>
                          <a:ea typeface="+mn-ea"/>
                        </a:rPr>
                        <a:t>单品</a:t>
                      </a:r>
                      <a:endParaRPr lang="zh-CN" altLang="en-US" sz="1100" b="1" i="0" u="none" strike="noStrike" dirty="0">
                        <a:solidFill>
                          <a:schemeClr val="accent2">
                            <a:lumMod val="50000"/>
                          </a:schemeClr>
                        </a:solidFill>
                        <a:effectLst/>
                        <a:latin typeface="+mn-ea"/>
                        <a:ea typeface="+mn-ea"/>
                      </a:endParaRPr>
                    </a:p>
                  </a:txBody>
                  <a:tcPr marL="5326" marR="5326" marT="5326" marB="0" anchor="ctr">
                    <a:lnL>
                      <a:noFill/>
                    </a:lnL>
                    <a:lnR>
                      <a:noFill/>
                    </a:lnR>
                    <a:lnT w="254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gridSpan="2">
                  <a:txBody>
                    <a:bodyPr/>
                    <a:lstStyle/>
                    <a:p>
                      <a:pPr algn="ctr" fontAlgn="ctr"/>
                      <a:r>
                        <a:rPr lang="zh-CN" altLang="en-US" sz="1100" b="1" i="0" u="none" strike="noStrike" dirty="0">
                          <a:solidFill>
                            <a:schemeClr val="accent2">
                              <a:lumMod val="50000"/>
                            </a:schemeClr>
                          </a:solidFill>
                          <a:effectLst/>
                          <a:latin typeface="+mn-ea"/>
                          <a:ea typeface="+mn-ea"/>
                        </a:rPr>
                        <a:t>型号系列</a:t>
                      </a:r>
                    </a:p>
                  </a:txBody>
                  <a:tcPr marL="5326" marR="5326" marT="5326" marB="0" anchor="ctr">
                    <a:lnL>
                      <a:noFill/>
                    </a:lnL>
                    <a:lnR>
                      <a:noFill/>
                    </a:lnR>
                    <a:lnT w="254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hMerge="1">
                  <a:txBody>
                    <a:bodyPr/>
                    <a:lstStyle/>
                    <a:p>
                      <a:pPr algn="ctr" fontAlgn="ctr"/>
                      <a:endParaRPr lang="zh-CN" altLang="en-US" sz="1400" b="1" i="0" u="none" strike="noStrike" dirty="0">
                        <a:solidFill>
                          <a:schemeClr val="accent2">
                            <a:lumMod val="50000"/>
                          </a:schemeClr>
                        </a:solidFill>
                        <a:effectLst/>
                        <a:latin typeface="+mn-ea"/>
                        <a:ea typeface="+mn-ea"/>
                      </a:endParaRPr>
                    </a:p>
                  </a:txBody>
                  <a:tcPr marL="5326" marR="5326" marT="5326" marB="0" anchor="ctr">
                    <a:solidFill>
                      <a:schemeClr val="accent2">
                        <a:lumMod val="60000"/>
                        <a:lumOff val="40000"/>
                      </a:schemeClr>
                    </a:solidFill>
                  </a:tcPr>
                </a:tc>
                <a:tc>
                  <a:txBody>
                    <a:bodyPr/>
                    <a:lstStyle/>
                    <a:p>
                      <a:pPr algn="ctr" fontAlgn="ctr"/>
                      <a:r>
                        <a:rPr lang="zh-CN" altLang="en-US" sz="1100" b="1" i="0" u="none" strike="noStrike" dirty="0">
                          <a:solidFill>
                            <a:schemeClr val="accent2">
                              <a:lumMod val="50000"/>
                            </a:schemeClr>
                          </a:solidFill>
                          <a:effectLst/>
                          <a:latin typeface="+mn-ea"/>
                          <a:ea typeface="+mn-ea"/>
                        </a:rPr>
                        <a:t>成交</a:t>
                      </a:r>
                      <a:endParaRPr lang="en-US" altLang="zh-CN" sz="1100" b="1" i="0" u="none" strike="noStrike" dirty="0">
                        <a:solidFill>
                          <a:schemeClr val="accent2">
                            <a:lumMod val="50000"/>
                          </a:schemeClr>
                        </a:solidFill>
                        <a:effectLst/>
                        <a:latin typeface="+mn-ea"/>
                        <a:ea typeface="+mn-ea"/>
                      </a:endParaRPr>
                    </a:p>
                    <a:p>
                      <a:pPr algn="ctr" fontAlgn="ctr"/>
                      <a:r>
                        <a:rPr lang="zh-CN" altLang="en-US" sz="1100" b="1" i="0" u="none" strike="noStrike" dirty="0">
                          <a:solidFill>
                            <a:schemeClr val="accent2">
                              <a:lumMod val="50000"/>
                            </a:schemeClr>
                          </a:solidFill>
                          <a:effectLst/>
                          <a:latin typeface="+mn-ea"/>
                          <a:ea typeface="+mn-ea"/>
                        </a:rPr>
                        <a:t>金额</a:t>
                      </a:r>
                      <a:endParaRPr lang="en-US" sz="1100" b="1" i="0" u="none" strike="noStrike" dirty="0">
                        <a:solidFill>
                          <a:schemeClr val="accent2">
                            <a:lumMod val="50000"/>
                          </a:schemeClr>
                        </a:solidFill>
                        <a:effectLst/>
                        <a:latin typeface="+mn-ea"/>
                        <a:ea typeface="+mn-ea"/>
                      </a:endParaRPr>
                    </a:p>
                  </a:txBody>
                  <a:tcPr marL="5326" marR="5326" marT="5326" marB="0" anchor="ctr">
                    <a:lnL>
                      <a:noFill/>
                    </a:lnL>
                    <a:lnR>
                      <a:noFill/>
                    </a:lnR>
                    <a:lnT w="254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algn="ctr" fontAlgn="ctr"/>
                      <a:r>
                        <a:rPr lang="zh-CN" altLang="en-US" sz="1100" b="1" i="0" u="none" strike="noStrike" dirty="0">
                          <a:solidFill>
                            <a:schemeClr val="accent2">
                              <a:lumMod val="50000"/>
                            </a:schemeClr>
                          </a:solidFill>
                          <a:effectLst/>
                          <a:latin typeface="+mn-ea"/>
                          <a:ea typeface="+mn-ea"/>
                        </a:rPr>
                        <a:t>客单价</a:t>
                      </a:r>
                      <a:endParaRPr lang="en-US" sz="1100" b="1" i="0" u="none" strike="noStrike" dirty="0">
                        <a:solidFill>
                          <a:schemeClr val="accent2">
                            <a:lumMod val="50000"/>
                          </a:schemeClr>
                        </a:solidFill>
                        <a:effectLst/>
                        <a:latin typeface="+mn-ea"/>
                        <a:ea typeface="+mn-ea"/>
                      </a:endParaRPr>
                    </a:p>
                  </a:txBody>
                  <a:tcPr marL="5326" marR="5326" marT="5326" marB="0" anchor="ctr">
                    <a:lnL>
                      <a:noFill/>
                    </a:lnL>
                    <a:lnR>
                      <a:noFill/>
                    </a:lnR>
                    <a:lnT w="254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algn="ctr" fontAlgn="ctr"/>
                      <a:r>
                        <a:rPr lang="en-US" sz="1100" b="1" i="0" u="none" strike="noStrike" dirty="0">
                          <a:solidFill>
                            <a:schemeClr val="accent2">
                              <a:lumMod val="50000"/>
                            </a:schemeClr>
                          </a:solidFill>
                          <a:effectLst/>
                          <a:latin typeface="+mn-ea"/>
                          <a:ea typeface="+mn-ea"/>
                        </a:rPr>
                        <a:t>G</a:t>
                      </a:r>
                      <a:r>
                        <a:rPr lang="en-US" altLang="zh-CN" sz="1100" b="1" i="0" u="none" strike="noStrike" dirty="0">
                          <a:solidFill>
                            <a:schemeClr val="accent2">
                              <a:lumMod val="50000"/>
                            </a:schemeClr>
                          </a:solidFill>
                          <a:effectLst/>
                          <a:latin typeface="+mn-ea"/>
                          <a:ea typeface="+mn-ea"/>
                        </a:rPr>
                        <a:t>MV</a:t>
                      </a:r>
                    </a:p>
                    <a:p>
                      <a:pPr algn="ctr" fontAlgn="ctr"/>
                      <a:r>
                        <a:rPr lang="zh-CN" altLang="en-US" sz="1100" b="1" i="0" u="none" strike="noStrike" dirty="0">
                          <a:solidFill>
                            <a:schemeClr val="accent2">
                              <a:lumMod val="50000"/>
                            </a:schemeClr>
                          </a:solidFill>
                          <a:effectLst/>
                          <a:latin typeface="+mn-ea"/>
                          <a:ea typeface="+mn-ea"/>
                        </a:rPr>
                        <a:t>占比</a:t>
                      </a:r>
                      <a:endParaRPr lang="en-US" sz="1100" b="1" i="0" u="none" strike="noStrike" dirty="0">
                        <a:solidFill>
                          <a:schemeClr val="accent2">
                            <a:lumMod val="50000"/>
                          </a:schemeClr>
                        </a:solidFill>
                        <a:effectLst/>
                        <a:latin typeface="+mn-ea"/>
                        <a:ea typeface="+mn-ea"/>
                      </a:endParaRPr>
                    </a:p>
                  </a:txBody>
                  <a:tcPr marL="5326" marR="5326" marT="5326" marB="0" anchor="ctr">
                    <a:lnL>
                      <a:noFill/>
                    </a:lnL>
                    <a:lnR>
                      <a:noFill/>
                    </a:lnR>
                    <a:lnT w="254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extLst>
                  <a:ext uri="{0D108BD9-81ED-4DB2-BD59-A6C34878D82A}">
                    <a16:rowId xmlns:a16="http://schemas.microsoft.com/office/drawing/2014/main" val="1851805531"/>
                  </a:ext>
                </a:extLst>
              </a:tr>
              <a:tr h="621740">
                <a:tc>
                  <a:txBody>
                    <a:bodyPr/>
                    <a:lstStyle/>
                    <a:p>
                      <a:pPr algn="ctr" fontAlgn="ctr"/>
                      <a:r>
                        <a:rPr lang="en-US" altLang="zh-CN" sz="1000" u="none" strike="noStrike" dirty="0">
                          <a:effectLst/>
                          <a:latin typeface="微软雅黑" panose="020B0503020204020204" pitchFamily="34" charset="-122"/>
                          <a:ea typeface="微软雅黑" panose="020B0503020204020204" pitchFamily="34" charset="-122"/>
                        </a:rPr>
                        <a:t>1</a:t>
                      </a:r>
                      <a:endParaRPr lang="en-US" altLang="zh-CN"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5326" marR="5326" marT="5326"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NESPRESSO 进口全自动家用小型雀巢胶囊咖啡机组合含胶囊咖啡50颗</a:t>
                      </a: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a:t>
                      </a:r>
                      <a:endParaRPr lang="en-US" altLang="zh-CN"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lnL w="9525" cap="flat" cmpd="sng" algn="ctr">
                      <a:solidFill>
                        <a:schemeClr val="accent2">
                          <a:lumMod val="40000"/>
                          <a:lumOff val="60000"/>
                        </a:schemeClr>
                      </a:solid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900" b="0" i="0" u="none" strike="noStrike" kern="1200" dirty="0" err="1">
                          <a:solidFill>
                            <a:srgbClr val="000000"/>
                          </a:solidFill>
                          <a:effectLst/>
                          <a:latin typeface="微软雅黑" panose="020B0503020204020204" pitchFamily="34" charset="-122"/>
                          <a:ea typeface="微软雅黑" panose="020B0503020204020204" pitchFamily="34" charset="-122"/>
                          <a:cs typeface="+mn-cs"/>
                        </a:rPr>
                        <a:t>Essenza</a:t>
                      </a:r>
                      <a:r>
                        <a:rPr lang="en-US" altLang="zh-CN" sz="900" b="0" i="0" u="none" strike="noStrike" kern="1200" dirty="0">
                          <a:solidFill>
                            <a:srgbClr val="000000"/>
                          </a:solidFill>
                          <a:effectLst/>
                          <a:latin typeface="微软雅黑" panose="020B0503020204020204" pitchFamily="34" charset="-122"/>
                          <a:ea typeface="微软雅黑" panose="020B0503020204020204" pitchFamily="34" charset="-122"/>
                          <a:cs typeface="+mn-cs"/>
                        </a:rPr>
                        <a:t> Mini+</a:t>
                      </a:r>
                      <a:r>
                        <a:rPr lang="zh-CN" altLang="en-US" sz="900" b="0" i="0" u="none" strike="noStrike" kern="1200" dirty="0">
                          <a:solidFill>
                            <a:srgbClr val="000000"/>
                          </a:solidFill>
                          <a:effectLst/>
                          <a:latin typeface="微软雅黑" panose="020B0503020204020204" pitchFamily="34" charset="-122"/>
                          <a:ea typeface="微软雅黑" panose="020B0503020204020204" pitchFamily="34" charset="-122"/>
                          <a:cs typeface="+mn-cs"/>
                        </a:rPr>
                        <a:t>温和淡雅</a:t>
                      </a:r>
                      <a:r>
                        <a:rPr lang="en-US" altLang="zh-CN" sz="900" b="0" i="0" u="none" strike="noStrike" kern="1200" dirty="0">
                          <a:solidFill>
                            <a:srgbClr val="000000"/>
                          </a:solidFill>
                          <a:effectLst/>
                          <a:latin typeface="微软雅黑" panose="020B0503020204020204" pitchFamily="34" charset="-122"/>
                          <a:ea typeface="微软雅黑" panose="020B0503020204020204" pitchFamily="34" charset="-122"/>
                          <a:cs typeface="+mn-cs"/>
                        </a:rPr>
                        <a:t>5</a:t>
                      </a:r>
                      <a:r>
                        <a:rPr lang="zh-CN" altLang="en-US" sz="900" b="0" i="0" u="none" strike="noStrike" kern="1200" dirty="0">
                          <a:solidFill>
                            <a:srgbClr val="000000"/>
                          </a:solidFill>
                          <a:effectLst/>
                          <a:latin typeface="微软雅黑" panose="020B0503020204020204" pitchFamily="34" charset="-122"/>
                          <a:ea typeface="微软雅黑" panose="020B0503020204020204" pitchFamily="34" charset="-122"/>
                          <a:cs typeface="+mn-cs"/>
                        </a:rPr>
                        <a:t>条组合</a:t>
                      </a:r>
                    </a:p>
                  </a:txBody>
                  <a:tcPr marL="4763" marR="4763" marT="4763" marB="0" anchor="ctr">
                    <a:lnL w="9525" cap="flat" cmpd="sng" algn="ctr">
                      <a:no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3,194,644</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931</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16%</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44441723"/>
                  </a:ext>
                </a:extLst>
              </a:tr>
              <a:tr h="649487">
                <a:tc>
                  <a:txBody>
                    <a:bodyPr/>
                    <a:lstStyle/>
                    <a:p>
                      <a:pPr algn="ctr" fontAlgn="ctr"/>
                      <a:r>
                        <a:rPr lang="en-US" altLang="zh-CN" sz="1000" u="none" strike="noStrike">
                          <a:effectLst/>
                          <a:latin typeface="微软雅黑" panose="020B0503020204020204" pitchFamily="34" charset="-122"/>
                          <a:ea typeface="微软雅黑" panose="020B0503020204020204" pitchFamily="34" charset="-122"/>
                        </a:rPr>
                        <a:t>2</a:t>
                      </a:r>
                      <a:endParaRPr lang="en-US" altLang="zh-CN" sz="1000" b="0" i="0" u="none" strike="noStrike">
                        <a:solidFill>
                          <a:srgbClr val="000000"/>
                        </a:solidFill>
                        <a:effectLst/>
                        <a:latin typeface="微软雅黑" panose="020B0503020204020204" pitchFamily="34" charset="-122"/>
                        <a:ea typeface="微软雅黑" panose="020B0503020204020204" pitchFamily="34" charset="-122"/>
                      </a:endParaRPr>
                    </a:p>
                  </a:txBody>
                  <a:tcPr marL="5326" marR="5326" marT="5326"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NESPRESSO Essenza Mini 进口家用商用小型雀巢胶囊咖啡机</a:t>
                      </a: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a:t>
                      </a:r>
                      <a:endParaRPr lang="en-US" altLang="zh-CN"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lnL w="9525" cap="flat" cmpd="sng" algn="ctr">
                      <a:solidFill>
                        <a:schemeClr val="accent2">
                          <a:lumMod val="40000"/>
                          <a:lumOff val="60000"/>
                        </a:schemeClr>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900" b="0" i="0" u="none" strike="noStrike" kern="1200" dirty="0" err="1">
                          <a:solidFill>
                            <a:srgbClr val="000000"/>
                          </a:solidFill>
                          <a:effectLst/>
                          <a:latin typeface="微软雅黑" panose="020B0503020204020204" pitchFamily="34" charset="-122"/>
                          <a:ea typeface="微软雅黑" panose="020B0503020204020204" pitchFamily="34" charset="-122"/>
                          <a:cs typeface="+mn-cs"/>
                        </a:rPr>
                        <a:t>Essenza</a:t>
                      </a:r>
                      <a:r>
                        <a:rPr lang="en-US" altLang="zh-CN" sz="900" b="0" i="0" u="none" strike="noStrike" kern="1200" dirty="0">
                          <a:solidFill>
                            <a:srgbClr val="000000"/>
                          </a:solidFill>
                          <a:effectLst/>
                          <a:latin typeface="微软雅黑" panose="020B0503020204020204" pitchFamily="34" charset="-122"/>
                          <a:ea typeface="微软雅黑" panose="020B0503020204020204" pitchFamily="34" charset="-122"/>
                          <a:cs typeface="+mn-cs"/>
                        </a:rPr>
                        <a:t> mini</a:t>
                      </a:r>
                      <a:endParaRPr lang="zh-CN" altLang="en-US" sz="90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marL="4763" marR="4763" marT="4763" marB="0" anchor="ctr">
                    <a:lnL w="9525" cap="flat" cmpd="sng" algn="ctr">
                      <a:no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769,460</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814</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4%</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10441999"/>
                  </a:ext>
                </a:extLst>
              </a:tr>
              <a:tr h="666405">
                <a:tc>
                  <a:txBody>
                    <a:bodyPr/>
                    <a:lstStyle/>
                    <a:p>
                      <a:pPr algn="ctr" fontAlgn="ctr"/>
                      <a:r>
                        <a:rPr lang="en-US" altLang="zh-CN" sz="1000" u="none" strike="noStrike">
                          <a:effectLst/>
                          <a:latin typeface="微软雅黑" panose="020B0503020204020204" pitchFamily="34" charset="-122"/>
                          <a:ea typeface="微软雅黑" panose="020B0503020204020204" pitchFamily="34" charset="-122"/>
                        </a:rPr>
                        <a:t>3</a:t>
                      </a:r>
                      <a:endParaRPr lang="en-US" altLang="zh-CN" sz="1000" b="0" i="0" u="none" strike="noStrike">
                        <a:solidFill>
                          <a:srgbClr val="000000"/>
                        </a:solidFill>
                        <a:effectLst/>
                        <a:latin typeface="微软雅黑" panose="020B0503020204020204" pitchFamily="34" charset="-122"/>
                        <a:ea typeface="微软雅黑" panose="020B0503020204020204" pitchFamily="34" charset="-122"/>
                      </a:endParaRPr>
                    </a:p>
                  </a:txBody>
                  <a:tcPr marL="5326" marR="5326" marT="5326"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NESPRESSO Inissia 全自动雀巢家用进口咖啡机 含黑咖啡胶囊50颗</a:t>
                      </a: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a:t>
                      </a:r>
                      <a:endParaRPr lang="en-US" altLang="zh-CN"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lnL w="9525" cap="flat" cmpd="sng" algn="ctr">
                      <a:solidFill>
                        <a:schemeClr val="accent2">
                          <a:lumMod val="40000"/>
                          <a:lumOff val="60000"/>
                        </a:schemeClr>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900" b="0" i="0" u="none" strike="noStrike" kern="1200" dirty="0" err="1">
                          <a:solidFill>
                            <a:srgbClr val="000000"/>
                          </a:solidFill>
                          <a:effectLst/>
                          <a:latin typeface="微软雅黑" panose="020B0503020204020204" pitchFamily="34" charset="-122"/>
                          <a:ea typeface="微软雅黑" panose="020B0503020204020204" pitchFamily="34" charset="-122"/>
                          <a:cs typeface="+mn-cs"/>
                        </a:rPr>
                        <a:t>Inissia</a:t>
                      </a:r>
                      <a:r>
                        <a:rPr lang="zh-CN" altLang="en-US" sz="900" b="0" i="0" u="none" strike="noStrike" kern="1200" dirty="0">
                          <a:solidFill>
                            <a:srgbClr val="000000"/>
                          </a:solidFill>
                          <a:effectLst/>
                          <a:latin typeface="微软雅黑" panose="020B0503020204020204" pitchFamily="34" charset="-122"/>
                          <a:ea typeface="微软雅黑" panose="020B0503020204020204" pitchFamily="34" charset="-122"/>
                          <a:cs typeface="+mn-cs"/>
                        </a:rPr>
                        <a:t>套装</a:t>
                      </a:r>
                      <a:endParaRPr lang="en-US" sz="90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marL="4763" marR="4763" marT="4763" marB="0" anchor="ctr">
                    <a:lnL w="9525" cap="flat" cmpd="sng" algn="ctr">
                      <a:no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648,507</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907</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3%</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48857085"/>
                  </a:ext>
                </a:extLst>
              </a:tr>
              <a:tr h="712644">
                <a:tc>
                  <a:txBody>
                    <a:bodyPr/>
                    <a:lstStyle/>
                    <a:p>
                      <a:pPr algn="ctr" fontAlgn="ctr"/>
                      <a:r>
                        <a:rPr lang="en-US" altLang="zh-CN" sz="1000" u="none" strike="noStrike">
                          <a:effectLst/>
                          <a:latin typeface="微软雅黑" panose="020B0503020204020204" pitchFamily="34" charset="-122"/>
                          <a:ea typeface="微软雅黑" panose="020B0503020204020204" pitchFamily="34" charset="-122"/>
                        </a:rPr>
                        <a:t>4</a:t>
                      </a:r>
                      <a:endParaRPr lang="en-US" altLang="zh-CN" sz="1000" b="0" i="0" u="none" strike="noStrike">
                        <a:solidFill>
                          <a:srgbClr val="000000"/>
                        </a:solidFill>
                        <a:effectLst/>
                        <a:latin typeface="微软雅黑" panose="020B0503020204020204" pitchFamily="34" charset="-122"/>
                        <a:ea typeface="微软雅黑" panose="020B0503020204020204" pitchFamily="34" charset="-122"/>
                      </a:endParaRPr>
                    </a:p>
                  </a:txBody>
                  <a:tcPr marL="5326" marR="5326" marT="5326"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NESPRESSO Citiz 小型家用商用智能全自动意式雀巢胶囊咖啡机</a:t>
                      </a: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a:t>
                      </a:r>
                      <a:endParaRPr lang="en-US" altLang="zh-CN"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lnL w="9525" cap="flat" cmpd="sng" algn="ctr">
                      <a:solidFill>
                        <a:schemeClr val="accent2">
                          <a:lumMod val="40000"/>
                          <a:lumOff val="60000"/>
                        </a:schemeClr>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900" b="0" i="0" u="none" strike="noStrike" kern="1200" dirty="0" err="1">
                          <a:solidFill>
                            <a:srgbClr val="000000"/>
                          </a:solidFill>
                          <a:effectLst/>
                          <a:latin typeface="微软雅黑" panose="020B0503020204020204" pitchFamily="34" charset="-122"/>
                          <a:ea typeface="微软雅黑" panose="020B0503020204020204" pitchFamily="34" charset="-122"/>
                          <a:cs typeface="+mn-cs"/>
                        </a:rPr>
                        <a:t>Citiz</a:t>
                      </a:r>
                      <a:r>
                        <a:rPr lang="en-US" altLang="zh-CN" sz="900" b="0" i="0" u="none" strike="noStrike" kern="1200" dirty="0">
                          <a:solidFill>
                            <a:srgbClr val="000000"/>
                          </a:solidFill>
                          <a:effectLst/>
                          <a:latin typeface="微软雅黑" panose="020B0503020204020204" pitchFamily="34" charset="-122"/>
                          <a:ea typeface="微软雅黑" panose="020B0503020204020204" pitchFamily="34" charset="-122"/>
                          <a:cs typeface="+mn-cs"/>
                        </a:rPr>
                        <a:t> C113</a:t>
                      </a:r>
                      <a:endParaRPr lang="en-US" sz="90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marL="4763" marR="4763" marT="4763" marB="0" anchor="ctr">
                    <a:lnL w="9525" cap="flat" cmpd="sng" algn="ctr">
                      <a:no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533,512</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1,899</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3%</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93936016"/>
                  </a:ext>
                </a:extLst>
              </a:tr>
              <a:tr h="666405">
                <a:tc>
                  <a:txBody>
                    <a:bodyPr/>
                    <a:lstStyle/>
                    <a:p>
                      <a:pPr algn="ctr" fontAlgn="ctr"/>
                      <a:r>
                        <a:rPr lang="en-US" altLang="zh-CN" sz="1000" u="none" strike="noStrike">
                          <a:effectLst/>
                          <a:latin typeface="微软雅黑" panose="020B0503020204020204" pitchFamily="34" charset="-122"/>
                          <a:ea typeface="微软雅黑" panose="020B0503020204020204" pitchFamily="34" charset="-122"/>
                        </a:rPr>
                        <a:t>5</a:t>
                      </a:r>
                      <a:endParaRPr lang="en-US" altLang="zh-CN" sz="1000" b="0" i="0" u="none" strike="noStrike">
                        <a:solidFill>
                          <a:srgbClr val="000000"/>
                        </a:solidFill>
                        <a:effectLst/>
                        <a:latin typeface="微软雅黑" panose="020B0503020204020204" pitchFamily="34" charset="-122"/>
                        <a:ea typeface="微软雅黑" panose="020B0503020204020204" pitchFamily="34" charset="-122"/>
                      </a:endParaRPr>
                    </a:p>
                  </a:txBody>
                  <a:tcPr marL="5326" marR="5326" marT="5326"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NESPRESSO Lattissima家用雀巢咖啡机奶泡一体含黑咖啡胶囊100颗</a:t>
                      </a: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a:t>
                      </a:r>
                      <a:endParaRPr lang="en-US" altLang="zh-CN"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lnL w="9525" cap="flat" cmpd="sng" algn="ctr">
                      <a:solidFill>
                        <a:schemeClr val="accent2">
                          <a:lumMod val="40000"/>
                          <a:lumOff val="60000"/>
                        </a:schemeClr>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900" b="0" i="0" u="none" strike="noStrike" kern="1200" dirty="0" err="1">
                          <a:solidFill>
                            <a:srgbClr val="000000"/>
                          </a:solidFill>
                          <a:effectLst/>
                          <a:latin typeface="微软雅黑" panose="020B0503020204020204" pitchFamily="34" charset="-122"/>
                          <a:ea typeface="微软雅黑" panose="020B0503020204020204" pitchFamily="34" charset="-122"/>
                          <a:cs typeface="+mn-cs"/>
                        </a:rPr>
                        <a:t>Lattissima</a:t>
                      </a:r>
                      <a:r>
                        <a:rPr lang="en-US" altLang="zh-CN" sz="900" b="0" i="0" u="none" strike="noStrike" kern="1200" dirty="0">
                          <a:solidFill>
                            <a:srgbClr val="000000"/>
                          </a:solidFill>
                          <a:effectLst/>
                          <a:latin typeface="微软雅黑" panose="020B0503020204020204" pitchFamily="34" charset="-122"/>
                          <a:ea typeface="微软雅黑" panose="020B0503020204020204" pitchFamily="34" charset="-122"/>
                          <a:cs typeface="+mn-cs"/>
                        </a:rPr>
                        <a:t> One</a:t>
                      </a:r>
                      <a:r>
                        <a:rPr lang="zh-CN" altLang="en-US" sz="900" b="0" i="0" u="none" strike="noStrike" kern="1200" dirty="0">
                          <a:solidFill>
                            <a:srgbClr val="000000"/>
                          </a:solidFill>
                          <a:effectLst/>
                          <a:latin typeface="微软雅黑" panose="020B0503020204020204" pitchFamily="34" charset="-122"/>
                          <a:ea typeface="微软雅黑" panose="020B0503020204020204" pitchFamily="34" charset="-122"/>
                          <a:cs typeface="+mn-cs"/>
                        </a:rPr>
                        <a:t>套装</a:t>
                      </a:r>
                    </a:p>
                  </a:txBody>
                  <a:tcPr marL="4763" marR="4763" marT="4763" marB="0" anchor="ctr">
                    <a:lnL w="9525" cap="flat" cmpd="sng" algn="ctr">
                      <a:no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387,837</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2,603</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1.9%</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70524102"/>
                  </a:ext>
                </a:extLst>
              </a:tr>
            </a:tbl>
          </a:graphicData>
        </a:graphic>
      </p:graphicFrame>
      <p:sp>
        <p:nvSpPr>
          <p:cNvPr id="7" name="矩形: 圆角 33">
            <a:extLst>
              <a:ext uri="{FF2B5EF4-FFF2-40B4-BE49-F238E27FC236}">
                <a16:creationId xmlns:a16="http://schemas.microsoft.com/office/drawing/2014/main" id="{06241654-E534-B94A-B4DD-243AE694663E}"/>
              </a:ext>
            </a:extLst>
          </p:cNvPr>
          <p:cNvSpPr>
            <a:spLocks/>
          </p:cNvSpPr>
          <p:nvPr/>
        </p:nvSpPr>
        <p:spPr>
          <a:xfrm>
            <a:off x="6690731" y="1883625"/>
            <a:ext cx="1326394" cy="30503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2023.12</a:t>
            </a:r>
            <a:endParaRPr kumimoji="0" lang="zh-CN" altLang="en-US" sz="14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8" name="矩形: 圆角 34">
            <a:extLst>
              <a:ext uri="{FF2B5EF4-FFF2-40B4-BE49-F238E27FC236}">
                <a16:creationId xmlns:a16="http://schemas.microsoft.com/office/drawing/2014/main" id="{54ADB789-D6A8-BE4A-BF07-9F5BFEA9F8D2}"/>
              </a:ext>
            </a:extLst>
          </p:cNvPr>
          <p:cNvSpPr>
            <a:spLocks/>
          </p:cNvSpPr>
          <p:nvPr/>
        </p:nvSpPr>
        <p:spPr>
          <a:xfrm>
            <a:off x="2054997" y="1867892"/>
            <a:ext cx="1516878" cy="309072"/>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2022.12</a:t>
            </a:r>
            <a:endParaRPr kumimoji="0" lang="zh-CN" altLang="en-US" sz="14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pic>
        <p:nvPicPr>
          <p:cNvPr id="9" name="图片 30">
            <a:extLst>
              <a:ext uri="{FF2B5EF4-FFF2-40B4-BE49-F238E27FC236}">
                <a16:creationId xmlns:a16="http://schemas.microsoft.com/office/drawing/2014/main" id="{DC291E78-FAE2-B647-9478-09C7FCD31A9C}"/>
              </a:ext>
            </a:extLst>
          </p:cNvPr>
          <p:cNvPicPr>
            <a:picLocks noChangeAspect="1"/>
          </p:cNvPicPr>
          <p:nvPr/>
        </p:nvPicPr>
        <p:blipFill>
          <a:blip r:embed="rId2">
            <a:clrChange>
              <a:clrFrom>
                <a:srgbClr val="FAFAFA"/>
              </a:clrFrom>
              <a:clrTo>
                <a:srgbClr val="FAFAFA">
                  <a:alpha val="0"/>
                </a:srgbClr>
              </a:clrTo>
            </a:clrChange>
          </a:blip>
          <a:stretch>
            <a:fillRect/>
          </a:stretch>
        </p:blipFill>
        <p:spPr>
          <a:xfrm>
            <a:off x="6733089" y="2554551"/>
            <a:ext cx="766374" cy="647421"/>
          </a:xfrm>
          <a:prstGeom prst="rect">
            <a:avLst/>
          </a:prstGeom>
        </p:spPr>
      </p:pic>
      <p:sp>
        <p:nvSpPr>
          <p:cNvPr id="16" name="文本框 29">
            <a:extLst>
              <a:ext uri="{FF2B5EF4-FFF2-40B4-BE49-F238E27FC236}">
                <a16:creationId xmlns:a16="http://schemas.microsoft.com/office/drawing/2014/main" id="{2F2B3E83-5FCC-264B-83E9-234107411C79}"/>
              </a:ext>
            </a:extLst>
          </p:cNvPr>
          <p:cNvSpPr txBox="1"/>
          <p:nvPr/>
        </p:nvSpPr>
        <p:spPr>
          <a:xfrm>
            <a:off x="3300722" y="5884377"/>
            <a:ext cx="1367073" cy="230832"/>
          </a:xfrm>
          <a:prstGeom prst="rect">
            <a:avLst/>
          </a:prstGeom>
          <a:solidFill>
            <a:schemeClr val="accent4">
              <a:lumMod val="20000"/>
              <a:lumOff val="80000"/>
            </a:schemeClr>
          </a:solidFill>
          <a:ln>
            <a:solidFill>
              <a:schemeClr val="accent4">
                <a:lumMod val="20000"/>
                <a:lumOff val="80000"/>
              </a:schemeClr>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900" b="0" i="0" u="none" strike="noStrike" kern="1200" cap="none" spc="0" normalizeH="0" baseline="0" noProof="0" dirty="0">
                <a:ln>
                  <a:noFill/>
                </a:ln>
                <a:solidFill>
                  <a:sysClr val="windowText" lastClr="000000"/>
                </a:solidFill>
                <a:effectLst/>
                <a:uLnTx/>
                <a:uFillTx/>
                <a:latin typeface="Microsoft YaHei UI"/>
                <a:ea typeface="微软雅黑"/>
                <a:cs typeface="+mn-cs"/>
              </a:rPr>
              <a:t>TOP5GMV：553w</a:t>
            </a:r>
            <a:endParaRPr kumimoji="0" lang="zh-CN" altLang="en-US" sz="9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17" name="文本框 31">
            <a:extLst>
              <a:ext uri="{FF2B5EF4-FFF2-40B4-BE49-F238E27FC236}">
                <a16:creationId xmlns:a16="http://schemas.microsoft.com/office/drawing/2014/main" id="{C11917DA-591E-8146-AE9C-EB01402E41BA}"/>
              </a:ext>
            </a:extLst>
          </p:cNvPr>
          <p:cNvSpPr txBox="1"/>
          <p:nvPr/>
        </p:nvSpPr>
        <p:spPr>
          <a:xfrm>
            <a:off x="10402682" y="6527925"/>
            <a:ext cx="1367073" cy="230832"/>
          </a:xfrm>
          <a:prstGeom prst="rect">
            <a:avLst/>
          </a:prstGeom>
          <a:solidFill>
            <a:schemeClr val="accent4">
              <a:lumMod val="20000"/>
              <a:lumOff val="80000"/>
            </a:schemeClr>
          </a:solidFill>
          <a:ln>
            <a:solidFill>
              <a:schemeClr val="accent4">
                <a:lumMod val="20000"/>
                <a:lumOff val="80000"/>
              </a:schemeClr>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900" b="0" i="0" u="none" strike="noStrike" kern="1200" cap="none" spc="0" normalizeH="0" baseline="0" noProof="0" dirty="0">
                <a:ln>
                  <a:noFill/>
                </a:ln>
                <a:solidFill>
                  <a:sysClr val="windowText" lastClr="000000"/>
                </a:solidFill>
                <a:effectLst/>
                <a:uLnTx/>
                <a:uFillTx/>
                <a:latin typeface="Microsoft YaHei UI"/>
                <a:ea typeface="微软雅黑"/>
                <a:cs typeface="+mn-cs"/>
              </a:rPr>
              <a:t>TOP5GMV：252w</a:t>
            </a:r>
            <a:endParaRPr kumimoji="0" lang="zh-CN" altLang="en-US" sz="900" b="0" i="0" u="none" strike="noStrike" kern="1200" cap="none" spc="0" normalizeH="0" baseline="0" noProof="0" dirty="0">
              <a:ln>
                <a:noFill/>
              </a:ln>
              <a:solidFill>
                <a:srgbClr val="000000"/>
              </a:solidFill>
              <a:effectLst/>
              <a:uLnTx/>
              <a:uFillTx/>
              <a:latin typeface="Microsoft YaHei UI"/>
              <a:ea typeface="微软雅黑"/>
              <a:cs typeface="+mn-cs"/>
            </a:endParaRPr>
          </a:p>
        </p:txBody>
      </p:sp>
      <p:pic>
        <p:nvPicPr>
          <p:cNvPr id="18" name="图片 1">
            <a:extLst>
              <a:ext uri="{FF2B5EF4-FFF2-40B4-BE49-F238E27FC236}">
                <a16:creationId xmlns:a16="http://schemas.microsoft.com/office/drawing/2014/main" id="{0B19D040-BAEB-9548-97A8-E51893622D8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77274" y="3921390"/>
            <a:ext cx="720874" cy="513645"/>
          </a:xfrm>
          <a:prstGeom prst="rect">
            <a:avLst/>
          </a:prstGeom>
        </p:spPr>
      </p:pic>
      <p:pic>
        <p:nvPicPr>
          <p:cNvPr id="19" name="Picture 6" descr="https://o.remove.bg/downloads/5effd3d3-772a-427f-9f93-52e0697294ec/image-removebg-preview.png">
            <a:extLst>
              <a:ext uri="{FF2B5EF4-FFF2-40B4-BE49-F238E27FC236}">
                <a16:creationId xmlns:a16="http://schemas.microsoft.com/office/drawing/2014/main" id="{A0DDCDFA-4FDC-4142-8426-CC5B9991262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93576" y="4106339"/>
            <a:ext cx="867303" cy="1155737"/>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6" name="Table 25">
            <a:extLst>
              <a:ext uri="{FF2B5EF4-FFF2-40B4-BE49-F238E27FC236}">
                <a16:creationId xmlns:a16="http://schemas.microsoft.com/office/drawing/2014/main" id="{535DC753-E366-544C-A83C-6ED9C379852B}"/>
              </a:ext>
            </a:extLst>
          </p:cNvPr>
          <p:cNvGraphicFramePr>
            <a:graphicFrameLocks noGrp="1"/>
          </p:cNvGraphicFramePr>
          <p:nvPr>
            <p:extLst>
              <p:ext uri="{D42A27DB-BD31-4B8C-83A1-F6EECF244321}">
                <p14:modId xmlns:p14="http://schemas.microsoft.com/office/powerpoint/2010/main" val="3213146813"/>
              </p:ext>
            </p:extLst>
          </p:nvPr>
        </p:nvGraphicFramePr>
        <p:xfrm>
          <a:off x="7978629" y="2695597"/>
          <a:ext cx="691717" cy="3957036"/>
        </p:xfrm>
        <a:graphic>
          <a:graphicData uri="http://schemas.openxmlformats.org/drawingml/2006/table">
            <a:tbl>
              <a:tblPr>
                <a:tableStyleId>{EB344D84-9AFB-497E-A393-DC336BA19D2E}</a:tableStyleId>
              </a:tblPr>
              <a:tblGrid>
                <a:gridCol w="691717">
                  <a:extLst>
                    <a:ext uri="{9D8B030D-6E8A-4147-A177-3AD203B41FA5}">
                      <a16:colId xmlns:a16="http://schemas.microsoft.com/office/drawing/2014/main" val="4000091950"/>
                    </a:ext>
                  </a:extLst>
                </a:gridCol>
              </a:tblGrid>
              <a:tr h="659506">
                <a:tc>
                  <a:txBody>
                    <a:bodyPr/>
                    <a:lstStyle/>
                    <a:p>
                      <a:pPr algn="ctr" fontAlgn="ctr"/>
                      <a:r>
                        <a:rPr lang="en-US" altLang="zh-CN" sz="1000" b="0" i="0" u="none" strike="noStrike" dirty="0">
                          <a:solidFill>
                            <a:srgbClr val="C00000"/>
                          </a:solidFill>
                          <a:effectLst/>
                          <a:latin typeface="微软雅黑" panose="020B0503020204020204" pitchFamily="34" charset="-122"/>
                          <a:ea typeface="微软雅黑" panose="020B0503020204020204" pitchFamily="34" charset="-122"/>
                        </a:rPr>
                        <a:t>-64%</a:t>
                      </a:r>
                    </a:p>
                  </a:txBody>
                  <a:tcPr marL="4763" marR="4763" marT="4763"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33333567"/>
                  </a:ext>
                </a:extLst>
              </a:tr>
              <a:tr h="659506">
                <a:tc>
                  <a:txBody>
                    <a:bodyPr/>
                    <a:lstStyle/>
                    <a:p>
                      <a:pPr algn="ctr" fontAlgn="ctr"/>
                      <a:r>
                        <a:rPr lang="en-US" altLang="zh-CN" sz="1000" b="0" i="0" u="none" strike="noStrike" kern="1200" dirty="0">
                          <a:solidFill>
                            <a:srgbClr val="C00000"/>
                          </a:solidFill>
                          <a:effectLst/>
                          <a:latin typeface="微软雅黑" panose="020B0503020204020204" pitchFamily="34" charset="-122"/>
                          <a:ea typeface="微软雅黑" panose="020B0503020204020204" pitchFamily="34" charset="-122"/>
                          <a:cs typeface="+mn-cs"/>
                        </a:rPr>
                        <a:t>-43%</a:t>
                      </a:r>
                    </a:p>
                  </a:txBody>
                  <a:tcPr marL="4763" marR="4763" marT="4763"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31657309"/>
                  </a:ext>
                </a:extLst>
              </a:tr>
              <a:tr h="659506">
                <a:tc>
                  <a:txBody>
                    <a:bodyPr/>
                    <a:lstStyle/>
                    <a:p>
                      <a:pPr algn="ctr" fontAlgn="ctr"/>
                      <a:r>
                        <a:rPr lang="en-US" altLang="zh-CN" sz="1000" b="0" i="0" u="none" strike="noStrike" dirty="0">
                          <a:solidFill>
                            <a:srgbClr val="C00000"/>
                          </a:solidFill>
                          <a:effectLst/>
                          <a:latin typeface="微软雅黑" panose="020B0503020204020204" pitchFamily="34" charset="-122"/>
                          <a:ea typeface="微软雅黑" panose="020B0503020204020204" pitchFamily="34" charset="-122"/>
                        </a:rPr>
                        <a:t>-35%</a:t>
                      </a:r>
                    </a:p>
                  </a:txBody>
                  <a:tcPr marL="4763" marR="4763" marT="4763"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61619148"/>
                  </a:ext>
                </a:extLst>
              </a:tr>
              <a:tr h="659506">
                <a:tc>
                  <a:txBody>
                    <a:bodyPr/>
                    <a:lstStyle/>
                    <a:p>
                      <a:pPr algn="ctr" fontAlgn="ctr"/>
                      <a:r>
                        <a:rPr lang="en-US" altLang="zh-CN" sz="1000" b="0" i="0" u="none" strike="noStrike" kern="1200" dirty="0">
                          <a:solidFill>
                            <a:schemeClr val="accent6"/>
                          </a:solidFill>
                          <a:effectLst/>
                          <a:latin typeface="微软雅黑" panose="020B0503020204020204" pitchFamily="34" charset="-122"/>
                          <a:ea typeface="微软雅黑" panose="020B0503020204020204" pitchFamily="34" charset="-122"/>
                          <a:cs typeface="+mn-cs"/>
                        </a:rPr>
                        <a:t>+93%</a:t>
                      </a:r>
                    </a:p>
                  </a:txBody>
                  <a:tcPr marL="4763" marR="4763" marT="4763"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70879102"/>
                  </a:ext>
                </a:extLst>
              </a:tr>
              <a:tr h="659506">
                <a:tc>
                  <a:txBody>
                    <a:bodyPr/>
                    <a:lstStyle/>
                    <a:p>
                      <a:pPr algn="ctr" fontAlgn="ctr"/>
                      <a:r>
                        <a:rPr lang="en-US" altLang="zh-CN" sz="1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4763" marR="4763" marT="4763"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80700219"/>
                  </a:ext>
                </a:extLst>
              </a:tr>
              <a:tr h="659506">
                <a:tc>
                  <a:txBody>
                    <a:bodyPr/>
                    <a:lstStyle/>
                    <a:p>
                      <a:pPr algn="ctr" fontAlgn="ctr"/>
                      <a:r>
                        <a:rPr lang="en-US" altLang="zh-CN" sz="1000" b="0" i="0" u="none" strike="noStrike" kern="1200" dirty="0">
                          <a:solidFill>
                            <a:srgbClr val="C00000"/>
                          </a:solidFill>
                          <a:effectLst/>
                          <a:latin typeface="微软雅黑" panose="020B0503020204020204" pitchFamily="34" charset="-122"/>
                          <a:ea typeface="微软雅黑" panose="020B0503020204020204" pitchFamily="34" charset="-122"/>
                          <a:cs typeface="+mn-cs"/>
                        </a:rPr>
                        <a:t>-32%</a:t>
                      </a:r>
                    </a:p>
                  </a:txBody>
                  <a:tcPr marL="4763" marR="4763" marT="4763"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564423"/>
                  </a:ext>
                </a:extLst>
              </a:tr>
            </a:tbl>
          </a:graphicData>
        </a:graphic>
      </p:graphicFrame>
      <p:graphicFrame>
        <p:nvGraphicFramePr>
          <p:cNvPr id="28" name="Table 27">
            <a:extLst>
              <a:ext uri="{FF2B5EF4-FFF2-40B4-BE49-F238E27FC236}">
                <a16:creationId xmlns:a16="http://schemas.microsoft.com/office/drawing/2014/main" id="{A1B1E40C-2B92-E049-B163-CE1705F0B68B}"/>
              </a:ext>
            </a:extLst>
          </p:cNvPr>
          <p:cNvGraphicFramePr>
            <a:graphicFrameLocks noGrp="1"/>
          </p:cNvGraphicFramePr>
          <p:nvPr>
            <p:extLst>
              <p:ext uri="{D42A27DB-BD31-4B8C-83A1-F6EECF244321}">
                <p14:modId xmlns:p14="http://schemas.microsoft.com/office/powerpoint/2010/main" val="965130595"/>
              </p:ext>
            </p:extLst>
          </p:nvPr>
        </p:nvGraphicFramePr>
        <p:xfrm>
          <a:off x="8629465" y="2691711"/>
          <a:ext cx="551200" cy="3953304"/>
        </p:xfrm>
        <a:graphic>
          <a:graphicData uri="http://schemas.openxmlformats.org/drawingml/2006/table">
            <a:tbl>
              <a:tblPr>
                <a:tableStyleId>{EB344D84-9AFB-497E-A393-DC336BA19D2E}</a:tableStyleId>
              </a:tblPr>
              <a:tblGrid>
                <a:gridCol w="551200">
                  <a:extLst>
                    <a:ext uri="{9D8B030D-6E8A-4147-A177-3AD203B41FA5}">
                      <a16:colId xmlns:a16="http://schemas.microsoft.com/office/drawing/2014/main" val="1460841187"/>
                    </a:ext>
                  </a:extLst>
                </a:gridCol>
              </a:tblGrid>
              <a:tr h="658884">
                <a:tc>
                  <a:txBody>
                    <a:bodyPr/>
                    <a:lstStyle/>
                    <a:p>
                      <a:pPr marL="0" algn="ctr" defTabSz="914400" rtl="0" eaLnBrk="1" fontAlgn="ctr" latinLnBrk="0" hangingPunct="1"/>
                      <a:r>
                        <a:rPr lang="en-US" altLang="zh-CN" sz="1000" b="0" i="0" u="none" strike="noStrike" kern="1200" dirty="0">
                          <a:solidFill>
                            <a:srgbClr val="49711E"/>
                          </a:solidFill>
                          <a:effectLst/>
                          <a:latin typeface="微软雅黑" panose="020B0503020204020204" pitchFamily="34" charset="-122"/>
                          <a:ea typeface="微软雅黑" panose="020B0503020204020204" pitchFamily="34" charset="-122"/>
                          <a:cs typeface="+mn-cs"/>
                        </a:rPr>
                        <a:t>+22%</a:t>
                      </a:r>
                    </a:p>
                  </a:txBody>
                  <a:tcPr marL="4763" marR="4763" marT="4763"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72177731"/>
                  </a:ext>
                </a:extLst>
              </a:tr>
              <a:tr h="658884">
                <a:tc>
                  <a:txBody>
                    <a:bodyPr/>
                    <a:lstStyle/>
                    <a:p>
                      <a:pPr marL="0" algn="ctr" defTabSz="914400" rtl="0" eaLnBrk="1" fontAlgn="ctr" latinLnBrk="0" hangingPunct="1"/>
                      <a:r>
                        <a:rPr lang="en-US" altLang="zh-CN" sz="1000" b="0" i="0" u="none" strike="noStrike" kern="1200" dirty="0">
                          <a:solidFill>
                            <a:srgbClr val="49711E"/>
                          </a:solidFill>
                          <a:effectLst/>
                          <a:latin typeface="微软雅黑" panose="020B0503020204020204" pitchFamily="34" charset="-122"/>
                          <a:ea typeface="微软雅黑" panose="020B0503020204020204" pitchFamily="34" charset="-122"/>
                          <a:cs typeface="+mn-cs"/>
                        </a:rPr>
                        <a:t>+15%</a:t>
                      </a:r>
                    </a:p>
                  </a:txBody>
                  <a:tcPr marL="4763" marR="4763" marT="4763"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4640378"/>
                  </a:ext>
                </a:extLst>
              </a:tr>
              <a:tr h="658884">
                <a:tc>
                  <a:txBody>
                    <a:bodyPr/>
                    <a:lstStyle/>
                    <a:p>
                      <a:pPr algn="ctr" fontAlgn="ctr"/>
                      <a:r>
                        <a:rPr lang="en-US" altLang="zh-CN" sz="1000" b="0" i="0" u="none" strike="noStrike" kern="1200" dirty="0">
                          <a:solidFill>
                            <a:srgbClr val="49711E"/>
                          </a:solidFill>
                          <a:effectLst/>
                          <a:latin typeface="微软雅黑" panose="020B0503020204020204" pitchFamily="34" charset="-122"/>
                          <a:ea typeface="微软雅黑" panose="020B0503020204020204" pitchFamily="34" charset="-122"/>
                          <a:cs typeface="+mn-cs"/>
                        </a:rPr>
                        <a:t>+29%</a:t>
                      </a:r>
                    </a:p>
                  </a:txBody>
                  <a:tcPr marL="4763" marR="4763" marT="4763"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85531474"/>
                  </a:ext>
                </a:extLst>
              </a:tr>
              <a:tr h="658884">
                <a:tc>
                  <a:txBody>
                    <a:bodyPr/>
                    <a:lstStyle/>
                    <a:p>
                      <a:pPr marL="0" algn="ctr" defTabSz="914400" rtl="0" eaLnBrk="1" fontAlgn="ctr" latinLnBrk="0" hangingPunct="1"/>
                      <a:r>
                        <a:rPr lang="en-US" altLang="zh-CN" sz="1000" b="0" i="0" u="none" strike="noStrike" kern="1200" dirty="0">
                          <a:solidFill>
                            <a:srgbClr val="49711E"/>
                          </a:solidFill>
                          <a:effectLst/>
                          <a:latin typeface="微软雅黑" panose="020B0503020204020204" pitchFamily="34" charset="-122"/>
                          <a:ea typeface="微软雅黑" panose="020B0503020204020204" pitchFamily="34" charset="-122"/>
                          <a:cs typeface="+mn-cs"/>
                        </a:rPr>
                        <a:t>+11%</a:t>
                      </a:r>
                    </a:p>
                  </a:txBody>
                  <a:tcPr marL="4763" marR="4763" marT="4763"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4802669"/>
                  </a:ext>
                </a:extLst>
              </a:tr>
              <a:tr h="658884">
                <a:tc>
                  <a:txBody>
                    <a:bodyPr/>
                    <a:lstStyle/>
                    <a:p>
                      <a:pPr marL="0" algn="ctr" defTabSz="914400" rtl="0" eaLnBrk="1" fontAlgn="ctr" latinLnBrk="0" hangingPunct="1"/>
                      <a:r>
                        <a:rPr lang="en-US" altLang="zh-CN" sz="1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4763" marR="4763" marT="4763"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45025852"/>
                  </a:ext>
                </a:extLst>
              </a:tr>
              <a:tr h="658884">
                <a:tc>
                  <a:txBody>
                    <a:bodyPr/>
                    <a:lstStyle/>
                    <a:p>
                      <a:pPr marL="0" algn="ctr" defTabSz="914400" rtl="0" eaLnBrk="1" fontAlgn="ctr" latinLnBrk="0" hangingPunct="1"/>
                      <a:r>
                        <a:rPr lang="en-US" altLang="zh-CN" sz="1000" b="0" i="0" u="none" strike="noStrike" kern="1200" dirty="0">
                          <a:solidFill>
                            <a:srgbClr val="49711E"/>
                          </a:solidFill>
                          <a:effectLst/>
                          <a:latin typeface="微软雅黑" panose="020B0503020204020204" pitchFamily="34" charset="-122"/>
                          <a:ea typeface="微软雅黑" panose="020B0503020204020204" pitchFamily="34" charset="-122"/>
                          <a:cs typeface="+mn-cs"/>
                        </a:rPr>
                        <a:t>+42%</a:t>
                      </a:r>
                    </a:p>
                  </a:txBody>
                  <a:tcPr marL="4763" marR="4763" marT="4763"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41904884"/>
                  </a:ext>
                </a:extLst>
              </a:tr>
            </a:tbl>
          </a:graphicData>
        </a:graphic>
      </p:graphicFrame>
      <p:pic>
        <p:nvPicPr>
          <p:cNvPr id="24" name="图片 23">
            <a:extLst>
              <a:ext uri="{FF2B5EF4-FFF2-40B4-BE49-F238E27FC236}">
                <a16:creationId xmlns:a16="http://schemas.microsoft.com/office/drawing/2014/main" id="{DF2BBA9D-C24E-4944-B9F0-B5FF05F4685D}"/>
              </a:ext>
            </a:extLst>
          </p:cNvPr>
          <p:cNvPicPr>
            <a:picLocks noChangeAspect="1"/>
          </p:cNvPicPr>
          <p:nvPr/>
        </p:nvPicPr>
        <p:blipFill>
          <a:blip r:embed="rId5"/>
          <a:stretch>
            <a:fillRect/>
          </a:stretch>
        </p:blipFill>
        <p:spPr>
          <a:xfrm>
            <a:off x="1979059" y="2631279"/>
            <a:ext cx="566696" cy="499587"/>
          </a:xfrm>
          <a:prstGeom prst="rect">
            <a:avLst/>
          </a:prstGeom>
        </p:spPr>
      </p:pic>
      <p:pic>
        <p:nvPicPr>
          <p:cNvPr id="5" name="图片 4">
            <a:extLst>
              <a:ext uri="{FF2B5EF4-FFF2-40B4-BE49-F238E27FC236}">
                <a16:creationId xmlns:a16="http://schemas.microsoft.com/office/drawing/2014/main" id="{DE5C7FF5-0A00-43B4-9AAB-E2C6CEB82E56}"/>
              </a:ext>
            </a:extLst>
          </p:cNvPr>
          <p:cNvPicPr>
            <a:picLocks noChangeAspect="1"/>
          </p:cNvPicPr>
          <p:nvPr/>
        </p:nvPicPr>
        <p:blipFill>
          <a:blip r:embed="rId6"/>
          <a:stretch>
            <a:fillRect/>
          </a:stretch>
        </p:blipFill>
        <p:spPr>
          <a:xfrm>
            <a:off x="1946433" y="3921599"/>
            <a:ext cx="615658" cy="493958"/>
          </a:xfrm>
          <a:prstGeom prst="rect">
            <a:avLst/>
          </a:prstGeom>
        </p:spPr>
      </p:pic>
      <p:pic>
        <p:nvPicPr>
          <p:cNvPr id="15" name="图片 14">
            <a:extLst>
              <a:ext uri="{FF2B5EF4-FFF2-40B4-BE49-F238E27FC236}">
                <a16:creationId xmlns:a16="http://schemas.microsoft.com/office/drawing/2014/main" id="{A6C42D74-B8A0-48F1-B542-A62C94CC13D1}"/>
              </a:ext>
            </a:extLst>
          </p:cNvPr>
          <p:cNvPicPr>
            <a:picLocks noChangeAspect="1"/>
          </p:cNvPicPr>
          <p:nvPr/>
        </p:nvPicPr>
        <p:blipFill>
          <a:blip r:embed="rId7"/>
          <a:stretch>
            <a:fillRect/>
          </a:stretch>
        </p:blipFill>
        <p:spPr>
          <a:xfrm>
            <a:off x="2050212" y="3253973"/>
            <a:ext cx="368803" cy="468725"/>
          </a:xfrm>
          <a:prstGeom prst="rect">
            <a:avLst/>
          </a:prstGeom>
        </p:spPr>
      </p:pic>
      <p:pic>
        <p:nvPicPr>
          <p:cNvPr id="20" name="图片 19">
            <a:extLst>
              <a:ext uri="{FF2B5EF4-FFF2-40B4-BE49-F238E27FC236}">
                <a16:creationId xmlns:a16="http://schemas.microsoft.com/office/drawing/2014/main" id="{8F8F7B2E-7A21-4004-96F6-5DC620CB48C0}"/>
              </a:ext>
            </a:extLst>
          </p:cNvPr>
          <p:cNvPicPr>
            <a:picLocks noChangeAspect="1"/>
          </p:cNvPicPr>
          <p:nvPr/>
        </p:nvPicPr>
        <p:blipFill>
          <a:blip r:embed="rId8"/>
          <a:stretch>
            <a:fillRect/>
          </a:stretch>
        </p:blipFill>
        <p:spPr>
          <a:xfrm>
            <a:off x="2015338" y="4558841"/>
            <a:ext cx="450080" cy="567428"/>
          </a:xfrm>
          <a:prstGeom prst="rect">
            <a:avLst/>
          </a:prstGeom>
        </p:spPr>
      </p:pic>
      <p:pic>
        <p:nvPicPr>
          <p:cNvPr id="22" name="图片 21">
            <a:extLst>
              <a:ext uri="{FF2B5EF4-FFF2-40B4-BE49-F238E27FC236}">
                <a16:creationId xmlns:a16="http://schemas.microsoft.com/office/drawing/2014/main" id="{749538A1-6ACF-4BCD-AB61-A72030C22665}"/>
              </a:ext>
            </a:extLst>
          </p:cNvPr>
          <p:cNvPicPr>
            <a:picLocks noChangeAspect="1"/>
          </p:cNvPicPr>
          <p:nvPr/>
        </p:nvPicPr>
        <p:blipFill>
          <a:blip r:embed="rId9"/>
          <a:stretch>
            <a:fillRect/>
          </a:stretch>
        </p:blipFill>
        <p:spPr>
          <a:xfrm>
            <a:off x="1979059" y="5333671"/>
            <a:ext cx="630737" cy="479256"/>
          </a:xfrm>
          <a:prstGeom prst="rect">
            <a:avLst/>
          </a:prstGeom>
        </p:spPr>
      </p:pic>
      <p:pic>
        <p:nvPicPr>
          <p:cNvPr id="12" name="图片 11">
            <a:extLst>
              <a:ext uri="{FF2B5EF4-FFF2-40B4-BE49-F238E27FC236}">
                <a16:creationId xmlns:a16="http://schemas.microsoft.com/office/drawing/2014/main" id="{105202C6-4FD3-4FAC-9933-976842EF5F3F}"/>
              </a:ext>
            </a:extLst>
          </p:cNvPr>
          <p:cNvPicPr>
            <a:picLocks noChangeAspect="1"/>
          </p:cNvPicPr>
          <p:nvPr/>
        </p:nvPicPr>
        <p:blipFill rotWithShape="1">
          <a:blip r:embed="rId10">
            <a:extLst>
              <a:ext uri="{28A0092B-C50C-407E-A947-70E740481C1C}">
                <a14:useLocalDpi xmlns:a14="http://schemas.microsoft.com/office/drawing/2010/main" val="0"/>
              </a:ext>
            </a:extLst>
          </a:blip>
          <a:srcRect l="5208" t="6379" r="23603" b="10488"/>
          <a:stretch/>
        </p:blipFill>
        <p:spPr>
          <a:xfrm>
            <a:off x="6783941" y="5894036"/>
            <a:ext cx="485093" cy="570173"/>
          </a:xfrm>
          <a:prstGeom prst="rect">
            <a:avLst/>
          </a:prstGeom>
        </p:spPr>
      </p:pic>
      <p:pic>
        <p:nvPicPr>
          <p:cNvPr id="21" name="图片 20">
            <a:extLst>
              <a:ext uri="{FF2B5EF4-FFF2-40B4-BE49-F238E27FC236}">
                <a16:creationId xmlns:a16="http://schemas.microsoft.com/office/drawing/2014/main" id="{A0C7CEB5-A600-4781-B432-8ACA80EBD28D}"/>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763700" y="5339402"/>
            <a:ext cx="598771" cy="443916"/>
          </a:xfrm>
          <a:prstGeom prst="rect">
            <a:avLst/>
          </a:prstGeom>
        </p:spPr>
      </p:pic>
      <p:pic>
        <p:nvPicPr>
          <p:cNvPr id="25" name="图片 24">
            <a:extLst>
              <a:ext uri="{FF2B5EF4-FFF2-40B4-BE49-F238E27FC236}">
                <a16:creationId xmlns:a16="http://schemas.microsoft.com/office/drawing/2014/main" id="{4402E294-0D62-42DC-A72C-84AE8538F23D}"/>
              </a:ext>
            </a:extLst>
          </p:cNvPr>
          <p:cNvPicPr>
            <a:picLocks noChangeAspect="1"/>
          </p:cNvPicPr>
          <p:nvPr/>
        </p:nvPicPr>
        <p:blipFill>
          <a:blip r:embed="rId7"/>
          <a:stretch>
            <a:fillRect/>
          </a:stretch>
        </p:blipFill>
        <p:spPr>
          <a:xfrm>
            <a:off x="6842085" y="3264852"/>
            <a:ext cx="368803" cy="468725"/>
          </a:xfrm>
          <a:prstGeom prst="rect">
            <a:avLst/>
          </a:prstGeom>
        </p:spPr>
      </p:pic>
      <p:graphicFrame>
        <p:nvGraphicFramePr>
          <p:cNvPr id="31" name="表格 30">
            <a:extLst>
              <a:ext uri="{FF2B5EF4-FFF2-40B4-BE49-F238E27FC236}">
                <a16:creationId xmlns:a16="http://schemas.microsoft.com/office/drawing/2014/main" id="{8BAA2DD4-9DB9-43AD-AA3C-BFB37D4350B3}"/>
              </a:ext>
            </a:extLst>
          </p:cNvPr>
          <p:cNvGraphicFramePr>
            <a:graphicFrameLocks noGrp="1"/>
          </p:cNvGraphicFramePr>
          <p:nvPr>
            <p:extLst/>
          </p:nvPr>
        </p:nvGraphicFramePr>
        <p:xfrm>
          <a:off x="12237238" y="2218102"/>
          <a:ext cx="1371600" cy="4296620"/>
        </p:xfrm>
        <a:graphic>
          <a:graphicData uri="http://schemas.openxmlformats.org/drawingml/2006/table">
            <a:tbl>
              <a:tblPr>
                <a:tableStyleId>{5C22544A-7EE6-4342-B048-85BDC9FD1C3A}</a:tableStyleId>
              </a:tblPr>
              <a:tblGrid>
                <a:gridCol w="685800">
                  <a:extLst>
                    <a:ext uri="{9D8B030D-6E8A-4147-A177-3AD203B41FA5}">
                      <a16:colId xmlns:a16="http://schemas.microsoft.com/office/drawing/2014/main" val="2477091386"/>
                    </a:ext>
                  </a:extLst>
                </a:gridCol>
                <a:gridCol w="685800">
                  <a:extLst>
                    <a:ext uri="{9D8B030D-6E8A-4147-A177-3AD203B41FA5}">
                      <a16:colId xmlns:a16="http://schemas.microsoft.com/office/drawing/2014/main" val="3703407169"/>
                    </a:ext>
                  </a:extLst>
                </a:gridCol>
              </a:tblGrid>
              <a:tr h="366260">
                <a:tc>
                  <a:txBody>
                    <a:bodyPr/>
                    <a:lstStyle/>
                    <a:p>
                      <a:pPr algn="ctr" fontAlgn="ctr"/>
                      <a:r>
                        <a:rPr lang="zh-CN" altLang="en-US" sz="1100" u="none" strike="noStrike" dirty="0">
                          <a:effectLst/>
                        </a:rPr>
                        <a:t>件单价</a:t>
                      </a:r>
                      <a:endParaRPr lang="zh-CN" altLang="en-US" sz="1100" b="1" i="0" u="none" strike="noStrike" dirty="0">
                        <a:effectLst/>
                        <a:latin typeface="宋体" panose="02010600030101010101" pitchFamily="2" charset="-122"/>
                        <a:ea typeface="宋体" panose="02010600030101010101" pitchFamily="2" charset="-122"/>
                      </a:endParaRPr>
                    </a:p>
                  </a:txBody>
                  <a:tcPr marL="7620" marR="7620" marT="7620" marB="0" anchor="ctr"/>
                </a:tc>
                <a:tc>
                  <a:txBody>
                    <a:bodyPr/>
                    <a:lstStyle/>
                    <a:p>
                      <a:pPr algn="ctr" fontAlgn="ctr"/>
                      <a:r>
                        <a:rPr lang="en-US" sz="1100" u="none" strike="noStrike" dirty="0">
                          <a:effectLst/>
                        </a:rPr>
                        <a:t>UV</a:t>
                      </a:r>
                      <a:r>
                        <a:rPr lang="zh-CN" altLang="en-US" sz="1100" u="none" strike="noStrike" dirty="0">
                          <a:effectLst/>
                        </a:rPr>
                        <a:t>价值</a:t>
                      </a:r>
                      <a:endParaRPr lang="zh-CN" altLang="en-US" sz="1100" b="1" i="0" u="none" strike="noStrike" dirty="0">
                        <a:effectLst/>
                        <a:latin typeface="宋体" panose="02010600030101010101" pitchFamily="2" charset="-122"/>
                        <a:ea typeface="宋体" panose="02010600030101010101" pitchFamily="2" charset="-122"/>
                      </a:endParaRPr>
                    </a:p>
                  </a:txBody>
                  <a:tcPr marL="7620" marR="7620" marT="7620" marB="0" anchor="ctr"/>
                </a:tc>
                <a:extLst>
                  <a:ext uri="{0D108BD9-81ED-4DB2-BD59-A6C34878D82A}">
                    <a16:rowId xmlns:a16="http://schemas.microsoft.com/office/drawing/2014/main" val="1067679245"/>
                  </a:ext>
                </a:extLst>
              </a:tr>
              <a:tr h="655060">
                <a:tc>
                  <a:txBody>
                    <a:bodyPr/>
                    <a:lstStyle/>
                    <a:p>
                      <a:pPr algn="ctr" fontAlgn="ctr"/>
                      <a:r>
                        <a:rPr lang="en-US" altLang="zh-CN" sz="1100" u="none" strike="noStrike" dirty="0">
                          <a:effectLst/>
                        </a:rPr>
                        <a:t>+17%</a:t>
                      </a:r>
                      <a:endParaRPr lang="en-US" altLang="zh-CN" sz="1100" b="0" i="0" u="none" strike="noStrike" dirty="0">
                        <a:effectLst/>
                        <a:latin typeface="宋体" panose="02010600030101010101" pitchFamily="2" charset="-122"/>
                        <a:ea typeface="宋体" panose="02010600030101010101" pitchFamily="2" charset="-122"/>
                      </a:endParaRPr>
                    </a:p>
                  </a:txBody>
                  <a:tcPr marL="7620" marR="7620" marT="7620" marB="0" anchor="ctr"/>
                </a:tc>
                <a:tc>
                  <a:txBody>
                    <a:bodyPr/>
                    <a:lstStyle/>
                    <a:p>
                      <a:pPr algn="ctr" fontAlgn="ctr"/>
                      <a:r>
                        <a:rPr lang="en-US" altLang="zh-CN" sz="1100" u="none" strike="noStrike" dirty="0">
                          <a:effectLst/>
                        </a:rPr>
                        <a:t>12</a:t>
                      </a:r>
                      <a:endParaRPr lang="en-US" altLang="zh-CN" sz="1100" b="0" i="0" u="none" strike="noStrike" dirty="0">
                        <a:effectLst/>
                        <a:latin typeface="宋体" panose="02010600030101010101" pitchFamily="2" charset="-122"/>
                        <a:ea typeface="宋体" panose="02010600030101010101" pitchFamily="2" charset="-122"/>
                      </a:endParaRPr>
                    </a:p>
                  </a:txBody>
                  <a:tcPr marL="7620" marR="7620" marT="7620" marB="0" anchor="ctr"/>
                </a:tc>
                <a:extLst>
                  <a:ext uri="{0D108BD9-81ED-4DB2-BD59-A6C34878D82A}">
                    <a16:rowId xmlns:a16="http://schemas.microsoft.com/office/drawing/2014/main" val="3904307106"/>
                  </a:ext>
                </a:extLst>
              </a:tr>
              <a:tr h="655060">
                <a:tc>
                  <a:txBody>
                    <a:bodyPr/>
                    <a:lstStyle/>
                    <a:p>
                      <a:pPr algn="ctr" fontAlgn="ctr"/>
                      <a:r>
                        <a:rPr lang="en-US" altLang="zh-CN" sz="1100" u="none" strike="noStrike" dirty="0">
                          <a:effectLst/>
                        </a:rPr>
                        <a:t>+12%</a:t>
                      </a:r>
                      <a:endParaRPr lang="en-US" altLang="zh-CN" sz="1100" b="0" i="0" u="none" strike="noStrike" dirty="0">
                        <a:effectLst/>
                        <a:latin typeface="宋体" panose="02010600030101010101" pitchFamily="2" charset="-122"/>
                        <a:ea typeface="宋体" panose="02010600030101010101" pitchFamily="2" charset="-122"/>
                      </a:endParaRPr>
                    </a:p>
                  </a:txBody>
                  <a:tcPr marL="7620" marR="7620" marT="7620" marB="0" anchor="ctr"/>
                </a:tc>
                <a:tc>
                  <a:txBody>
                    <a:bodyPr/>
                    <a:lstStyle/>
                    <a:p>
                      <a:pPr algn="ctr" fontAlgn="ctr"/>
                      <a:r>
                        <a:rPr lang="en-US" altLang="zh-CN" sz="1100" u="none" strike="noStrike" dirty="0">
                          <a:effectLst/>
                        </a:rPr>
                        <a:t>9</a:t>
                      </a:r>
                      <a:endParaRPr lang="en-US" altLang="zh-CN" sz="1100" b="0" i="0" u="none" strike="noStrike" dirty="0">
                        <a:effectLst/>
                        <a:latin typeface="宋体" panose="02010600030101010101" pitchFamily="2" charset="-122"/>
                        <a:ea typeface="宋体" panose="02010600030101010101" pitchFamily="2" charset="-122"/>
                      </a:endParaRPr>
                    </a:p>
                  </a:txBody>
                  <a:tcPr marL="7620" marR="7620" marT="7620" marB="0" anchor="ctr"/>
                </a:tc>
                <a:extLst>
                  <a:ext uri="{0D108BD9-81ED-4DB2-BD59-A6C34878D82A}">
                    <a16:rowId xmlns:a16="http://schemas.microsoft.com/office/drawing/2014/main" val="769803279"/>
                  </a:ext>
                </a:extLst>
              </a:tr>
              <a:tr h="655060">
                <a:tc>
                  <a:txBody>
                    <a:bodyPr/>
                    <a:lstStyle/>
                    <a:p>
                      <a:pPr algn="ctr" fontAlgn="ctr"/>
                      <a:r>
                        <a:rPr lang="en-US" altLang="zh-CN" sz="1100" u="none" strike="noStrike" dirty="0">
                          <a:effectLst/>
                        </a:rPr>
                        <a:t>+25%</a:t>
                      </a:r>
                      <a:endParaRPr lang="en-US" altLang="zh-CN" sz="1100" b="0" i="0" u="none" strike="noStrike" dirty="0">
                        <a:effectLst/>
                        <a:latin typeface="宋体" panose="02010600030101010101" pitchFamily="2" charset="-122"/>
                        <a:ea typeface="宋体" panose="02010600030101010101" pitchFamily="2" charset="-122"/>
                      </a:endParaRPr>
                    </a:p>
                  </a:txBody>
                  <a:tcPr marL="7620" marR="7620" marT="7620" marB="0" anchor="ctr"/>
                </a:tc>
                <a:tc>
                  <a:txBody>
                    <a:bodyPr/>
                    <a:lstStyle/>
                    <a:p>
                      <a:pPr algn="ctr" fontAlgn="ctr"/>
                      <a:r>
                        <a:rPr lang="en-US" altLang="zh-CN" sz="1100" u="none" strike="noStrike" dirty="0">
                          <a:effectLst/>
                        </a:rPr>
                        <a:t>8</a:t>
                      </a:r>
                      <a:endParaRPr lang="en-US" altLang="zh-CN" sz="1100" b="0" i="0" u="none" strike="noStrike" dirty="0">
                        <a:effectLst/>
                        <a:latin typeface="宋体" panose="02010600030101010101" pitchFamily="2" charset="-122"/>
                        <a:ea typeface="宋体" panose="02010600030101010101" pitchFamily="2" charset="-122"/>
                      </a:endParaRPr>
                    </a:p>
                  </a:txBody>
                  <a:tcPr marL="7620" marR="7620" marT="7620" marB="0" anchor="ctr"/>
                </a:tc>
                <a:extLst>
                  <a:ext uri="{0D108BD9-81ED-4DB2-BD59-A6C34878D82A}">
                    <a16:rowId xmlns:a16="http://schemas.microsoft.com/office/drawing/2014/main" val="2172788534"/>
                  </a:ext>
                </a:extLst>
              </a:tr>
              <a:tr h="655060">
                <a:tc>
                  <a:txBody>
                    <a:bodyPr/>
                    <a:lstStyle/>
                    <a:p>
                      <a:pPr algn="ctr" fontAlgn="ctr"/>
                      <a:r>
                        <a:rPr lang="en-US" altLang="zh-CN" sz="1100" u="none" strike="noStrike" dirty="0">
                          <a:effectLst/>
                        </a:rPr>
                        <a:t>+8%</a:t>
                      </a:r>
                      <a:endParaRPr lang="en-US" altLang="zh-CN" sz="1100" b="0" i="0" u="none" strike="noStrike" dirty="0">
                        <a:effectLst/>
                        <a:latin typeface="宋体" panose="02010600030101010101" pitchFamily="2" charset="-122"/>
                        <a:ea typeface="宋体" panose="02010600030101010101" pitchFamily="2" charset="-122"/>
                      </a:endParaRPr>
                    </a:p>
                  </a:txBody>
                  <a:tcPr marL="7620" marR="7620" marT="7620" marB="0" anchor="ctr"/>
                </a:tc>
                <a:tc>
                  <a:txBody>
                    <a:bodyPr/>
                    <a:lstStyle/>
                    <a:p>
                      <a:pPr algn="ctr" fontAlgn="ctr"/>
                      <a:r>
                        <a:rPr lang="en-US" altLang="zh-CN" sz="1100" u="none" strike="noStrike" dirty="0">
                          <a:effectLst/>
                        </a:rPr>
                        <a:t>13</a:t>
                      </a:r>
                      <a:endParaRPr lang="en-US" altLang="zh-CN" sz="1100" b="0" i="0" u="none" strike="noStrike" dirty="0">
                        <a:effectLst/>
                        <a:latin typeface="宋体" panose="02010600030101010101" pitchFamily="2" charset="-122"/>
                        <a:ea typeface="宋体" panose="02010600030101010101" pitchFamily="2" charset="-122"/>
                      </a:endParaRPr>
                    </a:p>
                  </a:txBody>
                  <a:tcPr marL="7620" marR="7620" marT="7620" marB="0" anchor="ctr"/>
                </a:tc>
                <a:extLst>
                  <a:ext uri="{0D108BD9-81ED-4DB2-BD59-A6C34878D82A}">
                    <a16:rowId xmlns:a16="http://schemas.microsoft.com/office/drawing/2014/main" val="2258895094"/>
                  </a:ext>
                </a:extLst>
              </a:tr>
              <a:tr h="655060">
                <a:tc>
                  <a:txBody>
                    <a:bodyPr/>
                    <a:lstStyle/>
                    <a:p>
                      <a:pPr algn="ctr" fontAlgn="ctr"/>
                      <a:r>
                        <a:rPr lang="en-US" sz="1100" u="none" strike="noStrike" dirty="0">
                          <a:effectLst/>
                        </a:rPr>
                        <a:t>-</a:t>
                      </a:r>
                    </a:p>
                  </a:txBody>
                  <a:tcPr marL="7620" marR="7620" marT="7620" marB="0" anchor="ctr"/>
                </a:tc>
                <a:tc>
                  <a:txBody>
                    <a:bodyPr/>
                    <a:lstStyle/>
                    <a:p>
                      <a:pPr algn="ctr" fontAlgn="ctr"/>
                      <a:r>
                        <a:rPr lang="en-US" altLang="zh-CN" sz="1100" u="none" strike="noStrike" dirty="0">
                          <a:effectLst/>
                        </a:rPr>
                        <a:t>23513</a:t>
                      </a:r>
                      <a:endParaRPr lang="en-US" altLang="zh-CN" sz="1100" b="0" i="0" u="none" strike="noStrike" dirty="0">
                        <a:effectLst/>
                        <a:latin typeface="宋体" panose="02010600030101010101" pitchFamily="2" charset="-122"/>
                        <a:ea typeface="宋体" panose="02010600030101010101" pitchFamily="2" charset="-122"/>
                      </a:endParaRPr>
                    </a:p>
                  </a:txBody>
                  <a:tcPr marL="7620" marR="7620" marT="7620" marB="0" anchor="ctr"/>
                </a:tc>
                <a:extLst>
                  <a:ext uri="{0D108BD9-81ED-4DB2-BD59-A6C34878D82A}">
                    <a16:rowId xmlns:a16="http://schemas.microsoft.com/office/drawing/2014/main" val="4268861145"/>
                  </a:ext>
                </a:extLst>
              </a:tr>
              <a:tr h="655060">
                <a:tc>
                  <a:txBody>
                    <a:bodyPr/>
                    <a:lstStyle/>
                    <a:p>
                      <a:pPr algn="ctr" fontAlgn="ctr"/>
                      <a:r>
                        <a:rPr lang="en-US" altLang="zh-CN" sz="1100" u="none" strike="noStrike" dirty="0">
                          <a:effectLst/>
                        </a:rPr>
                        <a:t>+30%</a:t>
                      </a:r>
                      <a:endParaRPr lang="en-US" altLang="zh-CN" sz="1100" b="0" i="0" u="none" strike="noStrike" dirty="0">
                        <a:effectLst/>
                        <a:latin typeface="宋体" panose="02010600030101010101" pitchFamily="2" charset="-122"/>
                        <a:ea typeface="宋体" panose="02010600030101010101" pitchFamily="2" charset="-122"/>
                      </a:endParaRPr>
                    </a:p>
                  </a:txBody>
                  <a:tcPr marL="7620" marR="7620" marT="7620" marB="0" anchor="ctr"/>
                </a:tc>
                <a:tc>
                  <a:txBody>
                    <a:bodyPr/>
                    <a:lstStyle/>
                    <a:p>
                      <a:pPr algn="ctr" fontAlgn="ctr"/>
                      <a:r>
                        <a:rPr lang="en-US" altLang="zh-CN" sz="1100" u="none" strike="noStrike" dirty="0">
                          <a:effectLst/>
                        </a:rPr>
                        <a:t>4</a:t>
                      </a:r>
                      <a:endParaRPr lang="en-US" altLang="zh-CN" sz="1100" b="0" i="0" u="none" strike="noStrike" dirty="0">
                        <a:effectLst/>
                        <a:latin typeface="宋体" panose="02010600030101010101" pitchFamily="2" charset="-122"/>
                        <a:ea typeface="宋体" panose="02010600030101010101" pitchFamily="2" charset="-122"/>
                      </a:endParaRPr>
                    </a:p>
                  </a:txBody>
                  <a:tcPr marL="7620" marR="7620" marT="7620" marB="0" anchor="ctr"/>
                </a:tc>
                <a:extLst>
                  <a:ext uri="{0D108BD9-81ED-4DB2-BD59-A6C34878D82A}">
                    <a16:rowId xmlns:a16="http://schemas.microsoft.com/office/drawing/2014/main" val="1245362319"/>
                  </a:ext>
                </a:extLst>
              </a:tr>
            </a:tbl>
          </a:graphicData>
        </a:graphic>
      </p:graphicFrame>
      <p:graphicFrame>
        <p:nvGraphicFramePr>
          <p:cNvPr id="27" name="Table 27">
            <a:extLst>
              <a:ext uri="{FF2B5EF4-FFF2-40B4-BE49-F238E27FC236}">
                <a16:creationId xmlns:a16="http://schemas.microsoft.com/office/drawing/2014/main" id="{855AF296-1337-4C88-96D4-2FF130764A8D}"/>
              </a:ext>
            </a:extLst>
          </p:cNvPr>
          <p:cNvGraphicFramePr>
            <a:graphicFrameLocks noGrp="1"/>
          </p:cNvGraphicFramePr>
          <p:nvPr>
            <p:extLst>
              <p:ext uri="{D42A27DB-BD31-4B8C-83A1-F6EECF244321}">
                <p14:modId xmlns:p14="http://schemas.microsoft.com/office/powerpoint/2010/main" val="3094619726"/>
              </p:ext>
            </p:extLst>
          </p:nvPr>
        </p:nvGraphicFramePr>
        <p:xfrm>
          <a:off x="10446701" y="2699257"/>
          <a:ext cx="551200" cy="3953304"/>
        </p:xfrm>
        <a:graphic>
          <a:graphicData uri="http://schemas.openxmlformats.org/drawingml/2006/table">
            <a:tbl>
              <a:tblPr>
                <a:tableStyleId>{EB344D84-9AFB-497E-A393-DC336BA19D2E}</a:tableStyleId>
              </a:tblPr>
              <a:tblGrid>
                <a:gridCol w="551200">
                  <a:extLst>
                    <a:ext uri="{9D8B030D-6E8A-4147-A177-3AD203B41FA5}">
                      <a16:colId xmlns:a16="http://schemas.microsoft.com/office/drawing/2014/main" val="1460841187"/>
                    </a:ext>
                  </a:extLst>
                </a:gridCol>
              </a:tblGrid>
              <a:tr h="658884">
                <a:tc>
                  <a:txBody>
                    <a:bodyPr/>
                    <a:lstStyle/>
                    <a:p>
                      <a:pPr marL="0" algn="ctr" defTabSz="914400" rtl="0" eaLnBrk="1" fontAlgn="ctr" latinLnBrk="0" hangingPunct="1"/>
                      <a:r>
                        <a:rPr lang="en-US" altLang="zh-CN" sz="1000" b="0" i="0" u="none" strike="noStrike" kern="1200" dirty="0">
                          <a:solidFill>
                            <a:srgbClr val="C00000"/>
                          </a:solidFill>
                          <a:effectLst/>
                          <a:latin typeface="微软雅黑" panose="020B0503020204020204" pitchFamily="34" charset="-122"/>
                          <a:ea typeface="微软雅黑" panose="020B0503020204020204" pitchFamily="34" charset="-122"/>
                          <a:cs typeface="+mn-cs"/>
                        </a:rPr>
                        <a:t>-45%</a:t>
                      </a:r>
                    </a:p>
                  </a:txBody>
                  <a:tcPr marL="4763" marR="4763" marT="4763"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72177731"/>
                  </a:ext>
                </a:extLst>
              </a:tr>
              <a:tr h="658884">
                <a:tc>
                  <a:txBody>
                    <a:bodyPr/>
                    <a:lstStyle/>
                    <a:p>
                      <a:pPr marL="0" algn="ctr" defTabSz="914400" rtl="0" eaLnBrk="1" fontAlgn="ctr" latinLnBrk="0" hangingPunct="1"/>
                      <a:r>
                        <a:rPr lang="en-US" altLang="zh-CN" sz="1000" b="0" i="0" u="none" strike="noStrike" kern="1200" dirty="0">
                          <a:solidFill>
                            <a:srgbClr val="C00000"/>
                          </a:solidFill>
                          <a:effectLst/>
                          <a:latin typeface="微软雅黑" panose="020B0503020204020204" pitchFamily="34" charset="-122"/>
                          <a:ea typeface="微软雅黑" panose="020B0503020204020204" pitchFamily="34" charset="-122"/>
                          <a:cs typeface="+mn-cs"/>
                        </a:rPr>
                        <a:t>-40%</a:t>
                      </a:r>
                    </a:p>
                  </a:txBody>
                  <a:tcPr marL="4763" marR="4763" marT="4763"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4640378"/>
                  </a:ext>
                </a:extLst>
              </a:tr>
              <a:tr h="658884">
                <a:tc>
                  <a:txBody>
                    <a:bodyPr/>
                    <a:lstStyle/>
                    <a:p>
                      <a:pPr marL="0" algn="ctr" defTabSz="914400" rtl="0" eaLnBrk="1" fontAlgn="ctr" latinLnBrk="0" hangingPunct="1"/>
                      <a:r>
                        <a:rPr lang="en-US" altLang="zh-CN" sz="1000" b="0" i="0" u="none" strike="noStrike" kern="1200" dirty="0">
                          <a:solidFill>
                            <a:srgbClr val="C00000"/>
                          </a:solidFill>
                          <a:effectLst/>
                          <a:latin typeface="微软雅黑" panose="020B0503020204020204" pitchFamily="34" charset="-122"/>
                          <a:ea typeface="微软雅黑" panose="020B0503020204020204" pitchFamily="34" charset="-122"/>
                          <a:cs typeface="+mn-cs"/>
                        </a:rPr>
                        <a:t>-5%</a:t>
                      </a:r>
                    </a:p>
                  </a:txBody>
                  <a:tcPr marL="4763" marR="4763" marT="4763"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85531474"/>
                  </a:ext>
                </a:extLst>
              </a:tr>
              <a:tr h="658884">
                <a:tc>
                  <a:txBody>
                    <a:bodyPr/>
                    <a:lstStyle/>
                    <a:p>
                      <a:pPr marL="0" algn="ctr" defTabSz="914400" rtl="0" eaLnBrk="1" fontAlgn="ctr" latinLnBrk="0" hangingPunct="1"/>
                      <a:r>
                        <a:rPr lang="en-US" altLang="zh-CN" sz="1000" b="0" i="0" u="none" strike="noStrike" kern="1200" dirty="0">
                          <a:solidFill>
                            <a:srgbClr val="49711E"/>
                          </a:solidFill>
                          <a:effectLst/>
                          <a:latin typeface="微软雅黑" panose="020B0503020204020204" pitchFamily="34" charset="-122"/>
                          <a:ea typeface="微软雅黑" panose="020B0503020204020204" pitchFamily="34" charset="-122"/>
                          <a:cs typeface="+mn-cs"/>
                        </a:rPr>
                        <a:t>+743%</a:t>
                      </a:r>
                    </a:p>
                  </a:txBody>
                  <a:tcPr marL="4763" marR="4763" marT="4763"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4802669"/>
                  </a:ext>
                </a:extLst>
              </a:tr>
              <a:tr h="658884">
                <a:tc>
                  <a:txBody>
                    <a:bodyPr/>
                    <a:lstStyle/>
                    <a:p>
                      <a:pPr marL="0" algn="ctr" defTabSz="914400" rtl="0" eaLnBrk="1" fontAlgn="ctr" latinLnBrk="0" hangingPunct="1"/>
                      <a:r>
                        <a:rPr lang="en-US" altLang="zh-CN" sz="1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4763" marR="4763" marT="4763"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45025852"/>
                  </a:ext>
                </a:extLst>
              </a:tr>
              <a:tr h="658884">
                <a:tc>
                  <a:txBody>
                    <a:bodyPr/>
                    <a:lstStyle/>
                    <a:p>
                      <a:pPr marL="0" algn="ctr" defTabSz="914400" rtl="0" eaLnBrk="1" fontAlgn="ctr" latinLnBrk="0" hangingPunct="1"/>
                      <a:r>
                        <a:rPr lang="en-US" altLang="zh-CN" sz="1000" b="0" i="0" u="none" strike="noStrike" kern="1200" dirty="0">
                          <a:solidFill>
                            <a:srgbClr val="C00000"/>
                          </a:solidFill>
                          <a:effectLst/>
                          <a:latin typeface="微软雅黑" panose="020B0503020204020204" pitchFamily="34" charset="-122"/>
                          <a:ea typeface="微软雅黑" panose="020B0503020204020204" pitchFamily="34" charset="-122"/>
                          <a:cs typeface="+mn-cs"/>
                        </a:rPr>
                        <a:t>-14%</a:t>
                      </a:r>
                    </a:p>
                  </a:txBody>
                  <a:tcPr marL="4763" marR="4763" marT="4763"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41904884"/>
                  </a:ext>
                </a:extLst>
              </a:tr>
            </a:tbl>
          </a:graphicData>
        </a:graphic>
      </p:graphicFrame>
      <p:graphicFrame>
        <p:nvGraphicFramePr>
          <p:cNvPr id="32" name="Table 27">
            <a:extLst>
              <a:ext uri="{FF2B5EF4-FFF2-40B4-BE49-F238E27FC236}">
                <a16:creationId xmlns:a16="http://schemas.microsoft.com/office/drawing/2014/main" id="{0EE8EDDB-9395-409F-8814-EBE87F69EEF3}"/>
              </a:ext>
            </a:extLst>
          </p:cNvPr>
          <p:cNvGraphicFramePr>
            <a:graphicFrameLocks noGrp="1"/>
          </p:cNvGraphicFramePr>
          <p:nvPr>
            <p:extLst>
              <p:ext uri="{D42A27DB-BD31-4B8C-83A1-F6EECF244321}">
                <p14:modId xmlns:p14="http://schemas.microsoft.com/office/powerpoint/2010/main" val="181443676"/>
              </p:ext>
            </p:extLst>
          </p:nvPr>
        </p:nvGraphicFramePr>
        <p:xfrm>
          <a:off x="9123647" y="2699257"/>
          <a:ext cx="551200" cy="3953304"/>
        </p:xfrm>
        <a:graphic>
          <a:graphicData uri="http://schemas.openxmlformats.org/drawingml/2006/table">
            <a:tbl>
              <a:tblPr>
                <a:tableStyleId>{EB344D84-9AFB-497E-A393-DC336BA19D2E}</a:tableStyleId>
              </a:tblPr>
              <a:tblGrid>
                <a:gridCol w="551200">
                  <a:extLst>
                    <a:ext uri="{9D8B030D-6E8A-4147-A177-3AD203B41FA5}">
                      <a16:colId xmlns:a16="http://schemas.microsoft.com/office/drawing/2014/main" val="1460841187"/>
                    </a:ext>
                  </a:extLst>
                </a:gridCol>
              </a:tblGrid>
              <a:tr h="658884">
                <a:tc>
                  <a:txBody>
                    <a:bodyPr/>
                    <a:lstStyle/>
                    <a:p>
                      <a:pPr algn="ctr" fontAlgn="ctr"/>
                      <a:r>
                        <a:rPr lang="en-US" altLang="zh-CN" sz="1000" u="none" strike="noStrike" dirty="0">
                          <a:solidFill>
                            <a:schemeClr val="accent6"/>
                          </a:solidFill>
                          <a:effectLst/>
                        </a:rPr>
                        <a:t>+17%</a:t>
                      </a:r>
                      <a:endParaRPr lang="en-US" altLang="zh-CN" sz="1000" b="0" i="0" u="none" strike="noStrike" dirty="0">
                        <a:solidFill>
                          <a:schemeClr val="accent6"/>
                        </a:solidFill>
                        <a:effectLst/>
                        <a:latin typeface="宋体" panose="02010600030101010101" pitchFamily="2" charset="-122"/>
                        <a:ea typeface="宋体" panose="02010600030101010101" pitchFamily="2" charset="-122"/>
                      </a:endParaRP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72177731"/>
                  </a:ext>
                </a:extLst>
              </a:tr>
              <a:tr h="658884">
                <a:tc>
                  <a:txBody>
                    <a:bodyPr/>
                    <a:lstStyle/>
                    <a:p>
                      <a:pPr algn="ctr" fontAlgn="ctr"/>
                      <a:r>
                        <a:rPr lang="en-US" altLang="zh-CN" sz="1000" u="none" strike="noStrike" dirty="0">
                          <a:solidFill>
                            <a:schemeClr val="accent6"/>
                          </a:solidFill>
                          <a:effectLst/>
                        </a:rPr>
                        <a:t>+12%</a:t>
                      </a:r>
                      <a:endParaRPr lang="en-US" altLang="zh-CN" sz="1000" b="0" i="0" u="none" strike="noStrike" dirty="0">
                        <a:solidFill>
                          <a:schemeClr val="accent6"/>
                        </a:solidFill>
                        <a:effectLst/>
                        <a:latin typeface="宋体" panose="02010600030101010101" pitchFamily="2" charset="-122"/>
                        <a:ea typeface="宋体" panose="02010600030101010101" pitchFamily="2" charset="-122"/>
                      </a:endParaRP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4640378"/>
                  </a:ext>
                </a:extLst>
              </a:tr>
              <a:tr h="658884">
                <a:tc>
                  <a:txBody>
                    <a:bodyPr/>
                    <a:lstStyle/>
                    <a:p>
                      <a:pPr algn="ctr" fontAlgn="ctr"/>
                      <a:r>
                        <a:rPr lang="en-US" altLang="zh-CN" sz="1000" u="none" strike="noStrike" dirty="0">
                          <a:solidFill>
                            <a:schemeClr val="accent6"/>
                          </a:solidFill>
                          <a:effectLst/>
                        </a:rPr>
                        <a:t>+25%</a:t>
                      </a:r>
                      <a:endParaRPr lang="en-US" altLang="zh-CN" sz="1000" b="0" i="0" u="none" strike="noStrike" dirty="0">
                        <a:solidFill>
                          <a:schemeClr val="accent6"/>
                        </a:solidFill>
                        <a:effectLst/>
                        <a:latin typeface="宋体" panose="02010600030101010101" pitchFamily="2" charset="-122"/>
                        <a:ea typeface="宋体" panose="02010600030101010101" pitchFamily="2" charset="-122"/>
                      </a:endParaRP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85531474"/>
                  </a:ext>
                </a:extLst>
              </a:tr>
              <a:tr h="658884">
                <a:tc>
                  <a:txBody>
                    <a:bodyPr/>
                    <a:lstStyle/>
                    <a:p>
                      <a:pPr algn="ctr" fontAlgn="ctr"/>
                      <a:r>
                        <a:rPr lang="en-US" altLang="zh-CN" sz="1000" u="none" strike="noStrike" dirty="0">
                          <a:solidFill>
                            <a:schemeClr val="accent6"/>
                          </a:solidFill>
                          <a:effectLst/>
                        </a:rPr>
                        <a:t>+8%</a:t>
                      </a:r>
                      <a:endParaRPr lang="en-US" altLang="zh-CN" sz="1000" b="0" i="0" u="none" strike="noStrike" dirty="0">
                        <a:solidFill>
                          <a:schemeClr val="accent6"/>
                        </a:solidFill>
                        <a:effectLst/>
                        <a:latin typeface="宋体" panose="02010600030101010101" pitchFamily="2" charset="-122"/>
                        <a:ea typeface="宋体" panose="02010600030101010101" pitchFamily="2" charset="-122"/>
                      </a:endParaRP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4802669"/>
                  </a:ext>
                </a:extLst>
              </a:tr>
              <a:tr h="658884">
                <a:tc>
                  <a:txBody>
                    <a:bodyPr/>
                    <a:lstStyle/>
                    <a:p>
                      <a:pPr algn="ctr" fontAlgn="ctr"/>
                      <a:r>
                        <a:rPr lang="en-US" sz="1000" u="none" strike="noStrike" dirty="0">
                          <a:solidFill>
                            <a:schemeClr val="accent6"/>
                          </a:solidFill>
                          <a:effectLst/>
                        </a:rPr>
                        <a:t>-</a:t>
                      </a: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45025852"/>
                  </a:ext>
                </a:extLst>
              </a:tr>
              <a:tr h="658884">
                <a:tc>
                  <a:txBody>
                    <a:bodyPr/>
                    <a:lstStyle/>
                    <a:p>
                      <a:pPr algn="ctr" fontAlgn="ctr"/>
                      <a:r>
                        <a:rPr lang="en-US" altLang="zh-CN" sz="1000" u="none" strike="noStrike" dirty="0">
                          <a:solidFill>
                            <a:schemeClr val="accent6"/>
                          </a:solidFill>
                          <a:effectLst/>
                        </a:rPr>
                        <a:t>+30%</a:t>
                      </a:r>
                      <a:endParaRPr lang="en-US" altLang="zh-CN" sz="1000" b="0" i="0" u="none" strike="noStrike" dirty="0">
                        <a:solidFill>
                          <a:schemeClr val="accent6"/>
                        </a:solidFill>
                        <a:effectLst/>
                        <a:latin typeface="宋体" panose="02010600030101010101" pitchFamily="2" charset="-122"/>
                        <a:ea typeface="宋体" panose="02010600030101010101" pitchFamily="2" charset="-122"/>
                      </a:endParaRP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41904884"/>
                  </a:ext>
                </a:extLst>
              </a:tr>
            </a:tbl>
          </a:graphicData>
        </a:graphic>
      </p:graphicFrame>
    </p:spTree>
    <p:extLst>
      <p:ext uri="{BB962C8B-B14F-4D97-AF65-F5344CB8AC3E}">
        <p14:creationId xmlns:p14="http://schemas.microsoft.com/office/powerpoint/2010/main" val="3183666694"/>
      </p:ext>
    </p:extLst>
  </p:cSld>
  <p:clrMapOvr>
    <a:masterClrMapping/>
  </p:clrMapOvr>
  <p:extLst mod="1">
    <p:ext uri="{6950BFC3-D8DA-4A85-94F7-54DA5524770B}">
      <p188:commentRel xmlns="" xmlns:p188="http://schemas.microsoft.com/office/powerpoint/2018/8/main" r:id="rId13"/>
    </p:ext>
  </p:extLs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 name="表格 12">
            <a:extLst>
              <a:ext uri="{FF2B5EF4-FFF2-40B4-BE49-F238E27FC236}">
                <a16:creationId xmlns:a16="http://schemas.microsoft.com/office/drawing/2014/main" id="{A412AA58-9C62-42A8-92AF-7FB3B0986044}"/>
              </a:ext>
            </a:extLst>
          </p:cNvPr>
          <p:cNvGraphicFramePr>
            <a:graphicFrameLocks noGrp="1"/>
          </p:cNvGraphicFramePr>
          <p:nvPr>
            <p:extLst/>
          </p:nvPr>
        </p:nvGraphicFramePr>
        <p:xfrm>
          <a:off x="4820590" y="2195526"/>
          <a:ext cx="6949165" cy="4312329"/>
        </p:xfrm>
        <a:graphic>
          <a:graphicData uri="http://schemas.openxmlformats.org/drawingml/2006/table">
            <a:tbl>
              <a:tblPr>
                <a:tableStyleId>{EB344D84-9AFB-497E-A393-DC336BA19D2E}</a:tableStyleId>
              </a:tblPr>
              <a:tblGrid>
                <a:gridCol w="319902">
                  <a:extLst>
                    <a:ext uri="{9D8B030D-6E8A-4147-A177-3AD203B41FA5}">
                      <a16:colId xmlns:a16="http://schemas.microsoft.com/office/drawing/2014/main" val="1843692778"/>
                    </a:ext>
                  </a:extLst>
                </a:gridCol>
                <a:gridCol w="1539244">
                  <a:extLst>
                    <a:ext uri="{9D8B030D-6E8A-4147-A177-3AD203B41FA5}">
                      <a16:colId xmlns:a16="http://schemas.microsoft.com/office/drawing/2014/main" val="1143354059"/>
                    </a:ext>
                  </a:extLst>
                </a:gridCol>
                <a:gridCol w="642490">
                  <a:extLst>
                    <a:ext uri="{9D8B030D-6E8A-4147-A177-3AD203B41FA5}">
                      <a16:colId xmlns:a16="http://schemas.microsoft.com/office/drawing/2014/main" val="3638709262"/>
                    </a:ext>
                  </a:extLst>
                </a:gridCol>
                <a:gridCol w="705000">
                  <a:extLst>
                    <a:ext uri="{9D8B030D-6E8A-4147-A177-3AD203B41FA5}">
                      <a16:colId xmlns:a16="http://schemas.microsoft.com/office/drawing/2014/main" val="604637485"/>
                    </a:ext>
                  </a:extLst>
                </a:gridCol>
                <a:gridCol w="616667">
                  <a:extLst>
                    <a:ext uri="{9D8B030D-6E8A-4147-A177-3AD203B41FA5}">
                      <a16:colId xmlns:a16="http://schemas.microsoft.com/office/drawing/2014/main" val="4277001074"/>
                    </a:ext>
                  </a:extLst>
                </a:gridCol>
                <a:gridCol w="510015">
                  <a:extLst>
                    <a:ext uri="{9D8B030D-6E8A-4147-A177-3AD203B41FA5}">
                      <a16:colId xmlns:a16="http://schemas.microsoft.com/office/drawing/2014/main" val="174343684"/>
                    </a:ext>
                  </a:extLst>
                </a:gridCol>
                <a:gridCol w="510015">
                  <a:extLst>
                    <a:ext uri="{9D8B030D-6E8A-4147-A177-3AD203B41FA5}">
                      <a16:colId xmlns:a16="http://schemas.microsoft.com/office/drawing/2014/main" val="2566977919"/>
                    </a:ext>
                  </a:extLst>
                </a:gridCol>
                <a:gridCol w="701944">
                  <a:extLst>
                    <a:ext uri="{9D8B030D-6E8A-4147-A177-3AD203B41FA5}">
                      <a16:colId xmlns:a16="http://schemas.microsoft.com/office/drawing/2014/main" val="2250909023"/>
                    </a:ext>
                  </a:extLst>
                </a:gridCol>
                <a:gridCol w="701944">
                  <a:extLst>
                    <a:ext uri="{9D8B030D-6E8A-4147-A177-3AD203B41FA5}">
                      <a16:colId xmlns:a16="http://schemas.microsoft.com/office/drawing/2014/main" val="366406433"/>
                    </a:ext>
                  </a:extLst>
                </a:gridCol>
                <a:gridCol w="701944">
                  <a:extLst>
                    <a:ext uri="{9D8B030D-6E8A-4147-A177-3AD203B41FA5}">
                      <a16:colId xmlns:a16="http://schemas.microsoft.com/office/drawing/2014/main" val="3693813180"/>
                    </a:ext>
                  </a:extLst>
                </a:gridCol>
              </a:tblGrid>
              <a:tr h="353931">
                <a:tc>
                  <a:txBody>
                    <a:bodyPr/>
                    <a:lstStyle/>
                    <a:p>
                      <a:pPr marL="0" algn="ctr" defTabSz="914400" rtl="0" eaLnBrk="1" fontAlgn="ctr" latinLnBrk="0" hangingPunct="1"/>
                      <a:r>
                        <a:rPr lang="zh-CN" altLang="en-US" sz="1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排名</a:t>
                      </a:r>
                    </a:p>
                  </a:txBody>
                  <a:tcPr marL="5326" marR="5326" marT="5326" marB="0" anchor="ctr">
                    <a:lnL>
                      <a:noFill/>
                    </a:lnL>
                    <a:lnR>
                      <a:noFill/>
                    </a:lnR>
                    <a:lnT w="254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marL="0" algn="ctr" defTabSz="914400" rtl="0" eaLnBrk="1" fontAlgn="ctr" latinLnBrk="0" hangingPunct="1"/>
                      <a:r>
                        <a:rPr lang="en-US" sz="1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TOP5</a:t>
                      </a:r>
                      <a:r>
                        <a:rPr lang="zh-CN" altLang="en-US" sz="1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单品</a:t>
                      </a:r>
                    </a:p>
                  </a:txBody>
                  <a:tcPr marL="5326" marR="5326" marT="5326" marB="0" anchor="ctr">
                    <a:lnL>
                      <a:noFill/>
                    </a:lnL>
                    <a:lnR>
                      <a:noFill/>
                    </a:lnR>
                    <a:lnT w="254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gridSpan="2">
                  <a:txBody>
                    <a:bodyPr/>
                    <a:lstStyle/>
                    <a:p>
                      <a:pPr marL="0" algn="ctr" defTabSz="914400" rtl="0" eaLnBrk="1" fontAlgn="ctr" latinLnBrk="0" hangingPunct="1"/>
                      <a:r>
                        <a:rPr lang="zh-CN" altLang="en-US" sz="1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型号系列</a:t>
                      </a:r>
                    </a:p>
                  </a:txBody>
                  <a:tcPr marL="5326" marR="5326" marT="5326" marB="0" anchor="ctr">
                    <a:lnL>
                      <a:noFill/>
                    </a:lnL>
                    <a:lnR>
                      <a:noFill/>
                    </a:lnR>
                    <a:lnT w="254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hMerge="1">
                  <a:txBody>
                    <a:bodyPr/>
                    <a:lstStyle/>
                    <a:p>
                      <a:pPr algn="ctr" fontAlgn="ctr"/>
                      <a:endParaRPr lang="zh-CN" altLang="en-US" sz="1400" b="1" i="0" u="none" strike="noStrike" dirty="0">
                        <a:solidFill>
                          <a:schemeClr val="accent2">
                            <a:lumMod val="50000"/>
                          </a:schemeClr>
                        </a:solidFill>
                        <a:effectLst/>
                        <a:latin typeface="+mn-ea"/>
                        <a:ea typeface="+mn-ea"/>
                      </a:endParaRPr>
                    </a:p>
                  </a:txBody>
                  <a:tcPr marL="5326" marR="5326" marT="5326" marB="0" anchor="ctr">
                    <a:solidFill>
                      <a:schemeClr val="accent2">
                        <a:lumMod val="60000"/>
                        <a:lumOff val="40000"/>
                      </a:schemeClr>
                    </a:solidFill>
                  </a:tcPr>
                </a:tc>
                <a:tc>
                  <a:txBody>
                    <a:bodyPr/>
                    <a:lstStyle/>
                    <a:p>
                      <a:pPr marL="0" algn="ctr" defTabSz="914400" rtl="0" eaLnBrk="1" fontAlgn="ctr" latinLnBrk="0" hangingPunct="1"/>
                      <a:r>
                        <a:rPr lang="zh-CN" altLang="en-US" sz="1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成交金额</a:t>
                      </a:r>
                      <a:endParaRPr lang="en-US" sz="100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marL="5326" marR="5326" marT="5326" marB="0" anchor="ctr">
                    <a:lnL>
                      <a:noFill/>
                    </a:lnL>
                    <a:lnR>
                      <a:noFill/>
                    </a:lnR>
                    <a:lnT w="254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marL="0" algn="ctr" defTabSz="914400" rtl="0" eaLnBrk="1" fontAlgn="ctr" latinLnBrk="0" hangingPunct="1"/>
                      <a:r>
                        <a:rPr lang="zh-CN" altLang="en-US" sz="1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客单价</a:t>
                      </a:r>
                      <a:endParaRPr lang="en-US" sz="100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marL="5326" marR="5326" marT="5326" marB="0" anchor="ctr">
                    <a:lnL>
                      <a:noFill/>
                    </a:lnL>
                    <a:lnR>
                      <a:noFill/>
                    </a:lnR>
                    <a:lnT w="254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marL="0" algn="ctr" defTabSz="914400" rtl="0" eaLnBrk="1" fontAlgn="ctr" latinLnBrk="0" hangingPunct="1"/>
                      <a:r>
                        <a:rPr lang="zh-CN" altLang="en-US" sz="1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件单价</a:t>
                      </a:r>
                      <a:endParaRPr lang="en-US" sz="100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marL="5326" marR="5326" marT="5326" marB="0" anchor="ctr">
                    <a:lnL>
                      <a:noFill/>
                    </a:lnL>
                    <a:lnR>
                      <a:noFill/>
                    </a:lnR>
                    <a:lnT w="254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marL="0" algn="ctr" defTabSz="914400" rtl="0" eaLnBrk="1" fontAlgn="ctr" latinLnBrk="0" hangingPunct="1"/>
                      <a:r>
                        <a:rPr lang="en-US" sz="1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G</a:t>
                      </a:r>
                      <a:r>
                        <a:rPr lang="en-US" altLang="zh-CN" sz="1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MV</a:t>
                      </a:r>
                      <a:r>
                        <a:rPr lang="zh-CN" altLang="en-US" sz="1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占比*</a:t>
                      </a:r>
                      <a:endParaRPr lang="en-US" sz="100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marL="5326" marR="5326" marT="5326" marB="0" anchor="ctr">
                    <a:lnL>
                      <a:noFill/>
                    </a:lnL>
                    <a:lnR>
                      <a:noFill/>
                    </a:lnR>
                    <a:lnT w="254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marL="0" algn="ctr" defTabSz="914400" rtl="0" eaLnBrk="1" fontAlgn="ctr" latinLnBrk="0" hangingPunct="1"/>
                      <a:r>
                        <a:rPr lang="zh-CN" altLang="en-US" sz="1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访客数</a:t>
                      </a:r>
                      <a:endParaRPr lang="en-US" sz="100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marL="5326" marR="5326" marT="5326" marB="0" anchor="ctr">
                    <a:lnL>
                      <a:noFill/>
                    </a:lnL>
                    <a:lnR>
                      <a:noFill/>
                    </a:lnR>
                    <a:lnT w="254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marL="0" algn="ctr" defTabSz="914400" rtl="0" eaLnBrk="1" fontAlgn="ctr" latinLnBrk="0" hangingPunct="1"/>
                      <a:r>
                        <a:rPr lang="en-US" sz="1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UV</a:t>
                      </a:r>
                      <a:r>
                        <a:rPr lang="zh-CN" altLang="en-US" sz="1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价值</a:t>
                      </a:r>
                      <a:endParaRPr lang="en-US" sz="100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marL="5326" marR="5326" marT="5326" marB="0" anchor="ctr">
                    <a:lnL>
                      <a:noFill/>
                    </a:lnL>
                    <a:lnR>
                      <a:noFill/>
                    </a:lnR>
                    <a:lnT w="254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extLst>
                  <a:ext uri="{0D108BD9-81ED-4DB2-BD59-A6C34878D82A}">
                    <a16:rowId xmlns:a16="http://schemas.microsoft.com/office/drawing/2014/main" val="1851805531"/>
                  </a:ext>
                </a:extLst>
              </a:tr>
              <a:tr h="659733">
                <a:tc>
                  <a:txBody>
                    <a:bodyPr/>
                    <a:lstStyle/>
                    <a:p>
                      <a:pPr marL="0" algn="ctr" defTabSz="914400" rtl="0" eaLnBrk="1" fontAlgn="ctr" latinLnBrk="0" hangingPunct="1"/>
                      <a:r>
                        <a:rPr lang="en-US" altLang="zh-CN" sz="1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1</a:t>
                      </a:r>
                    </a:p>
                  </a:txBody>
                  <a:tcPr marL="5326" marR="5326" marT="5326"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NESPRESSO 进口全自动家用小型雀巢胶囊咖啡机组合含胶囊咖啡50颗</a:t>
                      </a:r>
                      <a:endParaRPr lang="zh-CN" altLang="en-US" sz="100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endParaRPr lang="en-US" altLang="zh-CN" sz="100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marL="6350" marR="6350" marT="6350" marB="0" anchor="ctr">
                    <a:lnL w="9525" cap="flat" cmpd="sng" algn="ctr">
                      <a:solidFill>
                        <a:schemeClr val="accent2">
                          <a:lumMod val="40000"/>
                          <a:lumOff val="60000"/>
                        </a:schemeClr>
                      </a:solid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000" b="0" i="0" u="none" strike="noStrike" kern="1200" dirty="0" err="1">
                          <a:solidFill>
                            <a:srgbClr val="000000"/>
                          </a:solidFill>
                          <a:effectLst/>
                          <a:latin typeface="微软雅黑" panose="020B0503020204020204" pitchFamily="34" charset="-122"/>
                          <a:ea typeface="微软雅黑" panose="020B0503020204020204" pitchFamily="34" charset="-122"/>
                          <a:cs typeface="+mn-cs"/>
                        </a:rPr>
                        <a:t>Essenza</a:t>
                      </a:r>
                      <a:r>
                        <a:rPr lang="en-US" altLang="zh-CN" sz="1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 Mini+</a:t>
                      </a:r>
                      <a:r>
                        <a:rPr lang="zh-CN" altLang="en-US" sz="1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温和淡雅</a:t>
                      </a:r>
                      <a:r>
                        <a:rPr lang="en-US" altLang="zh-CN" sz="1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5</a:t>
                      </a:r>
                      <a:r>
                        <a:rPr lang="zh-CN" altLang="en-US" sz="1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条组合</a:t>
                      </a:r>
                    </a:p>
                  </a:txBody>
                  <a:tcPr marL="4763" marR="4763" marT="4763" marB="0" anchor="ctr">
                    <a:lnL w="9525" cap="flat" cmpd="sng" algn="ctr">
                      <a:no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1,156,627</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1,132</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effectLst/>
                          <a:latin typeface="微软雅黑" panose="020B0503020204020204" pitchFamily="34" charset="-122"/>
                          <a:ea typeface="微软雅黑" panose="020B0503020204020204" pitchFamily="34" charset="-122"/>
                        </a:rPr>
                        <a:t>956</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8%</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000" b="0" i="0" u="none" strike="noStrike" kern="1200" dirty="0">
                          <a:solidFill>
                            <a:schemeClr val="tx1"/>
                          </a:solidFill>
                          <a:effectLst/>
                          <a:latin typeface="微软雅黑" panose="020B0503020204020204" pitchFamily="34" charset="-122"/>
                          <a:ea typeface="微软雅黑" panose="020B0503020204020204" pitchFamily="34" charset="-122"/>
                          <a:cs typeface="+mn-cs"/>
                        </a:rPr>
                        <a:t>97,423</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12</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44441723"/>
                  </a:ext>
                </a:extLst>
              </a:tr>
              <a:tr h="659733">
                <a:tc>
                  <a:txBody>
                    <a:bodyPr/>
                    <a:lstStyle/>
                    <a:p>
                      <a:pPr marL="0" algn="ctr" defTabSz="914400" rtl="0" eaLnBrk="1" fontAlgn="ctr" latinLnBrk="0" hangingPunct="1"/>
                      <a:r>
                        <a:rPr lang="en-US" altLang="zh-CN" sz="1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2</a:t>
                      </a:r>
                    </a:p>
                  </a:txBody>
                  <a:tcPr marL="5326" marR="5326" marT="5326"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NESPRESSO Essenza Mini 进口家用商用小型雀巢胶囊咖啡机</a:t>
                      </a:r>
                      <a:endParaRPr lang="zh-CN" altLang="en-US" sz="100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zh-CN" altLang="en-US" sz="1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endParaRPr lang="en-US" altLang="zh-CN" sz="100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marL="6350" marR="6350" marT="6350" marB="0" anchor="ctr">
                    <a:lnL w="9525" cap="flat" cmpd="sng" algn="ctr">
                      <a:solidFill>
                        <a:schemeClr val="accent2">
                          <a:lumMod val="40000"/>
                          <a:lumOff val="60000"/>
                        </a:schemeClr>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000" b="0" i="0" u="none" strike="noStrike" kern="1200" dirty="0" err="1">
                          <a:solidFill>
                            <a:srgbClr val="000000"/>
                          </a:solidFill>
                          <a:effectLst/>
                          <a:latin typeface="微软雅黑" panose="020B0503020204020204" pitchFamily="34" charset="-122"/>
                          <a:ea typeface="微软雅黑" panose="020B0503020204020204" pitchFamily="34" charset="-122"/>
                          <a:cs typeface="+mn-cs"/>
                        </a:rPr>
                        <a:t>Essenza</a:t>
                      </a:r>
                      <a:r>
                        <a:rPr lang="en-US" altLang="zh-CN" sz="1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 mini</a:t>
                      </a:r>
                      <a:endParaRPr lang="zh-CN" altLang="en-US" sz="100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marL="4763" marR="4763" marT="4763" marB="0" anchor="ctr">
                    <a:lnL w="9525" cap="flat" cmpd="sng" algn="ctr">
                      <a:no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434,946</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937</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effectLst/>
                          <a:latin typeface="微软雅黑" panose="020B0503020204020204" pitchFamily="34" charset="-122"/>
                          <a:ea typeface="微软雅黑" panose="020B0503020204020204" pitchFamily="34" charset="-122"/>
                        </a:rPr>
                        <a:t>788</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3%</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000" b="0" i="0" u="none" strike="noStrike" kern="1200" dirty="0">
                          <a:solidFill>
                            <a:schemeClr val="tx1"/>
                          </a:solidFill>
                          <a:effectLst/>
                          <a:latin typeface="微软雅黑" panose="020B0503020204020204" pitchFamily="34" charset="-122"/>
                          <a:ea typeface="微软雅黑" panose="020B0503020204020204" pitchFamily="34" charset="-122"/>
                          <a:cs typeface="+mn-cs"/>
                        </a:rPr>
                        <a:t>45,861</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9</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10441999"/>
                  </a:ext>
                </a:extLst>
              </a:tr>
              <a:tr h="659733">
                <a:tc>
                  <a:txBody>
                    <a:bodyPr/>
                    <a:lstStyle/>
                    <a:p>
                      <a:pPr marL="0" algn="ctr" defTabSz="914400" rtl="0" eaLnBrk="1" fontAlgn="ctr" latinLnBrk="0" hangingPunct="1"/>
                      <a:r>
                        <a:rPr lang="en-US" altLang="zh-CN" sz="1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3</a:t>
                      </a:r>
                    </a:p>
                  </a:txBody>
                  <a:tcPr marL="5326" marR="5326" marT="5326"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NESPRESSO Inissia 全自动雀巢家用进口咖啡机 含黑咖啡胶囊50颗</a:t>
                      </a:r>
                      <a:endParaRPr lang="zh-CN" altLang="en-US" sz="100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zh-CN" altLang="en-US" sz="1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endParaRPr lang="en-US" altLang="zh-CN" sz="100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marL="6350" marR="6350" marT="6350" marB="0" anchor="ctr">
                    <a:lnL w="9525" cap="flat" cmpd="sng" algn="ctr">
                      <a:solidFill>
                        <a:schemeClr val="accent2">
                          <a:lumMod val="40000"/>
                          <a:lumOff val="60000"/>
                        </a:schemeClr>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Inissia套装</a:t>
                      </a:r>
                      <a:endParaRPr lang="en-US" sz="100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marL="4763" marR="4763" marT="4763" marB="0" anchor="ctr">
                    <a:lnL w="9525" cap="flat" cmpd="sng" algn="ctr">
                      <a:no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419,360</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1,171</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effectLst/>
                          <a:latin typeface="微软雅黑" panose="020B0503020204020204" pitchFamily="34" charset="-122"/>
                          <a:ea typeface="微软雅黑" panose="020B0503020204020204" pitchFamily="34" charset="-122"/>
                        </a:rPr>
                        <a:t>1,011</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3%</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000" b="0" i="0" u="none" strike="noStrike" kern="1200" dirty="0">
                          <a:solidFill>
                            <a:schemeClr val="tx1"/>
                          </a:solidFill>
                          <a:effectLst/>
                          <a:latin typeface="微软雅黑" panose="020B0503020204020204" pitchFamily="34" charset="-122"/>
                          <a:ea typeface="微软雅黑" panose="020B0503020204020204" pitchFamily="34" charset="-122"/>
                          <a:cs typeface="+mn-cs"/>
                        </a:rPr>
                        <a:t>51,928</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8</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48857085"/>
                  </a:ext>
                </a:extLst>
              </a:tr>
              <a:tr h="659733">
                <a:tc>
                  <a:txBody>
                    <a:bodyPr/>
                    <a:lstStyle/>
                    <a:p>
                      <a:pPr marL="0" algn="ctr" defTabSz="914400" rtl="0" eaLnBrk="1" fontAlgn="ctr" latinLnBrk="0" hangingPunct="1"/>
                      <a:r>
                        <a:rPr lang="en-US" altLang="zh-CN" sz="1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4</a:t>
                      </a:r>
                    </a:p>
                  </a:txBody>
                  <a:tcPr marL="5326" marR="5326" marT="5326"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NESPRESSO  Pixie进口家用小型雀巢胶囊咖啡机 含黑咖啡胶囊50颗</a:t>
                      </a:r>
                      <a:endParaRPr lang="zh-CN" altLang="en-US" sz="100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zh-CN" altLang="en-US" sz="1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endParaRPr lang="en-US" altLang="zh-CN" sz="100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marL="6350" marR="6350" marT="6350" marB="0" anchor="ctr">
                    <a:lnL w="9525" cap="flat" cmpd="sng" algn="ctr">
                      <a:solidFill>
                        <a:schemeClr val="accent2">
                          <a:lumMod val="40000"/>
                          <a:lumOff val="60000"/>
                        </a:schemeClr>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000" b="0" i="0" u="none" strike="noStrike" kern="1200" dirty="0" err="1">
                          <a:solidFill>
                            <a:srgbClr val="000000"/>
                          </a:solidFill>
                          <a:effectLst/>
                          <a:latin typeface="微软雅黑" panose="020B0503020204020204" pitchFamily="34" charset="-122"/>
                          <a:ea typeface="微软雅黑" panose="020B0503020204020204" pitchFamily="34" charset="-122"/>
                          <a:cs typeface="+mn-cs"/>
                        </a:rPr>
                        <a:t>Pixie+MO</a:t>
                      </a:r>
                      <a:endParaRPr lang="en-US" sz="100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marL="4763" marR="4763" marT="4763" marB="0" anchor="ctr">
                    <a:lnL w="9525" cap="flat" cmpd="sng" algn="ctr">
                      <a:no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273,554</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1,537</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effectLst/>
                          <a:latin typeface="微软雅黑" panose="020B0503020204020204" pitchFamily="34" charset="-122"/>
                          <a:ea typeface="微软雅黑" panose="020B0503020204020204" pitchFamily="34" charset="-122"/>
                        </a:rPr>
                        <a:t>1,396</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1.8%</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000" b="0" i="0" u="none" strike="noStrike" kern="1200" dirty="0">
                          <a:solidFill>
                            <a:schemeClr val="tx1"/>
                          </a:solidFill>
                          <a:effectLst/>
                          <a:latin typeface="微软雅黑" panose="020B0503020204020204" pitchFamily="34" charset="-122"/>
                          <a:ea typeface="微软雅黑" panose="020B0503020204020204" pitchFamily="34" charset="-122"/>
                          <a:cs typeface="+mn-cs"/>
                        </a:rPr>
                        <a:t>21,552</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13</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93936016"/>
                  </a:ext>
                </a:extLst>
              </a:tr>
              <a:tr h="659733">
                <a:tc>
                  <a:txBody>
                    <a:bodyPr/>
                    <a:lstStyle/>
                    <a:p>
                      <a:pPr marL="0" algn="ctr" defTabSz="914400" rtl="0" eaLnBrk="1" fontAlgn="ctr" latinLnBrk="0" hangingPunct="1"/>
                      <a:r>
                        <a:rPr lang="en-US" altLang="zh-CN" sz="1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5</a:t>
                      </a:r>
                    </a:p>
                  </a:txBody>
                  <a:tcPr marL="5326" marR="5326" marT="5326"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1月 新品胶囊咖啡 测试链接 请勿下单！测试 付款后不发货！</a:t>
                      </a:r>
                      <a:endParaRPr lang="zh-CN" altLang="en-US" sz="100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endParaRPr lang="en-US" altLang="zh-CN" sz="100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marL="6350" marR="6350" marT="6350" marB="0" anchor="ctr">
                    <a:lnL w="9525" cap="flat" cmpd="sng" algn="ctr">
                      <a:solidFill>
                        <a:schemeClr val="accent2">
                          <a:lumMod val="40000"/>
                          <a:lumOff val="60000"/>
                        </a:schemeClr>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endParaRPr lang="zh-CN" altLang="en-US" sz="100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marL="4763" marR="4763" marT="4763" marB="0" anchor="ctr">
                    <a:lnL w="9525" cap="flat" cmpd="sng" algn="ctr">
                      <a:no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235,129</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117,565</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effectLst/>
                          <a:latin typeface="微软雅黑" panose="020B0503020204020204" pitchFamily="34" charset="-122"/>
                          <a:ea typeface="微软雅黑" panose="020B0503020204020204" pitchFamily="34" charset="-122"/>
                        </a:rPr>
                        <a:t>1,517</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1.5%</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sz="1000" b="0" i="0" u="none" strike="noStrike" kern="1200" dirty="0">
                          <a:solidFill>
                            <a:schemeClr val="tx1"/>
                          </a:solidFill>
                          <a:effectLst/>
                          <a:latin typeface="微软雅黑" panose="020B0503020204020204" pitchFamily="34" charset="-122"/>
                          <a:ea typeface="微软雅黑" panose="020B0503020204020204" pitchFamily="34" charset="-122"/>
                          <a:cs typeface="+mn-cs"/>
                        </a:rPr>
                        <a:t>10</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23513</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70524102"/>
                  </a:ext>
                </a:extLst>
              </a:tr>
              <a:tr h="659733">
                <a:tc>
                  <a:txBody>
                    <a:bodyPr/>
                    <a:lstStyle/>
                    <a:p>
                      <a:pPr marL="0" algn="ctr" defTabSz="914400" rtl="0" eaLnBrk="1" fontAlgn="ctr" latinLnBrk="0" hangingPunct="1"/>
                      <a:r>
                        <a:rPr lang="en-US" altLang="zh-CN" sz="1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6</a:t>
                      </a:r>
                    </a:p>
                  </a:txBody>
                  <a:tcPr marL="5326" marR="5326" marT="5326"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NESPRESSO </a:t>
                      </a:r>
                      <a:r>
                        <a:rPr lang="en-US" altLang="zh-CN" sz="1000" b="0" i="0" u="none" strike="noStrike" kern="1200" dirty="0" err="1">
                          <a:solidFill>
                            <a:srgbClr val="000000"/>
                          </a:solidFill>
                          <a:effectLst/>
                          <a:latin typeface="微软雅黑" panose="020B0503020204020204" pitchFamily="34" charset="-122"/>
                          <a:ea typeface="微软雅黑" panose="020B0503020204020204" pitchFamily="34" charset="-122"/>
                          <a:cs typeface="+mn-cs"/>
                        </a:rPr>
                        <a:t>Inissia</a:t>
                      </a:r>
                      <a:r>
                        <a:rPr lang="zh-CN" altLang="en-US" sz="1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全自动家用小型办公意式咖啡机 雀巢胶囊咖啡机</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endParaRPr lang="en-US" altLang="zh-CN" sz="100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marL="6350" marR="6350" marT="6350" marB="0" anchor="ctr">
                    <a:lnL w="9525" cap="flat" cmpd="sng" algn="ctr">
                      <a:solidFill>
                        <a:schemeClr val="accent2">
                          <a:lumMod val="40000"/>
                          <a:lumOff val="60000"/>
                        </a:schemeClr>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sz="1000" b="0" i="0" u="none" strike="noStrike" kern="1200" dirty="0" err="1">
                          <a:solidFill>
                            <a:srgbClr val="000000"/>
                          </a:solidFill>
                          <a:effectLst/>
                          <a:latin typeface="微软雅黑" panose="020B0503020204020204" pitchFamily="34" charset="-122"/>
                          <a:ea typeface="微软雅黑" panose="020B0503020204020204" pitchFamily="34" charset="-122"/>
                          <a:cs typeface="+mn-cs"/>
                        </a:rPr>
                        <a:t>Inissia</a:t>
                      </a:r>
                      <a:r>
                        <a:rPr lang="zh-CN" altLang="en-US" sz="1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系列</a:t>
                      </a:r>
                    </a:p>
                  </a:txBody>
                  <a:tcPr marL="0" marR="0" marT="0" marB="0" anchor="ctr">
                    <a:lnL w="9525" cap="flat" cmpd="sng" algn="ctr">
                      <a:no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184,176 </a:t>
                      </a:r>
                    </a:p>
                  </a:txBody>
                  <a:tcPr marL="0" marR="0" marT="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1,077</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effectLst/>
                          <a:latin typeface="微软雅黑" panose="020B0503020204020204" pitchFamily="34" charset="-122"/>
                          <a:ea typeface="微软雅黑" panose="020B0503020204020204" pitchFamily="34" charset="-122"/>
                        </a:rPr>
                        <a:t>898</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1.2%</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000" b="0" i="0" u="none" strike="noStrike" kern="1200" dirty="0">
                          <a:solidFill>
                            <a:schemeClr val="tx1"/>
                          </a:solidFill>
                          <a:effectLst/>
                          <a:latin typeface="微软雅黑" panose="020B0503020204020204" pitchFamily="34" charset="-122"/>
                          <a:ea typeface="微软雅黑" panose="020B0503020204020204" pitchFamily="34" charset="-122"/>
                          <a:cs typeface="+mn-cs"/>
                        </a:rPr>
                        <a:t>40,929</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4</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30499820"/>
                  </a:ext>
                </a:extLst>
              </a:tr>
            </a:tbl>
          </a:graphicData>
        </a:graphic>
      </p:graphicFrame>
      <p:sp>
        <p:nvSpPr>
          <p:cNvPr id="2" name="Title 1">
            <a:extLst>
              <a:ext uri="{FF2B5EF4-FFF2-40B4-BE49-F238E27FC236}">
                <a16:creationId xmlns:a16="http://schemas.microsoft.com/office/drawing/2014/main" id="{B2DE8DF2-EE02-A347-82AE-9B26581846B2}"/>
              </a:ext>
            </a:extLst>
          </p:cNvPr>
          <p:cNvSpPr>
            <a:spLocks noGrp="1"/>
          </p:cNvSpPr>
          <p:nvPr>
            <p:ph type="title"/>
          </p:nvPr>
        </p:nvSpPr>
        <p:spPr>
          <a:xfrm>
            <a:off x="282372" y="258202"/>
            <a:ext cx="9433127" cy="711321"/>
          </a:xfrm>
        </p:spPr>
        <p:txBody>
          <a:bodyPr/>
          <a:lstStyle/>
          <a:p>
            <a:r>
              <a:rPr lang="x-none" altLang="zh-CN" dirty="0"/>
              <a:t>店铺咖啡机TOP</a:t>
            </a:r>
            <a:r>
              <a:rPr lang="en-US" altLang="zh-CN" dirty="0"/>
              <a:t>5</a:t>
            </a:r>
            <a:r>
              <a:rPr lang="zh-CN" altLang="en-US" dirty="0"/>
              <a:t>单品</a:t>
            </a:r>
            <a:endParaRPr lang="x-none" dirty="0"/>
          </a:p>
        </p:txBody>
      </p:sp>
      <p:sp>
        <p:nvSpPr>
          <p:cNvPr id="3" name="Text Placeholder 2">
            <a:extLst>
              <a:ext uri="{FF2B5EF4-FFF2-40B4-BE49-F238E27FC236}">
                <a16:creationId xmlns:a16="http://schemas.microsoft.com/office/drawing/2014/main" id="{610191B8-B2F8-7D41-9218-E83335106A3E}"/>
              </a:ext>
            </a:extLst>
          </p:cNvPr>
          <p:cNvSpPr>
            <a:spLocks noGrp="1"/>
          </p:cNvSpPr>
          <p:nvPr>
            <p:ph type="body" sz="quarter" idx="10"/>
          </p:nvPr>
        </p:nvSpPr>
        <p:spPr/>
        <p:txBody>
          <a:bodyPr/>
          <a:lstStyle/>
          <a:p>
            <a:pPr>
              <a:lnSpc>
                <a:spcPct val="100000"/>
              </a:lnSpc>
            </a:pPr>
            <a:r>
              <a:rPr lang="zh-CN" altLang="en-US" dirty="0">
                <a:ea typeface="Microsoft YaHei" panose="020B0503020204020204" pitchFamily="34" charset="-122"/>
              </a:rPr>
              <a:t>店铺两年活动差异促使</a:t>
            </a:r>
            <a:r>
              <a:rPr lang="en-US" altLang="zh-CN" dirty="0">
                <a:ea typeface="Microsoft YaHei" panose="020B0503020204020204" pitchFamily="34" charset="-122"/>
              </a:rPr>
              <a:t>Nespresso12</a:t>
            </a:r>
            <a:r>
              <a:rPr lang="zh-CN" altLang="en-US" dirty="0">
                <a:ea typeface="Microsoft YaHei" panose="020B0503020204020204" pitchFamily="34" charset="-122"/>
              </a:rPr>
              <a:t>月</a:t>
            </a:r>
            <a:r>
              <a:rPr lang="en-US" altLang="zh-CN" dirty="0">
                <a:ea typeface="Microsoft YaHei" panose="020B0503020204020204" pitchFamily="34" charset="-122"/>
              </a:rPr>
              <a:t>Top</a:t>
            </a:r>
            <a:r>
              <a:rPr lang="zh-CN" altLang="en-US" dirty="0">
                <a:ea typeface="Microsoft YaHei" panose="020B0503020204020204" pitchFamily="34" charset="-122"/>
              </a:rPr>
              <a:t>咖啡机单品价格全面上涨</a:t>
            </a:r>
            <a:endParaRPr lang="en-US" altLang="zh-CN" dirty="0">
              <a:ea typeface="Microsoft YaHei" panose="020B0503020204020204" pitchFamily="34" charset="-122"/>
            </a:endParaRPr>
          </a:p>
          <a:p>
            <a:pPr>
              <a:lnSpc>
                <a:spcPct val="100000"/>
              </a:lnSpc>
            </a:pPr>
            <a:r>
              <a:rPr lang="zh-CN" altLang="en-US" b="1" dirty="0">
                <a:ea typeface="Microsoft YaHei" panose="020B0503020204020204" pitchFamily="34" charset="-122"/>
              </a:rPr>
              <a:t>店铺</a:t>
            </a:r>
            <a:r>
              <a:rPr lang="en-US" altLang="zh-CN" b="1" dirty="0">
                <a:ea typeface="Microsoft YaHei" panose="020B0503020204020204" pitchFamily="34" charset="-122"/>
              </a:rPr>
              <a:t>Top</a:t>
            </a:r>
            <a:r>
              <a:rPr lang="zh-CN" altLang="en-US" b="1" dirty="0">
                <a:ea typeface="Microsoft YaHei" panose="020B0503020204020204" pitchFamily="34" charset="-122"/>
              </a:rPr>
              <a:t>商品</a:t>
            </a:r>
            <a:r>
              <a:rPr lang="en-US" altLang="zh-CN" b="1" dirty="0">
                <a:ea typeface="Microsoft YaHei" panose="020B0503020204020204" pitchFamily="34" charset="-122"/>
              </a:rPr>
              <a:t>GMV</a:t>
            </a:r>
            <a:r>
              <a:rPr lang="zh-CN" altLang="en-US" b="1" dirty="0">
                <a:ea typeface="Microsoft YaHei" panose="020B0503020204020204" pitchFamily="34" charset="-122"/>
              </a:rPr>
              <a:t>下跌均与访客减少有关</a:t>
            </a:r>
            <a:r>
              <a:rPr lang="zh-CN" altLang="en-US" dirty="0">
                <a:ea typeface="Microsoft YaHei" panose="020B0503020204020204" pitchFamily="34" charset="-122"/>
              </a:rPr>
              <a:t>：</a:t>
            </a:r>
            <a:r>
              <a:rPr lang="en-US" altLang="zh-CN" dirty="0">
                <a:ea typeface="Microsoft YaHei" panose="020B0503020204020204" pitchFamily="34" charset="-122"/>
              </a:rPr>
              <a:t>Pixie</a:t>
            </a:r>
            <a:r>
              <a:rPr lang="zh-CN" altLang="en-US" dirty="0">
                <a:ea typeface="Microsoft YaHei" panose="020B0503020204020204" pitchFamily="34" charset="-122"/>
              </a:rPr>
              <a:t>套装访客同比增加，驱动其</a:t>
            </a:r>
            <a:r>
              <a:rPr lang="en-US" altLang="zh-CN" dirty="0">
                <a:ea typeface="Microsoft YaHei" panose="020B0503020204020204" pitchFamily="34" charset="-122"/>
              </a:rPr>
              <a:t>GMV</a:t>
            </a:r>
            <a:r>
              <a:rPr lang="zh-CN" altLang="en-US" dirty="0">
                <a:ea typeface="Microsoft YaHei" panose="020B0503020204020204" pitchFamily="34" charset="-122"/>
              </a:rPr>
              <a:t>同比上涨，其他</a:t>
            </a:r>
            <a:r>
              <a:rPr lang="en-US" altLang="zh-CN" dirty="0">
                <a:ea typeface="Microsoft YaHei" panose="020B0503020204020204" pitchFamily="34" charset="-122"/>
              </a:rPr>
              <a:t>Top</a:t>
            </a:r>
            <a:r>
              <a:rPr lang="zh-CN" altLang="en-US" dirty="0">
                <a:ea typeface="Microsoft YaHei" panose="020B0503020204020204" pitchFamily="34" charset="-122"/>
              </a:rPr>
              <a:t>单品均呈现不同程度同比下滑；</a:t>
            </a:r>
            <a:endParaRPr lang="en-US" altLang="zh-CN" dirty="0">
              <a:ea typeface="Microsoft YaHei" panose="020B0503020204020204" pitchFamily="34" charset="-122"/>
            </a:endParaRPr>
          </a:p>
          <a:p>
            <a:pPr>
              <a:lnSpc>
                <a:spcPct val="100000"/>
              </a:lnSpc>
            </a:pPr>
            <a:endParaRPr lang="x-none" dirty="0">
              <a:ea typeface="Microsoft YaHei" panose="020B0503020204020204" pitchFamily="34" charset="-122"/>
            </a:endParaRPr>
          </a:p>
        </p:txBody>
      </p:sp>
      <p:sp>
        <p:nvSpPr>
          <p:cNvPr id="4" name="Text Placeholder 3">
            <a:extLst>
              <a:ext uri="{FF2B5EF4-FFF2-40B4-BE49-F238E27FC236}">
                <a16:creationId xmlns:a16="http://schemas.microsoft.com/office/drawing/2014/main" id="{434A15AD-0324-4446-8750-F220BE0D5CD6}"/>
              </a:ext>
            </a:extLst>
          </p:cNvPr>
          <p:cNvSpPr>
            <a:spLocks noGrp="1"/>
          </p:cNvSpPr>
          <p:nvPr>
            <p:ph type="body" sz="quarter" idx="11"/>
          </p:nvPr>
        </p:nvSpPr>
        <p:spPr/>
        <p:txBody>
          <a:bodyPr/>
          <a:lstStyle/>
          <a:p>
            <a:r>
              <a:t>数据来源：生意参谋</a:t>
            </a:r>
          </a:p>
          <a:p>
            <a:r>
              <a:t>时间维度：2023.12</a:t>
            </a:r>
          </a:p>
        </p:txBody>
      </p:sp>
      <p:graphicFrame>
        <p:nvGraphicFramePr>
          <p:cNvPr id="6" name="表格 12">
            <a:extLst>
              <a:ext uri="{FF2B5EF4-FFF2-40B4-BE49-F238E27FC236}">
                <a16:creationId xmlns:a16="http://schemas.microsoft.com/office/drawing/2014/main" id="{62F78D41-4D5D-0249-B0F6-A51CE9B4B9E6}"/>
              </a:ext>
            </a:extLst>
          </p:cNvPr>
          <p:cNvGraphicFramePr>
            <a:graphicFrameLocks noGrp="1"/>
          </p:cNvGraphicFramePr>
          <p:nvPr>
            <p:extLst/>
          </p:nvPr>
        </p:nvGraphicFramePr>
        <p:xfrm>
          <a:off x="351001" y="2204106"/>
          <a:ext cx="4316794" cy="3672820"/>
        </p:xfrm>
        <a:graphic>
          <a:graphicData uri="http://schemas.openxmlformats.org/drawingml/2006/table">
            <a:tbl>
              <a:tblPr>
                <a:tableStyleId>{EB344D84-9AFB-497E-A393-DC336BA19D2E}</a:tableStyleId>
              </a:tblPr>
              <a:tblGrid>
                <a:gridCol w="285170">
                  <a:extLst>
                    <a:ext uri="{9D8B030D-6E8A-4147-A177-3AD203B41FA5}">
                      <a16:colId xmlns:a16="http://schemas.microsoft.com/office/drawing/2014/main" val="1843692778"/>
                    </a:ext>
                  </a:extLst>
                </a:gridCol>
                <a:gridCol w="1372134">
                  <a:extLst>
                    <a:ext uri="{9D8B030D-6E8A-4147-A177-3AD203B41FA5}">
                      <a16:colId xmlns:a16="http://schemas.microsoft.com/office/drawing/2014/main" val="1143354059"/>
                    </a:ext>
                  </a:extLst>
                </a:gridCol>
                <a:gridCol w="546408">
                  <a:extLst>
                    <a:ext uri="{9D8B030D-6E8A-4147-A177-3AD203B41FA5}">
                      <a16:colId xmlns:a16="http://schemas.microsoft.com/office/drawing/2014/main" val="3638709262"/>
                    </a:ext>
                  </a:extLst>
                </a:gridCol>
                <a:gridCol w="626540">
                  <a:extLst>
                    <a:ext uri="{9D8B030D-6E8A-4147-A177-3AD203B41FA5}">
                      <a16:colId xmlns:a16="http://schemas.microsoft.com/office/drawing/2014/main" val="604637485"/>
                    </a:ext>
                  </a:extLst>
                </a:gridCol>
                <a:gridCol w="495514">
                  <a:extLst>
                    <a:ext uri="{9D8B030D-6E8A-4147-A177-3AD203B41FA5}">
                      <a16:colId xmlns:a16="http://schemas.microsoft.com/office/drawing/2014/main" val="4277001074"/>
                    </a:ext>
                  </a:extLst>
                </a:gridCol>
                <a:gridCol w="495514">
                  <a:extLst>
                    <a:ext uri="{9D8B030D-6E8A-4147-A177-3AD203B41FA5}">
                      <a16:colId xmlns:a16="http://schemas.microsoft.com/office/drawing/2014/main" val="174343684"/>
                    </a:ext>
                  </a:extLst>
                </a:gridCol>
                <a:gridCol w="495514">
                  <a:extLst>
                    <a:ext uri="{9D8B030D-6E8A-4147-A177-3AD203B41FA5}">
                      <a16:colId xmlns:a16="http://schemas.microsoft.com/office/drawing/2014/main" val="2250909023"/>
                    </a:ext>
                  </a:extLst>
                </a:gridCol>
              </a:tblGrid>
              <a:tr h="356139">
                <a:tc>
                  <a:txBody>
                    <a:bodyPr/>
                    <a:lstStyle/>
                    <a:p>
                      <a:pPr algn="ctr" fontAlgn="ctr"/>
                      <a:r>
                        <a:rPr lang="zh-CN" altLang="en-US" sz="1100" b="1" u="none" strike="noStrike" dirty="0">
                          <a:solidFill>
                            <a:schemeClr val="accent2">
                              <a:lumMod val="50000"/>
                            </a:schemeClr>
                          </a:solidFill>
                          <a:effectLst/>
                          <a:latin typeface="+mn-ea"/>
                          <a:ea typeface="+mn-ea"/>
                        </a:rPr>
                        <a:t>排名</a:t>
                      </a:r>
                      <a:endParaRPr lang="zh-CN" altLang="en-US" sz="1100" b="1" i="0" u="none" strike="noStrike" dirty="0">
                        <a:solidFill>
                          <a:schemeClr val="accent2">
                            <a:lumMod val="50000"/>
                          </a:schemeClr>
                        </a:solidFill>
                        <a:effectLst/>
                        <a:latin typeface="+mn-ea"/>
                        <a:ea typeface="+mn-ea"/>
                      </a:endParaRPr>
                    </a:p>
                  </a:txBody>
                  <a:tcPr marL="5326" marR="5326" marT="5326" marB="0" anchor="ctr">
                    <a:lnL>
                      <a:noFill/>
                    </a:lnL>
                    <a:lnR>
                      <a:noFill/>
                    </a:lnR>
                    <a:lnT w="254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algn="ctr" fontAlgn="ctr"/>
                      <a:r>
                        <a:rPr lang="en-US" sz="1100" b="1" u="none" strike="noStrike" dirty="0">
                          <a:solidFill>
                            <a:schemeClr val="accent2">
                              <a:lumMod val="50000"/>
                            </a:schemeClr>
                          </a:solidFill>
                          <a:effectLst/>
                          <a:latin typeface="+mn-ea"/>
                          <a:ea typeface="+mn-ea"/>
                        </a:rPr>
                        <a:t>TOP5</a:t>
                      </a:r>
                      <a:r>
                        <a:rPr lang="zh-CN" altLang="en-US" sz="1100" b="1" u="none" strike="noStrike" dirty="0">
                          <a:solidFill>
                            <a:schemeClr val="accent2">
                              <a:lumMod val="50000"/>
                            </a:schemeClr>
                          </a:solidFill>
                          <a:effectLst/>
                          <a:latin typeface="+mn-ea"/>
                          <a:ea typeface="+mn-ea"/>
                        </a:rPr>
                        <a:t>单品</a:t>
                      </a:r>
                      <a:endParaRPr lang="zh-CN" altLang="en-US" sz="1100" b="1" i="0" u="none" strike="noStrike" dirty="0">
                        <a:solidFill>
                          <a:schemeClr val="accent2">
                            <a:lumMod val="50000"/>
                          </a:schemeClr>
                        </a:solidFill>
                        <a:effectLst/>
                        <a:latin typeface="+mn-ea"/>
                        <a:ea typeface="+mn-ea"/>
                      </a:endParaRPr>
                    </a:p>
                  </a:txBody>
                  <a:tcPr marL="5326" marR="5326" marT="5326" marB="0" anchor="ctr">
                    <a:lnL>
                      <a:noFill/>
                    </a:lnL>
                    <a:lnR>
                      <a:noFill/>
                    </a:lnR>
                    <a:lnT w="254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gridSpan="2">
                  <a:txBody>
                    <a:bodyPr/>
                    <a:lstStyle/>
                    <a:p>
                      <a:pPr algn="ctr" fontAlgn="ctr"/>
                      <a:r>
                        <a:rPr lang="zh-CN" altLang="en-US" sz="1100" b="1" i="0" u="none" strike="noStrike" dirty="0">
                          <a:solidFill>
                            <a:schemeClr val="accent2">
                              <a:lumMod val="50000"/>
                            </a:schemeClr>
                          </a:solidFill>
                          <a:effectLst/>
                          <a:latin typeface="+mn-ea"/>
                          <a:ea typeface="+mn-ea"/>
                        </a:rPr>
                        <a:t>型号系列</a:t>
                      </a:r>
                    </a:p>
                  </a:txBody>
                  <a:tcPr marL="5326" marR="5326" marT="5326" marB="0" anchor="ctr">
                    <a:lnL>
                      <a:noFill/>
                    </a:lnL>
                    <a:lnR>
                      <a:noFill/>
                    </a:lnR>
                    <a:lnT w="254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hMerge="1">
                  <a:txBody>
                    <a:bodyPr/>
                    <a:lstStyle/>
                    <a:p>
                      <a:pPr algn="ctr" fontAlgn="ctr"/>
                      <a:endParaRPr lang="zh-CN" altLang="en-US" sz="1400" b="1" i="0" u="none" strike="noStrike" dirty="0">
                        <a:solidFill>
                          <a:schemeClr val="accent2">
                            <a:lumMod val="50000"/>
                          </a:schemeClr>
                        </a:solidFill>
                        <a:effectLst/>
                        <a:latin typeface="+mn-ea"/>
                        <a:ea typeface="+mn-ea"/>
                      </a:endParaRPr>
                    </a:p>
                  </a:txBody>
                  <a:tcPr marL="5326" marR="5326" marT="5326" marB="0" anchor="ctr">
                    <a:solidFill>
                      <a:schemeClr val="accent2">
                        <a:lumMod val="60000"/>
                        <a:lumOff val="40000"/>
                      </a:schemeClr>
                    </a:solidFill>
                  </a:tcPr>
                </a:tc>
                <a:tc>
                  <a:txBody>
                    <a:bodyPr/>
                    <a:lstStyle/>
                    <a:p>
                      <a:pPr algn="ctr" fontAlgn="ctr"/>
                      <a:r>
                        <a:rPr lang="zh-CN" altLang="en-US" sz="1100" b="1" i="0" u="none" strike="noStrike" dirty="0">
                          <a:solidFill>
                            <a:schemeClr val="accent2">
                              <a:lumMod val="50000"/>
                            </a:schemeClr>
                          </a:solidFill>
                          <a:effectLst/>
                          <a:latin typeface="+mn-ea"/>
                          <a:ea typeface="+mn-ea"/>
                        </a:rPr>
                        <a:t>成交</a:t>
                      </a:r>
                      <a:endParaRPr lang="en-US" altLang="zh-CN" sz="1100" b="1" i="0" u="none" strike="noStrike" dirty="0">
                        <a:solidFill>
                          <a:schemeClr val="accent2">
                            <a:lumMod val="50000"/>
                          </a:schemeClr>
                        </a:solidFill>
                        <a:effectLst/>
                        <a:latin typeface="+mn-ea"/>
                        <a:ea typeface="+mn-ea"/>
                      </a:endParaRPr>
                    </a:p>
                    <a:p>
                      <a:pPr algn="ctr" fontAlgn="ctr"/>
                      <a:r>
                        <a:rPr lang="zh-CN" altLang="en-US" sz="1100" b="1" i="0" u="none" strike="noStrike" dirty="0">
                          <a:solidFill>
                            <a:schemeClr val="accent2">
                              <a:lumMod val="50000"/>
                            </a:schemeClr>
                          </a:solidFill>
                          <a:effectLst/>
                          <a:latin typeface="+mn-ea"/>
                          <a:ea typeface="+mn-ea"/>
                        </a:rPr>
                        <a:t>金额</a:t>
                      </a:r>
                      <a:endParaRPr lang="en-US" sz="1100" b="1" i="0" u="none" strike="noStrike" dirty="0">
                        <a:solidFill>
                          <a:schemeClr val="accent2">
                            <a:lumMod val="50000"/>
                          </a:schemeClr>
                        </a:solidFill>
                        <a:effectLst/>
                        <a:latin typeface="+mn-ea"/>
                        <a:ea typeface="+mn-ea"/>
                      </a:endParaRPr>
                    </a:p>
                  </a:txBody>
                  <a:tcPr marL="5326" marR="5326" marT="5326" marB="0" anchor="ctr">
                    <a:lnL>
                      <a:noFill/>
                    </a:lnL>
                    <a:lnR>
                      <a:noFill/>
                    </a:lnR>
                    <a:lnT w="254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algn="ctr" fontAlgn="ctr"/>
                      <a:r>
                        <a:rPr lang="zh-CN" altLang="en-US" sz="1100" b="1" i="0" u="none" strike="noStrike" dirty="0">
                          <a:solidFill>
                            <a:schemeClr val="accent2">
                              <a:lumMod val="50000"/>
                            </a:schemeClr>
                          </a:solidFill>
                          <a:effectLst/>
                          <a:latin typeface="+mn-ea"/>
                          <a:ea typeface="+mn-ea"/>
                        </a:rPr>
                        <a:t>客单价</a:t>
                      </a:r>
                      <a:endParaRPr lang="en-US" sz="1100" b="1" i="0" u="none" strike="noStrike" dirty="0">
                        <a:solidFill>
                          <a:schemeClr val="accent2">
                            <a:lumMod val="50000"/>
                          </a:schemeClr>
                        </a:solidFill>
                        <a:effectLst/>
                        <a:latin typeface="+mn-ea"/>
                        <a:ea typeface="+mn-ea"/>
                      </a:endParaRPr>
                    </a:p>
                  </a:txBody>
                  <a:tcPr marL="5326" marR="5326" marT="5326" marB="0" anchor="ctr">
                    <a:lnL>
                      <a:noFill/>
                    </a:lnL>
                    <a:lnR>
                      <a:noFill/>
                    </a:lnR>
                    <a:lnT w="254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algn="ctr" fontAlgn="ctr"/>
                      <a:r>
                        <a:rPr lang="en-US" sz="1100" b="1" i="0" u="none" strike="noStrike" dirty="0">
                          <a:solidFill>
                            <a:schemeClr val="accent2">
                              <a:lumMod val="50000"/>
                            </a:schemeClr>
                          </a:solidFill>
                          <a:effectLst/>
                          <a:latin typeface="+mn-ea"/>
                          <a:ea typeface="+mn-ea"/>
                        </a:rPr>
                        <a:t>G</a:t>
                      </a:r>
                      <a:r>
                        <a:rPr lang="en-US" altLang="zh-CN" sz="1100" b="1" i="0" u="none" strike="noStrike" dirty="0">
                          <a:solidFill>
                            <a:schemeClr val="accent2">
                              <a:lumMod val="50000"/>
                            </a:schemeClr>
                          </a:solidFill>
                          <a:effectLst/>
                          <a:latin typeface="+mn-ea"/>
                          <a:ea typeface="+mn-ea"/>
                        </a:rPr>
                        <a:t>MV</a:t>
                      </a:r>
                    </a:p>
                    <a:p>
                      <a:pPr algn="ctr" fontAlgn="ctr"/>
                      <a:r>
                        <a:rPr lang="zh-CN" altLang="en-US" sz="1100" b="1" i="0" u="none" strike="noStrike" dirty="0">
                          <a:solidFill>
                            <a:schemeClr val="accent2">
                              <a:lumMod val="50000"/>
                            </a:schemeClr>
                          </a:solidFill>
                          <a:effectLst/>
                          <a:latin typeface="+mn-ea"/>
                          <a:ea typeface="+mn-ea"/>
                        </a:rPr>
                        <a:t>占比</a:t>
                      </a:r>
                      <a:endParaRPr lang="en-US" sz="1100" b="1" i="0" u="none" strike="noStrike" dirty="0">
                        <a:solidFill>
                          <a:schemeClr val="accent2">
                            <a:lumMod val="50000"/>
                          </a:schemeClr>
                        </a:solidFill>
                        <a:effectLst/>
                        <a:latin typeface="+mn-ea"/>
                        <a:ea typeface="+mn-ea"/>
                      </a:endParaRPr>
                    </a:p>
                  </a:txBody>
                  <a:tcPr marL="5326" marR="5326" marT="5326" marB="0" anchor="ctr">
                    <a:lnL>
                      <a:noFill/>
                    </a:lnL>
                    <a:lnR>
                      <a:noFill/>
                    </a:lnR>
                    <a:lnT w="254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extLst>
                  <a:ext uri="{0D108BD9-81ED-4DB2-BD59-A6C34878D82A}">
                    <a16:rowId xmlns:a16="http://schemas.microsoft.com/office/drawing/2014/main" val="1851805531"/>
                  </a:ext>
                </a:extLst>
              </a:tr>
              <a:tr h="621740">
                <a:tc>
                  <a:txBody>
                    <a:bodyPr/>
                    <a:lstStyle/>
                    <a:p>
                      <a:pPr algn="ctr" fontAlgn="ctr"/>
                      <a:r>
                        <a:rPr lang="en-US" altLang="zh-CN" sz="1000" u="none" strike="noStrike" dirty="0">
                          <a:effectLst/>
                          <a:latin typeface="微软雅黑" panose="020B0503020204020204" pitchFamily="34" charset="-122"/>
                          <a:ea typeface="微软雅黑" panose="020B0503020204020204" pitchFamily="34" charset="-122"/>
                        </a:rPr>
                        <a:t>1</a:t>
                      </a:r>
                      <a:endParaRPr lang="en-US" altLang="zh-CN"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5326" marR="5326" marT="5326"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NESPRESSO 进口全自动家用小型雀巢胶囊咖啡机组合含胶囊咖啡50颗</a:t>
                      </a: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a:t>
                      </a:r>
                      <a:endParaRPr lang="en-US" altLang="zh-CN"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lnL w="9525" cap="flat" cmpd="sng" algn="ctr">
                      <a:solidFill>
                        <a:schemeClr val="accent2">
                          <a:lumMod val="40000"/>
                          <a:lumOff val="60000"/>
                        </a:schemeClr>
                      </a:solid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900" b="0" i="0" u="none" strike="noStrike" kern="1200" dirty="0" err="1">
                          <a:solidFill>
                            <a:srgbClr val="000000"/>
                          </a:solidFill>
                          <a:effectLst/>
                          <a:latin typeface="微软雅黑" panose="020B0503020204020204" pitchFamily="34" charset="-122"/>
                          <a:ea typeface="微软雅黑" panose="020B0503020204020204" pitchFamily="34" charset="-122"/>
                          <a:cs typeface="+mn-cs"/>
                        </a:rPr>
                        <a:t>Essenza</a:t>
                      </a:r>
                      <a:r>
                        <a:rPr lang="en-US" altLang="zh-CN" sz="900" b="0" i="0" u="none" strike="noStrike" kern="1200" dirty="0">
                          <a:solidFill>
                            <a:srgbClr val="000000"/>
                          </a:solidFill>
                          <a:effectLst/>
                          <a:latin typeface="微软雅黑" panose="020B0503020204020204" pitchFamily="34" charset="-122"/>
                          <a:ea typeface="微软雅黑" panose="020B0503020204020204" pitchFamily="34" charset="-122"/>
                          <a:cs typeface="+mn-cs"/>
                        </a:rPr>
                        <a:t> Mini+</a:t>
                      </a:r>
                      <a:r>
                        <a:rPr lang="zh-CN" altLang="en-US" sz="900" b="0" i="0" u="none" strike="noStrike" kern="1200" dirty="0">
                          <a:solidFill>
                            <a:srgbClr val="000000"/>
                          </a:solidFill>
                          <a:effectLst/>
                          <a:latin typeface="微软雅黑" panose="020B0503020204020204" pitchFamily="34" charset="-122"/>
                          <a:ea typeface="微软雅黑" panose="020B0503020204020204" pitchFamily="34" charset="-122"/>
                          <a:cs typeface="+mn-cs"/>
                        </a:rPr>
                        <a:t>温和淡雅</a:t>
                      </a:r>
                      <a:r>
                        <a:rPr lang="en-US" altLang="zh-CN" sz="900" b="0" i="0" u="none" strike="noStrike" kern="1200" dirty="0">
                          <a:solidFill>
                            <a:srgbClr val="000000"/>
                          </a:solidFill>
                          <a:effectLst/>
                          <a:latin typeface="微软雅黑" panose="020B0503020204020204" pitchFamily="34" charset="-122"/>
                          <a:ea typeface="微软雅黑" panose="020B0503020204020204" pitchFamily="34" charset="-122"/>
                          <a:cs typeface="+mn-cs"/>
                        </a:rPr>
                        <a:t>5</a:t>
                      </a:r>
                      <a:r>
                        <a:rPr lang="zh-CN" altLang="en-US" sz="900" b="0" i="0" u="none" strike="noStrike" kern="1200" dirty="0">
                          <a:solidFill>
                            <a:srgbClr val="000000"/>
                          </a:solidFill>
                          <a:effectLst/>
                          <a:latin typeface="微软雅黑" panose="020B0503020204020204" pitchFamily="34" charset="-122"/>
                          <a:ea typeface="微软雅黑" panose="020B0503020204020204" pitchFamily="34" charset="-122"/>
                          <a:cs typeface="+mn-cs"/>
                        </a:rPr>
                        <a:t>条组合</a:t>
                      </a:r>
                    </a:p>
                  </a:txBody>
                  <a:tcPr marL="4763" marR="4763" marT="4763" marB="0" anchor="ctr">
                    <a:lnL w="9525" cap="flat" cmpd="sng" algn="ctr">
                      <a:no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3,194,644</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931</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16%</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44441723"/>
                  </a:ext>
                </a:extLst>
              </a:tr>
              <a:tr h="649487">
                <a:tc>
                  <a:txBody>
                    <a:bodyPr/>
                    <a:lstStyle/>
                    <a:p>
                      <a:pPr algn="ctr" fontAlgn="ctr"/>
                      <a:r>
                        <a:rPr lang="en-US" altLang="zh-CN" sz="1000" u="none" strike="noStrike">
                          <a:effectLst/>
                          <a:latin typeface="微软雅黑" panose="020B0503020204020204" pitchFamily="34" charset="-122"/>
                          <a:ea typeface="微软雅黑" panose="020B0503020204020204" pitchFamily="34" charset="-122"/>
                        </a:rPr>
                        <a:t>2</a:t>
                      </a:r>
                      <a:endParaRPr lang="en-US" altLang="zh-CN" sz="1000" b="0" i="0" u="none" strike="noStrike">
                        <a:solidFill>
                          <a:srgbClr val="000000"/>
                        </a:solidFill>
                        <a:effectLst/>
                        <a:latin typeface="微软雅黑" panose="020B0503020204020204" pitchFamily="34" charset="-122"/>
                        <a:ea typeface="微软雅黑" panose="020B0503020204020204" pitchFamily="34" charset="-122"/>
                      </a:endParaRPr>
                    </a:p>
                  </a:txBody>
                  <a:tcPr marL="5326" marR="5326" marT="5326"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NESPRESSO Essenza Mini 进口家用商用小型雀巢胶囊咖啡机</a:t>
                      </a: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a:t>
                      </a:r>
                      <a:endParaRPr lang="en-US" altLang="zh-CN"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lnL w="9525" cap="flat" cmpd="sng" algn="ctr">
                      <a:solidFill>
                        <a:schemeClr val="accent2">
                          <a:lumMod val="40000"/>
                          <a:lumOff val="60000"/>
                        </a:schemeClr>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900" b="0" i="0" u="none" strike="noStrike" kern="1200" dirty="0" err="1">
                          <a:solidFill>
                            <a:srgbClr val="000000"/>
                          </a:solidFill>
                          <a:effectLst/>
                          <a:latin typeface="微软雅黑" panose="020B0503020204020204" pitchFamily="34" charset="-122"/>
                          <a:ea typeface="微软雅黑" panose="020B0503020204020204" pitchFamily="34" charset="-122"/>
                          <a:cs typeface="+mn-cs"/>
                        </a:rPr>
                        <a:t>Essenza</a:t>
                      </a:r>
                      <a:r>
                        <a:rPr lang="en-US" altLang="zh-CN" sz="900" b="0" i="0" u="none" strike="noStrike" kern="1200" dirty="0">
                          <a:solidFill>
                            <a:srgbClr val="000000"/>
                          </a:solidFill>
                          <a:effectLst/>
                          <a:latin typeface="微软雅黑" panose="020B0503020204020204" pitchFamily="34" charset="-122"/>
                          <a:ea typeface="微软雅黑" panose="020B0503020204020204" pitchFamily="34" charset="-122"/>
                          <a:cs typeface="+mn-cs"/>
                        </a:rPr>
                        <a:t> mini</a:t>
                      </a:r>
                      <a:endParaRPr lang="zh-CN" altLang="en-US" sz="90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marL="4763" marR="4763" marT="4763" marB="0" anchor="ctr">
                    <a:lnL w="9525" cap="flat" cmpd="sng" algn="ctr">
                      <a:no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769,460</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814</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4%</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10441999"/>
                  </a:ext>
                </a:extLst>
              </a:tr>
              <a:tr h="666405">
                <a:tc>
                  <a:txBody>
                    <a:bodyPr/>
                    <a:lstStyle/>
                    <a:p>
                      <a:pPr algn="ctr" fontAlgn="ctr"/>
                      <a:r>
                        <a:rPr lang="en-US" altLang="zh-CN" sz="1000" u="none" strike="noStrike">
                          <a:effectLst/>
                          <a:latin typeface="微软雅黑" panose="020B0503020204020204" pitchFamily="34" charset="-122"/>
                          <a:ea typeface="微软雅黑" panose="020B0503020204020204" pitchFamily="34" charset="-122"/>
                        </a:rPr>
                        <a:t>3</a:t>
                      </a:r>
                      <a:endParaRPr lang="en-US" altLang="zh-CN" sz="1000" b="0" i="0" u="none" strike="noStrike">
                        <a:solidFill>
                          <a:srgbClr val="000000"/>
                        </a:solidFill>
                        <a:effectLst/>
                        <a:latin typeface="微软雅黑" panose="020B0503020204020204" pitchFamily="34" charset="-122"/>
                        <a:ea typeface="微软雅黑" panose="020B0503020204020204" pitchFamily="34" charset="-122"/>
                      </a:endParaRPr>
                    </a:p>
                  </a:txBody>
                  <a:tcPr marL="5326" marR="5326" marT="5326"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NESPRESSO Inissia 全自动雀巢家用进口咖啡机 含黑咖啡胶囊50颗</a:t>
                      </a: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a:t>
                      </a:r>
                      <a:endParaRPr lang="en-US" altLang="zh-CN"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lnL w="9525" cap="flat" cmpd="sng" algn="ctr">
                      <a:solidFill>
                        <a:schemeClr val="accent2">
                          <a:lumMod val="40000"/>
                          <a:lumOff val="60000"/>
                        </a:schemeClr>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900" b="0" i="0" u="none" strike="noStrike" kern="1200" dirty="0" err="1">
                          <a:solidFill>
                            <a:srgbClr val="000000"/>
                          </a:solidFill>
                          <a:effectLst/>
                          <a:latin typeface="微软雅黑" panose="020B0503020204020204" pitchFamily="34" charset="-122"/>
                          <a:ea typeface="微软雅黑" panose="020B0503020204020204" pitchFamily="34" charset="-122"/>
                          <a:cs typeface="+mn-cs"/>
                        </a:rPr>
                        <a:t>Inissia</a:t>
                      </a:r>
                      <a:r>
                        <a:rPr lang="zh-CN" altLang="en-US" sz="900" b="0" i="0" u="none" strike="noStrike" kern="1200" dirty="0">
                          <a:solidFill>
                            <a:srgbClr val="000000"/>
                          </a:solidFill>
                          <a:effectLst/>
                          <a:latin typeface="微软雅黑" panose="020B0503020204020204" pitchFamily="34" charset="-122"/>
                          <a:ea typeface="微软雅黑" panose="020B0503020204020204" pitchFamily="34" charset="-122"/>
                          <a:cs typeface="+mn-cs"/>
                        </a:rPr>
                        <a:t>套装</a:t>
                      </a:r>
                      <a:endParaRPr lang="en-US" sz="90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marL="4763" marR="4763" marT="4763" marB="0" anchor="ctr">
                    <a:lnL w="9525" cap="flat" cmpd="sng" algn="ctr">
                      <a:no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648,507</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907</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3%</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48857085"/>
                  </a:ext>
                </a:extLst>
              </a:tr>
              <a:tr h="712644">
                <a:tc>
                  <a:txBody>
                    <a:bodyPr/>
                    <a:lstStyle/>
                    <a:p>
                      <a:pPr algn="ctr" fontAlgn="ctr"/>
                      <a:r>
                        <a:rPr lang="en-US" altLang="zh-CN" sz="1000" u="none" strike="noStrike">
                          <a:effectLst/>
                          <a:latin typeface="微软雅黑" panose="020B0503020204020204" pitchFamily="34" charset="-122"/>
                          <a:ea typeface="微软雅黑" panose="020B0503020204020204" pitchFamily="34" charset="-122"/>
                        </a:rPr>
                        <a:t>4</a:t>
                      </a:r>
                      <a:endParaRPr lang="en-US" altLang="zh-CN" sz="1000" b="0" i="0" u="none" strike="noStrike">
                        <a:solidFill>
                          <a:srgbClr val="000000"/>
                        </a:solidFill>
                        <a:effectLst/>
                        <a:latin typeface="微软雅黑" panose="020B0503020204020204" pitchFamily="34" charset="-122"/>
                        <a:ea typeface="微软雅黑" panose="020B0503020204020204" pitchFamily="34" charset="-122"/>
                      </a:endParaRPr>
                    </a:p>
                  </a:txBody>
                  <a:tcPr marL="5326" marR="5326" marT="5326"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NESPRESSO Citiz 小型家用商用智能全自动意式雀巢胶囊咖啡机</a:t>
                      </a: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a:t>
                      </a:r>
                      <a:endParaRPr lang="en-US" altLang="zh-CN"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lnL w="9525" cap="flat" cmpd="sng" algn="ctr">
                      <a:solidFill>
                        <a:schemeClr val="accent2">
                          <a:lumMod val="40000"/>
                          <a:lumOff val="60000"/>
                        </a:schemeClr>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900" b="0" i="0" u="none" strike="noStrike" kern="1200" dirty="0" err="1">
                          <a:solidFill>
                            <a:srgbClr val="000000"/>
                          </a:solidFill>
                          <a:effectLst/>
                          <a:latin typeface="微软雅黑" panose="020B0503020204020204" pitchFamily="34" charset="-122"/>
                          <a:ea typeface="微软雅黑" panose="020B0503020204020204" pitchFamily="34" charset="-122"/>
                          <a:cs typeface="+mn-cs"/>
                        </a:rPr>
                        <a:t>Citiz</a:t>
                      </a:r>
                      <a:r>
                        <a:rPr lang="en-US" altLang="zh-CN" sz="900" b="0" i="0" u="none" strike="noStrike" kern="1200" dirty="0">
                          <a:solidFill>
                            <a:srgbClr val="000000"/>
                          </a:solidFill>
                          <a:effectLst/>
                          <a:latin typeface="微软雅黑" panose="020B0503020204020204" pitchFamily="34" charset="-122"/>
                          <a:ea typeface="微软雅黑" panose="020B0503020204020204" pitchFamily="34" charset="-122"/>
                          <a:cs typeface="+mn-cs"/>
                        </a:rPr>
                        <a:t> C113</a:t>
                      </a:r>
                      <a:endParaRPr lang="en-US" sz="90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marL="4763" marR="4763" marT="4763" marB="0" anchor="ctr">
                    <a:lnL w="9525" cap="flat" cmpd="sng" algn="ctr">
                      <a:no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533,512</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1,899</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3%</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93936016"/>
                  </a:ext>
                </a:extLst>
              </a:tr>
              <a:tr h="666405">
                <a:tc>
                  <a:txBody>
                    <a:bodyPr/>
                    <a:lstStyle/>
                    <a:p>
                      <a:pPr algn="ctr" fontAlgn="ctr"/>
                      <a:r>
                        <a:rPr lang="en-US" altLang="zh-CN" sz="1000" u="none" strike="noStrike">
                          <a:effectLst/>
                          <a:latin typeface="微软雅黑" panose="020B0503020204020204" pitchFamily="34" charset="-122"/>
                          <a:ea typeface="微软雅黑" panose="020B0503020204020204" pitchFamily="34" charset="-122"/>
                        </a:rPr>
                        <a:t>5</a:t>
                      </a:r>
                      <a:endParaRPr lang="en-US" altLang="zh-CN" sz="1000" b="0" i="0" u="none" strike="noStrike">
                        <a:solidFill>
                          <a:srgbClr val="000000"/>
                        </a:solidFill>
                        <a:effectLst/>
                        <a:latin typeface="微软雅黑" panose="020B0503020204020204" pitchFamily="34" charset="-122"/>
                        <a:ea typeface="微软雅黑" panose="020B0503020204020204" pitchFamily="34" charset="-122"/>
                      </a:endParaRPr>
                    </a:p>
                  </a:txBody>
                  <a:tcPr marL="5326" marR="5326" marT="5326"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NESPRESSO Lattissima家用雀巢咖啡机奶泡一体含黑咖啡胶囊100颗</a:t>
                      </a: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a:t>
                      </a:r>
                      <a:endParaRPr lang="en-US" altLang="zh-CN"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lnL w="9525" cap="flat" cmpd="sng" algn="ctr">
                      <a:solidFill>
                        <a:schemeClr val="accent2">
                          <a:lumMod val="40000"/>
                          <a:lumOff val="60000"/>
                        </a:schemeClr>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900" b="0" i="0" u="none" strike="noStrike" kern="1200" dirty="0" err="1">
                          <a:solidFill>
                            <a:srgbClr val="000000"/>
                          </a:solidFill>
                          <a:effectLst/>
                          <a:latin typeface="微软雅黑" panose="020B0503020204020204" pitchFamily="34" charset="-122"/>
                          <a:ea typeface="微软雅黑" panose="020B0503020204020204" pitchFamily="34" charset="-122"/>
                          <a:cs typeface="+mn-cs"/>
                        </a:rPr>
                        <a:t>Lattissima</a:t>
                      </a:r>
                      <a:r>
                        <a:rPr lang="en-US" altLang="zh-CN" sz="900" b="0" i="0" u="none" strike="noStrike" kern="1200" dirty="0">
                          <a:solidFill>
                            <a:srgbClr val="000000"/>
                          </a:solidFill>
                          <a:effectLst/>
                          <a:latin typeface="微软雅黑" panose="020B0503020204020204" pitchFamily="34" charset="-122"/>
                          <a:ea typeface="微软雅黑" panose="020B0503020204020204" pitchFamily="34" charset="-122"/>
                          <a:cs typeface="+mn-cs"/>
                        </a:rPr>
                        <a:t> One</a:t>
                      </a:r>
                      <a:r>
                        <a:rPr lang="zh-CN" altLang="en-US" sz="900" b="0" i="0" u="none" strike="noStrike" kern="1200" dirty="0">
                          <a:solidFill>
                            <a:srgbClr val="000000"/>
                          </a:solidFill>
                          <a:effectLst/>
                          <a:latin typeface="微软雅黑" panose="020B0503020204020204" pitchFamily="34" charset="-122"/>
                          <a:ea typeface="微软雅黑" panose="020B0503020204020204" pitchFamily="34" charset="-122"/>
                          <a:cs typeface="+mn-cs"/>
                        </a:rPr>
                        <a:t>套装</a:t>
                      </a:r>
                    </a:p>
                  </a:txBody>
                  <a:tcPr marL="4763" marR="4763" marT="4763" marB="0" anchor="ctr">
                    <a:lnL w="9525" cap="flat" cmpd="sng" algn="ctr">
                      <a:no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387,837</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2,603</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1.9%</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70524102"/>
                  </a:ext>
                </a:extLst>
              </a:tr>
            </a:tbl>
          </a:graphicData>
        </a:graphic>
      </p:graphicFrame>
      <p:sp>
        <p:nvSpPr>
          <p:cNvPr id="7" name="矩形: 圆角 33">
            <a:extLst>
              <a:ext uri="{FF2B5EF4-FFF2-40B4-BE49-F238E27FC236}">
                <a16:creationId xmlns:a16="http://schemas.microsoft.com/office/drawing/2014/main" id="{06241654-E534-B94A-B4DD-243AE694663E}"/>
              </a:ext>
            </a:extLst>
          </p:cNvPr>
          <p:cNvSpPr>
            <a:spLocks/>
          </p:cNvSpPr>
          <p:nvPr/>
        </p:nvSpPr>
        <p:spPr>
          <a:xfrm>
            <a:off x="6690731" y="1883625"/>
            <a:ext cx="1326394" cy="30503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2023.12</a:t>
            </a:r>
            <a:endParaRPr kumimoji="0" lang="zh-CN" altLang="en-US" sz="14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8" name="矩形: 圆角 34">
            <a:extLst>
              <a:ext uri="{FF2B5EF4-FFF2-40B4-BE49-F238E27FC236}">
                <a16:creationId xmlns:a16="http://schemas.microsoft.com/office/drawing/2014/main" id="{54ADB789-D6A8-BE4A-BF07-9F5BFEA9F8D2}"/>
              </a:ext>
            </a:extLst>
          </p:cNvPr>
          <p:cNvSpPr>
            <a:spLocks/>
          </p:cNvSpPr>
          <p:nvPr/>
        </p:nvSpPr>
        <p:spPr>
          <a:xfrm>
            <a:off x="2054997" y="1867892"/>
            <a:ext cx="1516878" cy="309072"/>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2022.12</a:t>
            </a:r>
            <a:endParaRPr kumimoji="0" lang="zh-CN" altLang="en-US" sz="14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pic>
        <p:nvPicPr>
          <p:cNvPr id="9" name="图片 30">
            <a:extLst>
              <a:ext uri="{FF2B5EF4-FFF2-40B4-BE49-F238E27FC236}">
                <a16:creationId xmlns:a16="http://schemas.microsoft.com/office/drawing/2014/main" id="{DC291E78-FAE2-B647-9478-09C7FCD31A9C}"/>
              </a:ext>
            </a:extLst>
          </p:cNvPr>
          <p:cNvPicPr>
            <a:picLocks noChangeAspect="1"/>
          </p:cNvPicPr>
          <p:nvPr/>
        </p:nvPicPr>
        <p:blipFill>
          <a:blip r:embed="rId2">
            <a:clrChange>
              <a:clrFrom>
                <a:srgbClr val="FAFAFA"/>
              </a:clrFrom>
              <a:clrTo>
                <a:srgbClr val="FAFAFA">
                  <a:alpha val="0"/>
                </a:srgbClr>
              </a:clrTo>
            </a:clrChange>
          </a:blip>
          <a:stretch>
            <a:fillRect/>
          </a:stretch>
        </p:blipFill>
        <p:spPr>
          <a:xfrm>
            <a:off x="6733089" y="2554551"/>
            <a:ext cx="766374" cy="647421"/>
          </a:xfrm>
          <a:prstGeom prst="rect">
            <a:avLst/>
          </a:prstGeom>
        </p:spPr>
      </p:pic>
      <p:sp>
        <p:nvSpPr>
          <p:cNvPr id="16" name="文本框 29">
            <a:extLst>
              <a:ext uri="{FF2B5EF4-FFF2-40B4-BE49-F238E27FC236}">
                <a16:creationId xmlns:a16="http://schemas.microsoft.com/office/drawing/2014/main" id="{2F2B3E83-5FCC-264B-83E9-234107411C79}"/>
              </a:ext>
            </a:extLst>
          </p:cNvPr>
          <p:cNvSpPr txBox="1"/>
          <p:nvPr/>
        </p:nvSpPr>
        <p:spPr>
          <a:xfrm>
            <a:off x="3300722" y="5884377"/>
            <a:ext cx="1367073" cy="230832"/>
          </a:xfrm>
          <a:prstGeom prst="rect">
            <a:avLst/>
          </a:prstGeom>
          <a:solidFill>
            <a:schemeClr val="accent4">
              <a:lumMod val="20000"/>
              <a:lumOff val="80000"/>
            </a:schemeClr>
          </a:solidFill>
          <a:ln>
            <a:solidFill>
              <a:schemeClr val="accent4">
                <a:lumMod val="20000"/>
                <a:lumOff val="80000"/>
              </a:schemeClr>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900" b="0" i="0" u="none" strike="noStrike" kern="1200" cap="none" spc="0" normalizeH="0" baseline="0" noProof="0" dirty="0">
                <a:ln>
                  <a:noFill/>
                </a:ln>
                <a:solidFill>
                  <a:sysClr val="windowText" lastClr="000000"/>
                </a:solidFill>
                <a:effectLst/>
                <a:uLnTx/>
                <a:uFillTx/>
                <a:latin typeface="Microsoft YaHei UI"/>
                <a:ea typeface="微软雅黑"/>
                <a:cs typeface="+mn-cs"/>
              </a:rPr>
              <a:t>TOP5GMV：553w</a:t>
            </a:r>
            <a:endParaRPr kumimoji="0" lang="zh-CN" altLang="en-US" sz="9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17" name="文本框 31">
            <a:extLst>
              <a:ext uri="{FF2B5EF4-FFF2-40B4-BE49-F238E27FC236}">
                <a16:creationId xmlns:a16="http://schemas.microsoft.com/office/drawing/2014/main" id="{C11917DA-591E-8146-AE9C-EB01402E41BA}"/>
              </a:ext>
            </a:extLst>
          </p:cNvPr>
          <p:cNvSpPr txBox="1"/>
          <p:nvPr/>
        </p:nvSpPr>
        <p:spPr>
          <a:xfrm>
            <a:off x="10402682" y="6527925"/>
            <a:ext cx="1367073" cy="230832"/>
          </a:xfrm>
          <a:prstGeom prst="rect">
            <a:avLst/>
          </a:prstGeom>
          <a:solidFill>
            <a:schemeClr val="accent4">
              <a:lumMod val="20000"/>
              <a:lumOff val="80000"/>
            </a:schemeClr>
          </a:solidFill>
          <a:ln>
            <a:solidFill>
              <a:schemeClr val="accent4">
                <a:lumMod val="20000"/>
                <a:lumOff val="80000"/>
              </a:schemeClr>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900" b="0" i="0" u="none" strike="noStrike" kern="1200" cap="none" spc="0" normalizeH="0" baseline="0" noProof="0" dirty="0">
                <a:ln>
                  <a:noFill/>
                </a:ln>
                <a:solidFill>
                  <a:sysClr val="windowText" lastClr="000000"/>
                </a:solidFill>
                <a:effectLst/>
                <a:uLnTx/>
                <a:uFillTx/>
                <a:latin typeface="Microsoft YaHei UI"/>
                <a:ea typeface="微软雅黑"/>
                <a:cs typeface="+mn-cs"/>
              </a:rPr>
              <a:t>TOP5GMV：252w</a:t>
            </a:r>
            <a:endParaRPr kumimoji="0" lang="zh-CN" altLang="en-US" sz="900" b="0" i="0" u="none" strike="noStrike" kern="1200" cap="none" spc="0" normalizeH="0" baseline="0" noProof="0" dirty="0">
              <a:ln>
                <a:noFill/>
              </a:ln>
              <a:solidFill>
                <a:srgbClr val="000000"/>
              </a:solidFill>
              <a:effectLst/>
              <a:uLnTx/>
              <a:uFillTx/>
              <a:latin typeface="Microsoft YaHei UI"/>
              <a:ea typeface="微软雅黑"/>
              <a:cs typeface="+mn-cs"/>
            </a:endParaRPr>
          </a:p>
        </p:txBody>
      </p:sp>
      <p:pic>
        <p:nvPicPr>
          <p:cNvPr id="18" name="图片 1">
            <a:extLst>
              <a:ext uri="{FF2B5EF4-FFF2-40B4-BE49-F238E27FC236}">
                <a16:creationId xmlns:a16="http://schemas.microsoft.com/office/drawing/2014/main" id="{0B19D040-BAEB-9548-97A8-E51893622D8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77274" y="3921390"/>
            <a:ext cx="720874" cy="513645"/>
          </a:xfrm>
          <a:prstGeom prst="rect">
            <a:avLst/>
          </a:prstGeom>
        </p:spPr>
      </p:pic>
      <p:pic>
        <p:nvPicPr>
          <p:cNvPr id="19" name="Picture 6" descr="https://o.remove.bg/downloads/5effd3d3-772a-427f-9f93-52e0697294ec/image-removebg-preview.png">
            <a:extLst>
              <a:ext uri="{FF2B5EF4-FFF2-40B4-BE49-F238E27FC236}">
                <a16:creationId xmlns:a16="http://schemas.microsoft.com/office/drawing/2014/main" id="{A0DDCDFA-4FDC-4142-8426-CC5B9991262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93576" y="4106339"/>
            <a:ext cx="867303" cy="1155737"/>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6" name="Table 25">
            <a:extLst>
              <a:ext uri="{FF2B5EF4-FFF2-40B4-BE49-F238E27FC236}">
                <a16:creationId xmlns:a16="http://schemas.microsoft.com/office/drawing/2014/main" id="{535DC753-E366-544C-A83C-6ED9C379852B}"/>
              </a:ext>
            </a:extLst>
          </p:cNvPr>
          <p:cNvGraphicFramePr>
            <a:graphicFrameLocks noGrp="1"/>
          </p:cNvGraphicFramePr>
          <p:nvPr>
            <p:extLst>
              <p:ext uri="{D42A27DB-BD31-4B8C-83A1-F6EECF244321}">
                <p14:modId xmlns:p14="http://schemas.microsoft.com/office/powerpoint/2010/main" val="4237355688"/>
              </p:ext>
            </p:extLst>
          </p:nvPr>
        </p:nvGraphicFramePr>
        <p:xfrm>
          <a:off x="7978629" y="2695597"/>
          <a:ext cx="691717" cy="3957036"/>
        </p:xfrm>
        <a:graphic>
          <a:graphicData uri="http://schemas.openxmlformats.org/drawingml/2006/table">
            <a:tbl>
              <a:tblPr>
                <a:tableStyleId>{EB344D84-9AFB-497E-A393-DC336BA19D2E}</a:tableStyleId>
              </a:tblPr>
              <a:tblGrid>
                <a:gridCol w="691717">
                  <a:extLst>
                    <a:ext uri="{9D8B030D-6E8A-4147-A177-3AD203B41FA5}">
                      <a16:colId xmlns:a16="http://schemas.microsoft.com/office/drawing/2014/main" val="4000091950"/>
                    </a:ext>
                  </a:extLst>
                </a:gridCol>
              </a:tblGrid>
              <a:tr h="659506">
                <a:tc>
                  <a:txBody>
                    <a:bodyPr/>
                    <a:lstStyle/>
                    <a:p>
                      <a:pPr algn="ctr" fontAlgn="ctr"/>
                      <a:r>
                        <a:rPr lang="en-US" altLang="zh-CN" sz="1000" b="0" i="0" u="none" strike="noStrike" dirty="0">
                          <a:solidFill>
                            <a:srgbClr val="C00000"/>
                          </a:solidFill>
                          <a:effectLst/>
                          <a:latin typeface="微软雅黑" panose="020B0503020204020204" pitchFamily="34" charset="-122"/>
                          <a:ea typeface="微软雅黑" panose="020B0503020204020204" pitchFamily="34" charset="-122"/>
                        </a:rPr>
                        <a:t>-64%</a:t>
                      </a:r>
                    </a:p>
                  </a:txBody>
                  <a:tcPr marL="4763" marR="4763" marT="4763"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33333567"/>
                  </a:ext>
                </a:extLst>
              </a:tr>
              <a:tr h="659506">
                <a:tc>
                  <a:txBody>
                    <a:bodyPr/>
                    <a:lstStyle/>
                    <a:p>
                      <a:pPr algn="ctr" fontAlgn="ctr"/>
                      <a:r>
                        <a:rPr lang="en-US" altLang="zh-CN" sz="1000" b="0" i="0" u="none" strike="noStrike" kern="1200" dirty="0">
                          <a:solidFill>
                            <a:srgbClr val="C00000"/>
                          </a:solidFill>
                          <a:effectLst/>
                          <a:latin typeface="微软雅黑" panose="020B0503020204020204" pitchFamily="34" charset="-122"/>
                          <a:ea typeface="微软雅黑" panose="020B0503020204020204" pitchFamily="34" charset="-122"/>
                          <a:cs typeface="+mn-cs"/>
                        </a:rPr>
                        <a:t>-43%</a:t>
                      </a:r>
                    </a:p>
                  </a:txBody>
                  <a:tcPr marL="4763" marR="4763" marT="4763"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31657309"/>
                  </a:ext>
                </a:extLst>
              </a:tr>
              <a:tr h="659506">
                <a:tc>
                  <a:txBody>
                    <a:bodyPr/>
                    <a:lstStyle/>
                    <a:p>
                      <a:pPr algn="ctr" fontAlgn="ctr"/>
                      <a:r>
                        <a:rPr lang="en-US" altLang="zh-CN" sz="1000" b="0" i="0" u="none" strike="noStrike" dirty="0">
                          <a:solidFill>
                            <a:srgbClr val="C00000"/>
                          </a:solidFill>
                          <a:effectLst/>
                          <a:latin typeface="微软雅黑" panose="020B0503020204020204" pitchFamily="34" charset="-122"/>
                          <a:ea typeface="微软雅黑" panose="020B0503020204020204" pitchFamily="34" charset="-122"/>
                        </a:rPr>
                        <a:t>-35%</a:t>
                      </a:r>
                    </a:p>
                  </a:txBody>
                  <a:tcPr marL="4763" marR="4763" marT="4763"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61619148"/>
                  </a:ext>
                </a:extLst>
              </a:tr>
              <a:tr h="659506">
                <a:tc>
                  <a:txBody>
                    <a:bodyPr/>
                    <a:lstStyle/>
                    <a:p>
                      <a:pPr algn="ctr" fontAlgn="ctr"/>
                      <a:r>
                        <a:rPr lang="en-US" altLang="zh-CN" sz="1000" b="0" i="0" u="none" strike="noStrike" kern="1200" dirty="0">
                          <a:solidFill>
                            <a:schemeClr val="accent6"/>
                          </a:solidFill>
                          <a:effectLst/>
                          <a:latin typeface="微软雅黑" panose="020B0503020204020204" pitchFamily="34" charset="-122"/>
                          <a:ea typeface="微软雅黑" panose="020B0503020204020204" pitchFamily="34" charset="-122"/>
                          <a:cs typeface="+mn-cs"/>
                        </a:rPr>
                        <a:t>+93%</a:t>
                      </a:r>
                    </a:p>
                  </a:txBody>
                  <a:tcPr marL="4763" marR="4763" marT="4763"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70879102"/>
                  </a:ext>
                </a:extLst>
              </a:tr>
              <a:tr h="659506">
                <a:tc>
                  <a:txBody>
                    <a:bodyPr/>
                    <a:lstStyle/>
                    <a:p>
                      <a:pPr algn="ctr" fontAlgn="ctr"/>
                      <a:r>
                        <a:rPr lang="en-US" altLang="zh-CN" sz="1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4763" marR="4763" marT="4763"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80700219"/>
                  </a:ext>
                </a:extLst>
              </a:tr>
              <a:tr h="659506">
                <a:tc>
                  <a:txBody>
                    <a:bodyPr/>
                    <a:lstStyle/>
                    <a:p>
                      <a:pPr algn="ctr" fontAlgn="ctr"/>
                      <a:r>
                        <a:rPr lang="en-US" altLang="zh-CN" sz="1000" b="0" i="0" u="none" strike="noStrike" kern="1200" dirty="0">
                          <a:solidFill>
                            <a:srgbClr val="C00000"/>
                          </a:solidFill>
                          <a:effectLst/>
                          <a:latin typeface="微软雅黑" panose="020B0503020204020204" pitchFamily="34" charset="-122"/>
                          <a:ea typeface="微软雅黑" panose="020B0503020204020204" pitchFamily="34" charset="-122"/>
                          <a:cs typeface="+mn-cs"/>
                        </a:rPr>
                        <a:t>-32%</a:t>
                      </a:r>
                    </a:p>
                  </a:txBody>
                  <a:tcPr marL="4763" marR="4763" marT="4763"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564423"/>
                  </a:ext>
                </a:extLst>
              </a:tr>
            </a:tbl>
          </a:graphicData>
        </a:graphic>
      </p:graphicFrame>
      <p:graphicFrame>
        <p:nvGraphicFramePr>
          <p:cNvPr id="28" name="Table 27">
            <a:extLst>
              <a:ext uri="{FF2B5EF4-FFF2-40B4-BE49-F238E27FC236}">
                <a16:creationId xmlns:a16="http://schemas.microsoft.com/office/drawing/2014/main" id="{A1B1E40C-2B92-E049-B163-CE1705F0B68B}"/>
              </a:ext>
            </a:extLst>
          </p:cNvPr>
          <p:cNvGraphicFramePr>
            <a:graphicFrameLocks noGrp="1"/>
          </p:cNvGraphicFramePr>
          <p:nvPr>
            <p:extLst/>
          </p:nvPr>
        </p:nvGraphicFramePr>
        <p:xfrm>
          <a:off x="8629465" y="2691711"/>
          <a:ext cx="551200" cy="3953304"/>
        </p:xfrm>
        <a:graphic>
          <a:graphicData uri="http://schemas.openxmlformats.org/drawingml/2006/table">
            <a:tbl>
              <a:tblPr>
                <a:tableStyleId>{EB344D84-9AFB-497E-A393-DC336BA19D2E}</a:tableStyleId>
              </a:tblPr>
              <a:tblGrid>
                <a:gridCol w="551200">
                  <a:extLst>
                    <a:ext uri="{9D8B030D-6E8A-4147-A177-3AD203B41FA5}">
                      <a16:colId xmlns:a16="http://schemas.microsoft.com/office/drawing/2014/main" val="1460841187"/>
                    </a:ext>
                  </a:extLst>
                </a:gridCol>
              </a:tblGrid>
              <a:tr h="658884">
                <a:tc>
                  <a:txBody>
                    <a:bodyPr/>
                    <a:lstStyle/>
                    <a:p>
                      <a:pPr marL="0" algn="ctr" defTabSz="914400" rtl="0" eaLnBrk="1" fontAlgn="ctr" latinLnBrk="0" hangingPunct="1"/>
                      <a:r>
                        <a:rPr lang="en-US" altLang="zh-CN" sz="1000" b="0" i="0" u="none" strike="noStrike" kern="1200" dirty="0">
                          <a:solidFill>
                            <a:srgbClr val="49711E"/>
                          </a:solidFill>
                          <a:effectLst/>
                          <a:latin typeface="微软雅黑" panose="020B0503020204020204" pitchFamily="34" charset="-122"/>
                          <a:ea typeface="微软雅黑" panose="020B0503020204020204" pitchFamily="34" charset="-122"/>
                          <a:cs typeface="+mn-cs"/>
                        </a:rPr>
                        <a:t>+22%</a:t>
                      </a:r>
                    </a:p>
                  </a:txBody>
                  <a:tcPr marL="4763" marR="4763" marT="4763"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72177731"/>
                  </a:ext>
                </a:extLst>
              </a:tr>
              <a:tr h="658884">
                <a:tc>
                  <a:txBody>
                    <a:bodyPr/>
                    <a:lstStyle/>
                    <a:p>
                      <a:pPr marL="0" algn="ctr" defTabSz="914400" rtl="0" eaLnBrk="1" fontAlgn="ctr" latinLnBrk="0" hangingPunct="1"/>
                      <a:r>
                        <a:rPr lang="en-US" altLang="zh-CN" sz="1000" b="0" i="0" u="none" strike="noStrike" kern="1200" dirty="0">
                          <a:solidFill>
                            <a:srgbClr val="49711E"/>
                          </a:solidFill>
                          <a:effectLst/>
                          <a:latin typeface="微软雅黑" panose="020B0503020204020204" pitchFamily="34" charset="-122"/>
                          <a:ea typeface="微软雅黑" panose="020B0503020204020204" pitchFamily="34" charset="-122"/>
                          <a:cs typeface="+mn-cs"/>
                        </a:rPr>
                        <a:t>+15%</a:t>
                      </a:r>
                    </a:p>
                  </a:txBody>
                  <a:tcPr marL="4763" marR="4763" marT="4763"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4640378"/>
                  </a:ext>
                </a:extLst>
              </a:tr>
              <a:tr h="658884">
                <a:tc>
                  <a:txBody>
                    <a:bodyPr/>
                    <a:lstStyle/>
                    <a:p>
                      <a:pPr algn="ctr" fontAlgn="ctr"/>
                      <a:r>
                        <a:rPr lang="en-US" altLang="zh-CN" sz="1000" b="0" i="0" u="none" strike="noStrike" kern="1200" dirty="0">
                          <a:solidFill>
                            <a:srgbClr val="49711E"/>
                          </a:solidFill>
                          <a:effectLst/>
                          <a:latin typeface="微软雅黑" panose="020B0503020204020204" pitchFamily="34" charset="-122"/>
                          <a:ea typeface="微软雅黑" panose="020B0503020204020204" pitchFamily="34" charset="-122"/>
                          <a:cs typeface="+mn-cs"/>
                        </a:rPr>
                        <a:t>+29%</a:t>
                      </a:r>
                    </a:p>
                  </a:txBody>
                  <a:tcPr marL="4763" marR="4763" marT="4763"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85531474"/>
                  </a:ext>
                </a:extLst>
              </a:tr>
              <a:tr h="658884">
                <a:tc>
                  <a:txBody>
                    <a:bodyPr/>
                    <a:lstStyle/>
                    <a:p>
                      <a:pPr marL="0" algn="ctr" defTabSz="914400" rtl="0" eaLnBrk="1" fontAlgn="ctr" latinLnBrk="0" hangingPunct="1"/>
                      <a:r>
                        <a:rPr lang="en-US" altLang="zh-CN" sz="1000" b="0" i="0" u="none" strike="noStrike" kern="1200" dirty="0">
                          <a:solidFill>
                            <a:srgbClr val="49711E"/>
                          </a:solidFill>
                          <a:effectLst/>
                          <a:latin typeface="微软雅黑" panose="020B0503020204020204" pitchFamily="34" charset="-122"/>
                          <a:ea typeface="微软雅黑" panose="020B0503020204020204" pitchFamily="34" charset="-122"/>
                          <a:cs typeface="+mn-cs"/>
                        </a:rPr>
                        <a:t>+11%</a:t>
                      </a:r>
                    </a:p>
                  </a:txBody>
                  <a:tcPr marL="4763" marR="4763" marT="4763"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4802669"/>
                  </a:ext>
                </a:extLst>
              </a:tr>
              <a:tr h="658884">
                <a:tc>
                  <a:txBody>
                    <a:bodyPr/>
                    <a:lstStyle/>
                    <a:p>
                      <a:pPr marL="0" algn="ctr" defTabSz="914400" rtl="0" eaLnBrk="1" fontAlgn="ctr" latinLnBrk="0" hangingPunct="1"/>
                      <a:r>
                        <a:rPr lang="en-US" altLang="zh-CN" sz="1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4763" marR="4763" marT="4763"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45025852"/>
                  </a:ext>
                </a:extLst>
              </a:tr>
              <a:tr h="658884">
                <a:tc>
                  <a:txBody>
                    <a:bodyPr/>
                    <a:lstStyle/>
                    <a:p>
                      <a:pPr marL="0" algn="ctr" defTabSz="914400" rtl="0" eaLnBrk="1" fontAlgn="ctr" latinLnBrk="0" hangingPunct="1"/>
                      <a:r>
                        <a:rPr lang="en-US" altLang="zh-CN" sz="1000" b="0" i="0" u="none" strike="noStrike" kern="1200" dirty="0">
                          <a:solidFill>
                            <a:srgbClr val="49711E"/>
                          </a:solidFill>
                          <a:effectLst/>
                          <a:latin typeface="微软雅黑" panose="020B0503020204020204" pitchFamily="34" charset="-122"/>
                          <a:ea typeface="微软雅黑" panose="020B0503020204020204" pitchFamily="34" charset="-122"/>
                          <a:cs typeface="+mn-cs"/>
                        </a:rPr>
                        <a:t>+42%</a:t>
                      </a:r>
                    </a:p>
                  </a:txBody>
                  <a:tcPr marL="4763" marR="4763" marT="4763"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41904884"/>
                  </a:ext>
                </a:extLst>
              </a:tr>
            </a:tbl>
          </a:graphicData>
        </a:graphic>
      </p:graphicFrame>
      <p:pic>
        <p:nvPicPr>
          <p:cNvPr id="24" name="图片 23">
            <a:extLst>
              <a:ext uri="{FF2B5EF4-FFF2-40B4-BE49-F238E27FC236}">
                <a16:creationId xmlns:a16="http://schemas.microsoft.com/office/drawing/2014/main" id="{DF2BBA9D-C24E-4944-B9F0-B5FF05F4685D}"/>
              </a:ext>
            </a:extLst>
          </p:cNvPr>
          <p:cNvPicPr>
            <a:picLocks noChangeAspect="1"/>
          </p:cNvPicPr>
          <p:nvPr/>
        </p:nvPicPr>
        <p:blipFill>
          <a:blip r:embed="rId5"/>
          <a:stretch>
            <a:fillRect/>
          </a:stretch>
        </p:blipFill>
        <p:spPr>
          <a:xfrm>
            <a:off x="1979059" y="2631279"/>
            <a:ext cx="566696" cy="499587"/>
          </a:xfrm>
          <a:prstGeom prst="rect">
            <a:avLst/>
          </a:prstGeom>
        </p:spPr>
      </p:pic>
      <p:pic>
        <p:nvPicPr>
          <p:cNvPr id="5" name="图片 4">
            <a:extLst>
              <a:ext uri="{FF2B5EF4-FFF2-40B4-BE49-F238E27FC236}">
                <a16:creationId xmlns:a16="http://schemas.microsoft.com/office/drawing/2014/main" id="{DE5C7FF5-0A00-43B4-9AAB-E2C6CEB82E56}"/>
              </a:ext>
            </a:extLst>
          </p:cNvPr>
          <p:cNvPicPr>
            <a:picLocks noChangeAspect="1"/>
          </p:cNvPicPr>
          <p:nvPr/>
        </p:nvPicPr>
        <p:blipFill>
          <a:blip r:embed="rId6"/>
          <a:stretch>
            <a:fillRect/>
          </a:stretch>
        </p:blipFill>
        <p:spPr>
          <a:xfrm>
            <a:off x="1946433" y="3921599"/>
            <a:ext cx="615658" cy="493958"/>
          </a:xfrm>
          <a:prstGeom prst="rect">
            <a:avLst/>
          </a:prstGeom>
        </p:spPr>
      </p:pic>
      <p:pic>
        <p:nvPicPr>
          <p:cNvPr id="15" name="图片 14">
            <a:extLst>
              <a:ext uri="{FF2B5EF4-FFF2-40B4-BE49-F238E27FC236}">
                <a16:creationId xmlns:a16="http://schemas.microsoft.com/office/drawing/2014/main" id="{A6C42D74-B8A0-48F1-B542-A62C94CC13D1}"/>
              </a:ext>
            </a:extLst>
          </p:cNvPr>
          <p:cNvPicPr>
            <a:picLocks noChangeAspect="1"/>
          </p:cNvPicPr>
          <p:nvPr/>
        </p:nvPicPr>
        <p:blipFill>
          <a:blip r:embed="rId7"/>
          <a:stretch>
            <a:fillRect/>
          </a:stretch>
        </p:blipFill>
        <p:spPr>
          <a:xfrm>
            <a:off x="2050212" y="3253973"/>
            <a:ext cx="368803" cy="468725"/>
          </a:xfrm>
          <a:prstGeom prst="rect">
            <a:avLst/>
          </a:prstGeom>
        </p:spPr>
      </p:pic>
      <p:pic>
        <p:nvPicPr>
          <p:cNvPr id="20" name="图片 19">
            <a:extLst>
              <a:ext uri="{FF2B5EF4-FFF2-40B4-BE49-F238E27FC236}">
                <a16:creationId xmlns:a16="http://schemas.microsoft.com/office/drawing/2014/main" id="{8F8F7B2E-7A21-4004-96F6-5DC620CB48C0}"/>
              </a:ext>
            </a:extLst>
          </p:cNvPr>
          <p:cNvPicPr>
            <a:picLocks noChangeAspect="1"/>
          </p:cNvPicPr>
          <p:nvPr/>
        </p:nvPicPr>
        <p:blipFill>
          <a:blip r:embed="rId8"/>
          <a:stretch>
            <a:fillRect/>
          </a:stretch>
        </p:blipFill>
        <p:spPr>
          <a:xfrm>
            <a:off x="2015338" y="4558841"/>
            <a:ext cx="450080" cy="567428"/>
          </a:xfrm>
          <a:prstGeom prst="rect">
            <a:avLst/>
          </a:prstGeom>
        </p:spPr>
      </p:pic>
      <p:pic>
        <p:nvPicPr>
          <p:cNvPr id="22" name="图片 21">
            <a:extLst>
              <a:ext uri="{FF2B5EF4-FFF2-40B4-BE49-F238E27FC236}">
                <a16:creationId xmlns:a16="http://schemas.microsoft.com/office/drawing/2014/main" id="{749538A1-6ACF-4BCD-AB61-A72030C22665}"/>
              </a:ext>
            </a:extLst>
          </p:cNvPr>
          <p:cNvPicPr>
            <a:picLocks noChangeAspect="1"/>
          </p:cNvPicPr>
          <p:nvPr/>
        </p:nvPicPr>
        <p:blipFill>
          <a:blip r:embed="rId9"/>
          <a:stretch>
            <a:fillRect/>
          </a:stretch>
        </p:blipFill>
        <p:spPr>
          <a:xfrm>
            <a:off x="1979059" y="5333671"/>
            <a:ext cx="630737" cy="479256"/>
          </a:xfrm>
          <a:prstGeom prst="rect">
            <a:avLst/>
          </a:prstGeom>
        </p:spPr>
      </p:pic>
      <p:pic>
        <p:nvPicPr>
          <p:cNvPr id="12" name="图片 11">
            <a:extLst>
              <a:ext uri="{FF2B5EF4-FFF2-40B4-BE49-F238E27FC236}">
                <a16:creationId xmlns:a16="http://schemas.microsoft.com/office/drawing/2014/main" id="{105202C6-4FD3-4FAC-9933-976842EF5F3F}"/>
              </a:ext>
            </a:extLst>
          </p:cNvPr>
          <p:cNvPicPr>
            <a:picLocks noChangeAspect="1"/>
          </p:cNvPicPr>
          <p:nvPr/>
        </p:nvPicPr>
        <p:blipFill rotWithShape="1">
          <a:blip r:embed="rId10">
            <a:extLst>
              <a:ext uri="{28A0092B-C50C-407E-A947-70E740481C1C}">
                <a14:useLocalDpi xmlns:a14="http://schemas.microsoft.com/office/drawing/2010/main" val="0"/>
              </a:ext>
            </a:extLst>
          </a:blip>
          <a:srcRect l="5208" t="6379" r="23603" b="10488"/>
          <a:stretch/>
        </p:blipFill>
        <p:spPr>
          <a:xfrm>
            <a:off x="6783941" y="5894036"/>
            <a:ext cx="485093" cy="570173"/>
          </a:xfrm>
          <a:prstGeom prst="rect">
            <a:avLst/>
          </a:prstGeom>
        </p:spPr>
      </p:pic>
      <p:pic>
        <p:nvPicPr>
          <p:cNvPr id="21" name="图片 20">
            <a:extLst>
              <a:ext uri="{FF2B5EF4-FFF2-40B4-BE49-F238E27FC236}">
                <a16:creationId xmlns:a16="http://schemas.microsoft.com/office/drawing/2014/main" id="{A0C7CEB5-A600-4781-B432-8ACA80EBD28D}"/>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763700" y="5339402"/>
            <a:ext cx="598771" cy="443916"/>
          </a:xfrm>
          <a:prstGeom prst="rect">
            <a:avLst/>
          </a:prstGeom>
        </p:spPr>
      </p:pic>
      <p:pic>
        <p:nvPicPr>
          <p:cNvPr id="25" name="图片 24">
            <a:extLst>
              <a:ext uri="{FF2B5EF4-FFF2-40B4-BE49-F238E27FC236}">
                <a16:creationId xmlns:a16="http://schemas.microsoft.com/office/drawing/2014/main" id="{4402E294-0D62-42DC-A72C-84AE8538F23D}"/>
              </a:ext>
            </a:extLst>
          </p:cNvPr>
          <p:cNvPicPr>
            <a:picLocks noChangeAspect="1"/>
          </p:cNvPicPr>
          <p:nvPr/>
        </p:nvPicPr>
        <p:blipFill>
          <a:blip r:embed="rId7"/>
          <a:stretch>
            <a:fillRect/>
          </a:stretch>
        </p:blipFill>
        <p:spPr>
          <a:xfrm>
            <a:off x="6842085" y="3264852"/>
            <a:ext cx="368803" cy="468725"/>
          </a:xfrm>
          <a:prstGeom prst="rect">
            <a:avLst/>
          </a:prstGeom>
        </p:spPr>
      </p:pic>
      <p:graphicFrame>
        <p:nvGraphicFramePr>
          <p:cNvPr id="31" name="表格 30">
            <a:extLst>
              <a:ext uri="{FF2B5EF4-FFF2-40B4-BE49-F238E27FC236}">
                <a16:creationId xmlns:a16="http://schemas.microsoft.com/office/drawing/2014/main" id="{8BAA2DD4-9DB9-43AD-AA3C-BFB37D4350B3}"/>
              </a:ext>
            </a:extLst>
          </p:cNvPr>
          <p:cNvGraphicFramePr>
            <a:graphicFrameLocks noGrp="1"/>
          </p:cNvGraphicFramePr>
          <p:nvPr>
            <p:extLst/>
          </p:nvPr>
        </p:nvGraphicFramePr>
        <p:xfrm>
          <a:off x="12237238" y="2218102"/>
          <a:ext cx="1371600" cy="4296620"/>
        </p:xfrm>
        <a:graphic>
          <a:graphicData uri="http://schemas.openxmlformats.org/drawingml/2006/table">
            <a:tbl>
              <a:tblPr>
                <a:tableStyleId>{5C22544A-7EE6-4342-B048-85BDC9FD1C3A}</a:tableStyleId>
              </a:tblPr>
              <a:tblGrid>
                <a:gridCol w="685800">
                  <a:extLst>
                    <a:ext uri="{9D8B030D-6E8A-4147-A177-3AD203B41FA5}">
                      <a16:colId xmlns:a16="http://schemas.microsoft.com/office/drawing/2014/main" val="2477091386"/>
                    </a:ext>
                  </a:extLst>
                </a:gridCol>
                <a:gridCol w="685800">
                  <a:extLst>
                    <a:ext uri="{9D8B030D-6E8A-4147-A177-3AD203B41FA5}">
                      <a16:colId xmlns:a16="http://schemas.microsoft.com/office/drawing/2014/main" val="3703407169"/>
                    </a:ext>
                  </a:extLst>
                </a:gridCol>
              </a:tblGrid>
              <a:tr h="366260">
                <a:tc>
                  <a:txBody>
                    <a:bodyPr/>
                    <a:lstStyle/>
                    <a:p>
                      <a:pPr algn="ctr" fontAlgn="ctr"/>
                      <a:r>
                        <a:rPr lang="zh-CN" altLang="en-US" sz="1100" u="none" strike="noStrike" dirty="0">
                          <a:effectLst/>
                        </a:rPr>
                        <a:t>件单价</a:t>
                      </a:r>
                      <a:endParaRPr lang="zh-CN" altLang="en-US" sz="1100" b="1" i="0" u="none" strike="noStrike" dirty="0">
                        <a:effectLst/>
                        <a:latin typeface="宋体" panose="02010600030101010101" pitchFamily="2" charset="-122"/>
                        <a:ea typeface="宋体" panose="02010600030101010101" pitchFamily="2" charset="-122"/>
                      </a:endParaRPr>
                    </a:p>
                  </a:txBody>
                  <a:tcPr marL="7620" marR="7620" marT="7620" marB="0" anchor="ctr"/>
                </a:tc>
                <a:tc>
                  <a:txBody>
                    <a:bodyPr/>
                    <a:lstStyle/>
                    <a:p>
                      <a:pPr algn="ctr" fontAlgn="ctr"/>
                      <a:r>
                        <a:rPr lang="en-US" sz="1100" u="none" strike="noStrike" dirty="0">
                          <a:effectLst/>
                        </a:rPr>
                        <a:t>UV</a:t>
                      </a:r>
                      <a:r>
                        <a:rPr lang="zh-CN" altLang="en-US" sz="1100" u="none" strike="noStrike" dirty="0">
                          <a:effectLst/>
                        </a:rPr>
                        <a:t>价值</a:t>
                      </a:r>
                      <a:endParaRPr lang="zh-CN" altLang="en-US" sz="1100" b="1" i="0" u="none" strike="noStrike" dirty="0">
                        <a:effectLst/>
                        <a:latin typeface="宋体" panose="02010600030101010101" pitchFamily="2" charset="-122"/>
                        <a:ea typeface="宋体" panose="02010600030101010101" pitchFamily="2" charset="-122"/>
                      </a:endParaRPr>
                    </a:p>
                  </a:txBody>
                  <a:tcPr marL="7620" marR="7620" marT="7620" marB="0" anchor="ctr"/>
                </a:tc>
                <a:extLst>
                  <a:ext uri="{0D108BD9-81ED-4DB2-BD59-A6C34878D82A}">
                    <a16:rowId xmlns:a16="http://schemas.microsoft.com/office/drawing/2014/main" val="1067679245"/>
                  </a:ext>
                </a:extLst>
              </a:tr>
              <a:tr h="655060">
                <a:tc>
                  <a:txBody>
                    <a:bodyPr/>
                    <a:lstStyle/>
                    <a:p>
                      <a:pPr algn="ctr" fontAlgn="ctr"/>
                      <a:r>
                        <a:rPr lang="en-US" altLang="zh-CN" sz="1100" u="none" strike="noStrike" dirty="0">
                          <a:effectLst/>
                        </a:rPr>
                        <a:t>+17%</a:t>
                      </a:r>
                      <a:endParaRPr lang="en-US" altLang="zh-CN" sz="1100" b="0" i="0" u="none" strike="noStrike" dirty="0">
                        <a:effectLst/>
                        <a:latin typeface="宋体" panose="02010600030101010101" pitchFamily="2" charset="-122"/>
                        <a:ea typeface="宋体" panose="02010600030101010101" pitchFamily="2" charset="-122"/>
                      </a:endParaRPr>
                    </a:p>
                  </a:txBody>
                  <a:tcPr marL="7620" marR="7620" marT="7620" marB="0" anchor="ctr"/>
                </a:tc>
                <a:tc>
                  <a:txBody>
                    <a:bodyPr/>
                    <a:lstStyle/>
                    <a:p>
                      <a:pPr algn="ctr" fontAlgn="ctr"/>
                      <a:r>
                        <a:rPr lang="en-US" altLang="zh-CN" sz="1100" u="none" strike="noStrike" dirty="0">
                          <a:effectLst/>
                        </a:rPr>
                        <a:t>12</a:t>
                      </a:r>
                      <a:endParaRPr lang="en-US" altLang="zh-CN" sz="1100" b="0" i="0" u="none" strike="noStrike" dirty="0">
                        <a:effectLst/>
                        <a:latin typeface="宋体" panose="02010600030101010101" pitchFamily="2" charset="-122"/>
                        <a:ea typeface="宋体" panose="02010600030101010101" pitchFamily="2" charset="-122"/>
                      </a:endParaRPr>
                    </a:p>
                  </a:txBody>
                  <a:tcPr marL="7620" marR="7620" marT="7620" marB="0" anchor="ctr"/>
                </a:tc>
                <a:extLst>
                  <a:ext uri="{0D108BD9-81ED-4DB2-BD59-A6C34878D82A}">
                    <a16:rowId xmlns:a16="http://schemas.microsoft.com/office/drawing/2014/main" val="3904307106"/>
                  </a:ext>
                </a:extLst>
              </a:tr>
              <a:tr h="655060">
                <a:tc>
                  <a:txBody>
                    <a:bodyPr/>
                    <a:lstStyle/>
                    <a:p>
                      <a:pPr algn="ctr" fontAlgn="ctr"/>
                      <a:r>
                        <a:rPr lang="en-US" altLang="zh-CN" sz="1100" u="none" strike="noStrike" dirty="0">
                          <a:effectLst/>
                        </a:rPr>
                        <a:t>+12%</a:t>
                      </a:r>
                      <a:endParaRPr lang="en-US" altLang="zh-CN" sz="1100" b="0" i="0" u="none" strike="noStrike" dirty="0">
                        <a:effectLst/>
                        <a:latin typeface="宋体" panose="02010600030101010101" pitchFamily="2" charset="-122"/>
                        <a:ea typeface="宋体" panose="02010600030101010101" pitchFamily="2" charset="-122"/>
                      </a:endParaRPr>
                    </a:p>
                  </a:txBody>
                  <a:tcPr marL="7620" marR="7620" marT="7620" marB="0" anchor="ctr"/>
                </a:tc>
                <a:tc>
                  <a:txBody>
                    <a:bodyPr/>
                    <a:lstStyle/>
                    <a:p>
                      <a:pPr algn="ctr" fontAlgn="ctr"/>
                      <a:r>
                        <a:rPr lang="en-US" altLang="zh-CN" sz="1100" u="none" strike="noStrike" dirty="0">
                          <a:effectLst/>
                        </a:rPr>
                        <a:t>9</a:t>
                      </a:r>
                      <a:endParaRPr lang="en-US" altLang="zh-CN" sz="1100" b="0" i="0" u="none" strike="noStrike" dirty="0">
                        <a:effectLst/>
                        <a:latin typeface="宋体" panose="02010600030101010101" pitchFamily="2" charset="-122"/>
                        <a:ea typeface="宋体" panose="02010600030101010101" pitchFamily="2" charset="-122"/>
                      </a:endParaRPr>
                    </a:p>
                  </a:txBody>
                  <a:tcPr marL="7620" marR="7620" marT="7620" marB="0" anchor="ctr"/>
                </a:tc>
                <a:extLst>
                  <a:ext uri="{0D108BD9-81ED-4DB2-BD59-A6C34878D82A}">
                    <a16:rowId xmlns:a16="http://schemas.microsoft.com/office/drawing/2014/main" val="769803279"/>
                  </a:ext>
                </a:extLst>
              </a:tr>
              <a:tr h="655060">
                <a:tc>
                  <a:txBody>
                    <a:bodyPr/>
                    <a:lstStyle/>
                    <a:p>
                      <a:pPr algn="ctr" fontAlgn="ctr"/>
                      <a:r>
                        <a:rPr lang="en-US" altLang="zh-CN" sz="1100" u="none" strike="noStrike" dirty="0">
                          <a:effectLst/>
                        </a:rPr>
                        <a:t>+25%</a:t>
                      </a:r>
                      <a:endParaRPr lang="en-US" altLang="zh-CN" sz="1100" b="0" i="0" u="none" strike="noStrike" dirty="0">
                        <a:effectLst/>
                        <a:latin typeface="宋体" panose="02010600030101010101" pitchFamily="2" charset="-122"/>
                        <a:ea typeface="宋体" panose="02010600030101010101" pitchFamily="2" charset="-122"/>
                      </a:endParaRPr>
                    </a:p>
                  </a:txBody>
                  <a:tcPr marL="7620" marR="7620" marT="7620" marB="0" anchor="ctr"/>
                </a:tc>
                <a:tc>
                  <a:txBody>
                    <a:bodyPr/>
                    <a:lstStyle/>
                    <a:p>
                      <a:pPr algn="ctr" fontAlgn="ctr"/>
                      <a:r>
                        <a:rPr lang="en-US" altLang="zh-CN" sz="1100" u="none" strike="noStrike" dirty="0">
                          <a:effectLst/>
                        </a:rPr>
                        <a:t>8</a:t>
                      </a:r>
                      <a:endParaRPr lang="en-US" altLang="zh-CN" sz="1100" b="0" i="0" u="none" strike="noStrike" dirty="0">
                        <a:effectLst/>
                        <a:latin typeface="宋体" panose="02010600030101010101" pitchFamily="2" charset="-122"/>
                        <a:ea typeface="宋体" panose="02010600030101010101" pitchFamily="2" charset="-122"/>
                      </a:endParaRPr>
                    </a:p>
                  </a:txBody>
                  <a:tcPr marL="7620" marR="7620" marT="7620" marB="0" anchor="ctr"/>
                </a:tc>
                <a:extLst>
                  <a:ext uri="{0D108BD9-81ED-4DB2-BD59-A6C34878D82A}">
                    <a16:rowId xmlns:a16="http://schemas.microsoft.com/office/drawing/2014/main" val="2172788534"/>
                  </a:ext>
                </a:extLst>
              </a:tr>
              <a:tr h="655060">
                <a:tc>
                  <a:txBody>
                    <a:bodyPr/>
                    <a:lstStyle/>
                    <a:p>
                      <a:pPr algn="ctr" fontAlgn="ctr"/>
                      <a:r>
                        <a:rPr lang="en-US" altLang="zh-CN" sz="1100" u="none" strike="noStrike" dirty="0">
                          <a:effectLst/>
                        </a:rPr>
                        <a:t>+8%</a:t>
                      </a:r>
                      <a:endParaRPr lang="en-US" altLang="zh-CN" sz="1100" b="0" i="0" u="none" strike="noStrike" dirty="0">
                        <a:effectLst/>
                        <a:latin typeface="宋体" panose="02010600030101010101" pitchFamily="2" charset="-122"/>
                        <a:ea typeface="宋体" panose="02010600030101010101" pitchFamily="2" charset="-122"/>
                      </a:endParaRPr>
                    </a:p>
                  </a:txBody>
                  <a:tcPr marL="7620" marR="7620" marT="7620" marB="0" anchor="ctr"/>
                </a:tc>
                <a:tc>
                  <a:txBody>
                    <a:bodyPr/>
                    <a:lstStyle/>
                    <a:p>
                      <a:pPr algn="ctr" fontAlgn="ctr"/>
                      <a:r>
                        <a:rPr lang="en-US" altLang="zh-CN" sz="1100" u="none" strike="noStrike" dirty="0">
                          <a:effectLst/>
                        </a:rPr>
                        <a:t>13</a:t>
                      </a:r>
                      <a:endParaRPr lang="en-US" altLang="zh-CN" sz="1100" b="0" i="0" u="none" strike="noStrike" dirty="0">
                        <a:effectLst/>
                        <a:latin typeface="宋体" panose="02010600030101010101" pitchFamily="2" charset="-122"/>
                        <a:ea typeface="宋体" panose="02010600030101010101" pitchFamily="2" charset="-122"/>
                      </a:endParaRPr>
                    </a:p>
                  </a:txBody>
                  <a:tcPr marL="7620" marR="7620" marT="7620" marB="0" anchor="ctr"/>
                </a:tc>
                <a:extLst>
                  <a:ext uri="{0D108BD9-81ED-4DB2-BD59-A6C34878D82A}">
                    <a16:rowId xmlns:a16="http://schemas.microsoft.com/office/drawing/2014/main" val="2258895094"/>
                  </a:ext>
                </a:extLst>
              </a:tr>
              <a:tr h="655060">
                <a:tc>
                  <a:txBody>
                    <a:bodyPr/>
                    <a:lstStyle/>
                    <a:p>
                      <a:pPr algn="ctr" fontAlgn="ctr"/>
                      <a:r>
                        <a:rPr lang="en-US" sz="1100" u="none" strike="noStrike" dirty="0">
                          <a:effectLst/>
                        </a:rPr>
                        <a:t>-</a:t>
                      </a:r>
                    </a:p>
                  </a:txBody>
                  <a:tcPr marL="7620" marR="7620" marT="7620" marB="0" anchor="ctr"/>
                </a:tc>
                <a:tc>
                  <a:txBody>
                    <a:bodyPr/>
                    <a:lstStyle/>
                    <a:p>
                      <a:pPr algn="ctr" fontAlgn="ctr"/>
                      <a:r>
                        <a:rPr lang="en-US" altLang="zh-CN" sz="1100" u="none" strike="noStrike" dirty="0">
                          <a:effectLst/>
                        </a:rPr>
                        <a:t>23513</a:t>
                      </a:r>
                      <a:endParaRPr lang="en-US" altLang="zh-CN" sz="1100" b="0" i="0" u="none" strike="noStrike" dirty="0">
                        <a:effectLst/>
                        <a:latin typeface="宋体" panose="02010600030101010101" pitchFamily="2" charset="-122"/>
                        <a:ea typeface="宋体" panose="02010600030101010101" pitchFamily="2" charset="-122"/>
                      </a:endParaRPr>
                    </a:p>
                  </a:txBody>
                  <a:tcPr marL="7620" marR="7620" marT="7620" marB="0" anchor="ctr"/>
                </a:tc>
                <a:extLst>
                  <a:ext uri="{0D108BD9-81ED-4DB2-BD59-A6C34878D82A}">
                    <a16:rowId xmlns:a16="http://schemas.microsoft.com/office/drawing/2014/main" val="4268861145"/>
                  </a:ext>
                </a:extLst>
              </a:tr>
              <a:tr h="655060">
                <a:tc>
                  <a:txBody>
                    <a:bodyPr/>
                    <a:lstStyle/>
                    <a:p>
                      <a:pPr algn="ctr" fontAlgn="ctr"/>
                      <a:r>
                        <a:rPr lang="en-US" altLang="zh-CN" sz="1100" u="none" strike="noStrike" dirty="0">
                          <a:effectLst/>
                        </a:rPr>
                        <a:t>+30%</a:t>
                      </a:r>
                      <a:endParaRPr lang="en-US" altLang="zh-CN" sz="1100" b="0" i="0" u="none" strike="noStrike" dirty="0">
                        <a:effectLst/>
                        <a:latin typeface="宋体" panose="02010600030101010101" pitchFamily="2" charset="-122"/>
                        <a:ea typeface="宋体" panose="02010600030101010101" pitchFamily="2" charset="-122"/>
                      </a:endParaRPr>
                    </a:p>
                  </a:txBody>
                  <a:tcPr marL="7620" marR="7620" marT="7620" marB="0" anchor="ctr"/>
                </a:tc>
                <a:tc>
                  <a:txBody>
                    <a:bodyPr/>
                    <a:lstStyle/>
                    <a:p>
                      <a:pPr algn="ctr" fontAlgn="ctr"/>
                      <a:r>
                        <a:rPr lang="en-US" altLang="zh-CN" sz="1100" u="none" strike="noStrike" dirty="0">
                          <a:effectLst/>
                        </a:rPr>
                        <a:t>4</a:t>
                      </a:r>
                      <a:endParaRPr lang="en-US" altLang="zh-CN" sz="1100" b="0" i="0" u="none" strike="noStrike" dirty="0">
                        <a:effectLst/>
                        <a:latin typeface="宋体" panose="02010600030101010101" pitchFamily="2" charset="-122"/>
                        <a:ea typeface="宋体" panose="02010600030101010101" pitchFamily="2" charset="-122"/>
                      </a:endParaRPr>
                    </a:p>
                  </a:txBody>
                  <a:tcPr marL="7620" marR="7620" marT="7620" marB="0" anchor="ctr"/>
                </a:tc>
                <a:extLst>
                  <a:ext uri="{0D108BD9-81ED-4DB2-BD59-A6C34878D82A}">
                    <a16:rowId xmlns:a16="http://schemas.microsoft.com/office/drawing/2014/main" val="1245362319"/>
                  </a:ext>
                </a:extLst>
              </a:tr>
            </a:tbl>
          </a:graphicData>
        </a:graphic>
      </p:graphicFrame>
      <p:graphicFrame>
        <p:nvGraphicFramePr>
          <p:cNvPr id="27" name="Table 27">
            <a:extLst>
              <a:ext uri="{FF2B5EF4-FFF2-40B4-BE49-F238E27FC236}">
                <a16:creationId xmlns:a16="http://schemas.microsoft.com/office/drawing/2014/main" id="{855AF296-1337-4C88-96D4-2FF130764A8D}"/>
              </a:ext>
            </a:extLst>
          </p:cNvPr>
          <p:cNvGraphicFramePr>
            <a:graphicFrameLocks noGrp="1"/>
          </p:cNvGraphicFramePr>
          <p:nvPr>
            <p:extLst/>
          </p:nvPr>
        </p:nvGraphicFramePr>
        <p:xfrm>
          <a:off x="10446701" y="2699257"/>
          <a:ext cx="551200" cy="3953304"/>
        </p:xfrm>
        <a:graphic>
          <a:graphicData uri="http://schemas.openxmlformats.org/drawingml/2006/table">
            <a:tbl>
              <a:tblPr>
                <a:tableStyleId>{EB344D84-9AFB-497E-A393-DC336BA19D2E}</a:tableStyleId>
              </a:tblPr>
              <a:tblGrid>
                <a:gridCol w="551200">
                  <a:extLst>
                    <a:ext uri="{9D8B030D-6E8A-4147-A177-3AD203B41FA5}">
                      <a16:colId xmlns:a16="http://schemas.microsoft.com/office/drawing/2014/main" val="1460841187"/>
                    </a:ext>
                  </a:extLst>
                </a:gridCol>
              </a:tblGrid>
              <a:tr h="658884">
                <a:tc>
                  <a:txBody>
                    <a:bodyPr/>
                    <a:lstStyle/>
                    <a:p>
                      <a:pPr marL="0" algn="ctr" defTabSz="914400" rtl="0" eaLnBrk="1" fontAlgn="ctr" latinLnBrk="0" hangingPunct="1"/>
                      <a:r>
                        <a:rPr lang="en-US" altLang="zh-CN" sz="1000" b="0" i="0" u="none" strike="noStrike" kern="1200" dirty="0">
                          <a:solidFill>
                            <a:srgbClr val="C00000"/>
                          </a:solidFill>
                          <a:effectLst/>
                          <a:latin typeface="微软雅黑" panose="020B0503020204020204" pitchFamily="34" charset="-122"/>
                          <a:ea typeface="微软雅黑" panose="020B0503020204020204" pitchFamily="34" charset="-122"/>
                          <a:cs typeface="+mn-cs"/>
                        </a:rPr>
                        <a:t>-45%</a:t>
                      </a:r>
                    </a:p>
                  </a:txBody>
                  <a:tcPr marL="4763" marR="4763" marT="4763"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72177731"/>
                  </a:ext>
                </a:extLst>
              </a:tr>
              <a:tr h="658884">
                <a:tc>
                  <a:txBody>
                    <a:bodyPr/>
                    <a:lstStyle/>
                    <a:p>
                      <a:pPr marL="0" algn="ctr" defTabSz="914400" rtl="0" eaLnBrk="1" fontAlgn="ctr" latinLnBrk="0" hangingPunct="1"/>
                      <a:r>
                        <a:rPr lang="en-US" altLang="zh-CN" sz="1000" b="0" i="0" u="none" strike="noStrike" kern="1200" dirty="0">
                          <a:solidFill>
                            <a:srgbClr val="C00000"/>
                          </a:solidFill>
                          <a:effectLst/>
                          <a:latin typeface="微软雅黑" panose="020B0503020204020204" pitchFamily="34" charset="-122"/>
                          <a:ea typeface="微软雅黑" panose="020B0503020204020204" pitchFamily="34" charset="-122"/>
                          <a:cs typeface="+mn-cs"/>
                        </a:rPr>
                        <a:t>-40%</a:t>
                      </a:r>
                    </a:p>
                  </a:txBody>
                  <a:tcPr marL="4763" marR="4763" marT="4763"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4640378"/>
                  </a:ext>
                </a:extLst>
              </a:tr>
              <a:tr h="658884">
                <a:tc>
                  <a:txBody>
                    <a:bodyPr/>
                    <a:lstStyle/>
                    <a:p>
                      <a:pPr marL="0" algn="ctr" defTabSz="914400" rtl="0" eaLnBrk="1" fontAlgn="ctr" latinLnBrk="0" hangingPunct="1"/>
                      <a:r>
                        <a:rPr lang="en-US" altLang="zh-CN" sz="1000" b="0" i="0" u="none" strike="noStrike" kern="1200" dirty="0">
                          <a:solidFill>
                            <a:srgbClr val="C00000"/>
                          </a:solidFill>
                          <a:effectLst/>
                          <a:latin typeface="微软雅黑" panose="020B0503020204020204" pitchFamily="34" charset="-122"/>
                          <a:ea typeface="微软雅黑" panose="020B0503020204020204" pitchFamily="34" charset="-122"/>
                          <a:cs typeface="+mn-cs"/>
                        </a:rPr>
                        <a:t>-5%</a:t>
                      </a:r>
                    </a:p>
                  </a:txBody>
                  <a:tcPr marL="4763" marR="4763" marT="4763"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85531474"/>
                  </a:ext>
                </a:extLst>
              </a:tr>
              <a:tr h="658884">
                <a:tc>
                  <a:txBody>
                    <a:bodyPr/>
                    <a:lstStyle/>
                    <a:p>
                      <a:pPr marL="0" algn="ctr" defTabSz="914400" rtl="0" eaLnBrk="1" fontAlgn="ctr" latinLnBrk="0" hangingPunct="1"/>
                      <a:r>
                        <a:rPr lang="en-US" altLang="zh-CN" sz="1000" b="0" i="0" u="none" strike="noStrike" kern="1200" dirty="0">
                          <a:solidFill>
                            <a:srgbClr val="49711E"/>
                          </a:solidFill>
                          <a:effectLst/>
                          <a:latin typeface="微软雅黑" panose="020B0503020204020204" pitchFamily="34" charset="-122"/>
                          <a:ea typeface="微软雅黑" panose="020B0503020204020204" pitchFamily="34" charset="-122"/>
                          <a:cs typeface="+mn-cs"/>
                        </a:rPr>
                        <a:t>+743%</a:t>
                      </a:r>
                    </a:p>
                  </a:txBody>
                  <a:tcPr marL="4763" marR="4763" marT="4763"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4802669"/>
                  </a:ext>
                </a:extLst>
              </a:tr>
              <a:tr h="658884">
                <a:tc>
                  <a:txBody>
                    <a:bodyPr/>
                    <a:lstStyle/>
                    <a:p>
                      <a:pPr marL="0" algn="ctr" defTabSz="914400" rtl="0" eaLnBrk="1" fontAlgn="ctr" latinLnBrk="0" hangingPunct="1"/>
                      <a:r>
                        <a:rPr lang="en-US" altLang="zh-CN" sz="1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4763" marR="4763" marT="4763"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45025852"/>
                  </a:ext>
                </a:extLst>
              </a:tr>
              <a:tr h="658884">
                <a:tc>
                  <a:txBody>
                    <a:bodyPr/>
                    <a:lstStyle/>
                    <a:p>
                      <a:pPr marL="0" algn="ctr" defTabSz="914400" rtl="0" eaLnBrk="1" fontAlgn="ctr" latinLnBrk="0" hangingPunct="1"/>
                      <a:r>
                        <a:rPr lang="en-US" altLang="zh-CN" sz="1000" b="0" i="0" u="none" strike="noStrike" kern="1200" dirty="0">
                          <a:solidFill>
                            <a:srgbClr val="C00000"/>
                          </a:solidFill>
                          <a:effectLst/>
                          <a:latin typeface="微软雅黑" panose="020B0503020204020204" pitchFamily="34" charset="-122"/>
                          <a:ea typeface="微软雅黑" panose="020B0503020204020204" pitchFamily="34" charset="-122"/>
                          <a:cs typeface="+mn-cs"/>
                        </a:rPr>
                        <a:t>-14%</a:t>
                      </a:r>
                    </a:p>
                  </a:txBody>
                  <a:tcPr marL="4763" marR="4763" marT="4763"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41904884"/>
                  </a:ext>
                </a:extLst>
              </a:tr>
            </a:tbl>
          </a:graphicData>
        </a:graphic>
      </p:graphicFrame>
      <p:graphicFrame>
        <p:nvGraphicFramePr>
          <p:cNvPr id="32" name="Table 27">
            <a:extLst>
              <a:ext uri="{FF2B5EF4-FFF2-40B4-BE49-F238E27FC236}">
                <a16:creationId xmlns:a16="http://schemas.microsoft.com/office/drawing/2014/main" id="{0EE8EDDB-9395-409F-8814-EBE87F69EEF3}"/>
              </a:ext>
            </a:extLst>
          </p:cNvPr>
          <p:cNvGraphicFramePr>
            <a:graphicFrameLocks noGrp="1"/>
          </p:cNvGraphicFramePr>
          <p:nvPr>
            <p:extLst/>
          </p:nvPr>
        </p:nvGraphicFramePr>
        <p:xfrm>
          <a:off x="9123647" y="2699257"/>
          <a:ext cx="551200" cy="3953304"/>
        </p:xfrm>
        <a:graphic>
          <a:graphicData uri="http://schemas.openxmlformats.org/drawingml/2006/table">
            <a:tbl>
              <a:tblPr>
                <a:tableStyleId>{EB344D84-9AFB-497E-A393-DC336BA19D2E}</a:tableStyleId>
              </a:tblPr>
              <a:tblGrid>
                <a:gridCol w="551200">
                  <a:extLst>
                    <a:ext uri="{9D8B030D-6E8A-4147-A177-3AD203B41FA5}">
                      <a16:colId xmlns:a16="http://schemas.microsoft.com/office/drawing/2014/main" val="1460841187"/>
                    </a:ext>
                  </a:extLst>
                </a:gridCol>
              </a:tblGrid>
              <a:tr h="658884">
                <a:tc>
                  <a:txBody>
                    <a:bodyPr/>
                    <a:lstStyle/>
                    <a:p>
                      <a:pPr algn="ctr" fontAlgn="ctr"/>
                      <a:r>
                        <a:rPr lang="en-US" altLang="zh-CN" sz="1000" u="none" strike="noStrike" dirty="0">
                          <a:solidFill>
                            <a:schemeClr val="accent6"/>
                          </a:solidFill>
                          <a:effectLst/>
                        </a:rPr>
                        <a:t>+17%</a:t>
                      </a:r>
                      <a:endParaRPr lang="en-US" altLang="zh-CN" sz="1000" b="0" i="0" u="none" strike="noStrike" dirty="0">
                        <a:solidFill>
                          <a:schemeClr val="accent6"/>
                        </a:solidFill>
                        <a:effectLst/>
                        <a:latin typeface="宋体" panose="02010600030101010101" pitchFamily="2" charset="-122"/>
                        <a:ea typeface="宋体" panose="02010600030101010101" pitchFamily="2" charset="-122"/>
                      </a:endParaRP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72177731"/>
                  </a:ext>
                </a:extLst>
              </a:tr>
              <a:tr h="658884">
                <a:tc>
                  <a:txBody>
                    <a:bodyPr/>
                    <a:lstStyle/>
                    <a:p>
                      <a:pPr algn="ctr" fontAlgn="ctr"/>
                      <a:r>
                        <a:rPr lang="en-US" altLang="zh-CN" sz="1000" u="none" strike="noStrike" dirty="0">
                          <a:solidFill>
                            <a:schemeClr val="accent6"/>
                          </a:solidFill>
                          <a:effectLst/>
                        </a:rPr>
                        <a:t>+12%</a:t>
                      </a:r>
                      <a:endParaRPr lang="en-US" altLang="zh-CN" sz="1000" b="0" i="0" u="none" strike="noStrike" dirty="0">
                        <a:solidFill>
                          <a:schemeClr val="accent6"/>
                        </a:solidFill>
                        <a:effectLst/>
                        <a:latin typeface="宋体" panose="02010600030101010101" pitchFamily="2" charset="-122"/>
                        <a:ea typeface="宋体" panose="02010600030101010101" pitchFamily="2" charset="-122"/>
                      </a:endParaRP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4640378"/>
                  </a:ext>
                </a:extLst>
              </a:tr>
              <a:tr h="658884">
                <a:tc>
                  <a:txBody>
                    <a:bodyPr/>
                    <a:lstStyle/>
                    <a:p>
                      <a:pPr algn="ctr" fontAlgn="ctr"/>
                      <a:r>
                        <a:rPr lang="en-US" altLang="zh-CN" sz="1000" u="none" strike="noStrike" dirty="0">
                          <a:solidFill>
                            <a:schemeClr val="accent6"/>
                          </a:solidFill>
                          <a:effectLst/>
                        </a:rPr>
                        <a:t>+25%</a:t>
                      </a:r>
                      <a:endParaRPr lang="en-US" altLang="zh-CN" sz="1000" b="0" i="0" u="none" strike="noStrike" dirty="0">
                        <a:solidFill>
                          <a:schemeClr val="accent6"/>
                        </a:solidFill>
                        <a:effectLst/>
                        <a:latin typeface="宋体" panose="02010600030101010101" pitchFamily="2" charset="-122"/>
                        <a:ea typeface="宋体" panose="02010600030101010101" pitchFamily="2" charset="-122"/>
                      </a:endParaRP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85531474"/>
                  </a:ext>
                </a:extLst>
              </a:tr>
              <a:tr h="658884">
                <a:tc>
                  <a:txBody>
                    <a:bodyPr/>
                    <a:lstStyle/>
                    <a:p>
                      <a:pPr algn="ctr" fontAlgn="ctr"/>
                      <a:r>
                        <a:rPr lang="en-US" altLang="zh-CN" sz="1000" u="none" strike="noStrike" dirty="0">
                          <a:solidFill>
                            <a:schemeClr val="accent6"/>
                          </a:solidFill>
                          <a:effectLst/>
                        </a:rPr>
                        <a:t>+8%</a:t>
                      </a:r>
                      <a:endParaRPr lang="en-US" altLang="zh-CN" sz="1000" b="0" i="0" u="none" strike="noStrike" dirty="0">
                        <a:solidFill>
                          <a:schemeClr val="accent6"/>
                        </a:solidFill>
                        <a:effectLst/>
                        <a:latin typeface="宋体" panose="02010600030101010101" pitchFamily="2" charset="-122"/>
                        <a:ea typeface="宋体" panose="02010600030101010101" pitchFamily="2" charset="-122"/>
                      </a:endParaRP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4802669"/>
                  </a:ext>
                </a:extLst>
              </a:tr>
              <a:tr h="658884">
                <a:tc>
                  <a:txBody>
                    <a:bodyPr/>
                    <a:lstStyle/>
                    <a:p>
                      <a:pPr algn="ctr" fontAlgn="ctr"/>
                      <a:r>
                        <a:rPr lang="en-US" sz="1000" u="none" strike="noStrike" dirty="0">
                          <a:solidFill>
                            <a:schemeClr val="accent6"/>
                          </a:solidFill>
                          <a:effectLst/>
                        </a:rPr>
                        <a:t>-</a:t>
                      </a: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45025852"/>
                  </a:ext>
                </a:extLst>
              </a:tr>
              <a:tr h="658884">
                <a:tc>
                  <a:txBody>
                    <a:bodyPr/>
                    <a:lstStyle/>
                    <a:p>
                      <a:pPr algn="ctr" fontAlgn="ctr"/>
                      <a:r>
                        <a:rPr lang="en-US" altLang="zh-CN" sz="1000" u="none" strike="noStrike" dirty="0">
                          <a:solidFill>
                            <a:schemeClr val="accent6"/>
                          </a:solidFill>
                          <a:effectLst/>
                        </a:rPr>
                        <a:t>+30%</a:t>
                      </a:r>
                      <a:endParaRPr lang="en-US" altLang="zh-CN" sz="1000" b="0" i="0" u="none" strike="noStrike" dirty="0">
                        <a:solidFill>
                          <a:schemeClr val="accent6"/>
                        </a:solidFill>
                        <a:effectLst/>
                        <a:latin typeface="宋体" panose="02010600030101010101" pitchFamily="2" charset="-122"/>
                        <a:ea typeface="宋体" panose="02010600030101010101" pitchFamily="2" charset="-122"/>
                      </a:endParaRP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41904884"/>
                  </a:ext>
                </a:extLst>
              </a:tr>
            </a:tbl>
          </a:graphicData>
        </a:graphic>
      </p:graphicFrame>
      <p:sp>
        <p:nvSpPr>
          <p:cNvPr id="33" name="对话气泡: 圆角矩形 52">
            <a:extLst>
              <a:ext uri="{FF2B5EF4-FFF2-40B4-BE49-F238E27FC236}">
                <a16:creationId xmlns:a16="http://schemas.microsoft.com/office/drawing/2014/main" id="{03E46526-54D7-4A7E-B7D0-8D440EFEFA7C}"/>
              </a:ext>
            </a:extLst>
          </p:cNvPr>
          <p:cNvSpPr/>
          <p:nvPr/>
        </p:nvSpPr>
        <p:spPr>
          <a:xfrm>
            <a:off x="282372" y="1730073"/>
            <a:ext cx="4419102" cy="4717026"/>
          </a:xfrm>
          <a:prstGeom prst="wedgeRoundRectCallout">
            <a:avLst>
              <a:gd name="adj1" fmla="val 55472"/>
              <a:gd name="adj2" fmla="val 13642"/>
              <a:gd name="adj3" fmla="val 16667"/>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34" name="矩形 33">
            <a:extLst>
              <a:ext uri="{FF2B5EF4-FFF2-40B4-BE49-F238E27FC236}">
                <a16:creationId xmlns:a16="http://schemas.microsoft.com/office/drawing/2014/main" id="{541595B7-D222-4728-BBBC-EAABAAC99CF4}"/>
              </a:ext>
            </a:extLst>
          </p:cNvPr>
          <p:cNvSpPr/>
          <p:nvPr/>
        </p:nvSpPr>
        <p:spPr>
          <a:xfrm>
            <a:off x="501130" y="1976505"/>
            <a:ext cx="3973093" cy="646331"/>
          </a:xfrm>
          <a:prstGeom prst="rect">
            <a:avLst/>
          </a:prstGeom>
        </p:spPr>
        <p:txBody>
          <a:bodyPr wrap="square">
            <a:spAutoFit/>
          </a:bodyPr>
          <a:lstStyle/>
          <a:p>
            <a:pPr lvl="0"/>
            <a:r>
              <a:rPr kumimoji="0" lang="en-US" altLang="zh-CN" sz="1200" b="1" i="0" u="none" strike="noStrike" kern="1200" cap="none" spc="0" normalizeH="0" baseline="0" noProof="0" dirty="0">
                <a:ln>
                  <a:noFill/>
                </a:ln>
                <a:solidFill>
                  <a:srgbClr val="000000"/>
                </a:solidFill>
                <a:effectLst/>
                <a:uLnTx/>
                <a:uFillTx/>
                <a:latin typeface="微软雅黑"/>
                <a:ea typeface="微软雅黑"/>
                <a:cs typeface="+mn-cs"/>
              </a:rPr>
              <a:t>23</a:t>
            </a:r>
            <a:r>
              <a:rPr kumimoji="0" lang="zh-CN" altLang="en-US" sz="1200" b="1" i="0" u="none" strike="noStrike" kern="1200" cap="none" spc="0" normalizeH="0" baseline="0" noProof="0" dirty="0">
                <a:ln>
                  <a:noFill/>
                </a:ln>
                <a:solidFill>
                  <a:srgbClr val="000000"/>
                </a:solidFill>
                <a:effectLst/>
                <a:uLnTx/>
                <a:uFillTx/>
                <a:latin typeface="微软雅黑"/>
                <a:ea typeface="微软雅黑"/>
                <a:cs typeface="+mn-cs"/>
              </a:rPr>
              <a:t>年</a:t>
            </a:r>
            <a:r>
              <a:rPr kumimoji="0" lang="en-US" altLang="zh-CN" sz="1200" b="1" i="0" u="none" strike="noStrike" kern="1200" cap="none" spc="0" normalizeH="0" baseline="0" noProof="0" dirty="0">
                <a:ln>
                  <a:noFill/>
                </a:ln>
                <a:solidFill>
                  <a:srgbClr val="000000"/>
                </a:solidFill>
                <a:effectLst/>
                <a:uLnTx/>
                <a:uFillTx/>
                <a:latin typeface="微软雅黑"/>
                <a:ea typeface="微软雅黑"/>
                <a:cs typeface="+mn-cs"/>
              </a:rPr>
              <a:t>Pixie</a:t>
            </a:r>
            <a:r>
              <a:rPr kumimoji="0" lang="zh-CN" altLang="en-US" sz="1200" b="1" i="0" u="none" strike="noStrike" kern="1200" cap="none" spc="0" normalizeH="0" baseline="0" noProof="0" dirty="0">
                <a:ln>
                  <a:noFill/>
                </a:ln>
                <a:solidFill>
                  <a:srgbClr val="000000"/>
                </a:solidFill>
                <a:effectLst/>
                <a:uLnTx/>
                <a:uFillTx/>
                <a:latin typeface="微软雅黑"/>
                <a:ea typeface="微软雅黑"/>
                <a:cs typeface="+mn-cs"/>
              </a:rPr>
              <a:t>机器生意表现亮眼，</a:t>
            </a:r>
            <a:r>
              <a:rPr lang="zh-CN" altLang="en-US" sz="1200" b="1" dirty="0"/>
              <a:t>后续可适当加大投放</a:t>
            </a:r>
            <a:r>
              <a:rPr kumimoji="0" lang="zh-CN" altLang="en-US" sz="1200" b="0" i="0" u="none" strike="noStrike" kern="1200" cap="none" spc="0" normalizeH="0" baseline="0" noProof="0" dirty="0">
                <a:ln>
                  <a:noFill/>
                </a:ln>
                <a:solidFill>
                  <a:srgbClr val="000000"/>
                </a:solidFill>
                <a:effectLst/>
                <a:uLnTx/>
                <a:uFillTx/>
                <a:latin typeface="微软雅黑"/>
                <a:ea typeface="微软雅黑"/>
                <a:cs typeface="+mn-cs"/>
              </a:rPr>
              <a:t>：即便在店铺整体咖啡机生意下降的情况，依旧能保持</a:t>
            </a:r>
            <a:r>
              <a:rPr kumimoji="0" lang="en-US" altLang="zh-CN" sz="1200" b="0" i="0" u="none" strike="noStrike" kern="1200" cap="none" spc="0" normalizeH="0" baseline="0" noProof="0" dirty="0">
                <a:ln>
                  <a:noFill/>
                </a:ln>
                <a:solidFill>
                  <a:srgbClr val="000000"/>
                </a:solidFill>
                <a:effectLst/>
                <a:uLnTx/>
                <a:uFillTx/>
                <a:latin typeface="微软雅黑"/>
                <a:ea typeface="微软雅黑"/>
                <a:cs typeface="+mn-cs"/>
              </a:rPr>
              <a:t>2</a:t>
            </a:r>
            <a:r>
              <a:rPr kumimoji="0" lang="zh-CN" altLang="en-US" sz="1200" b="0" i="0" u="none" strike="noStrike" kern="1200" cap="none" spc="0" normalizeH="0" baseline="0" noProof="0" dirty="0">
                <a:ln>
                  <a:noFill/>
                </a:ln>
                <a:solidFill>
                  <a:srgbClr val="000000"/>
                </a:solidFill>
                <a:effectLst/>
                <a:uLnTx/>
                <a:uFillTx/>
                <a:latin typeface="微软雅黑"/>
                <a:ea typeface="微软雅黑"/>
                <a:cs typeface="+mn-cs"/>
              </a:rPr>
              <a:t>位数增长</a:t>
            </a:r>
            <a:r>
              <a:rPr kumimoji="0" lang="en-US" altLang="zh-CN" sz="1200" b="0" i="0" u="none" strike="noStrike" kern="1200" cap="none" spc="0" normalizeH="0" baseline="0" noProof="0" dirty="0">
                <a:ln>
                  <a:noFill/>
                </a:ln>
                <a:solidFill>
                  <a:srgbClr val="000000"/>
                </a:solidFill>
                <a:effectLst/>
                <a:uLnTx/>
                <a:uFillTx/>
                <a:latin typeface="微软雅黑"/>
                <a:ea typeface="微软雅黑"/>
                <a:cs typeface="+mn-cs"/>
              </a:rPr>
              <a:t>(+83%)</a:t>
            </a:r>
            <a:r>
              <a:rPr kumimoji="0" lang="zh-CN" altLang="en-US" sz="1200" b="0" i="0" u="none" strike="noStrike" kern="1200" cap="none" spc="0" normalizeH="0" baseline="0" noProof="0" dirty="0">
                <a:ln>
                  <a:noFill/>
                </a:ln>
                <a:solidFill>
                  <a:srgbClr val="000000"/>
                </a:solidFill>
                <a:effectLst/>
                <a:uLnTx/>
                <a:uFillTx/>
                <a:latin typeface="微软雅黑"/>
                <a:ea typeface="微软雅黑"/>
                <a:cs typeface="+mn-cs"/>
              </a:rPr>
              <a:t>，主要由大量访客涌入，驱动增长；</a:t>
            </a:r>
          </a:p>
        </p:txBody>
      </p:sp>
      <p:graphicFrame>
        <p:nvGraphicFramePr>
          <p:cNvPr id="35" name="图表 34">
            <a:extLst>
              <a:ext uri="{FF2B5EF4-FFF2-40B4-BE49-F238E27FC236}">
                <a16:creationId xmlns:a16="http://schemas.microsoft.com/office/drawing/2014/main" id="{8782ED4A-B36B-4BB0-B08E-ED6AED12B426}"/>
              </a:ext>
            </a:extLst>
          </p:cNvPr>
          <p:cNvGraphicFramePr/>
          <p:nvPr>
            <p:extLst/>
          </p:nvPr>
        </p:nvGraphicFramePr>
        <p:xfrm>
          <a:off x="348975" y="4250443"/>
          <a:ext cx="4206788" cy="2212568"/>
        </p:xfrm>
        <a:graphic>
          <a:graphicData uri="http://schemas.openxmlformats.org/drawingml/2006/chart">
            <c:chart xmlns:c="http://schemas.openxmlformats.org/drawingml/2006/chart" xmlns:r="http://schemas.openxmlformats.org/officeDocument/2006/relationships" r:id="rId12"/>
          </a:graphicData>
        </a:graphic>
      </p:graphicFrame>
      <p:grpSp>
        <p:nvGrpSpPr>
          <p:cNvPr id="36" name="组合 35">
            <a:extLst>
              <a:ext uri="{FF2B5EF4-FFF2-40B4-BE49-F238E27FC236}">
                <a16:creationId xmlns:a16="http://schemas.microsoft.com/office/drawing/2014/main" id="{BE3B1085-04DE-4064-A65B-26CB00F94E51}"/>
              </a:ext>
            </a:extLst>
          </p:cNvPr>
          <p:cNvGrpSpPr/>
          <p:nvPr/>
        </p:nvGrpSpPr>
        <p:grpSpPr>
          <a:xfrm>
            <a:off x="444730" y="2774181"/>
            <a:ext cx="4103042" cy="898597"/>
            <a:chOff x="444730" y="2774181"/>
            <a:chExt cx="4103042" cy="898597"/>
          </a:xfrm>
        </p:grpSpPr>
        <p:sp>
          <p:nvSpPr>
            <p:cNvPr id="37" name="文本框 36">
              <a:extLst>
                <a:ext uri="{FF2B5EF4-FFF2-40B4-BE49-F238E27FC236}">
                  <a16:creationId xmlns:a16="http://schemas.microsoft.com/office/drawing/2014/main" id="{AE079344-1368-4CAE-BCEE-065C2EA8CD6C}"/>
                </a:ext>
              </a:extLst>
            </p:cNvPr>
            <p:cNvSpPr txBox="1"/>
            <p:nvPr/>
          </p:nvSpPr>
          <p:spPr>
            <a:xfrm>
              <a:off x="1666912" y="2804215"/>
              <a:ext cx="818270" cy="41819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访客数</a:t>
              </a:r>
              <a:endParaRPr kumimoji="0" lang="en-US" altLang="zh-CN" sz="16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endParaRPr>
            </a:p>
          </p:txBody>
        </p:sp>
        <p:sp>
          <p:nvSpPr>
            <p:cNvPr id="38" name="文本框 37">
              <a:extLst>
                <a:ext uri="{FF2B5EF4-FFF2-40B4-BE49-F238E27FC236}">
                  <a16:creationId xmlns:a16="http://schemas.microsoft.com/office/drawing/2014/main" id="{0F81CFFB-1315-4374-BA4E-9504451F55FD}"/>
                </a:ext>
              </a:extLst>
            </p:cNvPr>
            <p:cNvSpPr txBox="1"/>
            <p:nvPr/>
          </p:nvSpPr>
          <p:spPr>
            <a:xfrm>
              <a:off x="3217476" y="2789710"/>
              <a:ext cx="370652" cy="459942"/>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panose="020B0503020204020204" pitchFamily="34" charset="-122"/>
                  <a:cs typeface="+mn-cs"/>
                </a:rPr>
                <a:t>× </a:t>
              </a:r>
            </a:p>
          </p:txBody>
        </p:sp>
        <p:sp>
          <p:nvSpPr>
            <p:cNvPr id="39" name="文本框 38">
              <a:extLst>
                <a:ext uri="{FF2B5EF4-FFF2-40B4-BE49-F238E27FC236}">
                  <a16:creationId xmlns:a16="http://schemas.microsoft.com/office/drawing/2014/main" id="{B0018320-2777-4FC7-B219-E7C55FF45656}"/>
                </a:ext>
              </a:extLst>
            </p:cNvPr>
            <p:cNvSpPr txBox="1"/>
            <p:nvPr/>
          </p:nvSpPr>
          <p:spPr>
            <a:xfrm>
              <a:off x="2562128" y="2783247"/>
              <a:ext cx="826112" cy="458908"/>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转化率</a:t>
              </a:r>
              <a:r>
                <a:rPr kumimoji="0" lang="en-US" altLang="zh-CN" sz="18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panose="020B0503020204020204" pitchFamily="34" charset="-122"/>
                  <a:cs typeface="+mn-cs"/>
                </a:rPr>
                <a:t> </a:t>
              </a:r>
            </a:p>
          </p:txBody>
        </p:sp>
        <p:sp>
          <p:nvSpPr>
            <p:cNvPr id="40" name="文本框 39">
              <a:extLst>
                <a:ext uri="{FF2B5EF4-FFF2-40B4-BE49-F238E27FC236}">
                  <a16:creationId xmlns:a16="http://schemas.microsoft.com/office/drawing/2014/main" id="{80321B82-6352-4F1E-927F-9BF8BA2FD814}"/>
                </a:ext>
              </a:extLst>
            </p:cNvPr>
            <p:cNvSpPr txBox="1"/>
            <p:nvPr/>
          </p:nvSpPr>
          <p:spPr>
            <a:xfrm>
              <a:off x="3594581" y="2775993"/>
              <a:ext cx="852614" cy="458908"/>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客单价</a:t>
              </a:r>
              <a:r>
                <a:rPr kumimoji="0" lang="en-US" altLang="zh-CN" sz="18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panose="020B0503020204020204" pitchFamily="34" charset="-122"/>
                  <a:cs typeface="+mn-cs"/>
                </a:rPr>
                <a:t> </a:t>
              </a:r>
            </a:p>
          </p:txBody>
        </p:sp>
        <p:sp>
          <p:nvSpPr>
            <p:cNvPr id="41" name="文本框 40">
              <a:extLst>
                <a:ext uri="{FF2B5EF4-FFF2-40B4-BE49-F238E27FC236}">
                  <a16:creationId xmlns:a16="http://schemas.microsoft.com/office/drawing/2014/main" id="{C8A39031-507F-4812-A56C-02DBEEBDD0FD}"/>
                </a:ext>
              </a:extLst>
            </p:cNvPr>
            <p:cNvSpPr txBox="1"/>
            <p:nvPr/>
          </p:nvSpPr>
          <p:spPr>
            <a:xfrm>
              <a:off x="2328461" y="2782529"/>
              <a:ext cx="441721" cy="458908"/>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panose="020B0503020204020204" pitchFamily="34" charset="-122"/>
                  <a:cs typeface="+mn-cs"/>
                </a:rPr>
                <a:t>× </a:t>
              </a:r>
            </a:p>
          </p:txBody>
        </p:sp>
        <p:sp>
          <p:nvSpPr>
            <p:cNvPr id="42" name="文本框 41">
              <a:extLst>
                <a:ext uri="{FF2B5EF4-FFF2-40B4-BE49-F238E27FC236}">
                  <a16:creationId xmlns:a16="http://schemas.microsoft.com/office/drawing/2014/main" id="{2A7364AA-3546-4C0A-9329-2FAF25F9939A}"/>
                </a:ext>
              </a:extLst>
            </p:cNvPr>
            <p:cNvSpPr txBox="1"/>
            <p:nvPr/>
          </p:nvSpPr>
          <p:spPr>
            <a:xfrm>
              <a:off x="444730" y="2822269"/>
              <a:ext cx="1148760" cy="41819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Y23 GMV</a:t>
              </a:r>
              <a:endParaRPr kumimoji="0" lang="en-US" altLang="zh-CN" sz="14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endParaRPr>
            </a:p>
          </p:txBody>
        </p:sp>
        <p:sp>
          <p:nvSpPr>
            <p:cNvPr id="43" name="文本框 42">
              <a:extLst>
                <a:ext uri="{FF2B5EF4-FFF2-40B4-BE49-F238E27FC236}">
                  <a16:creationId xmlns:a16="http://schemas.microsoft.com/office/drawing/2014/main" id="{31A3A1CD-D0CA-45F8-A307-80D2DEEBB941}"/>
                </a:ext>
              </a:extLst>
            </p:cNvPr>
            <p:cNvSpPr txBox="1"/>
            <p:nvPr/>
          </p:nvSpPr>
          <p:spPr>
            <a:xfrm>
              <a:off x="1461263" y="2774181"/>
              <a:ext cx="771115" cy="705555"/>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panose="020B0503020204020204" pitchFamily="34" charset="-122"/>
                  <a:cs typeface="+mn-cs"/>
                </a:rPr>
                <a:t>= </a:t>
              </a:r>
            </a:p>
          </p:txBody>
        </p:sp>
        <p:grpSp>
          <p:nvGrpSpPr>
            <p:cNvPr id="44" name="组合 43">
              <a:extLst>
                <a:ext uri="{FF2B5EF4-FFF2-40B4-BE49-F238E27FC236}">
                  <a16:creationId xmlns:a16="http://schemas.microsoft.com/office/drawing/2014/main" id="{2C1B5800-09E7-4F6C-AC46-FC3C59CE3ED6}"/>
                </a:ext>
              </a:extLst>
            </p:cNvPr>
            <p:cNvGrpSpPr/>
            <p:nvPr/>
          </p:nvGrpSpPr>
          <p:grpSpPr>
            <a:xfrm>
              <a:off x="597325" y="3205743"/>
              <a:ext cx="873199" cy="461665"/>
              <a:chOff x="702673" y="2970796"/>
              <a:chExt cx="873199" cy="461665"/>
            </a:xfrm>
          </p:grpSpPr>
          <p:sp>
            <p:nvSpPr>
              <p:cNvPr id="56" name="文本框 55">
                <a:extLst>
                  <a:ext uri="{FF2B5EF4-FFF2-40B4-BE49-F238E27FC236}">
                    <a16:creationId xmlns:a16="http://schemas.microsoft.com/office/drawing/2014/main" id="{5726A468-4DB6-4476-B6FF-60D14DCD2C64}"/>
                  </a:ext>
                </a:extLst>
              </p:cNvPr>
              <p:cNvSpPr txBox="1"/>
              <p:nvPr/>
            </p:nvSpPr>
            <p:spPr>
              <a:xfrm>
                <a:off x="966647" y="2970796"/>
                <a:ext cx="609225"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49711E"/>
                    </a:solidFill>
                    <a:effectLst/>
                    <a:uLnTx/>
                    <a:uFillTx/>
                    <a:latin typeface="微软雅黑" panose="020B0503020204020204" pitchFamily="34" charset="-122"/>
                    <a:ea typeface="微软雅黑" panose="020B0503020204020204" pitchFamily="34" charset="-122"/>
                    <a:cs typeface="+mn-cs"/>
                  </a:rPr>
                  <a:t>+83%</a:t>
                </a:r>
              </a:p>
            </p:txBody>
          </p:sp>
          <p:sp>
            <p:nvSpPr>
              <p:cNvPr id="57" name="箭头: 上 56">
                <a:extLst>
                  <a:ext uri="{FF2B5EF4-FFF2-40B4-BE49-F238E27FC236}">
                    <a16:creationId xmlns:a16="http://schemas.microsoft.com/office/drawing/2014/main" id="{15F99FED-CCA0-4675-891E-837754A3B78C}"/>
                  </a:ext>
                </a:extLst>
              </p:cNvPr>
              <p:cNvSpPr/>
              <p:nvPr/>
            </p:nvSpPr>
            <p:spPr>
              <a:xfrm>
                <a:off x="702673" y="3004213"/>
                <a:ext cx="293489" cy="347502"/>
              </a:xfrm>
              <a:prstGeom prst="upArrow">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C00000"/>
                  </a:solidFill>
                  <a:effectLst/>
                  <a:uLnTx/>
                  <a:uFillTx/>
                  <a:latin typeface="Verdana"/>
                  <a:ea typeface="微软雅黑" panose="020B0503020204020204" pitchFamily="34" charset="-122"/>
                  <a:cs typeface="+mn-cs"/>
                </a:endParaRPr>
              </a:p>
            </p:txBody>
          </p:sp>
        </p:grpSp>
        <p:grpSp>
          <p:nvGrpSpPr>
            <p:cNvPr id="45" name="组合 44">
              <a:extLst>
                <a:ext uri="{FF2B5EF4-FFF2-40B4-BE49-F238E27FC236}">
                  <a16:creationId xmlns:a16="http://schemas.microsoft.com/office/drawing/2014/main" id="{AA9C4837-D8A5-4718-A5BF-A5618FC72F92}"/>
                </a:ext>
              </a:extLst>
            </p:cNvPr>
            <p:cNvGrpSpPr/>
            <p:nvPr/>
          </p:nvGrpSpPr>
          <p:grpSpPr>
            <a:xfrm>
              <a:off x="1628325" y="3211113"/>
              <a:ext cx="967212" cy="461665"/>
              <a:chOff x="751735" y="2970796"/>
              <a:chExt cx="967212" cy="461665"/>
            </a:xfrm>
          </p:grpSpPr>
          <p:sp>
            <p:nvSpPr>
              <p:cNvPr id="54" name="文本框 53">
                <a:extLst>
                  <a:ext uri="{FF2B5EF4-FFF2-40B4-BE49-F238E27FC236}">
                    <a16:creationId xmlns:a16="http://schemas.microsoft.com/office/drawing/2014/main" id="{15D78345-2A4F-4D4E-B78B-D07E73F3CBA0}"/>
                  </a:ext>
                </a:extLst>
              </p:cNvPr>
              <p:cNvSpPr txBox="1"/>
              <p:nvPr/>
            </p:nvSpPr>
            <p:spPr>
              <a:xfrm>
                <a:off x="966647" y="2970796"/>
                <a:ext cx="75230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49711E"/>
                    </a:solidFill>
                    <a:effectLst/>
                    <a:uLnTx/>
                    <a:uFillTx/>
                    <a:latin typeface="微软雅黑" panose="020B0503020204020204" pitchFamily="34" charset="-122"/>
                    <a:ea typeface="微软雅黑" panose="020B0503020204020204" pitchFamily="34" charset="-122"/>
                    <a:cs typeface="+mn-cs"/>
                  </a:rPr>
                  <a:t>+367%</a:t>
                </a:r>
              </a:p>
            </p:txBody>
          </p:sp>
          <p:sp>
            <p:nvSpPr>
              <p:cNvPr id="55" name="箭头: 上 54">
                <a:extLst>
                  <a:ext uri="{FF2B5EF4-FFF2-40B4-BE49-F238E27FC236}">
                    <a16:creationId xmlns:a16="http://schemas.microsoft.com/office/drawing/2014/main" id="{BD272920-7489-4BAC-ACD0-8804CD5EEBD8}"/>
                  </a:ext>
                </a:extLst>
              </p:cNvPr>
              <p:cNvSpPr/>
              <p:nvPr/>
            </p:nvSpPr>
            <p:spPr>
              <a:xfrm>
                <a:off x="751735" y="3004067"/>
                <a:ext cx="293489" cy="347502"/>
              </a:xfrm>
              <a:prstGeom prst="upArrow">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C00000"/>
                  </a:solidFill>
                  <a:effectLst/>
                  <a:uLnTx/>
                  <a:uFillTx/>
                  <a:latin typeface="Verdana"/>
                  <a:ea typeface="微软雅黑" panose="020B0503020204020204" pitchFamily="34" charset="-122"/>
                  <a:cs typeface="+mn-cs"/>
                </a:endParaRPr>
              </a:p>
            </p:txBody>
          </p:sp>
        </p:grpSp>
        <p:grpSp>
          <p:nvGrpSpPr>
            <p:cNvPr id="46" name="组合 45">
              <a:extLst>
                <a:ext uri="{FF2B5EF4-FFF2-40B4-BE49-F238E27FC236}">
                  <a16:creationId xmlns:a16="http://schemas.microsoft.com/office/drawing/2014/main" id="{8F3BAFC9-1824-4A3C-A3F0-C669FD4DCDA5}"/>
                </a:ext>
              </a:extLst>
            </p:cNvPr>
            <p:cNvGrpSpPr/>
            <p:nvPr/>
          </p:nvGrpSpPr>
          <p:grpSpPr>
            <a:xfrm>
              <a:off x="2614926" y="3191248"/>
              <a:ext cx="904496" cy="462008"/>
              <a:chOff x="2577463" y="2983231"/>
              <a:chExt cx="904496" cy="462008"/>
            </a:xfrm>
          </p:grpSpPr>
          <p:sp>
            <p:nvSpPr>
              <p:cNvPr id="51" name="文本框 15">
                <a:extLst>
                  <a:ext uri="{FF2B5EF4-FFF2-40B4-BE49-F238E27FC236}">
                    <a16:creationId xmlns:a16="http://schemas.microsoft.com/office/drawing/2014/main" id="{493DC62F-6954-4B96-8001-7A1F72AFF332}"/>
                  </a:ext>
                </a:extLst>
              </p:cNvPr>
              <p:cNvSpPr txBox="1"/>
              <p:nvPr/>
            </p:nvSpPr>
            <p:spPr>
              <a:xfrm flipH="1">
                <a:off x="2789497" y="2983231"/>
                <a:ext cx="692462" cy="453775"/>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变化：</a:t>
                </a:r>
                <a:endPar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52" name="文本框 15">
                <a:extLst>
                  <a:ext uri="{FF2B5EF4-FFF2-40B4-BE49-F238E27FC236}">
                    <a16:creationId xmlns:a16="http://schemas.microsoft.com/office/drawing/2014/main" id="{6BE73B00-D005-42AF-B755-3E2D14D5630E}"/>
                  </a:ext>
                </a:extLst>
              </p:cNvPr>
              <p:cNvSpPr txBox="1"/>
              <p:nvPr/>
            </p:nvSpPr>
            <p:spPr>
              <a:xfrm flipH="1">
                <a:off x="2741186" y="3168240"/>
                <a:ext cx="722684"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-1.3pp</a:t>
                </a:r>
              </a:p>
            </p:txBody>
          </p:sp>
          <p:sp>
            <p:nvSpPr>
              <p:cNvPr id="53" name="箭头: 上 52">
                <a:extLst>
                  <a:ext uri="{FF2B5EF4-FFF2-40B4-BE49-F238E27FC236}">
                    <a16:creationId xmlns:a16="http://schemas.microsoft.com/office/drawing/2014/main" id="{D5DB552F-0007-43B5-8B17-6BA958BA12CC}"/>
                  </a:ext>
                </a:extLst>
              </p:cNvPr>
              <p:cNvSpPr/>
              <p:nvPr/>
            </p:nvSpPr>
            <p:spPr>
              <a:xfrm rot="10800000">
                <a:off x="2577463" y="3045046"/>
                <a:ext cx="293489" cy="347502"/>
              </a:xfrm>
              <a:prstGeom prst="upArrow">
                <a:avLst/>
              </a:prstGeom>
              <a:solidFill>
                <a:srgbClr val="EDAD56"/>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C00000"/>
                  </a:solidFill>
                  <a:effectLst/>
                  <a:uLnTx/>
                  <a:uFillTx/>
                  <a:latin typeface="Verdana"/>
                  <a:ea typeface="微软雅黑" panose="020B0503020204020204" pitchFamily="34" charset="-122"/>
                  <a:cs typeface="+mn-cs"/>
                </a:endParaRPr>
              </a:p>
            </p:txBody>
          </p:sp>
        </p:grpSp>
        <p:grpSp>
          <p:nvGrpSpPr>
            <p:cNvPr id="47" name="组合 46">
              <a:extLst>
                <a:ext uri="{FF2B5EF4-FFF2-40B4-BE49-F238E27FC236}">
                  <a16:creationId xmlns:a16="http://schemas.microsoft.com/office/drawing/2014/main" id="{32F05022-7636-4BDE-BF17-CDEEFBF334AF}"/>
                </a:ext>
              </a:extLst>
            </p:cNvPr>
            <p:cNvGrpSpPr/>
            <p:nvPr/>
          </p:nvGrpSpPr>
          <p:grpSpPr>
            <a:xfrm>
              <a:off x="3643276" y="3190331"/>
              <a:ext cx="904496" cy="462008"/>
              <a:chOff x="2577463" y="2983231"/>
              <a:chExt cx="904496" cy="462008"/>
            </a:xfrm>
          </p:grpSpPr>
          <p:sp>
            <p:nvSpPr>
              <p:cNvPr id="48" name="文本框 15">
                <a:extLst>
                  <a:ext uri="{FF2B5EF4-FFF2-40B4-BE49-F238E27FC236}">
                    <a16:creationId xmlns:a16="http://schemas.microsoft.com/office/drawing/2014/main" id="{A799FDD3-CF9D-4238-92F6-700C963FAF71}"/>
                  </a:ext>
                </a:extLst>
              </p:cNvPr>
              <p:cNvSpPr txBox="1"/>
              <p:nvPr/>
            </p:nvSpPr>
            <p:spPr>
              <a:xfrm flipH="1">
                <a:off x="2789497" y="2983231"/>
                <a:ext cx="692462" cy="295145"/>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49" name="文本框 15">
                <a:extLst>
                  <a:ext uri="{FF2B5EF4-FFF2-40B4-BE49-F238E27FC236}">
                    <a16:creationId xmlns:a16="http://schemas.microsoft.com/office/drawing/2014/main" id="{C9503086-6F6F-40F7-BB80-0A25FC74FC0B}"/>
                  </a:ext>
                </a:extLst>
              </p:cNvPr>
              <p:cNvSpPr txBox="1"/>
              <p:nvPr/>
            </p:nvSpPr>
            <p:spPr>
              <a:xfrm flipH="1">
                <a:off x="2741186" y="3168240"/>
                <a:ext cx="722684"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-4%</a:t>
                </a:r>
              </a:p>
            </p:txBody>
          </p:sp>
          <p:sp>
            <p:nvSpPr>
              <p:cNvPr id="50" name="箭头: 上 49">
                <a:extLst>
                  <a:ext uri="{FF2B5EF4-FFF2-40B4-BE49-F238E27FC236}">
                    <a16:creationId xmlns:a16="http://schemas.microsoft.com/office/drawing/2014/main" id="{B97742C1-588A-4284-924E-E28088C83B27}"/>
                  </a:ext>
                </a:extLst>
              </p:cNvPr>
              <p:cNvSpPr/>
              <p:nvPr/>
            </p:nvSpPr>
            <p:spPr>
              <a:xfrm rot="10800000">
                <a:off x="2577463" y="3045046"/>
                <a:ext cx="293489" cy="347502"/>
              </a:xfrm>
              <a:prstGeom prst="upArrow">
                <a:avLst/>
              </a:prstGeom>
              <a:solidFill>
                <a:srgbClr val="EDAD56"/>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C00000"/>
                  </a:solidFill>
                  <a:effectLst/>
                  <a:uLnTx/>
                  <a:uFillTx/>
                  <a:latin typeface="Verdana"/>
                  <a:ea typeface="微软雅黑" panose="020B0503020204020204" pitchFamily="34" charset="-122"/>
                  <a:cs typeface="+mn-cs"/>
                </a:endParaRPr>
              </a:p>
            </p:txBody>
          </p:sp>
        </p:grpSp>
      </p:grpSp>
      <p:sp>
        <p:nvSpPr>
          <p:cNvPr id="58" name="文本框 57">
            <a:extLst>
              <a:ext uri="{FF2B5EF4-FFF2-40B4-BE49-F238E27FC236}">
                <a16:creationId xmlns:a16="http://schemas.microsoft.com/office/drawing/2014/main" id="{A9372B38-B052-4C7A-A0DB-054FC00CFE9B}"/>
              </a:ext>
            </a:extLst>
          </p:cNvPr>
          <p:cNvSpPr txBox="1"/>
          <p:nvPr/>
        </p:nvSpPr>
        <p:spPr>
          <a:xfrm>
            <a:off x="501130" y="3857212"/>
            <a:ext cx="4046642" cy="307777"/>
          </a:xfrm>
          <a:prstGeom prst="rect">
            <a:avLst/>
          </a:prstGeom>
          <a:solidFill>
            <a:schemeClr val="accent2">
              <a:lumMod val="20000"/>
              <a:lumOff val="80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dirty="0" err="1">
                <a:ln>
                  <a:noFill/>
                </a:ln>
                <a:solidFill>
                  <a:srgbClr val="000000">
                    <a:lumMod val="65000"/>
                    <a:lumOff val="35000"/>
                  </a:srgbClr>
                </a:solidFill>
                <a:effectLst/>
                <a:uLnTx/>
                <a:uFillTx/>
                <a:latin typeface="微软雅黑"/>
                <a:ea typeface="微软雅黑"/>
                <a:cs typeface="+mn-cs"/>
              </a:rPr>
              <a:t>Pixie+MO</a:t>
            </a:r>
            <a:r>
              <a:rPr kumimoji="0" lang="zh-CN" altLang="en-US" sz="1400" b="1" i="0" u="none" strike="noStrike" kern="1200" cap="none" spc="0" normalizeH="0" baseline="0" noProof="0" dirty="0">
                <a:ln>
                  <a:noFill/>
                </a:ln>
                <a:solidFill>
                  <a:srgbClr val="000000">
                    <a:lumMod val="65000"/>
                    <a:lumOff val="35000"/>
                  </a:srgbClr>
                </a:solidFill>
                <a:effectLst/>
                <a:uLnTx/>
                <a:uFillTx/>
                <a:latin typeface="微软雅黑"/>
                <a:ea typeface="微软雅黑"/>
                <a:cs typeface="+mn-cs"/>
              </a:rPr>
              <a:t>单品</a:t>
            </a:r>
            <a:r>
              <a:rPr kumimoji="0" lang="en-US" altLang="zh-CN" sz="1400" b="1" i="0" u="none" strike="noStrike" kern="1200" cap="none" spc="0" normalizeH="0" baseline="0" noProof="0" dirty="0">
                <a:ln>
                  <a:noFill/>
                </a:ln>
                <a:solidFill>
                  <a:srgbClr val="000000">
                    <a:lumMod val="65000"/>
                    <a:lumOff val="35000"/>
                  </a:srgbClr>
                </a:solidFill>
                <a:effectLst/>
                <a:uLnTx/>
                <a:uFillTx/>
                <a:latin typeface="微软雅黑"/>
                <a:ea typeface="微软雅黑"/>
                <a:cs typeface="+mn-cs"/>
              </a:rPr>
              <a:t>GMV</a:t>
            </a:r>
            <a:r>
              <a:rPr kumimoji="0" lang="zh-CN" altLang="en-US" sz="1400" b="1" i="0" u="none" strike="noStrike" kern="1200" cap="none" spc="0" normalizeH="0" baseline="0" noProof="0" dirty="0">
                <a:ln>
                  <a:noFill/>
                </a:ln>
                <a:solidFill>
                  <a:srgbClr val="000000">
                    <a:lumMod val="65000"/>
                    <a:lumOff val="35000"/>
                  </a:srgbClr>
                </a:solidFill>
                <a:effectLst/>
                <a:uLnTx/>
                <a:uFillTx/>
                <a:latin typeface="微软雅黑"/>
                <a:ea typeface="微软雅黑"/>
                <a:cs typeface="+mn-cs"/>
              </a:rPr>
              <a:t>增速趋势</a:t>
            </a:r>
            <a:r>
              <a:rPr kumimoji="0" lang="en-US" altLang="zh-CN" sz="1400" b="1" i="0" u="none" strike="noStrike" kern="1200" cap="none" spc="0" normalizeH="0" baseline="0" noProof="0" dirty="0">
                <a:ln>
                  <a:noFill/>
                </a:ln>
                <a:solidFill>
                  <a:srgbClr val="000000">
                    <a:lumMod val="65000"/>
                    <a:lumOff val="35000"/>
                  </a:srgbClr>
                </a:solidFill>
                <a:effectLst/>
                <a:uLnTx/>
                <a:uFillTx/>
                <a:latin typeface="微软雅黑"/>
                <a:ea typeface="微软雅黑"/>
                <a:cs typeface="+mn-cs"/>
              </a:rPr>
              <a:t>(Y23)</a:t>
            </a:r>
            <a:endParaRPr kumimoji="0" lang="zh-CN" altLang="en-US" sz="1400" b="1" i="0" u="none" strike="noStrike" kern="1200" cap="none" spc="0" normalizeH="0" baseline="0" noProof="0" dirty="0">
              <a:ln>
                <a:noFill/>
              </a:ln>
              <a:solidFill>
                <a:srgbClr val="000000">
                  <a:lumMod val="65000"/>
                  <a:lumOff val="35000"/>
                </a:srgbClr>
              </a:solidFill>
              <a:effectLst/>
              <a:uLnTx/>
              <a:uFillTx/>
              <a:latin typeface="微软雅黑"/>
              <a:ea typeface="微软雅黑"/>
              <a:cs typeface="+mn-cs"/>
            </a:endParaRPr>
          </a:p>
        </p:txBody>
      </p:sp>
      <p:sp>
        <p:nvSpPr>
          <p:cNvPr id="59" name="流程图: 数据 58">
            <a:extLst>
              <a:ext uri="{FF2B5EF4-FFF2-40B4-BE49-F238E27FC236}">
                <a16:creationId xmlns:a16="http://schemas.microsoft.com/office/drawing/2014/main" id="{98B9577E-9A3F-447C-88C0-EB7F9CD334AA}"/>
              </a:ext>
            </a:extLst>
          </p:cNvPr>
          <p:cNvSpPr/>
          <p:nvPr/>
        </p:nvSpPr>
        <p:spPr>
          <a:xfrm rot="19445623">
            <a:off x="1251849" y="4486352"/>
            <a:ext cx="198974" cy="462027"/>
          </a:xfrm>
          <a:prstGeom prst="flowChartInputOutpu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100" b="0" i="0" u="none" strike="noStrike" kern="1200" cap="none" spc="0" normalizeH="0" baseline="0" noProof="0">
              <a:ln>
                <a:noFill/>
              </a:ln>
              <a:solidFill>
                <a:srgbClr val="FFFFFF"/>
              </a:solidFill>
              <a:effectLst/>
              <a:uLnTx/>
              <a:uFillTx/>
              <a:latin typeface="Microsoft YaHei UI"/>
              <a:ea typeface="微软雅黑"/>
              <a:cs typeface="+mn-cs"/>
            </a:endParaRPr>
          </a:p>
        </p:txBody>
      </p:sp>
      <p:sp>
        <p:nvSpPr>
          <p:cNvPr id="60" name="文本框 59">
            <a:extLst>
              <a:ext uri="{FF2B5EF4-FFF2-40B4-BE49-F238E27FC236}">
                <a16:creationId xmlns:a16="http://schemas.microsoft.com/office/drawing/2014/main" id="{FD7FFF86-85EB-4F66-81EF-AA41AD7768D9}"/>
              </a:ext>
            </a:extLst>
          </p:cNvPr>
          <p:cNvSpPr txBox="1"/>
          <p:nvPr/>
        </p:nvSpPr>
        <p:spPr>
          <a:xfrm>
            <a:off x="1148623" y="4157369"/>
            <a:ext cx="525227"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0" normalizeH="0" baseline="0" noProof="0" dirty="0">
                <a:ln>
                  <a:noFill/>
                </a:ln>
                <a:solidFill>
                  <a:srgbClr val="F2F2F2">
                    <a:lumMod val="25000"/>
                  </a:srgbClr>
                </a:solidFill>
                <a:effectLst/>
                <a:uLnTx/>
                <a:uFillTx/>
                <a:latin typeface="Microsoft YaHei UI"/>
                <a:ea typeface="微软雅黑"/>
                <a:cs typeface="+mn-cs"/>
              </a:rPr>
              <a:t>459%</a:t>
            </a:r>
            <a:endParaRPr kumimoji="0" lang="zh-CN" altLang="en-US" sz="800" b="0" i="0" u="none" strike="noStrike" kern="1200" cap="none" spc="0" normalizeH="0" baseline="0" noProof="0" dirty="0">
              <a:ln>
                <a:noFill/>
              </a:ln>
              <a:solidFill>
                <a:srgbClr val="F2F2F2">
                  <a:lumMod val="25000"/>
                </a:srgbClr>
              </a:solidFill>
              <a:effectLst/>
              <a:uLnTx/>
              <a:uFillTx/>
              <a:latin typeface="Microsoft YaHei UI"/>
              <a:ea typeface="微软雅黑"/>
              <a:cs typeface="+mn-cs"/>
            </a:endParaRPr>
          </a:p>
        </p:txBody>
      </p:sp>
    </p:spTree>
    <p:extLst>
      <p:ext uri="{BB962C8B-B14F-4D97-AF65-F5344CB8AC3E}">
        <p14:creationId xmlns:p14="http://schemas.microsoft.com/office/powerpoint/2010/main" val="951741974"/>
      </p:ext>
    </p:extLst>
  </p:cSld>
  <p:clrMapOvr>
    <a:masterClrMapping/>
  </p:clrMapOvr>
  <p:extLst mod="1">
    <p:ext uri="{6950BFC3-D8DA-4A85-94F7-54DA5524770B}">
      <p188:commentRel xmlns="" xmlns:p188="http://schemas.microsoft.com/office/powerpoint/2018/8/main" r:id="rId13"/>
    </p:ext>
  </p:extLst>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50C60023-85E9-0A4A-8810-62F7EAD215FC}"/>
              </a:ext>
            </a:extLst>
          </p:cNvPr>
          <p:cNvSpPr txBox="1"/>
          <p:nvPr/>
        </p:nvSpPr>
        <p:spPr>
          <a:xfrm>
            <a:off x="4034672" y="2875002"/>
            <a:ext cx="7098384" cy="1107996"/>
          </a:xfrm>
          <a:prstGeom prst="rect">
            <a:avLst/>
          </a:prstGeom>
          <a:noFill/>
        </p:spPr>
        <p:txBody>
          <a:bodyPr wrap="square" rtlCol="0">
            <a:spAutoFit/>
          </a:bodyPr>
          <a:lstStyle/>
          <a:p>
            <a:pPr algn="ctr"/>
            <a:r>
              <a:rPr lang="zh-CN" altLang="en-US" sz="6600" b="1" dirty="0">
                <a:solidFill>
                  <a:schemeClr val="accent5"/>
                </a:solidFill>
              </a:rPr>
              <a:t>场</a:t>
            </a:r>
          </a:p>
        </p:txBody>
      </p:sp>
    </p:spTree>
    <p:extLst>
      <p:ext uri="{BB962C8B-B14F-4D97-AF65-F5344CB8AC3E}">
        <p14:creationId xmlns:p14="http://schemas.microsoft.com/office/powerpoint/2010/main" val="71501790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FEA93F-37B7-1142-9DA9-BEA8DBC1B8C9}"/>
              </a:ext>
            </a:extLst>
          </p:cNvPr>
          <p:cNvSpPr>
            <a:spLocks noGrp="1"/>
          </p:cNvSpPr>
          <p:nvPr>
            <p:ph type="title"/>
          </p:nvPr>
        </p:nvSpPr>
        <p:spPr/>
        <p:txBody>
          <a:bodyPr/>
          <a:lstStyle/>
          <a:p>
            <a:r>
              <a:rPr lang="x-none" dirty="0"/>
              <a:t>Nespresso官旗咖啡机品类广告流量布局</a:t>
            </a:r>
          </a:p>
        </p:txBody>
      </p:sp>
      <p:sp>
        <p:nvSpPr>
          <p:cNvPr id="3" name="Text Placeholder 2">
            <a:extLst>
              <a:ext uri="{FF2B5EF4-FFF2-40B4-BE49-F238E27FC236}">
                <a16:creationId xmlns:a16="http://schemas.microsoft.com/office/drawing/2014/main" id="{FC770542-3A3D-4B4C-94D8-A0F86BA4319A}"/>
              </a:ext>
            </a:extLst>
          </p:cNvPr>
          <p:cNvSpPr>
            <a:spLocks noGrp="1"/>
          </p:cNvSpPr>
          <p:nvPr>
            <p:ph type="body" sz="quarter" idx="10"/>
          </p:nvPr>
        </p:nvSpPr>
        <p:spPr/>
        <p:txBody>
          <a:bodyPr/>
          <a:lstStyle/>
          <a:p>
            <a:pPr>
              <a:lnSpc>
                <a:spcPct val="100000"/>
              </a:lnSpc>
            </a:pPr>
            <a:r>
              <a:rPr lang="en-US" altLang="zh-CN" dirty="0">
                <a:ea typeface="Microsoft YaHei" panose="020B0503020204020204" pitchFamily="34" charset="-122"/>
              </a:rPr>
              <a:t>12</a:t>
            </a:r>
            <a:r>
              <a:rPr lang="zh-CN" altLang="en-US" dirty="0">
                <a:ea typeface="Microsoft YaHei" panose="020B0503020204020204" pitchFamily="34" charset="-122"/>
              </a:rPr>
              <a:t>月咖啡机类目广告流量同样呈现</a:t>
            </a:r>
            <a:r>
              <a:rPr lang="en-US" altLang="zh-CN" dirty="0">
                <a:ea typeface="Microsoft YaHei" panose="020B0503020204020204" pitchFamily="34" charset="-122"/>
              </a:rPr>
              <a:t>UV</a:t>
            </a:r>
            <a:r>
              <a:rPr lang="zh-CN" altLang="en-US" dirty="0">
                <a:ea typeface="Microsoft YaHei" panose="020B0503020204020204" pitchFamily="34" charset="-122"/>
              </a:rPr>
              <a:t>同比减少趋势；</a:t>
            </a:r>
            <a:endParaRPr lang="en-US" altLang="zh-CN" dirty="0">
              <a:ea typeface="Microsoft YaHei" panose="020B0503020204020204" pitchFamily="34" charset="-122"/>
            </a:endParaRPr>
          </a:p>
          <a:p>
            <a:pPr>
              <a:lnSpc>
                <a:spcPct val="100000"/>
              </a:lnSpc>
            </a:pPr>
            <a:r>
              <a:rPr lang="zh-CN" altLang="en-US" dirty="0">
                <a:ea typeface="Microsoft YaHei" panose="020B0503020204020204" pitchFamily="34" charset="-122"/>
              </a:rPr>
              <a:t>与前几月趋势一致，</a:t>
            </a:r>
            <a:r>
              <a:rPr lang="en-US" altLang="zh-CN" dirty="0">
                <a:ea typeface="Microsoft YaHei" panose="020B0503020204020204" pitchFamily="34" charset="-122"/>
              </a:rPr>
              <a:t>Nespresso</a:t>
            </a:r>
            <a:r>
              <a:rPr lang="zh-CN" altLang="en-US" dirty="0">
                <a:ea typeface="Microsoft YaHei" panose="020B0503020204020204" pitchFamily="34" charset="-122"/>
              </a:rPr>
              <a:t>在效果广告侧重从引力魔方转向万相台渠道</a:t>
            </a:r>
            <a:endParaRPr lang="x-none" dirty="0">
              <a:ea typeface="Microsoft YaHei" panose="020B0503020204020204" pitchFamily="34" charset="-122"/>
            </a:endParaRPr>
          </a:p>
        </p:txBody>
      </p:sp>
      <p:sp>
        <p:nvSpPr>
          <p:cNvPr id="4" name="Text Placeholder 3">
            <a:extLst>
              <a:ext uri="{FF2B5EF4-FFF2-40B4-BE49-F238E27FC236}">
                <a16:creationId xmlns:a16="http://schemas.microsoft.com/office/drawing/2014/main" id="{F80C708C-17CA-C943-B138-B765BF9E6964}"/>
              </a:ext>
            </a:extLst>
          </p:cNvPr>
          <p:cNvSpPr>
            <a:spLocks noGrp="1"/>
          </p:cNvSpPr>
          <p:nvPr>
            <p:ph type="body" sz="quarter" idx="11"/>
          </p:nvPr>
        </p:nvSpPr>
        <p:spPr/>
        <p:txBody>
          <a:bodyPr/>
          <a:lstStyle/>
          <a:p>
            <a:r>
              <a:rPr lang="zh-CN" altLang="en-US" dirty="0"/>
              <a:t>数据来源：生意参谋</a:t>
            </a:r>
          </a:p>
          <a:p>
            <a:r>
              <a:rPr lang="zh-CN" altLang="en-US" dirty="0"/>
              <a:t>时间维度：</a:t>
            </a:r>
            <a:r>
              <a:rPr lang="en-US" altLang="zh-CN" dirty="0"/>
              <a:t>2023.12</a:t>
            </a:r>
          </a:p>
          <a:p>
            <a:r>
              <a:rPr lang="en-US" altLang="zh-CN" dirty="0"/>
              <a:t>*</a:t>
            </a:r>
            <a:r>
              <a:rPr lang="zh-CN" altLang="en-US" dirty="0"/>
              <a:t>生意参谋暂不支持查看</a:t>
            </a:r>
            <a:r>
              <a:rPr lang="en-US" altLang="zh-CN" dirty="0"/>
              <a:t>UD</a:t>
            </a:r>
            <a:r>
              <a:rPr lang="zh-CN" altLang="en-US" dirty="0"/>
              <a:t>效果投放、超级短视频渠道的后链路转化表现</a:t>
            </a:r>
            <a:endParaRPr dirty="0"/>
          </a:p>
        </p:txBody>
      </p:sp>
      <p:graphicFrame>
        <p:nvGraphicFramePr>
          <p:cNvPr id="5" name="表格 15">
            <a:extLst>
              <a:ext uri="{FF2B5EF4-FFF2-40B4-BE49-F238E27FC236}">
                <a16:creationId xmlns:a16="http://schemas.microsoft.com/office/drawing/2014/main" id="{4EB76470-C88E-FB4E-96C3-A68D15A24431}"/>
              </a:ext>
            </a:extLst>
          </p:cNvPr>
          <p:cNvGraphicFramePr>
            <a:graphicFrameLocks noGrp="1"/>
          </p:cNvGraphicFramePr>
          <p:nvPr>
            <p:extLst>
              <p:ext uri="{D42A27DB-BD31-4B8C-83A1-F6EECF244321}">
                <p14:modId xmlns:p14="http://schemas.microsoft.com/office/powerpoint/2010/main" val="1610411799"/>
              </p:ext>
            </p:extLst>
          </p:nvPr>
        </p:nvGraphicFramePr>
        <p:xfrm>
          <a:off x="282372" y="5322458"/>
          <a:ext cx="10754571" cy="936000"/>
        </p:xfrm>
        <a:graphic>
          <a:graphicData uri="http://schemas.openxmlformats.org/drawingml/2006/table">
            <a:tbl>
              <a:tblPr firstRow="1" bandRow="1">
                <a:tableStyleId>{5C22544A-7EE6-4342-B048-85BDC9FD1C3A}</a:tableStyleId>
              </a:tblPr>
              <a:tblGrid>
                <a:gridCol w="213257">
                  <a:extLst>
                    <a:ext uri="{9D8B030D-6E8A-4147-A177-3AD203B41FA5}">
                      <a16:colId xmlns:a16="http://schemas.microsoft.com/office/drawing/2014/main" val="1569662307"/>
                    </a:ext>
                  </a:extLst>
                </a:gridCol>
                <a:gridCol w="874804">
                  <a:extLst>
                    <a:ext uri="{9D8B030D-6E8A-4147-A177-3AD203B41FA5}">
                      <a16:colId xmlns:a16="http://schemas.microsoft.com/office/drawing/2014/main" val="260454174"/>
                    </a:ext>
                  </a:extLst>
                </a:gridCol>
                <a:gridCol w="669718">
                  <a:extLst>
                    <a:ext uri="{9D8B030D-6E8A-4147-A177-3AD203B41FA5}">
                      <a16:colId xmlns:a16="http://schemas.microsoft.com/office/drawing/2014/main" val="1005581251"/>
                    </a:ext>
                  </a:extLst>
                </a:gridCol>
                <a:gridCol w="1285256">
                  <a:extLst>
                    <a:ext uri="{9D8B030D-6E8A-4147-A177-3AD203B41FA5}">
                      <a16:colId xmlns:a16="http://schemas.microsoft.com/office/drawing/2014/main" val="3847526139"/>
                    </a:ext>
                  </a:extLst>
                </a:gridCol>
                <a:gridCol w="1285256">
                  <a:extLst>
                    <a:ext uri="{9D8B030D-6E8A-4147-A177-3AD203B41FA5}">
                      <a16:colId xmlns:a16="http://schemas.microsoft.com/office/drawing/2014/main" val="3751921421"/>
                    </a:ext>
                  </a:extLst>
                </a:gridCol>
                <a:gridCol w="1285256">
                  <a:extLst>
                    <a:ext uri="{9D8B030D-6E8A-4147-A177-3AD203B41FA5}">
                      <a16:colId xmlns:a16="http://schemas.microsoft.com/office/drawing/2014/main" val="3349848825"/>
                    </a:ext>
                  </a:extLst>
                </a:gridCol>
                <a:gridCol w="1285256">
                  <a:extLst>
                    <a:ext uri="{9D8B030D-6E8A-4147-A177-3AD203B41FA5}">
                      <a16:colId xmlns:a16="http://schemas.microsoft.com/office/drawing/2014/main" val="567222659"/>
                    </a:ext>
                  </a:extLst>
                </a:gridCol>
                <a:gridCol w="1285256">
                  <a:extLst>
                    <a:ext uri="{9D8B030D-6E8A-4147-A177-3AD203B41FA5}">
                      <a16:colId xmlns:a16="http://schemas.microsoft.com/office/drawing/2014/main" val="3028846577"/>
                    </a:ext>
                  </a:extLst>
                </a:gridCol>
                <a:gridCol w="1285256">
                  <a:extLst>
                    <a:ext uri="{9D8B030D-6E8A-4147-A177-3AD203B41FA5}">
                      <a16:colId xmlns:a16="http://schemas.microsoft.com/office/drawing/2014/main" val="3405185712"/>
                    </a:ext>
                  </a:extLst>
                </a:gridCol>
                <a:gridCol w="1285256">
                  <a:extLst>
                    <a:ext uri="{9D8B030D-6E8A-4147-A177-3AD203B41FA5}">
                      <a16:colId xmlns:a16="http://schemas.microsoft.com/office/drawing/2014/main" val="2966010538"/>
                    </a:ext>
                  </a:extLst>
                </a:gridCol>
              </a:tblGrid>
              <a:tr h="312000">
                <a:tc rowSpan="3">
                  <a:txBody>
                    <a:bodyPr/>
                    <a:lstStyle/>
                    <a:p>
                      <a:pPr algn="ctr"/>
                      <a:r>
                        <a:rPr lang="zh-CN" altLang="en-US" sz="900" b="1" dirty="0">
                          <a:solidFill>
                            <a:schemeClr val="tx1"/>
                          </a:solidFill>
                          <a:latin typeface="+mn-ea"/>
                          <a:ea typeface="+mn-ea"/>
                        </a:rPr>
                        <a:t>同比</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60000"/>
                        <a:lumOff val="40000"/>
                      </a:schemeClr>
                    </a:solidFill>
                  </a:tcPr>
                </a:tc>
                <a:tc>
                  <a:txBody>
                    <a:bodyPr/>
                    <a:lstStyle/>
                    <a:p>
                      <a:pPr algn="ctr"/>
                      <a:r>
                        <a:rPr lang="zh-CN" altLang="en-US" sz="900" b="1" dirty="0">
                          <a:solidFill>
                            <a:schemeClr val="tx1"/>
                          </a:solidFill>
                          <a:latin typeface="+mn-ea"/>
                          <a:ea typeface="+mn-ea"/>
                        </a:rPr>
                        <a:t>支付人数</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1" i="0" u="none" strike="noStrike" kern="1200" dirty="0">
                          <a:solidFill>
                            <a:srgbClr val="C00000"/>
                          </a:solidFill>
                          <a:effectLst/>
                          <a:latin typeface="+mn-ea"/>
                          <a:ea typeface="+mn-ea"/>
                          <a:cs typeface="+mn-cs"/>
                        </a:rPr>
                        <a:t>-53%</a:t>
                      </a:r>
                    </a:p>
                  </a:txBody>
                  <a:tcPr marL="0" marR="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4">
                        <a:lumMod val="20000"/>
                        <a:lumOff val="80000"/>
                      </a:schemeClr>
                    </a:solidFill>
                  </a:tcPr>
                </a:tc>
                <a:tc>
                  <a:txBody>
                    <a:bodyPr/>
                    <a:lstStyle/>
                    <a:p>
                      <a:pPr marL="0" algn="ctr" defTabSz="914400" rtl="0" eaLnBrk="1" fontAlgn="ctr" latinLnBrk="0" hangingPunct="1"/>
                      <a:r>
                        <a:rPr lang="en-US" altLang="zh-CN" sz="900" b="1" i="0" u="none" strike="noStrike" kern="1200" dirty="0">
                          <a:solidFill>
                            <a:srgbClr val="C00000"/>
                          </a:solidFill>
                          <a:effectLst/>
                          <a:latin typeface="+mn-ea"/>
                          <a:ea typeface="+mn-ea"/>
                          <a:cs typeface="+mn-cs"/>
                        </a:rPr>
                        <a:t>-58%</a:t>
                      </a:r>
                    </a:p>
                  </a:txBody>
                  <a:tcPr marL="0" marR="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1" i="0" u="none" strike="noStrike" kern="1200" dirty="0">
                          <a:solidFill>
                            <a:srgbClr val="C00000"/>
                          </a:solidFill>
                          <a:effectLst/>
                          <a:latin typeface="+mn-ea"/>
                          <a:ea typeface="+mn-ea"/>
                          <a:cs typeface="+mn-cs"/>
                        </a:rPr>
                        <a:t>-98%</a:t>
                      </a:r>
                    </a:p>
                  </a:txBody>
                  <a:tcPr marL="0" marR="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1" i="0" u="none" strike="noStrike" kern="1200" dirty="0">
                          <a:solidFill>
                            <a:srgbClr val="C00000"/>
                          </a:solidFill>
                          <a:effectLst/>
                          <a:latin typeface="+mn-ea"/>
                          <a:ea typeface="+mn-ea"/>
                          <a:cs typeface="+mn-cs"/>
                        </a:rPr>
                        <a:t>-32%</a:t>
                      </a:r>
                    </a:p>
                  </a:txBody>
                  <a:tcPr marL="0" marR="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1" i="0" u="none" strike="noStrike" kern="1200">
                          <a:solidFill>
                            <a:srgbClr val="C00000"/>
                          </a:solidFill>
                          <a:effectLst/>
                          <a:latin typeface="+mn-ea"/>
                          <a:ea typeface="+mn-ea"/>
                          <a:cs typeface="+mn-cs"/>
                        </a:rPr>
                        <a:t>-39%</a:t>
                      </a:r>
                    </a:p>
                  </a:txBody>
                  <a:tcPr marL="0" marR="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1" i="0" u="none" strike="noStrike" kern="1200" dirty="0">
                          <a:solidFill>
                            <a:srgbClr val="C00000"/>
                          </a:solidFill>
                          <a:effectLst/>
                          <a:latin typeface="+mn-ea"/>
                          <a:ea typeface="+mn-ea"/>
                          <a:cs typeface="+mn-cs"/>
                        </a:rPr>
                        <a:t>-75%</a:t>
                      </a:r>
                    </a:p>
                  </a:txBody>
                  <a:tcPr marL="0" marR="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1" i="0" u="none" strike="noStrike" kern="1200" dirty="0">
                          <a:solidFill>
                            <a:schemeClr val="tx1"/>
                          </a:solidFill>
                          <a:effectLst/>
                          <a:latin typeface="+mn-ea"/>
                          <a:ea typeface="+mn-ea"/>
                          <a:cs typeface="+mn-cs"/>
                        </a:rPr>
                        <a:t>-</a:t>
                      </a:r>
                      <a:endParaRPr lang="zh-CN" altLang="en-US" sz="900" b="1" i="0" u="none" strike="noStrike" kern="1200" dirty="0">
                        <a:solidFill>
                          <a:schemeClr val="tx1"/>
                        </a:solidFill>
                        <a:effectLst/>
                        <a:latin typeface="+mn-ea"/>
                        <a:ea typeface="+mn-ea"/>
                        <a:cs typeface="+mn-cs"/>
                      </a:endParaRPr>
                    </a:p>
                  </a:txBody>
                  <a:tcPr marL="0" marR="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1" i="0" u="none" strike="noStrike" kern="1200" dirty="0">
                          <a:solidFill>
                            <a:schemeClr val="tx1"/>
                          </a:solidFill>
                          <a:effectLst/>
                          <a:latin typeface="+mn-ea"/>
                          <a:ea typeface="+mn-ea"/>
                          <a:cs typeface="+mn-cs"/>
                        </a:rPr>
                        <a:t>-</a:t>
                      </a:r>
                      <a:endParaRPr lang="zh-CN" altLang="en-US" sz="900" b="1" i="0" u="none" strike="noStrike" kern="1200" dirty="0">
                        <a:solidFill>
                          <a:schemeClr val="tx1"/>
                        </a:solidFill>
                        <a:effectLst/>
                        <a:latin typeface="+mn-ea"/>
                        <a:ea typeface="+mn-ea"/>
                        <a:cs typeface="+mn-cs"/>
                      </a:endParaRPr>
                    </a:p>
                  </a:txBody>
                  <a:tcPr marL="0" marR="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1570516781"/>
                  </a:ext>
                </a:extLst>
              </a:tr>
              <a:tr h="312000">
                <a:tc vMerge="1">
                  <a:txBody>
                    <a:bodyPr/>
                    <a:lstStyle/>
                    <a:p>
                      <a:endParaRPr lang="zh-CN" altLang="en-US"/>
                    </a:p>
                  </a:txBody>
                  <a:tcPr/>
                </a:tc>
                <a:tc>
                  <a:txBody>
                    <a:bodyPr/>
                    <a:lstStyle/>
                    <a:p>
                      <a:pPr algn="ctr"/>
                      <a:r>
                        <a:rPr lang="zh-CN" altLang="en-US" sz="900" b="1" dirty="0">
                          <a:solidFill>
                            <a:schemeClr val="tx1"/>
                          </a:solidFill>
                          <a:latin typeface="+mn-ea"/>
                          <a:ea typeface="+mn-ea"/>
                        </a:rPr>
                        <a:t>访客数</a:t>
                      </a:r>
                    </a:p>
                  </a:txBody>
                  <a:tcPr anchor="ctr">
                    <a:lnL w="381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marL="0" algn="ctr" defTabSz="914400" rtl="0" eaLnBrk="1" fontAlgn="ctr" latinLnBrk="0" hangingPunct="1"/>
                      <a:r>
                        <a:rPr lang="en-US" altLang="zh-CN" sz="900" b="1" i="0" u="none" strike="noStrike" kern="1200" dirty="0">
                          <a:solidFill>
                            <a:srgbClr val="C00000"/>
                          </a:solidFill>
                          <a:effectLst/>
                          <a:latin typeface="+mn-ea"/>
                          <a:ea typeface="+mn-ea"/>
                          <a:cs typeface="+mn-cs"/>
                        </a:rPr>
                        <a:t>-41%</a:t>
                      </a:r>
                    </a:p>
                  </a:txBody>
                  <a:tcPr marL="0" marR="0" marT="0" marB="0" anchor="ctr">
                    <a:lnL w="38100" cmpd="sng">
                      <a:noFill/>
                    </a:lnL>
                    <a:lnR w="12700" cmpd="sng">
                      <a:noFill/>
                    </a:lnR>
                    <a:lnT w="38100" cmpd="sng">
                      <a:noFill/>
                    </a:lnT>
                    <a:lnB w="12700" cmpd="sng">
                      <a:noFill/>
                    </a:lnB>
                    <a:lnTlToBr w="12700" cmpd="sng">
                      <a:noFill/>
                      <a:prstDash val="solid"/>
                    </a:lnTlToBr>
                    <a:lnBlToTr w="12700" cmpd="sng">
                      <a:noFill/>
                      <a:prstDash val="solid"/>
                    </a:lnBlToTr>
                    <a:solidFill>
                      <a:schemeClr val="accent4">
                        <a:lumMod val="20000"/>
                        <a:lumOff val="80000"/>
                      </a:schemeClr>
                    </a:solidFill>
                  </a:tcPr>
                </a:tc>
                <a:tc>
                  <a:txBody>
                    <a:bodyPr/>
                    <a:lstStyle/>
                    <a:p>
                      <a:pPr marL="0" algn="ctr" defTabSz="914400" rtl="0" eaLnBrk="1" fontAlgn="ctr" latinLnBrk="0" hangingPunct="1"/>
                      <a:r>
                        <a:rPr lang="en-US" altLang="zh-CN" sz="900" b="1" i="0" u="none" strike="noStrike" kern="1200" dirty="0">
                          <a:solidFill>
                            <a:srgbClr val="49851E"/>
                          </a:solidFill>
                          <a:effectLst/>
                          <a:latin typeface="+mn-ea"/>
                          <a:ea typeface="+mn-ea"/>
                          <a:cs typeface="+mn-cs"/>
                        </a:rPr>
                        <a:t>+52%</a:t>
                      </a:r>
                    </a:p>
                  </a:txBody>
                  <a:tcPr marL="0" marR="0" marT="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marL="0" algn="ctr" defTabSz="914400" rtl="0" eaLnBrk="1" fontAlgn="ctr" latinLnBrk="0" hangingPunct="1"/>
                      <a:r>
                        <a:rPr lang="en-US" altLang="zh-CN" sz="900" b="1" i="0" u="none" strike="noStrike" kern="1200">
                          <a:solidFill>
                            <a:srgbClr val="C00000"/>
                          </a:solidFill>
                          <a:effectLst/>
                          <a:latin typeface="+mn-ea"/>
                          <a:ea typeface="+mn-ea"/>
                          <a:cs typeface="+mn-cs"/>
                        </a:rPr>
                        <a:t>-74%</a:t>
                      </a:r>
                    </a:p>
                  </a:txBody>
                  <a:tcPr marL="0" marR="0" marT="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marL="0" algn="ctr" defTabSz="914400" rtl="0" eaLnBrk="1" fontAlgn="ctr" latinLnBrk="0" hangingPunct="1"/>
                      <a:r>
                        <a:rPr lang="en-US" altLang="zh-CN" sz="900" b="1" i="0" u="none" strike="noStrike" kern="1200" dirty="0">
                          <a:solidFill>
                            <a:srgbClr val="C00000"/>
                          </a:solidFill>
                          <a:effectLst/>
                          <a:latin typeface="+mn-ea"/>
                          <a:ea typeface="+mn-ea"/>
                          <a:cs typeface="+mn-cs"/>
                        </a:rPr>
                        <a:t>-20%</a:t>
                      </a:r>
                    </a:p>
                  </a:txBody>
                  <a:tcPr marL="0" marR="0" marT="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marL="0" algn="ctr" defTabSz="914400" rtl="0" eaLnBrk="1" fontAlgn="ctr" latinLnBrk="0" hangingPunct="1"/>
                      <a:r>
                        <a:rPr lang="en-US" altLang="zh-CN" sz="900" b="1" i="0" u="none" strike="noStrike" kern="1200">
                          <a:solidFill>
                            <a:srgbClr val="C00000"/>
                          </a:solidFill>
                          <a:effectLst/>
                          <a:latin typeface="+mn-ea"/>
                          <a:ea typeface="+mn-ea"/>
                          <a:cs typeface="+mn-cs"/>
                        </a:rPr>
                        <a:t>-33%</a:t>
                      </a:r>
                    </a:p>
                  </a:txBody>
                  <a:tcPr marL="0" marR="0" marT="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marL="0" algn="ctr" defTabSz="914400" rtl="0" eaLnBrk="1" fontAlgn="ctr" latinLnBrk="0" hangingPunct="1"/>
                      <a:r>
                        <a:rPr lang="en-US" altLang="zh-CN" sz="900" b="1" i="0" u="none" strike="noStrike" kern="1200" dirty="0">
                          <a:solidFill>
                            <a:srgbClr val="C00000"/>
                          </a:solidFill>
                          <a:effectLst/>
                          <a:latin typeface="+mn-ea"/>
                          <a:ea typeface="+mn-ea"/>
                          <a:cs typeface="+mn-cs"/>
                        </a:rPr>
                        <a:t>-6%</a:t>
                      </a:r>
                    </a:p>
                  </a:txBody>
                  <a:tcPr marL="0" marR="0" marT="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marL="0" algn="ctr" defTabSz="914400" rtl="0" eaLnBrk="1" fontAlgn="ctr" latinLnBrk="0" hangingPunct="1"/>
                      <a:r>
                        <a:rPr lang="en-US" altLang="zh-CN" sz="900" b="1" i="0" u="none" strike="noStrike" kern="1200">
                          <a:solidFill>
                            <a:srgbClr val="C00000"/>
                          </a:solidFill>
                          <a:effectLst/>
                          <a:latin typeface="+mn-ea"/>
                          <a:ea typeface="+mn-ea"/>
                          <a:cs typeface="+mn-cs"/>
                        </a:rPr>
                        <a:t>-60%</a:t>
                      </a:r>
                    </a:p>
                  </a:txBody>
                  <a:tcPr marL="0" marR="0" marT="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marL="0" algn="ctr" defTabSz="914400" rtl="0" eaLnBrk="1" fontAlgn="ctr" latinLnBrk="0" hangingPunct="1"/>
                      <a:r>
                        <a:rPr lang="en-US" altLang="zh-CN" sz="900" b="1" i="0" u="none" strike="noStrike" kern="1200" dirty="0">
                          <a:solidFill>
                            <a:srgbClr val="49851E"/>
                          </a:solidFill>
                          <a:effectLst/>
                          <a:latin typeface="+mn-ea"/>
                          <a:ea typeface="+mn-ea"/>
                          <a:cs typeface="+mn-cs"/>
                        </a:rPr>
                        <a:t>&gt;999%</a:t>
                      </a:r>
                    </a:p>
                  </a:txBody>
                  <a:tcPr marL="0" marR="0" marT="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1688396594"/>
                  </a:ext>
                </a:extLst>
              </a:tr>
              <a:tr h="312000">
                <a:tc vMerge="1">
                  <a:txBody>
                    <a:bodyPr/>
                    <a:lstStyle/>
                    <a:p>
                      <a:endParaRPr lang="zh-CN" altLang="en-US" dirty="0"/>
                    </a:p>
                  </a:txBody>
                  <a:tcPr/>
                </a:tc>
                <a:tc>
                  <a:txBody>
                    <a:bodyPr/>
                    <a:lstStyle/>
                    <a:p>
                      <a:pPr algn="ctr"/>
                      <a:r>
                        <a:rPr lang="zh-CN" altLang="en-US" sz="900" b="1" dirty="0">
                          <a:solidFill>
                            <a:schemeClr val="tx1"/>
                          </a:solidFill>
                          <a:latin typeface="+mn-ea"/>
                          <a:ea typeface="+mn-ea"/>
                        </a:rPr>
                        <a:t>支付转化率</a:t>
                      </a:r>
                    </a:p>
                  </a:txBody>
                  <a:tcPr anchor="ctr">
                    <a:lnL w="381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marL="0" algn="ctr" defTabSz="914400" rtl="0" eaLnBrk="1" fontAlgn="ctr" latinLnBrk="0" hangingPunct="1"/>
                      <a:r>
                        <a:rPr lang="en-US" altLang="zh-CN" sz="900" b="1" i="0" u="none" strike="noStrike" kern="1200" dirty="0">
                          <a:solidFill>
                            <a:srgbClr val="C00000"/>
                          </a:solidFill>
                          <a:effectLst/>
                          <a:latin typeface="+mn-ea"/>
                          <a:ea typeface="+mn-ea"/>
                          <a:cs typeface="+mn-cs"/>
                        </a:rPr>
                        <a:t>-0.1pp</a:t>
                      </a:r>
                    </a:p>
                  </a:txBody>
                  <a:tcPr marL="0" marR="0" marT="0" marB="0" anchor="ctr">
                    <a:lnL w="38100" cmpd="sng">
                      <a:noFill/>
                    </a:lnL>
                    <a:lnR w="12700" cmpd="sng">
                      <a:noFill/>
                    </a:lnR>
                    <a:lnT w="38100" cmpd="sng">
                      <a:noFill/>
                    </a:lnT>
                    <a:lnB w="12700" cmpd="sng">
                      <a:noFill/>
                    </a:lnB>
                    <a:lnTlToBr w="12700" cmpd="sng">
                      <a:noFill/>
                      <a:prstDash val="solid"/>
                    </a:lnTlToBr>
                    <a:lnBlToTr w="12700" cmpd="sng">
                      <a:noFill/>
                      <a:prstDash val="solid"/>
                    </a:lnBlToTr>
                    <a:solidFill>
                      <a:schemeClr val="accent4">
                        <a:lumMod val="20000"/>
                        <a:lumOff val="80000"/>
                      </a:schemeClr>
                    </a:solidFill>
                  </a:tcPr>
                </a:tc>
                <a:tc>
                  <a:txBody>
                    <a:bodyPr/>
                    <a:lstStyle/>
                    <a:p>
                      <a:pPr marL="0" algn="ctr" defTabSz="914400" rtl="0" eaLnBrk="1" fontAlgn="ctr" latinLnBrk="0" hangingPunct="1"/>
                      <a:r>
                        <a:rPr lang="en-US" altLang="zh-CN" sz="900" b="1" i="0" u="none" strike="noStrike" kern="1200" dirty="0">
                          <a:solidFill>
                            <a:srgbClr val="C00000"/>
                          </a:solidFill>
                          <a:effectLst/>
                          <a:latin typeface="+mn-ea"/>
                          <a:ea typeface="+mn-ea"/>
                          <a:cs typeface="+mn-cs"/>
                        </a:rPr>
                        <a:t>-1.3pp</a:t>
                      </a:r>
                    </a:p>
                  </a:txBody>
                  <a:tcPr marL="0" marR="0" marT="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marL="0" algn="ctr" defTabSz="914400" rtl="0" eaLnBrk="1" fontAlgn="ctr" latinLnBrk="0" hangingPunct="1"/>
                      <a:r>
                        <a:rPr lang="en-US" altLang="zh-CN" sz="900" b="1" i="0" u="none" strike="noStrike" kern="1200" dirty="0">
                          <a:solidFill>
                            <a:srgbClr val="C00000"/>
                          </a:solidFill>
                          <a:effectLst/>
                          <a:latin typeface="+mn-ea"/>
                          <a:ea typeface="+mn-ea"/>
                          <a:cs typeface="+mn-cs"/>
                        </a:rPr>
                        <a:t>-0.1pp</a:t>
                      </a:r>
                    </a:p>
                  </a:txBody>
                  <a:tcPr marL="0" marR="0" marT="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marL="0" algn="ctr" defTabSz="914400" rtl="0" eaLnBrk="1" fontAlgn="ctr" latinLnBrk="0" hangingPunct="1"/>
                      <a:r>
                        <a:rPr lang="en-US" altLang="zh-CN" sz="900" b="1" i="0" u="none" strike="noStrike" kern="1200" dirty="0">
                          <a:solidFill>
                            <a:srgbClr val="C00000"/>
                          </a:solidFill>
                          <a:effectLst/>
                          <a:latin typeface="+mn-ea"/>
                          <a:ea typeface="+mn-ea"/>
                          <a:cs typeface="+mn-cs"/>
                        </a:rPr>
                        <a:t>-0.2pp</a:t>
                      </a:r>
                    </a:p>
                  </a:txBody>
                  <a:tcPr marL="0" marR="0" marT="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marL="0" algn="ctr" defTabSz="914400" rtl="0" eaLnBrk="1" fontAlgn="ctr" latinLnBrk="0" hangingPunct="1"/>
                      <a:r>
                        <a:rPr lang="en-US" altLang="zh-CN" sz="900" b="1" i="0" u="none" strike="noStrike" kern="1200" dirty="0">
                          <a:solidFill>
                            <a:srgbClr val="C00000"/>
                          </a:solidFill>
                          <a:effectLst/>
                          <a:latin typeface="+mn-ea"/>
                          <a:ea typeface="+mn-ea"/>
                          <a:cs typeface="+mn-cs"/>
                        </a:rPr>
                        <a:t>-0.2pp</a:t>
                      </a:r>
                    </a:p>
                  </a:txBody>
                  <a:tcPr marL="0" marR="0" marT="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marL="0" algn="ctr" defTabSz="914400" rtl="0" eaLnBrk="1" fontAlgn="ctr" latinLnBrk="0" hangingPunct="1"/>
                      <a:r>
                        <a:rPr lang="en-US" altLang="zh-CN" sz="900" b="1" i="0" u="none" strike="noStrike" kern="1200" dirty="0">
                          <a:solidFill>
                            <a:srgbClr val="C00000"/>
                          </a:solidFill>
                          <a:effectLst/>
                          <a:latin typeface="+mn-ea"/>
                          <a:ea typeface="+mn-ea"/>
                          <a:cs typeface="+mn-cs"/>
                        </a:rPr>
                        <a:t>-4pp</a:t>
                      </a:r>
                    </a:p>
                  </a:txBody>
                  <a:tcPr marL="0" marR="0" marT="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marL="0" algn="ctr" defTabSz="914400" rtl="0" eaLnBrk="1" fontAlgn="ctr" latinLnBrk="0" hangingPunct="1"/>
                      <a:r>
                        <a:rPr lang="en-US" altLang="zh-CN" sz="900" b="1" i="0" u="none" strike="noStrike" kern="1200" dirty="0">
                          <a:solidFill>
                            <a:schemeClr val="tx1"/>
                          </a:solidFill>
                          <a:effectLst/>
                          <a:latin typeface="+mn-ea"/>
                          <a:ea typeface="+mn-ea"/>
                          <a:cs typeface="+mn-cs"/>
                        </a:rPr>
                        <a:t>-</a:t>
                      </a:r>
                      <a:endParaRPr lang="zh-CN" altLang="en-US" sz="900" b="1" i="0" u="none" strike="noStrike" kern="1200" dirty="0">
                        <a:solidFill>
                          <a:schemeClr val="tx1"/>
                        </a:solidFill>
                        <a:effectLst/>
                        <a:latin typeface="+mn-ea"/>
                        <a:ea typeface="+mn-ea"/>
                        <a:cs typeface="+mn-cs"/>
                      </a:endParaRPr>
                    </a:p>
                  </a:txBody>
                  <a:tcPr marL="0" marR="0" marT="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marL="0" algn="ctr" defTabSz="914400" rtl="0" eaLnBrk="1" fontAlgn="ctr" latinLnBrk="0" hangingPunct="1"/>
                      <a:r>
                        <a:rPr lang="en-US" altLang="zh-CN" sz="900" b="1" i="0" u="none" strike="noStrike" kern="1200" dirty="0">
                          <a:solidFill>
                            <a:schemeClr val="tx1"/>
                          </a:solidFill>
                          <a:effectLst/>
                          <a:latin typeface="+mn-ea"/>
                          <a:ea typeface="+mn-ea"/>
                          <a:cs typeface="+mn-cs"/>
                        </a:rPr>
                        <a:t>-</a:t>
                      </a:r>
                      <a:endParaRPr lang="zh-CN" altLang="en-US" sz="900" b="1" i="0" u="none" strike="noStrike" kern="1200" dirty="0">
                        <a:solidFill>
                          <a:schemeClr val="tx1"/>
                        </a:solidFill>
                        <a:effectLst/>
                        <a:latin typeface="+mn-ea"/>
                        <a:ea typeface="+mn-ea"/>
                        <a:cs typeface="+mn-cs"/>
                      </a:endParaRPr>
                    </a:p>
                  </a:txBody>
                  <a:tcPr marL="0" marR="0" marT="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4087860039"/>
                  </a:ext>
                </a:extLst>
              </a:tr>
            </a:tbl>
          </a:graphicData>
        </a:graphic>
      </p:graphicFrame>
      <p:graphicFrame>
        <p:nvGraphicFramePr>
          <p:cNvPr id="6" name="图表 10">
            <a:extLst>
              <a:ext uri="{FF2B5EF4-FFF2-40B4-BE49-F238E27FC236}">
                <a16:creationId xmlns:a16="http://schemas.microsoft.com/office/drawing/2014/main" id="{B068B674-68DA-6B4F-9D11-A1686679C187}"/>
              </a:ext>
            </a:extLst>
          </p:cNvPr>
          <p:cNvGraphicFramePr/>
          <p:nvPr>
            <p:extLst>
              <p:ext uri="{D42A27DB-BD31-4B8C-83A1-F6EECF244321}">
                <p14:modId xmlns:p14="http://schemas.microsoft.com/office/powerpoint/2010/main" val="2870277944"/>
              </p:ext>
            </p:extLst>
          </p:nvPr>
        </p:nvGraphicFramePr>
        <p:xfrm>
          <a:off x="1440000" y="1800000"/>
          <a:ext cx="10080000" cy="3420000"/>
        </p:xfrm>
        <a:graphic>
          <a:graphicData uri="http://schemas.openxmlformats.org/drawingml/2006/chart">
            <c:chart xmlns:c="http://schemas.openxmlformats.org/drawingml/2006/chart" xmlns:r="http://schemas.openxmlformats.org/officeDocument/2006/relationships" r:id="rId2"/>
          </a:graphicData>
        </a:graphic>
      </p:graphicFrame>
      <p:sp>
        <p:nvSpPr>
          <p:cNvPr id="7" name="文本框 11">
            <a:extLst>
              <a:ext uri="{FF2B5EF4-FFF2-40B4-BE49-F238E27FC236}">
                <a16:creationId xmlns:a16="http://schemas.microsoft.com/office/drawing/2014/main" id="{57936684-0370-8B4D-B0D4-54F8E34323EE}"/>
              </a:ext>
            </a:extLst>
          </p:cNvPr>
          <p:cNvSpPr txBox="1"/>
          <p:nvPr/>
        </p:nvSpPr>
        <p:spPr>
          <a:xfrm>
            <a:off x="1280702" y="5112244"/>
            <a:ext cx="864000" cy="21600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zh-CN" altLang="en-US" sz="800" b="0" i="0" u="none" strike="noStrike" kern="1200" cap="none" spc="0" normalizeH="0" baseline="0" noProof="0" dirty="0">
                <a:ln>
                  <a:noFill/>
                </a:ln>
                <a:solidFill>
                  <a:srgbClr val="000000"/>
                </a:solidFill>
                <a:effectLst/>
                <a:uLnTx/>
                <a:uFillTx/>
                <a:latin typeface="Microsoft YaHei UI"/>
                <a:ea typeface="微软雅黑"/>
                <a:cs typeface="+mn-cs"/>
              </a:rPr>
              <a:t>广告流量总体</a:t>
            </a:r>
          </a:p>
        </p:txBody>
      </p:sp>
    </p:spTree>
    <p:extLst>
      <p:ext uri="{BB962C8B-B14F-4D97-AF65-F5344CB8AC3E}">
        <p14:creationId xmlns:p14="http://schemas.microsoft.com/office/powerpoint/2010/main" val="295987555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D7CEC-E298-F941-B4FF-A321506FE138}"/>
              </a:ext>
            </a:extLst>
          </p:cNvPr>
          <p:cNvSpPr>
            <a:spLocks noGrp="1"/>
          </p:cNvSpPr>
          <p:nvPr>
            <p:ph type="title"/>
          </p:nvPr>
        </p:nvSpPr>
        <p:spPr/>
        <p:txBody>
          <a:bodyPr/>
          <a:lstStyle/>
          <a:p>
            <a:r>
              <a:rPr lang="x-none" dirty="0"/>
              <a:t>Nespresso官旗咖啡机品类平台流量布局</a:t>
            </a:r>
          </a:p>
        </p:txBody>
      </p:sp>
      <p:sp>
        <p:nvSpPr>
          <p:cNvPr id="3" name="Text Placeholder 2">
            <a:extLst>
              <a:ext uri="{FF2B5EF4-FFF2-40B4-BE49-F238E27FC236}">
                <a16:creationId xmlns:a16="http://schemas.microsoft.com/office/drawing/2014/main" id="{B1A9CB36-3012-B44F-8F5D-EB1AAF44B147}"/>
              </a:ext>
            </a:extLst>
          </p:cNvPr>
          <p:cNvSpPr>
            <a:spLocks noGrp="1"/>
          </p:cNvSpPr>
          <p:nvPr>
            <p:ph type="body" sz="quarter" idx="10"/>
          </p:nvPr>
        </p:nvSpPr>
        <p:spPr/>
        <p:txBody>
          <a:bodyPr/>
          <a:lstStyle/>
          <a:p>
            <a:pPr>
              <a:lnSpc>
                <a:spcPct val="100000"/>
              </a:lnSpc>
            </a:pPr>
            <a:r>
              <a:rPr lang="zh-CN" altLang="en-US" dirty="0">
                <a:ea typeface="Microsoft YaHei" panose="020B0503020204020204" pitchFamily="34" charset="-122"/>
              </a:rPr>
              <a:t>平台流量体量整体呈现下滑趋势；</a:t>
            </a:r>
            <a:endParaRPr lang="en-US" altLang="zh-CN" dirty="0">
              <a:ea typeface="Microsoft YaHei" panose="020B0503020204020204" pitchFamily="34" charset="-122"/>
            </a:endParaRPr>
          </a:p>
          <a:p>
            <a:pPr>
              <a:lnSpc>
                <a:spcPct val="100000"/>
              </a:lnSpc>
            </a:pPr>
            <a:r>
              <a:rPr lang="zh-CN" altLang="en-US" dirty="0">
                <a:ea typeface="Microsoft YaHei" panose="020B0503020204020204" pitchFamily="34" charset="-122"/>
              </a:rPr>
              <a:t>除手淘搜索及手淘拍立得渠道外，平台流量各细分渠道均呈现不同程度</a:t>
            </a:r>
            <a:r>
              <a:rPr lang="en-US" altLang="zh-CN" dirty="0">
                <a:ea typeface="Microsoft YaHei" panose="020B0503020204020204" pitchFamily="34" charset="-122"/>
              </a:rPr>
              <a:t>UV</a:t>
            </a:r>
            <a:r>
              <a:rPr lang="zh-CN" altLang="en-US" dirty="0">
                <a:ea typeface="Microsoft YaHei" panose="020B0503020204020204" pitchFamily="34" charset="-122"/>
              </a:rPr>
              <a:t>减少</a:t>
            </a:r>
            <a:endParaRPr lang="x-none" dirty="0">
              <a:ea typeface="Microsoft YaHei" panose="020B0503020204020204" pitchFamily="34" charset="-122"/>
            </a:endParaRPr>
          </a:p>
        </p:txBody>
      </p:sp>
      <p:sp>
        <p:nvSpPr>
          <p:cNvPr id="4" name="Text Placeholder 3">
            <a:extLst>
              <a:ext uri="{FF2B5EF4-FFF2-40B4-BE49-F238E27FC236}">
                <a16:creationId xmlns:a16="http://schemas.microsoft.com/office/drawing/2014/main" id="{6DFAD79A-574D-DA46-AAE8-1BCAA4BB2E30}"/>
              </a:ext>
            </a:extLst>
          </p:cNvPr>
          <p:cNvSpPr>
            <a:spLocks noGrp="1"/>
          </p:cNvSpPr>
          <p:nvPr>
            <p:ph type="body" sz="quarter" idx="11"/>
          </p:nvPr>
        </p:nvSpPr>
        <p:spPr/>
        <p:txBody>
          <a:bodyPr/>
          <a:lstStyle/>
          <a:p>
            <a:r>
              <a:rPr lang="zh-CN" altLang="en-US" dirty="0"/>
              <a:t>数据来源：生意参谋</a:t>
            </a:r>
          </a:p>
          <a:p>
            <a:r>
              <a:rPr lang="zh-CN" altLang="en-US" dirty="0"/>
              <a:t>时间维度：</a:t>
            </a:r>
            <a:r>
              <a:rPr lang="en-US" altLang="zh-CN" dirty="0"/>
              <a:t>2023.12</a:t>
            </a:r>
          </a:p>
        </p:txBody>
      </p:sp>
      <p:graphicFrame>
        <p:nvGraphicFramePr>
          <p:cNvPr id="5" name="图表 11">
            <a:extLst>
              <a:ext uri="{FF2B5EF4-FFF2-40B4-BE49-F238E27FC236}">
                <a16:creationId xmlns:a16="http://schemas.microsoft.com/office/drawing/2014/main" id="{5A88D551-C3AA-1B4C-B7E2-2DBE6B121500}"/>
              </a:ext>
            </a:extLst>
          </p:cNvPr>
          <p:cNvGraphicFramePr/>
          <p:nvPr>
            <p:extLst>
              <p:ext uri="{D42A27DB-BD31-4B8C-83A1-F6EECF244321}">
                <p14:modId xmlns:p14="http://schemas.microsoft.com/office/powerpoint/2010/main" val="2330001723"/>
              </p:ext>
            </p:extLst>
          </p:nvPr>
        </p:nvGraphicFramePr>
        <p:xfrm>
          <a:off x="1440000" y="1800000"/>
          <a:ext cx="10080000" cy="34200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 name="表格 15">
            <a:extLst>
              <a:ext uri="{FF2B5EF4-FFF2-40B4-BE49-F238E27FC236}">
                <a16:creationId xmlns:a16="http://schemas.microsoft.com/office/drawing/2014/main" id="{207F0BEB-11D4-354F-A63F-272AD9BC7C43}"/>
              </a:ext>
            </a:extLst>
          </p:cNvPr>
          <p:cNvGraphicFramePr>
            <a:graphicFrameLocks noGrp="1"/>
          </p:cNvGraphicFramePr>
          <p:nvPr>
            <p:extLst>
              <p:ext uri="{D42A27DB-BD31-4B8C-83A1-F6EECF244321}">
                <p14:modId xmlns:p14="http://schemas.microsoft.com/office/powerpoint/2010/main" val="1408995849"/>
              </p:ext>
            </p:extLst>
          </p:nvPr>
        </p:nvGraphicFramePr>
        <p:xfrm>
          <a:off x="280800" y="5328000"/>
          <a:ext cx="10623316" cy="900000"/>
        </p:xfrm>
        <a:graphic>
          <a:graphicData uri="http://schemas.openxmlformats.org/drawingml/2006/table">
            <a:tbl>
              <a:tblPr firstRow="1" bandRow="1">
                <a:tableStyleId>{5C22544A-7EE6-4342-B048-85BDC9FD1C3A}</a:tableStyleId>
              </a:tblPr>
              <a:tblGrid>
                <a:gridCol w="208280">
                  <a:extLst>
                    <a:ext uri="{9D8B030D-6E8A-4147-A177-3AD203B41FA5}">
                      <a16:colId xmlns:a16="http://schemas.microsoft.com/office/drawing/2014/main" val="1569662307"/>
                    </a:ext>
                  </a:extLst>
                </a:gridCol>
                <a:gridCol w="787718">
                  <a:extLst>
                    <a:ext uri="{9D8B030D-6E8A-4147-A177-3AD203B41FA5}">
                      <a16:colId xmlns:a16="http://schemas.microsoft.com/office/drawing/2014/main" val="260454174"/>
                    </a:ext>
                  </a:extLst>
                </a:gridCol>
                <a:gridCol w="894379">
                  <a:extLst>
                    <a:ext uri="{9D8B030D-6E8A-4147-A177-3AD203B41FA5}">
                      <a16:colId xmlns:a16="http://schemas.microsoft.com/office/drawing/2014/main" val="2473384081"/>
                    </a:ext>
                  </a:extLst>
                </a:gridCol>
                <a:gridCol w="1126994">
                  <a:extLst>
                    <a:ext uri="{9D8B030D-6E8A-4147-A177-3AD203B41FA5}">
                      <a16:colId xmlns:a16="http://schemas.microsoft.com/office/drawing/2014/main" val="3847526139"/>
                    </a:ext>
                  </a:extLst>
                </a:gridCol>
                <a:gridCol w="1363870">
                  <a:extLst>
                    <a:ext uri="{9D8B030D-6E8A-4147-A177-3AD203B41FA5}">
                      <a16:colId xmlns:a16="http://schemas.microsoft.com/office/drawing/2014/main" val="3751921421"/>
                    </a:ext>
                  </a:extLst>
                </a:gridCol>
                <a:gridCol w="1292570">
                  <a:extLst>
                    <a:ext uri="{9D8B030D-6E8A-4147-A177-3AD203B41FA5}">
                      <a16:colId xmlns:a16="http://schemas.microsoft.com/office/drawing/2014/main" val="3349848825"/>
                    </a:ext>
                  </a:extLst>
                </a:gridCol>
                <a:gridCol w="1241571">
                  <a:extLst>
                    <a:ext uri="{9D8B030D-6E8A-4147-A177-3AD203B41FA5}">
                      <a16:colId xmlns:a16="http://schemas.microsoft.com/office/drawing/2014/main" val="567222659"/>
                    </a:ext>
                  </a:extLst>
                </a:gridCol>
                <a:gridCol w="1258349">
                  <a:extLst>
                    <a:ext uri="{9D8B030D-6E8A-4147-A177-3AD203B41FA5}">
                      <a16:colId xmlns:a16="http://schemas.microsoft.com/office/drawing/2014/main" val="2391516373"/>
                    </a:ext>
                  </a:extLst>
                </a:gridCol>
                <a:gridCol w="1308682">
                  <a:extLst>
                    <a:ext uri="{9D8B030D-6E8A-4147-A177-3AD203B41FA5}">
                      <a16:colId xmlns:a16="http://schemas.microsoft.com/office/drawing/2014/main" val="3028846577"/>
                    </a:ext>
                  </a:extLst>
                </a:gridCol>
                <a:gridCol w="1140903">
                  <a:extLst>
                    <a:ext uri="{9D8B030D-6E8A-4147-A177-3AD203B41FA5}">
                      <a16:colId xmlns:a16="http://schemas.microsoft.com/office/drawing/2014/main" val="3405185712"/>
                    </a:ext>
                  </a:extLst>
                </a:gridCol>
              </a:tblGrid>
              <a:tr h="300000">
                <a:tc rowSpan="3">
                  <a:txBody>
                    <a:bodyPr/>
                    <a:lstStyle/>
                    <a:p>
                      <a:pPr algn="ctr"/>
                      <a:r>
                        <a:rPr lang="zh-CN" altLang="en-US" sz="900" b="1" dirty="0">
                          <a:solidFill>
                            <a:schemeClr val="tx1"/>
                          </a:solidFill>
                          <a:latin typeface="+mn-ea"/>
                          <a:ea typeface="+mn-ea"/>
                        </a:rPr>
                        <a:t>同比</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60000"/>
                        <a:lumOff val="40000"/>
                      </a:schemeClr>
                    </a:solidFill>
                  </a:tcPr>
                </a:tc>
                <a:tc>
                  <a:txBody>
                    <a:bodyPr/>
                    <a:lstStyle/>
                    <a:p>
                      <a:pPr algn="ctr"/>
                      <a:r>
                        <a:rPr lang="zh-CN" altLang="en-US" sz="900" b="1" dirty="0">
                          <a:solidFill>
                            <a:schemeClr val="tx1"/>
                          </a:solidFill>
                          <a:latin typeface="+mn-ea"/>
                          <a:ea typeface="+mn-ea"/>
                        </a:rPr>
                        <a:t>支付人数</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1" i="0" u="none" strike="noStrike" kern="1200" dirty="0">
                          <a:solidFill>
                            <a:srgbClr val="C00000"/>
                          </a:solidFill>
                          <a:effectLst/>
                          <a:latin typeface="+mn-ea"/>
                          <a:ea typeface="+mn-ea"/>
                          <a:cs typeface="+mn-cs"/>
                        </a:rPr>
                        <a:t>-56%</a:t>
                      </a:r>
                    </a:p>
                  </a:txBody>
                  <a:tcPr marL="0" marR="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4">
                        <a:lumMod val="20000"/>
                        <a:lumOff val="80000"/>
                      </a:schemeClr>
                    </a:solidFill>
                  </a:tcPr>
                </a:tc>
                <a:tc>
                  <a:txBody>
                    <a:bodyPr/>
                    <a:lstStyle/>
                    <a:p>
                      <a:pPr marL="0" algn="ctr" defTabSz="914400" rtl="0" eaLnBrk="1" fontAlgn="ctr" latinLnBrk="0" hangingPunct="1"/>
                      <a:r>
                        <a:rPr lang="en-US" altLang="zh-CN" sz="900" b="1" i="0" u="none" strike="noStrike" kern="1200" dirty="0">
                          <a:solidFill>
                            <a:srgbClr val="C00000"/>
                          </a:solidFill>
                          <a:effectLst/>
                          <a:latin typeface="+mn-ea"/>
                          <a:ea typeface="+mn-ea"/>
                          <a:cs typeface="+mn-cs"/>
                        </a:rPr>
                        <a:t>-24%</a:t>
                      </a:r>
                    </a:p>
                  </a:txBody>
                  <a:tcPr marL="0" marR="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1" i="0" u="none" strike="noStrike" kern="1200" dirty="0">
                          <a:solidFill>
                            <a:srgbClr val="C00000"/>
                          </a:solidFill>
                          <a:effectLst/>
                          <a:latin typeface="+mn-ea"/>
                          <a:ea typeface="+mn-ea"/>
                          <a:cs typeface="+mn-cs"/>
                        </a:rPr>
                        <a:t>-71%</a:t>
                      </a:r>
                    </a:p>
                  </a:txBody>
                  <a:tcPr marL="0" marR="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1" i="0" u="none" strike="noStrike" kern="1200">
                          <a:solidFill>
                            <a:srgbClr val="C00000"/>
                          </a:solidFill>
                          <a:effectLst/>
                          <a:latin typeface="+mn-ea"/>
                          <a:ea typeface="+mn-ea"/>
                          <a:cs typeface="+mn-cs"/>
                        </a:rPr>
                        <a:t>-64%</a:t>
                      </a:r>
                    </a:p>
                  </a:txBody>
                  <a:tcPr marL="0" marR="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1" i="0" u="none" strike="noStrike" kern="1200">
                          <a:solidFill>
                            <a:srgbClr val="C00000"/>
                          </a:solidFill>
                          <a:effectLst/>
                          <a:latin typeface="+mn-ea"/>
                          <a:ea typeface="+mn-ea"/>
                          <a:cs typeface="+mn-cs"/>
                        </a:rPr>
                        <a:t>-67%</a:t>
                      </a:r>
                    </a:p>
                  </a:txBody>
                  <a:tcPr marL="0" marR="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1" i="0" u="none" strike="noStrike" kern="1200">
                          <a:solidFill>
                            <a:srgbClr val="C00000"/>
                          </a:solidFill>
                          <a:effectLst/>
                          <a:latin typeface="+mn-ea"/>
                          <a:ea typeface="+mn-ea"/>
                          <a:cs typeface="+mn-cs"/>
                        </a:rPr>
                        <a:t>-8%</a:t>
                      </a:r>
                    </a:p>
                  </a:txBody>
                  <a:tcPr marL="0" marR="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1" i="0" u="none" strike="noStrike" kern="1200">
                          <a:solidFill>
                            <a:srgbClr val="C00000"/>
                          </a:solidFill>
                          <a:effectLst/>
                          <a:latin typeface="+mn-ea"/>
                          <a:ea typeface="+mn-ea"/>
                          <a:cs typeface="+mn-cs"/>
                        </a:rPr>
                        <a:t>-32%</a:t>
                      </a:r>
                    </a:p>
                  </a:txBody>
                  <a:tcPr marL="0" marR="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1" i="0" u="none" strike="noStrike" kern="1200">
                          <a:solidFill>
                            <a:srgbClr val="C00000"/>
                          </a:solidFill>
                          <a:effectLst/>
                          <a:latin typeface="+mn-ea"/>
                          <a:ea typeface="+mn-ea"/>
                          <a:cs typeface="+mn-cs"/>
                        </a:rPr>
                        <a:t>-27%</a:t>
                      </a:r>
                    </a:p>
                  </a:txBody>
                  <a:tcPr marL="0" marR="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1570516781"/>
                  </a:ext>
                </a:extLst>
              </a:tr>
              <a:tr h="300000">
                <a:tc vMerge="1">
                  <a:txBody>
                    <a:bodyPr/>
                    <a:lstStyle/>
                    <a:p>
                      <a:endParaRPr lang="zh-CN" altLang="en-US"/>
                    </a:p>
                  </a:txBody>
                  <a:tcPr/>
                </a:tc>
                <a:tc>
                  <a:txBody>
                    <a:bodyPr/>
                    <a:lstStyle/>
                    <a:p>
                      <a:pPr algn="ctr"/>
                      <a:r>
                        <a:rPr lang="zh-CN" altLang="en-US" sz="900" b="1" dirty="0">
                          <a:solidFill>
                            <a:schemeClr val="tx1"/>
                          </a:solidFill>
                          <a:latin typeface="+mn-ea"/>
                          <a:ea typeface="+mn-ea"/>
                        </a:rPr>
                        <a:t>访客数</a:t>
                      </a:r>
                    </a:p>
                  </a:txBody>
                  <a:tcPr anchor="ctr">
                    <a:lnL w="381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marL="0" algn="ctr" defTabSz="914400" rtl="0" eaLnBrk="1" fontAlgn="ctr" latinLnBrk="0" hangingPunct="1"/>
                      <a:r>
                        <a:rPr lang="en-US" altLang="zh-CN" sz="900" b="1" i="0" u="none" strike="noStrike" kern="1200" dirty="0">
                          <a:solidFill>
                            <a:srgbClr val="C00000"/>
                          </a:solidFill>
                          <a:effectLst/>
                          <a:latin typeface="+mn-ea"/>
                          <a:ea typeface="+mn-ea"/>
                          <a:cs typeface="+mn-cs"/>
                        </a:rPr>
                        <a:t>-31%</a:t>
                      </a:r>
                    </a:p>
                  </a:txBody>
                  <a:tcPr marL="0" marR="0" marT="0" marB="0" anchor="ctr">
                    <a:lnL w="38100" cmpd="sng">
                      <a:noFill/>
                    </a:lnL>
                    <a:lnR w="12700" cmpd="sng">
                      <a:noFill/>
                    </a:lnR>
                    <a:lnT w="38100" cmpd="sng">
                      <a:noFill/>
                    </a:lnT>
                    <a:lnB w="12700" cmpd="sng">
                      <a:noFill/>
                    </a:lnB>
                    <a:lnTlToBr w="12700" cmpd="sng">
                      <a:noFill/>
                      <a:prstDash val="solid"/>
                    </a:lnTlToBr>
                    <a:lnBlToTr w="12700" cmpd="sng">
                      <a:noFill/>
                      <a:prstDash val="solid"/>
                    </a:lnBlToTr>
                    <a:solidFill>
                      <a:schemeClr val="accent4">
                        <a:lumMod val="20000"/>
                        <a:lumOff val="80000"/>
                      </a:schemeClr>
                    </a:solidFill>
                  </a:tcPr>
                </a:tc>
                <a:tc>
                  <a:txBody>
                    <a:bodyPr/>
                    <a:lstStyle/>
                    <a:p>
                      <a:pPr marL="0" algn="ctr" defTabSz="914400" rtl="0" eaLnBrk="1" fontAlgn="ctr" latinLnBrk="0" hangingPunct="1"/>
                      <a:r>
                        <a:rPr lang="en-US" altLang="zh-CN" sz="900" b="1" i="0" u="none" strike="noStrike" kern="1200" dirty="0">
                          <a:solidFill>
                            <a:srgbClr val="49851E"/>
                          </a:solidFill>
                          <a:effectLst/>
                          <a:latin typeface="+mn-ea"/>
                          <a:ea typeface="+mn-ea"/>
                          <a:cs typeface="+mn-cs"/>
                        </a:rPr>
                        <a:t>+5%</a:t>
                      </a:r>
                    </a:p>
                  </a:txBody>
                  <a:tcPr marL="0" marR="0" marT="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marL="0" algn="ctr" defTabSz="914400" rtl="0" eaLnBrk="1" fontAlgn="ctr" latinLnBrk="0" hangingPunct="1"/>
                      <a:r>
                        <a:rPr lang="en-US" altLang="zh-CN" sz="900" b="1" i="0" u="none" strike="noStrike" kern="1200" dirty="0">
                          <a:solidFill>
                            <a:srgbClr val="49851E"/>
                          </a:solidFill>
                          <a:effectLst/>
                          <a:latin typeface="+mn-ea"/>
                          <a:ea typeface="+mn-ea"/>
                          <a:cs typeface="+mn-cs"/>
                        </a:rPr>
                        <a:t>+3%</a:t>
                      </a:r>
                    </a:p>
                  </a:txBody>
                  <a:tcPr marL="0" marR="0" marT="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marL="0" algn="ctr" defTabSz="914400" rtl="0" eaLnBrk="1" fontAlgn="ctr" latinLnBrk="0" hangingPunct="1"/>
                      <a:r>
                        <a:rPr lang="en-US" altLang="zh-CN" sz="900" b="1" i="0" u="none" strike="noStrike" kern="1200">
                          <a:solidFill>
                            <a:srgbClr val="C00000"/>
                          </a:solidFill>
                          <a:effectLst/>
                          <a:latin typeface="+mn-ea"/>
                          <a:ea typeface="+mn-ea"/>
                          <a:cs typeface="+mn-cs"/>
                        </a:rPr>
                        <a:t>-38%</a:t>
                      </a:r>
                    </a:p>
                  </a:txBody>
                  <a:tcPr marL="0" marR="0" marT="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marL="0" algn="ctr" defTabSz="914400" rtl="0" eaLnBrk="1" fontAlgn="ctr" latinLnBrk="0" hangingPunct="1"/>
                      <a:r>
                        <a:rPr lang="en-US" altLang="zh-CN" sz="900" b="1" i="0" u="none" strike="noStrike" kern="1200">
                          <a:solidFill>
                            <a:srgbClr val="C00000"/>
                          </a:solidFill>
                          <a:effectLst/>
                          <a:latin typeface="+mn-ea"/>
                          <a:ea typeface="+mn-ea"/>
                          <a:cs typeface="+mn-cs"/>
                        </a:rPr>
                        <a:t>-44%</a:t>
                      </a:r>
                    </a:p>
                  </a:txBody>
                  <a:tcPr marL="0" marR="0" marT="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marL="0" algn="ctr" defTabSz="914400" rtl="0" eaLnBrk="1" fontAlgn="ctr" latinLnBrk="0" hangingPunct="1"/>
                      <a:r>
                        <a:rPr lang="en-US" altLang="zh-CN" sz="900" b="1" i="0" u="none" strike="noStrike" kern="1200" dirty="0">
                          <a:solidFill>
                            <a:srgbClr val="49851E"/>
                          </a:solidFill>
                          <a:effectLst/>
                          <a:latin typeface="+mn-ea"/>
                          <a:ea typeface="+mn-ea"/>
                          <a:cs typeface="+mn-cs"/>
                        </a:rPr>
                        <a:t>+84%</a:t>
                      </a:r>
                    </a:p>
                  </a:txBody>
                  <a:tcPr marL="0" marR="0" marT="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marL="0" algn="ctr" defTabSz="914400" rtl="0" eaLnBrk="1" fontAlgn="ctr" latinLnBrk="0" hangingPunct="1"/>
                      <a:r>
                        <a:rPr lang="en-US" altLang="zh-CN" sz="900" b="1" i="0" u="none" strike="noStrike" kern="1200">
                          <a:solidFill>
                            <a:srgbClr val="C00000"/>
                          </a:solidFill>
                          <a:effectLst/>
                          <a:latin typeface="+mn-ea"/>
                          <a:ea typeface="+mn-ea"/>
                          <a:cs typeface="+mn-cs"/>
                        </a:rPr>
                        <a:t>-50%</a:t>
                      </a:r>
                    </a:p>
                  </a:txBody>
                  <a:tcPr marL="0" marR="0" marT="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marL="0" algn="ctr" defTabSz="914400" rtl="0" eaLnBrk="1" fontAlgn="ctr" latinLnBrk="0" hangingPunct="1"/>
                      <a:r>
                        <a:rPr lang="en-US" altLang="zh-CN" sz="900" b="1" i="0" u="none" strike="noStrike" kern="1200">
                          <a:solidFill>
                            <a:srgbClr val="C00000"/>
                          </a:solidFill>
                          <a:effectLst/>
                          <a:latin typeface="+mn-ea"/>
                          <a:ea typeface="+mn-ea"/>
                          <a:cs typeface="+mn-cs"/>
                        </a:rPr>
                        <a:t>-18%</a:t>
                      </a:r>
                    </a:p>
                  </a:txBody>
                  <a:tcPr marL="0" marR="0" marT="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1688396594"/>
                  </a:ext>
                </a:extLst>
              </a:tr>
              <a:tr h="300000">
                <a:tc vMerge="1">
                  <a:txBody>
                    <a:bodyPr/>
                    <a:lstStyle/>
                    <a:p>
                      <a:endParaRPr lang="zh-CN" altLang="en-US" dirty="0"/>
                    </a:p>
                  </a:txBody>
                  <a:tcPr/>
                </a:tc>
                <a:tc>
                  <a:txBody>
                    <a:bodyPr/>
                    <a:lstStyle/>
                    <a:p>
                      <a:pPr algn="ctr"/>
                      <a:r>
                        <a:rPr lang="zh-CN" altLang="en-US" sz="900" b="1" dirty="0">
                          <a:solidFill>
                            <a:schemeClr val="tx1"/>
                          </a:solidFill>
                          <a:latin typeface="+mn-ea"/>
                          <a:ea typeface="+mn-ea"/>
                        </a:rPr>
                        <a:t>支付转化率</a:t>
                      </a:r>
                    </a:p>
                  </a:txBody>
                  <a:tcPr anchor="ctr">
                    <a:lnL w="381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marL="0" algn="ctr" defTabSz="914400" rtl="0" eaLnBrk="1" fontAlgn="ctr" latinLnBrk="0" hangingPunct="1"/>
                      <a:r>
                        <a:rPr lang="en-US" altLang="zh-CN" sz="900" b="1" i="0" u="none" strike="noStrike" kern="1200" dirty="0">
                          <a:solidFill>
                            <a:srgbClr val="C00000"/>
                          </a:solidFill>
                          <a:effectLst/>
                          <a:latin typeface="+mn-ea"/>
                          <a:ea typeface="+mn-ea"/>
                          <a:cs typeface="+mn-cs"/>
                        </a:rPr>
                        <a:t>-1.2pp</a:t>
                      </a:r>
                    </a:p>
                  </a:txBody>
                  <a:tcPr marL="0" marR="0" marT="0" marB="0" anchor="ctr">
                    <a:lnL w="38100" cmpd="sng">
                      <a:noFill/>
                    </a:lnL>
                    <a:lnR w="12700" cmpd="sng">
                      <a:noFill/>
                    </a:lnR>
                    <a:lnT w="38100" cmpd="sng">
                      <a:noFill/>
                    </a:lnT>
                    <a:lnB w="12700" cmpd="sng">
                      <a:noFill/>
                    </a:lnB>
                    <a:lnTlToBr w="12700" cmpd="sng">
                      <a:noFill/>
                      <a:prstDash val="solid"/>
                    </a:lnTlToBr>
                    <a:lnBlToTr w="12700" cmpd="sng">
                      <a:noFill/>
                      <a:prstDash val="solid"/>
                    </a:lnBlToTr>
                    <a:solidFill>
                      <a:schemeClr val="accent4">
                        <a:lumMod val="20000"/>
                        <a:lumOff val="80000"/>
                      </a:schemeClr>
                    </a:solidFill>
                  </a:tcPr>
                </a:tc>
                <a:tc>
                  <a:txBody>
                    <a:bodyPr/>
                    <a:lstStyle/>
                    <a:p>
                      <a:pPr marL="0" algn="ctr" defTabSz="914400" rtl="0" eaLnBrk="1" fontAlgn="ctr" latinLnBrk="0" hangingPunct="1"/>
                      <a:r>
                        <a:rPr lang="en-US" altLang="zh-CN" sz="900" b="1" i="0" u="none" strike="noStrike" kern="1200" dirty="0">
                          <a:solidFill>
                            <a:srgbClr val="C00000"/>
                          </a:solidFill>
                          <a:effectLst/>
                          <a:latin typeface="+mn-ea"/>
                          <a:ea typeface="+mn-ea"/>
                          <a:cs typeface="+mn-cs"/>
                        </a:rPr>
                        <a:t>-0.6pp</a:t>
                      </a:r>
                    </a:p>
                  </a:txBody>
                  <a:tcPr marL="0" marR="0" marT="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marL="0" algn="ctr" defTabSz="914400" rtl="0" eaLnBrk="1" fontAlgn="ctr" latinLnBrk="0" hangingPunct="1"/>
                      <a:r>
                        <a:rPr lang="en-US" altLang="zh-CN" sz="900" b="1" i="0" u="none" strike="noStrike" kern="1200" dirty="0">
                          <a:solidFill>
                            <a:srgbClr val="C00000"/>
                          </a:solidFill>
                          <a:effectLst/>
                          <a:latin typeface="+mn-ea"/>
                          <a:ea typeface="+mn-ea"/>
                          <a:cs typeface="+mn-cs"/>
                        </a:rPr>
                        <a:t>-1.3pp</a:t>
                      </a:r>
                    </a:p>
                  </a:txBody>
                  <a:tcPr marL="0" marR="0" marT="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marL="0" algn="ctr" defTabSz="914400" rtl="0" eaLnBrk="1" fontAlgn="ctr" latinLnBrk="0" hangingPunct="1"/>
                      <a:r>
                        <a:rPr lang="en-US" altLang="zh-CN" sz="900" b="1" i="0" u="none" strike="noStrike" kern="1200" dirty="0">
                          <a:solidFill>
                            <a:srgbClr val="C00000"/>
                          </a:solidFill>
                          <a:effectLst/>
                          <a:latin typeface="+mn-ea"/>
                          <a:ea typeface="+mn-ea"/>
                          <a:cs typeface="+mn-cs"/>
                        </a:rPr>
                        <a:t>-2pp</a:t>
                      </a:r>
                    </a:p>
                  </a:txBody>
                  <a:tcPr marL="0" marR="0" marT="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marL="0" algn="ctr" defTabSz="914400" rtl="0" eaLnBrk="1" fontAlgn="ctr" latinLnBrk="0" hangingPunct="1"/>
                      <a:r>
                        <a:rPr lang="en-US" altLang="zh-CN" sz="900" b="1" i="0" u="none" strike="noStrike" kern="1200" dirty="0">
                          <a:solidFill>
                            <a:srgbClr val="C00000"/>
                          </a:solidFill>
                          <a:effectLst/>
                          <a:latin typeface="+mn-ea"/>
                          <a:ea typeface="+mn-ea"/>
                          <a:cs typeface="+mn-cs"/>
                        </a:rPr>
                        <a:t>-9pp</a:t>
                      </a:r>
                    </a:p>
                  </a:txBody>
                  <a:tcPr marL="0" marR="0" marT="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marL="0" algn="ctr" defTabSz="914400" rtl="0" eaLnBrk="1" fontAlgn="ctr" latinLnBrk="0" hangingPunct="1"/>
                      <a:r>
                        <a:rPr lang="en-US" altLang="zh-CN" sz="900" b="1" i="0" u="none" strike="noStrike" kern="1200" dirty="0">
                          <a:solidFill>
                            <a:srgbClr val="C00000"/>
                          </a:solidFill>
                          <a:effectLst/>
                          <a:latin typeface="+mn-ea"/>
                          <a:ea typeface="+mn-ea"/>
                          <a:cs typeface="+mn-cs"/>
                        </a:rPr>
                        <a:t>-0.8pp</a:t>
                      </a:r>
                    </a:p>
                  </a:txBody>
                  <a:tcPr marL="0" marR="0" marT="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marL="0" algn="ctr" defTabSz="914400" rtl="0" eaLnBrk="1" fontAlgn="ctr" latinLnBrk="0" hangingPunct="1"/>
                      <a:r>
                        <a:rPr lang="en-US" altLang="zh-CN" sz="900" b="1" i="0" u="none" strike="noStrike" kern="1200" dirty="0">
                          <a:solidFill>
                            <a:schemeClr val="accent6"/>
                          </a:solidFill>
                          <a:effectLst/>
                          <a:latin typeface="+mn-ea"/>
                          <a:ea typeface="+mn-ea"/>
                          <a:cs typeface="+mn-cs"/>
                        </a:rPr>
                        <a:t>+1.4pp</a:t>
                      </a:r>
                    </a:p>
                  </a:txBody>
                  <a:tcPr marL="0" marR="0" marT="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marL="0" algn="ctr" defTabSz="914400" rtl="0" eaLnBrk="1" fontAlgn="ctr" latinLnBrk="0" hangingPunct="1"/>
                      <a:r>
                        <a:rPr lang="en-US" altLang="zh-CN" sz="900" b="1" i="0" u="none" strike="noStrike" kern="1200" dirty="0">
                          <a:solidFill>
                            <a:srgbClr val="C00000"/>
                          </a:solidFill>
                          <a:effectLst/>
                          <a:latin typeface="+mn-ea"/>
                          <a:ea typeface="+mn-ea"/>
                          <a:cs typeface="+mn-cs"/>
                        </a:rPr>
                        <a:t>-0.8pp</a:t>
                      </a:r>
                    </a:p>
                  </a:txBody>
                  <a:tcPr marL="0" marR="0" marT="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4087860039"/>
                  </a:ext>
                </a:extLst>
              </a:tr>
            </a:tbl>
          </a:graphicData>
        </a:graphic>
      </p:graphicFrame>
      <p:sp>
        <p:nvSpPr>
          <p:cNvPr id="7" name="文本框 11">
            <a:extLst>
              <a:ext uri="{FF2B5EF4-FFF2-40B4-BE49-F238E27FC236}">
                <a16:creationId xmlns:a16="http://schemas.microsoft.com/office/drawing/2014/main" id="{9B59B7CA-606C-0A4E-B90E-5645296E571E}"/>
              </a:ext>
            </a:extLst>
          </p:cNvPr>
          <p:cNvSpPr txBox="1"/>
          <p:nvPr/>
        </p:nvSpPr>
        <p:spPr>
          <a:xfrm>
            <a:off x="1315536" y="5106458"/>
            <a:ext cx="864000" cy="215444"/>
          </a:xfrm>
          <a:prstGeom prst="rect">
            <a:avLst/>
          </a:prstGeom>
          <a:noFill/>
        </p:spPr>
        <p:txBody>
          <a:bodyPr wrap="square" rtlCol="0">
            <a:spAutoFit/>
          </a:bodyPr>
          <a:lstStyle/>
          <a:p>
            <a:pPr algn="ctr"/>
            <a:r>
              <a:rPr kumimoji="1" lang="zh-CN" altLang="en-US" sz="800" dirty="0"/>
              <a:t>平台流量总体</a:t>
            </a:r>
          </a:p>
        </p:txBody>
      </p:sp>
    </p:spTree>
    <p:extLst>
      <p:ext uri="{BB962C8B-B14F-4D97-AF65-F5344CB8AC3E}">
        <p14:creationId xmlns:p14="http://schemas.microsoft.com/office/powerpoint/2010/main" val="83391105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42F62D-05E0-D041-A4A3-7A6AF170E7EA}"/>
              </a:ext>
            </a:extLst>
          </p:cNvPr>
          <p:cNvSpPr>
            <a:spLocks noGrp="1"/>
          </p:cNvSpPr>
          <p:nvPr>
            <p:ph type="title"/>
          </p:nvPr>
        </p:nvSpPr>
        <p:spPr/>
        <p:txBody>
          <a:bodyPr/>
          <a:lstStyle/>
          <a:p>
            <a:r>
              <a:rPr lang="x-none" dirty="0"/>
              <a:t>咖啡机品类平台流量布局</a:t>
            </a:r>
            <a:r>
              <a:rPr lang="zh-CN" altLang="en-US" dirty="0"/>
              <a:t>（</a:t>
            </a:r>
            <a:r>
              <a:rPr lang="en-US" altLang="zh-CN" dirty="0"/>
              <a:t>vs.</a:t>
            </a:r>
            <a:r>
              <a:rPr lang="zh-CN" altLang="en-US" dirty="0"/>
              <a:t> 竞品）</a:t>
            </a:r>
            <a:endParaRPr lang="x-none" dirty="0"/>
          </a:p>
        </p:txBody>
      </p:sp>
      <p:sp>
        <p:nvSpPr>
          <p:cNvPr id="3" name="Text Placeholder 2">
            <a:extLst>
              <a:ext uri="{FF2B5EF4-FFF2-40B4-BE49-F238E27FC236}">
                <a16:creationId xmlns:a16="http://schemas.microsoft.com/office/drawing/2014/main" id="{B9CC51A6-39E6-0340-BFE8-580CD930A147}"/>
              </a:ext>
            </a:extLst>
          </p:cNvPr>
          <p:cNvSpPr>
            <a:spLocks noGrp="1"/>
          </p:cNvSpPr>
          <p:nvPr>
            <p:ph type="body" sz="quarter" idx="10"/>
          </p:nvPr>
        </p:nvSpPr>
        <p:spPr/>
        <p:txBody>
          <a:bodyPr/>
          <a:lstStyle/>
          <a:p>
            <a:pPr>
              <a:lnSpc>
                <a:spcPct val="100000"/>
              </a:lnSpc>
            </a:pPr>
            <a:r>
              <a:rPr lang="en-US" altLang="zh-CN" dirty="0">
                <a:ea typeface="Microsoft YaHei" panose="020B0503020204020204" pitchFamily="34" charset="-122"/>
              </a:rPr>
              <a:t>Nespresso</a:t>
            </a:r>
            <a:r>
              <a:rPr lang="en-US" dirty="0">
                <a:ea typeface="Microsoft YaHei" panose="020B0503020204020204" pitchFamily="34" charset="-122"/>
              </a:rPr>
              <a:t>12</a:t>
            </a:r>
            <a:r>
              <a:rPr lang="zh-CN" altLang="en-US" dirty="0">
                <a:ea typeface="Microsoft YaHei" panose="020B0503020204020204" pitchFamily="34" charset="-122"/>
              </a:rPr>
              <a:t>月</a:t>
            </a:r>
            <a:r>
              <a:rPr lang="en-US" altLang="zh-CN" b="1" dirty="0">
                <a:ea typeface="Microsoft YaHei" panose="020B0503020204020204" pitchFamily="34" charset="-122"/>
              </a:rPr>
              <a:t>UV</a:t>
            </a:r>
            <a:r>
              <a:rPr lang="zh-CN" altLang="en-US" b="1" dirty="0">
                <a:ea typeface="Microsoft YaHei" panose="020B0503020204020204" pitchFamily="34" charset="-122"/>
              </a:rPr>
              <a:t>体量不及核心竞品</a:t>
            </a:r>
            <a:r>
              <a:rPr lang="zh-CN" altLang="en-US" dirty="0">
                <a:ea typeface="Microsoft YaHei" panose="020B0503020204020204" pitchFamily="34" charset="-122"/>
              </a:rPr>
              <a:t>：与</a:t>
            </a:r>
            <a:r>
              <a:rPr lang="en-US" altLang="zh-CN" dirty="0">
                <a:ea typeface="Microsoft YaHei" panose="020B0503020204020204" pitchFamily="34" charset="-122"/>
              </a:rPr>
              <a:t>Top</a:t>
            </a:r>
            <a:r>
              <a:rPr lang="zh-CN" altLang="en-US" dirty="0">
                <a:ea typeface="Microsoft YaHei" panose="020B0503020204020204" pitchFamily="34" charset="-122"/>
              </a:rPr>
              <a:t>品牌相比，</a:t>
            </a:r>
            <a:r>
              <a:rPr lang="en-US" altLang="zh-CN" dirty="0">
                <a:ea typeface="Microsoft YaHei" panose="020B0503020204020204" pitchFamily="34" charset="-122"/>
              </a:rPr>
              <a:t>UV</a:t>
            </a:r>
            <a:r>
              <a:rPr lang="zh-CN" altLang="en-US" dirty="0">
                <a:ea typeface="Microsoft YaHei" panose="020B0503020204020204" pitchFamily="34" charset="-122"/>
              </a:rPr>
              <a:t>仅高于柏翠；</a:t>
            </a:r>
            <a:endParaRPr lang="en-US" altLang="zh-CN" dirty="0">
              <a:ea typeface="Microsoft YaHei" panose="020B0503020204020204" pitchFamily="34" charset="-122"/>
            </a:endParaRPr>
          </a:p>
          <a:p>
            <a:pPr>
              <a:lnSpc>
                <a:spcPct val="100000"/>
              </a:lnSpc>
            </a:pPr>
            <a:r>
              <a:rPr lang="zh-CN" altLang="en-US" dirty="0">
                <a:ea typeface="Microsoft YaHei" panose="020B0503020204020204" pitchFamily="34" charset="-122"/>
              </a:rPr>
              <a:t>格米莱及德龙及半成平台流量来源于手淘淘宝直播渠道，两品牌</a:t>
            </a:r>
            <a:r>
              <a:rPr lang="en-US" altLang="zh-CN" dirty="0">
                <a:ea typeface="Microsoft YaHei" panose="020B0503020204020204" pitchFamily="34" charset="-122"/>
              </a:rPr>
              <a:t>12</a:t>
            </a:r>
            <a:r>
              <a:rPr lang="zh-CN" altLang="en-US" dirty="0">
                <a:ea typeface="Microsoft YaHei" panose="020B0503020204020204" pitchFamily="34" charset="-122"/>
              </a:rPr>
              <a:t>月均与头部主播李佳琦合作获取大量直播流量；而百胜图、</a:t>
            </a:r>
            <a:r>
              <a:rPr lang="en-US" altLang="zh-CN" dirty="0">
                <a:ea typeface="Microsoft YaHei" panose="020B0503020204020204" pitchFamily="34" charset="-122"/>
              </a:rPr>
              <a:t>Nespresso</a:t>
            </a:r>
            <a:r>
              <a:rPr lang="zh-CN" altLang="en-US" dirty="0">
                <a:ea typeface="Microsoft YaHei" panose="020B0503020204020204" pitchFamily="34" charset="-122"/>
              </a:rPr>
              <a:t>及柏翠更依赖手淘搜索渠道获取自然流量</a:t>
            </a:r>
            <a:endParaRPr lang="x-none" dirty="0">
              <a:ea typeface="Microsoft YaHei" panose="020B0503020204020204" pitchFamily="34" charset="-122"/>
            </a:endParaRPr>
          </a:p>
        </p:txBody>
      </p:sp>
      <p:sp>
        <p:nvSpPr>
          <p:cNvPr id="4" name="Text Placeholder 3">
            <a:extLst>
              <a:ext uri="{FF2B5EF4-FFF2-40B4-BE49-F238E27FC236}">
                <a16:creationId xmlns:a16="http://schemas.microsoft.com/office/drawing/2014/main" id="{9BCA16EB-0996-1F47-8FC6-B96360EDE715}"/>
              </a:ext>
            </a:extLst>
          </p:cNvPr>
          <p:cNvSpPr>
            <a:spLocks noGrp="1"/>
          </p:cNvSpPr>
          <p:nvPr>
            <p:ph type="body" sz="quarter" idx="11"/>
          </p:nvPr>
        </p:nvSpPr>
        <p:spPr/>
        <p:txBody>
          <a:bodyPr/>
          <a:lstStyle/>
          <a:p>
            <a:r>
              <a:t>数据来源：生意参谋-品类360</a:t>
            </a:r>
          </a:p>
          <a:p>
            <a:r>
              <a:t>时间维度：2023.12</a:t>
            </a:r>
          </a:p>
        </p:txBody>
      </p:sp>
      <p:graphicFrame>
        <p:nvGraphicFramePr>
          <p:cNvPr id="5" name="图表 8">
            <a:extLst>
              <a:ext uri="{FF2B5EF4-FFF2-40B4-BE49-F238E27FC236}">
                <a16:creationId xmlns:a16="http://schemas.microsoft.com/office/drawing/2014/main" id="{39F59C7A-51E4-1B4D-A033-15EC72C50A45}"/>
              </a:ext>
            </a:extLst>
          </p:cNvPr>
          <p:cNvGraphicFramePr/>
          <p:nvPr>
            <p:extLst>
              <p:ext uri="{D42A27DB-BD31-4B8C-83A1-F6EECF244321}">
                <p14:modId xmlns:p14="http://schemas.microsoft.com/office/powerpoint/2010/main" val="690986654"/>
              </p:ext>
            </p:extLst>
          </p:nvPr>
        </p:nvGraphicFramePr>
        <p:xfrm>
          <a:off x="306967" y="1872077"/>
          <a:ext cx="3528000" cy="4500000"/>
        </p:xfrm>
        <a:graphic>
          <a:graphicData uri="http://schemas.openxmlformats.org/drawingml/2006/chart">
            <c:chart xmlns:c="http://schemas.openxmlformats.org/drawingml/2006/chart" xmlns:r="http://schemas.openxmlformats.org/officeDocument/2006/relationships" r:id="rId2"/>
          </a:graphicData>
        </a:graphic>
      </p:graphicFrame>
      <p:sp>
        <p:nvSpPr>
          <p:cNvPr id="7" name="对话气泡: 矩形 9">
            <a:extLst>
              <a:ext uri="{FF2B5EF4-FFF2-40B4-BE49-F238E27FC236}">
                <a16:creationId xmlns:a16="http://schemas.microsoft.com/office/drawing/2014/main" id="{EAB024B2-2391-DA40-8778-9E38DBB0437A}"/>
              </a:ext>
            </a:extLst>
          </p:cNvPr>
          <p:cNvSpPr/>
          <p:nvPr/>
        </p:nvSpPr>
        <p:spPr>
          <a:xfrm>
            <a:off x="4054281" y="2196660"/>
            <a:ext cx="7816264" cy="4169757"/>
          </a:xfrm>
          <a:prstGeom prst="wedgeRectCallout">
            <a:avLst>
              <a:gd name="adj1" fmla="val -53795"/>
              <a:gd name="adj2" fmla="val -14778"/>
            </a:avLst>
          </a:prstGeom>
          <a:solidFill>
            <a:schemeClr val="accent2">
              <a:lumMod val="60000"/>
              <a:lumOff val="40000"/>
              <a:alpha val="30196"/>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graphicFrame>
        <p:nvGraphicFramePr>
          <p:cNvPr id="8" name="表格 13">
            <a:extLst>
              <a:ext uri="{FF2B5EF4-FFF2-40B4-BE49-F238E27FC236}">
                <a16:creationId xmlns:a16="http://schemas.microsoft.com/office/drawing/2014/main" id="{BD4DFE7E-A0CA-7D4E-AE13-3A8F9CEB241B}"/>
              </a:ext>
            </a:extLst>
          </p:cNvPr>
          <p:cNvGraphicFramePr>
            <a:graphicFrameLocks noGrp="1"/>
          </p:cNvGraphicFramePr>
          <p:nvPr>
            <p:extLst>
              <p:ext uri="{D42A27DB-BD31-4B8C-83A1-F6EECF244321}">
                <p14:modId xmlns:p14="http://schemas.microsoft.com/office/powerpoint/2010/main" val="2766659466"/>
              </p:ext>
            </p:extLst>
          </p:nvPr>
        </p:nvGraphicFramePr>
        <p:xfrm>
          <a:off x="4163644" y="2299521"/>
          <a:ext cx="7572380" cy="4066897"/>
        </p:xfrm>
        <a:graphic>
          <a:graphicData uri="http://schemas.openxmlformats.org/drawingml/2006/table">
            <a:tbl>
              <a:tblPr firstRow="1" bandRow="1">
                <a:tableStyleId>{5C22544A-7EE6-4342-B048-85BDC9FD1C3A}</a:tableStyleId>
              </a:tblPr>
              <a:tblGrid>
                <a:gridCol w="942975">
                  <a:extLst>
                    <a:ext uri="{9D8B030D-6E8A-4147-A177-3AD203B41FA5}">
                      <a16:colId xmlns:a16="http://schemas.microsoft.com/office/drawing/2014/main" val="3555142399"/>
                    </a:ext>
                  </a:extLst>
                </a:gridCol>
                <a:gridCol w="1318261">
                  <a:extLst>
                    <a:ext uri="{9D8B030D-6E8A-4147-A177-3AD203B41FA5}">
                      <a16:colId xmlns:a16="http://schemas.microsoft.com/office/drawing/2014/main" val="3858241732"/>
                    </a:ext>
                  </a:extLst>
                </a:gridCol>
                <a:gridCol w="1327786">
                  <a:extLst>
                    <a:ext uri="{9D8B030D-6E8A-4147-A177-3AD203B41FA5}">
                      <a16:colId xmlns:a16="http://schemas.microsoft.com/office/drawing/2014/main" val="3700877617"/>
                    </a:ext>
                  </a:extLst>
                </a:gridCol>
                <a:gridCol w="1327786">
                  <a:extLst>
                    <a:ext uri="{9D8B030D-6E8A-4147-A177-3AD203B41FA5}">
                      <a16:colId xmlns:a16="http://schemas.microsoft.com/office/drawing/2014/main" val="2215010795"/>
                    </a:ext>
                  </a:extLst>
                </a:gridCol>
                <a:gridCol w="1327786">
                  <a:extLst>
                    <a:ext uri="{9D8B030D-6E8A-4147-A177-3AD203B41FA5}">
                      <a16:colId xmlns:a16="http://schemas.microsoft.com/office/drawing/2014/main" val="2792743353"/>
                    </a:ext>
                  </a:extLst>
                </a:gridCol>
                <a:gridCol w="1327786">
                  <a:extLst>
                    <a:ext uri="{9D8B030D-6E8A-4147-A177-3AD203B41FA5}">
                      <a16:colId xmlns:a16="http://schemas.microsoft.com/office/drawing/2014/main" val="2029127773"/>
                    </a:ext>
                  </a:extLst>
                </a:gridCol>
              </a:tblGrid>
              <a:tr h="374217">
                <a:tc>
                  <a:txBody>
                    <a:bodyPr/>
                    <a:lstStyle/>
                    <a:p>
                      <a:pPr algn="ctr"/>
                      <a:endParaRPr lang="zh-CN" altLang="en-US" sz="1200" dirty="0"/>
                    </a:p>
                  </a:txBody>
                  <a:tcPr anchor="ctr">
                    <a:lnL w="12700" cap="flat" cmpd="sng" algn="ctr">
                      <a:noFill/>
                      <a:prstDash val="solid"/>
                      <a:round/>
                      <a:headEnd type="none" w="med" len="med"/>
                      <a:tailEnd type="none" w="med" len="med"/>
                    </a:lnL>
                  </a:tcPr>
                </a:tc>
                <a:tc>
                  <a:txBody>
                    <a:bodyPr/>
                    <a:lstStyle/>
                    <a:p>
                      <a:pPr algn="ctr"/>
                      <a:r>
                        <a:rPr lang="zh-CN" altLang="en-US" sz="1200" b="1" dirty="0">
                          <a:solidFill>
                            <a:schemeClr val="bg1"/>
                          </a:solidFill>
                          <a:latin typeface="+mn-ea"/>
                          <a:ea typeface="+mn-ea"/>
                        </a:rPr>
                        <a:t>格米莱</a:t>
                      </a:r>
                    </a:p>
                  </a:txBody>
                  <a:tcPr anchor="ctr"/>
                </a:tc>
                <a:tc>
                  <a:txBody>
                    <a:bodyPr/>
                    <a:lstStyle/>
                    <a:p>
                      <a:pPr algn="ctr"/>
                      <a:r>
                        <a:rPr lang="zh-CN" altLang="en-US" sz="1200" b="1" dirty="0">
                          <a:solidFill>
                            <a:schemeClr val="bg1"/>
                          </a:solidFill>
                          <a:latin typeface="+mn-ea"/>
                          <a:ea typeface="+mn-ea"/>
                        </a:rPr>
                        <a:t>德龙</a:t>
                      </a:r>
                    </a:p>
                  </a:txBody>
                  <a:tcPr anchor="ctr"/>
                </a:tc>
                <a:tc>
                  <a:txBody>
                    <a:bodyPr/>
                    <a:lstStyle/>
                    <a:p>
                      <a:pPr algn="ctr"/>
                      <a:r>
                        <a:rPr lang="zh-CN" altLang="en-US" sz="1200" b="1" dirty="0">
                          <a:solidFill>
                            <a:schemeClr val="bg1"/>
                          </a:solidFill>
                          <a:latin typeface="+mn-ea"/>
                          <a:ea typeface="+mn-ea"/>
                        </a:rPr>
                        <a:t>百胜图</a:t>
                      </a:r>
                    </a:p>
                  </a:txBody>
                  <a:tcPr anchor="ctr"/>
                </a:tc>
                <a:tc>
                  <a:txBody>
                    <a:bodyPr/>
                    <a:lstStyle/>
                    <a:p>
                      <a:pPr algn="ctr"/>
                      <a:r>
                        <a:rPr lang="en-US" altLang="zh-CN" sz="1200" b="1" kern="1200" dirty="0">
                          <a:solidFill>
                            <a:schemeClr val="bg1"/>
                          </a:solidFill>
                          <a:latin typeface="+mn-ea"/>
                          <a:ea typeface="+mn-ea"/>
                          <a:cs typeface="+mn-cs"/>
                        </a:rPr>
                        <a:t>Nespresso</a:t>
                      </a:r>
                      <a:endParaRPr lang="zh-CN" altLang="en-US" sz="1200" b="1" kern="1200" dirty="0">
                        <a:solidFill>
                          <a:schemeClr val="bg1"/>
                        </a:solidFill>
                        <a:latin typeface="+mn-ea"/>
                        <a:ea typeface="+mn-ea"/>
                        <a:cs typeface="+mn-cs"/>
                      </a:endParaRPr>
                    </a:p>
                  </a:txBody>
                  <a:tcPr anchor="ctr"/>
                </a:tc>
                <a:tc>
                  <a:txBody>
                    <a:bodyPr/>
                    <a:lstStyle/>
                    <a:p>
                      <a:pPr algn="ctr"/>
                      <a:r>
                        <a:rPr lang="zh-CN" altLang="en-US" sz="1200" b="1" kern="1200" dirty="0">
                          <a:solidFill>
                            <a:schemeClr val="bg1"/>
                          </a:solidFill>
                          <a:latin typeface="+mn-ea"/>
                          <a:ea typeface="+mn-ea"/>
                          <a:cs typeface="+mn-cs"/>
                        </a:rPr>
                        <a:t>柏翠</a:t>
                      </a:r>
                    </a:p>
                  </a:txBody>
                  <a:tcPr anchor="ctr">
                    <a:lnR w="12700" cap="flat" cmpd="sng" algn="ctr">
                      <a:noFill/>
                      <a:prstDash val="solid"/>
                      <a:round/>
                      <a:headEnd type="none" w="med" len="med"/>
                      <a:tailEnd type="none" w="med" len="med"/>
                    </a:lnR>
                  </a:tcPr>
                </a:tc>
                <a:extLst>
                  <a:ext uri="{0D108BD9-81ED-4DB2-BD59-A6C34878D82A}">
                    <a16:rowId xmlns:a16="http://schemas.microsoft.com/office/drawing/2014/main" val="1327431561"/>
                  </a:ext>
                </a:extLst>
              </a:tr>
              <a:tr h="272673">
                <a:tc>
                  <a:txBody>
                    <a:bodyPr/>
                    <a:lstStyle/>
                    <a:p>
                      <a:pPr algn="ctr"/>
                      <a:r>
                        <a:rPr lang="zh-CN" altLang="en-US" sz="1000" i="1" dirty="0">
                          <a:solidFill>
                            <a:schemeClr val="tx2"/>
                          </a:solidFill>
                        </a:rPr>
                        <a:t>平台流量</a:t>
                      </a:r>
                    </a:p>
                  </a:txBody>
                  <a:tcPr anchor="ctr">
                    <a:lnL w="12700" cap="flat" cmpd="sng" algn="ctr">
                      <a:noFill/>
                      <a:prstDash val="solid"/>
                      <a:round/>
                      <a:headEnd type="none" w="med" len="med"/>
                      <a:tailEnd type="none" w="med" len="med"/>
                    </a:lnL>
                    <a:solidFill>
                      <a:schemeClr val="accent5">
                        <a:lumMod val="20000"/>
                        <a:lumOff val="80000"/>
                      </a:schemeClr>
                    </a:solidFill>
                  </a:tcPr>
                </a:tc>
                <a:tc>
                  <a:txBody>
                    <a:bodyPr/>
                    <a:lstStyle/>
                    <a:p>
                      <a:pPr algn="ctr" fontAlgn="ctr"/>
                      <a:r>
                        <a:rPr lang="en-US" altLang="zh-CN" sz="1000" b="0" i="1" u="none" strike="noStrike" kern="1200" dirty="0">
                          <a:solidFill>
                            <a:srgbClr val="A5A5A5"/>
                          </a:solidFill>
                          <a:effectLst/>
                          <a:latin typeface="微软雅黑" panose="020B0503020204020204" pitchFamily="34" charset="-122"/>
                          <a:ea typeface="微软雅黑" panose="020B0503020204020204" pitchFamily="34" charset="-122"/>
                          <a:cs typeface="+mn-cs"/>
                        </a:rPr>
                        <a:t>210,352</a:t>
                      </a:r>
                    </a:p>
                  </a:txBody>
                  <a:tcPr marL="4763" marR="4763" marT="4763" marB="0" anchor="ctr">
                    <a:solidFill>
                      <a:schemeClr val="accent5">
                        <a:lumMod val="20000"/>
                        <a:lumOff val="80000"/>
                      </a:schemeClr>
                    </a:solidFill>
                  </a:tcPr>
                </a:tc>
                <a:tc>
                  <a:txBody>
                    <a:bodyPr/>
                    <a:lstStyle/>
                    <a:p>
                      <a:pPr algn="ctr" fontAlgn="ctr"/>
                      <a:r>
                        <a:rPr lang="en-US" altLang="zh-CN" sz="1000" b="0" i="1" u="none" strike="noStrike" kern="1200" dirty="0">
                          <a:solidFill>
                            <a:srgbClr val="A5A5A5"/>
                          </a:solidFill>
                          <a:effectLst/>
                          <a:latin typeface="微软雅黑" panose="020B0503020204020204" pitchFamily="34" charset="-122"/>
                          <a:ea typeface="微软雅黑" panose="020B0503020204020204" pitchFamily="34" charset="-122"/>
                          <a:cs typeface="+mn-cs"/>
                        </a:rPr>
                        <a:t>357,110</a:t>
                      </a:r>
                    </a:p>
                  </a:txBody>
                  <a:tcPr marL="4763" marR="4763" marT="4763" marB="0" anchor="ctr">
                    <a:solidFill>
                      <a:schemeClr val="accent5">
                        <a:lumMod val="20000"/>
                        <a:lumOff val="80000"/>
                      </a:schemeClr>
                    </a:solidFill>
                  </a:tcPr>
                </a:tc>
                <a:tc>
                  <a:txBody>
                    <a:bodyPr/>
                    <a:lstStyle/>
                    <a:p>
                      <a:pPr algn="ctr" fontAlgn="ctr"/>
                      <a:r>
                        <a:rPr lang="en-US" altLang="zh-CN" sz="1000" b="0" i="1" u="none" strike="noStrike" kern="1200" dirty="0">
                          <a:solidFill>
                            <a:srgbClr val="A5A5A5"/>
                          </a:solidFill>
                          <a:effectLst/>
                          <a:latin typeface="微软雅黑" panose="020B0503020204020204" pitchFamily="34" charset="-122"/>
                          <a:ea typeface="微软雅黑" panose="020B0503020204020204" pitchFamily="34" charset="-122"/>
                          <a:cs typeface="+mn-cs"/>
                        </a:rPr>
                        <a:t>180,208</a:t>
                      </a:r>
                    </a:p>
                  </a:txBody>
                  <a:tcPr marL="4763" marR="4763" marT="4763" marB="0" anchor="ctr">
                    <a:solidFill>
                      <a:schemeClr val="accent5">
                        <a:lumMod val="20000"/>
                        <a:lumOff val="8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000" b="0" i="1" u="none" strike="noStrike" kern="1200" dirty="0">
                          <a:solidFill>
                            <a:srgbClr val="A5A5A5"/>
                          </a:solidFill>
                          <a:effectLst/>
                          <a:latin typeface="微软雅黑" panose="020B0503020204020204" pitchFamily="34" charset="-122"/>
                          <a:ea typeface="微软雅黑" panose="020B0503020204020204" pitchFamily="34" charset="-122"/>
                          <a:cs typeface="+mn-cs"/>
                        </a:rPr>
                        <a:t>120,382</a:t>
                      </a:r>
                    </a:p>
                  </a:txBody>
                  <a:tcPr marL="4763" marR="4763" marT="4763" marB="0" anchor="ctr">
                    <a:solidFill>
                      <a:schemeClr val="accent5">
                        <a:lumMod val="20000"/>
                        <a:lumOff val="80000"/>
                      </a:schemeClr>
                    </a:solidFill>
                  </a:tcPr>
                </a:tc>
                <a:tc>
                  <a:txBody>
                    <a:bodyPr/>
                    <a:lstStyle/>
                    <a:p>
                      <a:pPr algn="ctr" fontAlgn="ctr"/>
                      <a:r>
                        <a:rPr lang="en-US" altLang="zh-CN" sz="1000" b="0" i="1" u="none" strike="noStrike" kern="1200" dirty="0">
                          <a:solidFill>
                            <a:srgbClr val="A5A5A5"/>
                          </a:solidFill>
                          <a:effectLst/>
                          <a:latin typeface="微软雅黑" panose="020B0503020204020204" pitchFamily="34" charset="-122"/>
                          <a:ea typeface="微软雅黑" panose="020B0503020204020204" pitchFamily="34" charset="-122"/>
                          <a:cs typeface="+mn-cs"/>
                        </a:rPr>
                        <a:t>126,682</a:t>
                      </a:r>
                    </a:p>
                  </a:txBody>
                  <a:tcPr marL="4763" marR="4763" marT="4763" marB="0" anchor="ctr">
                    <a:lnR w="12700" cap="flat" cmpd="sng" algn="ctr">
                      <a:noFill/>
                      <a:prstDash val="solid"/>
                      <a:round/>
                      <a:headEnd type="none" w="med" len="med"/>
                      <a:tailEnd type="none" w="med" len="med"/>
                    </a:lnR>
                    <a:solidFill>
                      <a:schemeClr val="accent5">
                        <a:lumMod val="20000"/>
                        <a:lumOff val="80000"/>
                      </a:schemeClr>
                    </a:solidFill>
                  </a:tcPr>
                </a:tc>
                <a:extLst>
                  <a:ext uri="{0D108BD9-81ED-4DB2-BD59-A6C34878D82A}">
                    <a16:rowId xmlns:a16="http://schemas.microsoft.com/office/drawing/2014/main" val="2911240708"/>
                  </a:ext>
                </a:extLst>
              </a:tr>
              <a:tr h="3420007">
                <a:tc>
                  <a:txBody>
                    <a:bodyPr/>
                    <a:lstStyle/>
                    <a:p>
                      <a:pPr algn="ctr"/>
                      <a:endParaRPr lang="zh-CN" altLang="en-US" sz="1000" dirty="0"/>
                    </a:p>
                  </a:txBody>
                  <a:tcPr anchor="ctr">
                    <a:lnL w="12700" cap="flat" cmpd="sng" algn="ctr">
                      <a:noFill/>
                      <a:prstDash val="solid"/>
                      <a:round/>
                      <a:headEnd type="none" w="med" len="med"/>
                      <a:tailEnd type="none" w="med" len="med"/>
                    </a:lnL>
                    <a:noFill/>
                  </a:tcPr>
                </a:tc>
                <a:tc>
                  <a:txBody>
                    <a:bodyPr/>
                    <a:lstStyle/>
                    <a:p>
                      <a:pPr algn="ctr"/>
                      <a:endParaRPr lang="zh-CN" altLang="en-US" sz="1000" dirty="0"/>
                    </a:p>
                  </a:txBody>
                  <a:tcPr anchor="ctr">
                    <a:noFill/>
                  </a:tcPr>
                </a:tc>
                <a:tc>
                  <a:txBody>
                    <a:bodyPr/>
                    <a:lstStyle/>
                    <a:p>
                      <a:pPr algn="ctr"/>
                      <a:endParaRPr lang="zh-CN" altLang="en-US" sz="1000" dirty="0"/>
                    </a:p>
                  </a:txBody>
                  <a:tcPr anchor="ctr">
                    <a:noFill/>
                  </a:tcPr>
                </a:tc>
                <a:tc>
                  <a:txBody>
                    <a:bodyPr/>
                    <a:lstStyle/>
                    <a:p>
                      <a:pPr algn="ctr"/>
                      <a:endParaRPr lang="zh-CN" altLang="en-US" sz="1000" dirty="0"/>
                    </a:p>
                  </a:txBody>
                  <a:tcPr anchor="ctr">
                    <a:noFill/>
                  </a:tcPr>
                </a:tc>
                <a:tc>
                  <a:txBody>
                    <a:bodyPr/>
                    <a:lstStyle/>
                    <a:p>
                      <a:pPr algn="ctr"/>
                      <a:endParaRPr lang="zh-CN" altLang="en-US" sz="1000" dirty="0"/>
                    </a:p>
                  </a:txBody>
                  <a:tcPr anchor="ctr">
                    <a:noFill/>
                  </a:tcPr>
                </a:tc>
                <a:tc>
                  <a:txBody>
                    <a:bodyPr/>
                    <a:lstStyle/>
                    <a:p>
                      <a:pPr algn="ctr"/>
                      <a:endParaRPr lang="zh-CN" altLang="en-US" sz="1000" dirty="0"/>
                    </a:p>
                  </a:txBody>
                  <a:tcPr anchor="ctr">
                    <a:lnR w="12700" cap="flat" cmpd="sng" algn="ctr">
                      <a:noFill/>
                      <a:prstDash val="solid"/>
                      <a:round/>
                      <a:headEnd type="none" w="med" len="med"/>
                      <a:tailEnd type="none" w="med" len="med"/>
                    </a:lnR>
                    <a:noFill/>
                  </a:tcPr>
                </a:tc>
                <a:extLst>
                  <a:ext uri="{0D108BD9-81ED-4DB2-BD59-A6C34878D82A}">
                    <a16:rowId xmlns:a16="http://schemas.microsoft.com/office/drawing/2014/main" val="3751974040"/>
                  </a:ext>
                </a:extLst>
              </a:tr>
            </a:tbl>
          </a:graphicData>
        </a:graphic>
      </p:graphicFrame>
      <p:graphicFrame>
        <p:nvGraphicFramePr>
          <p:cNvPr id="9" name="图表 47">
            <a:extLst>
              <a:ext uri="{FF2B5EF4-FFF2-40B4-BE49-F238E27FC236}">
                <a16:creationId xmlns:a16="http://schemas.microsoft.com/office/drawing/2014/main" id="{FD996154-82D0-084D-ADAA-F137F84C14D2}"/>
              </a:ext>
            </a:extLst>
          </p:cNvPr>
          <p:cNvGraphicFramePr/>
          <p:nvPr>
            <p:extLst>
              <p:ext uri="{D42A27DB-BD31-4B8C-83A1-F6EECF244321}">
                <p14:modId xmlns:p14="http://schemas.microsoft.com/office/powerpoint/2010/main" val="3502812353"/>
              </p:ext>
            </p:extLst>
          </p:nvPr>
        </p:nvGraphicFramePr>
        <p:xfrm>
          <a:off x="6753205" y="2866498"/>
          <a:ext cx="2333782" cy="3822202"/>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0" name="图表 35">
            <a:extLst>
              <a:ext uri="{FF2B5EF4-FFF2-40B4-BE49-F238E27FC236}">
                <a16:creationId xmlns:a16="http://schemas.microsoft.com/office/drawing/2014/main" id="{81B6B0E3-F590-1445-94F4-832C1844D15E}"/>
              </a:ext>
            </a:extLst>
          </p:cNvPr>
          <p:cNvGraphicFramePr/>
          <p:nvPr>
            <p:extLst>
              <p:ext uri="{D42A27DB-BD31-4B8C-83A1-F6EECF244321}">
                <p14:modId xmlns:p14="http://schemas.microsoft.com/office/powerpoint/2010/main" val="2521854209"/>
              </p:ext>
            </p:extLst>
          </p:nvPr>
        </p:nvGraphicFramePr>
        <p:xfrm>
          <a:off x="4045934" y="2866498"/>
          <a:ext cx="2663726" cy="3822202"/>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1" name="图表 45">
            <a:extLst>
              <a:ext uri="{FF2B5EF4-FFF2-40B4-BE49-F238E27FC236}">
                <a16:creationId xmlns:a16="http://schemas.microsoft.com/office/drawing/2014/main" id="{CEB4A0B3-C34F-804C-9692-796B75D830CD}"/>
              </a:ext>
            </a:extLst>
          </p:cNvPr>
          <p:cNvGraphicFramePr/>
          <p:nvPr>
            <p:extLst>
              <p:ext uri="{D42A27DB-BD31-4B8C-83A1-F6EECF244321}">
                <p14:modId xmlns:p14="http://schemas.microsoft.com/office/powerpoint/2010/main" val="3037048732"/>
              </p:ext>
            </p:extLst>
          </p:nvPr>
        </p:nvGraphicFramePr>
        <p:xfrm>
          <a:off x="9476643" y="2854026"/>
          <a:ext cx="2333782" cy="3822202"/>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2" name="图表 46">
            <a:extLst>
              <a:ext uri="{FF2B5EF4-FFF2-40B4-BE49-F238E27FC236}">
                <a16:creationId xmlns:a16="http://schemas.microsoft.com/office/drawing/2014/main" id="{CED8806B-44D6-6C4B-9A75-AFF0C552D270}"/>
              </a:ext>
            </a:extLst>
          </p:cNvPr>
          <p:cNvGraphicFramePr/>
          <p:nvPr>
            <p:extLst>
              <p:ext uri="{D42A27DB-BD31-4B8C-83A1-F6EECF244321}">
                <p14:modId xmlns:p14="http://schemas.microsoft.com/office/powerpoint/2010/main" val="930714834"/>
              </p:ext>
            </p:extLst>
          </p:nvPr>
        </p:nvGraphicFramePr>
        <p:xfrm>
          <a:off x="5448910" y="2882352"/>
          <a:ext cx="2333782" cy="3822202"/>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3" name="图表 36">
            <a:extLst>
              <a:ext uri="{FF2B5EF4-FFF2-40B4-BE49-F238E27FC236}">
                <a16:creationId xmlns:a16="http://schemas.microsoft.com/office/drawing/2014/main" id="{E6A53C68-6291-A944-9EAE-BB56F41F9170}"/>
              </a:ext>
            </a:extLst>
          </p:cNvPr>
          <p:cNvGraphicFramePr/>
          <p:nvPr>
            <p:extLst>
              <p:ext uri="{D42A27DB-BD31-4B8C-83A1-F6EECF244321}">
                <p14:modId xmlns:p14="http://schemas.microsoft.com/office/powerpoint/2010/main" val="422902339"/>
              </p:ext>
            </p:extLst>
          </p:nvPr>
        </p:nvGraphicFramePr>
        <p:xfrm>
          <a:off x="8218501" y="2866498"/>
          <a:ext cx="2076450" cy="3822202"/>
        </p:xfrm>
        <a:graphic>
          <a:graphicData uri="http://schemas.openxmlformats.org/drawingml/2006/chart">
            <c:chart xmlns:c="http://schemas.openxmlformats.org/drawingml/2006/chart" xmlns:r="http://schemas.openxmlformats.org/officeDocument/2006/relationships" r:id="rId7"/>
          </a:graphicData>
        </a:graphic>
      </p:graphicFrame>
      <p:sp>
        <p:nvSpPr>
          <p:cNvPr id="15" name="文本框 6">
            <a:extLst>
              <a:ext uri="{FF2B5EF4-FFF2-40B4-BE49-F238E27FC236}">
                <a16:creationId xmlns:a16="http://schemas.microsoft.com/office/drawing/2014/main" id="{75D043A2-E50F-D345-8705-1E7A5489F41A}"/>
              </a:ext>
            </a:extLst>
          </p:cNvPr>
          <p:cNvSpPr txBox="1"/>
          <p:nvPr/>
        </p:nvSpPr>
        <p:spPr>
          <a:xfrm>
            <a:off x="5989914" y="2945598"/>
            <a:ext cx="540000"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800" b="0" i="0" u="none" strike="noStrike" kern="1200" cap="none" spc="0" normalizeH="0" baseline="0" noProof="0" dirty="0">
                <a:ln>
                  <a:noFill/>
                </a:ln>
                <a:solidFill>
                  <a:srgbClr val="000000"/>
                </a:solidFill>
                <a:effectLst/>
                <a:uLnTx/>
                <a:uFillTx/>
                <a:latin typeface="Microsoft YaHei UI"/>
                <a:ea typeface="微软雅黑"/>
                <a:cs typeface="+mn-cs"/>
              </a:rPr>
              <a:t>转化率</a:t>
            </a:r>
          </a:p>
        </p:txBody>
      </p:sp>
      <p:sp>
        <p:nvSpPr>
          <p:cNvPr id="17" name="文本框 23">
            <a:extLst>
              <a:ext uri="{FF2B5EF4-FFF2-40B4-BE49-F238E27FC236}">
                <a16:creationId xmlns:a16="http://schemas.microsoft.com/office/drawing/2014/main" id="{90800EC8-E218-C143-BA18-160BB6EDCFC6}"/>
              </a:ext>
            </a:extLst>
          </p:cNvPr>
          <p:cNvSpPr txBox="1"/>
          <p:nvPr/>
        </p:nvSpPr>
        <p:spPr>
          <a:xfrm>
            <a:off x="7318315" y="2945598"/>
            <a:ext cx="540000"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800" b="0" i="0" u="none" strike="noStrike" kern="1200" cap="none" spc="0" normalizeH="0" baseline="0" noProof="0" dirty="0">
                <a:ln>
                  <a:noFill/>
                </a:ln>
                <a:solidFill>
                  <a:srgbClr val="000000"/>
                </a:solidFill>
                <a:effectLst/>
                <a:uLnTx/>
                <a:uFillTx/>
                <a:latin typeface="Microsoft YaHei UI"/>
                <a:ea typeface="微软雅黑"/>
                <a:cs typeface="+mn-cs"/>
              </a:rPr>
              <a:t>转化率</a:t>
            </a:r>
          </a:p>
        </p:txBody>
      </p:sp>
      <p:sp>
        <p:nvSpPr>
          <p:cNvPr id="19" name="文本框 25">
            <a:extLst>
              <a:ext uri="{FF2B5EF4-FFF2-40B4-BE49-F238E27FC236}">
                <a16:creationId xmlns:a16="http://schemas.microsoft.com/office/drawing/2014/main" id="{01E1BA05-76C8-CF43-A3F4-CFD4BA458AA3}"/>
              </a:ext>
            </a:extLst>
          </p:cNvPr>
          <p:cNvSpPr txBox="1"/>
          <p:nvPr/>
        </p:nvSpPr>
        <p:spPr>
          <a:xfrm>
            <a:off x="8646716" y="2945598"/>
            <a:ext cx="540000"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800" b="0" i="0" u="none" strike="noStrike" kern="1200" cap="none" spc="0" normalizeH="0" baseline="0" noProof="0" dirty="0">
                <a:ln>
                  <a:noFill/>
                </a:ln>
                <a:solidFill>
                  <a:srgbClr val="000000"/>
                </a:solidFill>
                <a:effectLst/>
                <a:uLnTx/>
                <a:uFillTx/>
                <a:latin typeface="Microsoft YaHei UI"/>
                <a:ea typeface="微软雅黑"/>
                <a:cs typeface="+mn-cs"/>
              </a:rPr>
              <a:t>转化率</a:t>
            </a:r>
          </a:p>
        </p:txBody>
      </p:sp>
      <p:sp>
        <p:nvSpPr>
          <p:cNvPr id="21" name="文本框 27">
            <a:extLst>
              <a:ext uri="{FF2B5EF4-FFF2-40B4-BE49-F238E27FC236}">
                <a16:creationId xmlns:a16="http://schemas.microsoft.com/office/drawing/2014/main" id="{1840F3FD-32FB-1A45-98EB-602D6BA67E93}"/>
              </a:ext>
            </a:extLst>
          </p:cNvPr>
          <p:cNvSpPr txBox="1"/>
          <p:nvPr/>
        </p:nvSpPr>
        <p:spPr>
          <a:xfrm>
            <a:off x="10014445" y="2945598"/>
            <a:ext cx="540000"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800" b="0" i="0" u="none" strike="noStrike" kern="1200" cap="none" spc="0" normalizeH="0" baseline="0" noProof="0" dirty="0">
                <a:ln>
                  <a:noFill/>
                </a:ln>
                <a:solidFill>
                  <a:srgbClr val="000000"/>
                </a:solidFill>
                <a:effectLst/>
                <a:uLnTx/>
                <a:uFillTx/>
                <a:latin typeface="Microsoft YaHei UI"/>
                <a:ea typeface="微软雅黑"/>
                <a:cs typeface="+mn-cs"/>
              </a:rPr>
              <a:t>转化率</a:t>
            </a:r>
          </a:p>
        </p:txBody>
      </p:sp>
      <p:sp>
        <p:nvSpPr>
          <p:cNvPr id="23" name="文本框 29">
            <a:extLst>
              <a:ext uri="{FF2B5EF4-FFF2-40B4-BE49-F238E27FC236}">
                <a16:creationId xmlns:a16="http://schemas.microsoft.com/office/drawing/2014/main" id="{0FB633F3-EE05-EA40-BD69-FE85F4A89E55}"/>
              </a:ext>
            </a:extLst>
          </p:cNvPr>
          <p:cNvSpPr txBox="1"/>
          <p:nvPr/>
        </p:nvSpPr>
        <p:spPr>
          <a:xfrm>
            <a:off x="11303519" y="2945598"/>
            <a:ext cx="540000"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800" b="0" i="0" u="none" strike="noStrike" kern="1200" cap="none" spc="0" normalizeH="0" baseline="0" noProof="0" dirty="0">
                <a:ln>
                  <a:noFill/>
                </a:ln>
                <a:solidFill>
                  <a:srgbClr val="000000"/>
                </a:solidFill>
                <a:effectLst/>
                <a:uLnTx/>
                <a:uFillTx/>
                <a:latin typeface="Microsoft YaHei UI"/>
                <a:ea typeface="微软雅黑"/>
                <a:cs typeface="+mn-cs"/>
              </a:rPr>
              <a:t>转化率</a:t>
            </a:r>
          </a:p>
        </p:txBody>
      </p:sp>
      <p:graphicFrame>
        <p:nvGraphicFramePr>
          <p:cNvPr id="24" name="表格 2">
            <a:extLst>
              <a:ext uri="{FF2B5EF4-FFF2-40B4-BE49-F238E27FC236}">
                <a16:creationId xmlns:a16="http://schemas.microsoft.com/office/drawing/2014/main" id="{0A84CB74-35A7-8847-BDBF-95829B09FCFD}"/>
              </a:ext>
            </a:extLst>
          </p:cNvPr>
          <p:cNvGraphicFramePr>
            <a:graphicFrameLocks noGrp="1"/>
          </p:cNvGraphicFramePr>
          <p:nvPr>
            <p:extLst>
              <p:ext uri="{D42A27DB-BD31-4B8C-83A1-F6EECF244321}">
                <p14:modId xmlns:p14="http://schemas.microsoft.com/office/powerpoint/2010/main" val="2188310031"/>
              </p:ext>
            </p:extLst>
          </p:nvPr>
        </p:nvGraphicFramePr>
        <p:xfrm>
          <a:off x="321455" y="2491669"/>
          <a:ext cx="3503424" cy="712788"/>
        </p:xfrm>
        <a:graphic>
          <a:graphicData uri="http://schemas.openxmlformats.org/drawingml/2006/table">
            <a:tbl>
              <a:tblPr bandRow="1">
                <a:tableStyleId>{5C22544A-7EE6-4342-B048-85BDC9FD1C3A}</a:tableStyleId>
              </a:tblPr>
              <a:tblGrid>
                <a:gridCol w="479367">
                  <a:extLst>
                    <a:ext uri="{9D8B030D-6E8A-4147-A177-3AD203B41FA5}">
                      <a16:colId xmlns:a16="http://schemas.microsoft.com/office/drawing/2014/main" val="4112603588"/>
                    </a:ext>
                  </a:extLst>
                </a:gridCol>
                <a:gridCol w="594401">
                  <a:extLst>
                    <a:ext uri="{9D8B030D-6E8A-4147-A177-3AD203B41FA5}">
                      <a16:colId xmlns:a16="http://schemas.microsoft.com/office/drawing/2014/main" val="3382739526"/>
                    </a:ext>
                  </a:extLst>
                </a:gridCol>
                <a:gridCol w="576452">
                  <a:extLst>
                    <a:ext uri="{9D8B030D-6E8A-4147-A177-3AD203B41FA5}">
                      <a16:colId xmlns:a16="http://schemas.microsoft.com/office/drawing/2014/main" val="2999805940"/>
                    </a:ext>
                  </a:extLst>
                </a:gridCol>
                <a:gridCol w="609600">
                  <a:extLst>
                    <a:ext uri="{9D8B030D-6E8A-4147-A177-3AD203B41FA5}">
                      <a16:colId xmlns:a16="http://schemas.microsoft.com/office/drawing/2014/main" val="3329545957"/>
                    </a:ext>
                  </a:extLst>
                </a:gridCol>
                <a:gridCol w="717550">
                  <a:extLst>
                    <a:ext uri="{9D8B030D-6E8A-4147-A177-3AD203B41FA5}">
                      <a16:colId xmlns:a16="http://schemas.microsoft.com/office/drawing/2014/main" val="3193261492"/>
                    </a:ext>
                  </a:extLst>
                </a:gridCol>
                <a:gridCol w="526054">
                  <a:extLst>
                    <a:ext uri="{9D8B030D-6E8A-4147-A177-3AD203B41FA5}">
                      <a16:colId xmlns:a16="http://schemas.microsoft.com/office/drawing/2014/main" val="996208042"/>
                    </a:ext>
                  </a:extLst>
                </a:gridCol>
              </a:tblGrid>
              <a:tr h="309277">
                <a:tc>
                  <a:txBody>
                    <a:bodyPr/>
                    <a:lstStyle/>
                    <a:p>
                      <a:pPr algn="ctr"/>
                      <a:endParaRPr lang="zh-CN" altLang="en-US" sz="800" b="1" dirty="0">
                        <a:solidFill>
                          <a:schemeClr val="bg1"/>
                        </a:solidFill>
                      </a:endParaRPr>
                    </a:p>
                  </a:txBody>
                  <a:tcPr anchor="ctr">
                    <a:lnL w="12700" cap="flat" cmpd="sng" algn="ctr">
                      <a:noFill/>
                      <a:prstDash val="solid"/>
                      <a:round/>
                      <a:headEnd type="none" w="med" len="med"/>
                      <a:tailEnd type="none" w="med" len="med"/>
                    </a:lnL>
                    <a:solidFill>
                      <a:schemeClr val="accent4">
                        <a:lumMod val="60000"/>
                        <a:lumOff val="40000"/>
                      </a:schemeClr>
                    </a:solidFill>
                  </a:tcPr>
                </a:tc>
                <a:tc>
                  <a:txBody>
                    <a:bodyPr/>
                    <a:lstStyle/>
                    <a:p>
                      <a:pPr algn="ctr"/>
                      <a:r>
                        <a:rPr lang="zh-CN" altLang="en-US" sz="900" b="1" dirty="0">
                          <a:solidFill>
                            <a:schemeClr val="bg1"/>
                          </a:solidFill>
                        </a:rPr>
                        <a:t>格米莱</a:t>
                      </a:r>
                    </a:p>
                  </a:txBody>
                  <a:tcPr anchor="ctr">
                    <a:solidFill>
                      <a:schemeClr val="accent4">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900" b="1" kern="1200" dirty="0">
                          <a:solidFill>
                            <a:schemeClr val="bg1"/>
                          </a:solidFill>
                          <a:latin typeface="+mn-lt"/>
                          <a:ea typeface="+mn-ea"/>
                          <a:cs typeface="+mn-cs"/>
                        </a:rPr>
                        <a:t>德龙</a:t>
                      </a:r>
                    </a:p>
                  </a:txBody>
                  <a:tcPr anchor="ctr">
                    <a:solidFill>
                      <a:schemeClr val="accent4">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900" b="1" kern="1200" dirty="0">
                          <a:solidFill>
                            <a:schemeClr val="bg1"/>
                          </a:solidFill>
                          <a:latin typeface="+mn-lt"/>
                          <a:ea typeface="+mn-ea"/>
                          <a:cs typeface="+mn-cs"/>
                        </a:rPr>
                        <a:t>百胜图</a:t>
                      </a:r>
                    </a:p>
                  </a:txBody>
                  <a:tcPr anchor="ctr">
                    <a:solidFill>
                      <a:schemeClr val="accent4">
                        <a:lumMod val="60000"/>
                        <a:lumOff val="40000"/>
                      </a:schemeClr>
                    </a:solidFill>
                  </a:tcPr>
                </a:tc>
                <a:tc>
                  <a:txBody>
                    <a:bodyPr/>
                    <a:lstStyle/>
                    <a:p>
                      <a:pPr algn="ctr"/>
                      <a:r>
                        <a:rPr lang="en-US" altLang="zh-CN" sz="800" b="1" kern="1200" dirty="0">
                          <a:solidFill>
                            <a:schemeClr val="bg1"/>
                          </a:solidFill>
                          <a:latin typeface="+mn-lt"/>
                          <a:ea typeface="+mn-ea"/>
                          <a:cs typeface="+mn-cs"/>
                        </a:rPr>
                        <a:t>Nespresso</a:t>
                      </a:r>
                      <a:endParaRPr lang="zh-CN" altLang="en-US" sz="800" b="1" kern="1200" dirty="0">
                        <a:solidFill>
                          <a:schemeClr val="bg1"/>
                        </a:solidFill>
                        <a:latin typeface="+mn-lt"/>
                        <a:ea typeface="+mn-ea"/>
                        <a:cs typeface="+mn-cs"/>
                      </a:endParaRPr>
                    </a:p>
                  </a:txBody>
                  <a:tcPr anchor="ctr">
                    <a:solidFill>
                      <a:schemeClr val="accent4">
                        <a:lumMod val="60000"/>
                        <a:lumOff val="40000"/>
                      </a:schemeClr>
                    </a:solidFill>
                  </a:tcPr>
                </a:tc>
                <a:tc>
                  <a:txBody>
                    <a:bodyPr/>
                    <a:lstStyle/>
                    <a:p>
                      <a:pPr algn="ctr"/>
                      <a:r>
                        <a:rPr lang="zh-CN" altLang="en-US" sz="900" b="1" kern="1200" dirty="0">
                          <a:solidFill>
                            <a:schemeClr val="bg1"/>
                          </a:solidFill>
                          <a:latin typeface="+mn-lt"/>
                          <a:ea typeface="+mn-ea"/>
                          <a:cs typeface="+mn-cs"/>
                        </a:rPr>
                        <a:t>柏翠</a:t>
                      </a:r>
                    </a:p>
                  </a:txBody>
                  <a:tcPr anchor="ctr">
                    <a:lnR w="12700" cap="flat" cmpd="sng" algn="ctr">
                      <a:noFill/>
                      <a:prstDash val="solid"/>
                      <a:round/>
                      <a:headEnd type="none" w="med" len="med"/>
                      <a:tailEnd type="none" w="med" len="med"/>
                    </a:lnR>
                    <a:solidFill>
                      <a:schemeClr val="accent4">
                        <a:lumMod val="60000"/>
                        <a:lumOff val="40000"/>
                      </a:schemeClr>
                    </a:solidFill>
                  </a:tcPr>
                </a:tc>
                <a:extLst>
                  <a:ext uri="{0D108BD9-81ED-4DB2-BD59-A6C34878D82A}">
                    <a16:rowId xmlns:a16="http://schemas.microsoft.com/office/drawing/2014/main" val="621995128"/>
                  </a:ext>
                </a:extLst>
              </a:tr>
              <a:tr h="403511">
                <a:tc>
                  <a:txBody>
                    <a:bodyPr/>
                    <a:lstStyle/>
                    <a:p>
                      <a:pPr algn="ctr"/>
                      <a:r>
                        <a:rPr lang="zh-CN" altLang="en-US" sz="800" i="0" dirty="0">
                          <a:solidFill>
                            <a:schemeClr val="tx1">
                              <a:lumMod val="65000"/>
                              <a:lumOff val="35000"/>
                            </a:schemeClr>
                          </a:solidFill>
                        </a:rPr>
                        <a:t>总</a:t>
                      </a:r>
                      <a:r>
                        <a:rPr lang="en-US" altLang="zh-CN" sz="800" i="0" dirty="0">
                          <a:solidFill>
                            <a:schemeClr val="tx1">
                              <a:lumMod val="65000"/>
                              <a:lumOff val="35000"/>
                            </a:schemeClr>
                          </a:solidFill>
                        </a:rPr>
                        <a:t>UV</a:t>
                      </a:r>
                      <a:endParaRPr lang="zh-CN" altLang="en-US" sz="800" i="0" dirty="0">
                        <a:solidFill>
                          <a:schemeClr val="tx1">
                            <a:lumMod val="65000"/>
                            <a:lumOff val="35000"/>
                          </a:schemeClr>
                        </a:solidFill>
                      </a:endParaRPr>
                    </a:p>
                  </a:txBody>
                  <a:tcPr anchor="ctr">
                    <a:lnL w="12700" cap="flat" cmpd="sng" algn="ctr">
                      <a:noFill/>
                      <a:prstDash val="solid"/>
                      <a:round/>
                      <a:headEnd type="none" w="med" len="med"/>
                      <a:tailEnd type="none" w="med" len="med"/>
                    </a:lnL>
                    <a:solidFill>
                      <a:schemeClr val="accent4">
                        <a:lumMod val="20000"/>
                        <a:lumOff val="80000"/>
                      </a:schemeClr>
                    </a:solidFill>
                  </a:tcPr>
                </a:tc>
                <a:tc>
                  <a:txBody>
                    <a:bodyPr/>
                    <a:lstStyle/>
                    <a:p>
                      <a:pPr algn="ctr" fontAlgn="ctr"/>
                      <a:r>
                        <a:rPr lang="en-US" altLang="zh-CN" sz="900" b="0" i="0" u="none" strike="noStrike" kern="1200" dirty="0">
                          <a:solidFill>
                            <a:srgbClr val="595959"/>
                          </a:solidFill>
                          <a:effectLst/>
                          <a:latin typeface="微软雅黑" panose="020B0503020204020204" pitchFamily="34" charset="-122"/>
                          <a:ea typeface="微软雅黑" panose="020B0503020204020204" pitchFamily="34" charset="-122"/>
                          <a:cs typeface="+mn-cs"/>
                        </a:rPr>
                        <a:t>801,081</a:t>
                      </a:r>
                    </a:p>
                  </a:txBody>
                  <a:tcPr marL="4763" marR="4763" marT="4763" marB="0" anchor="ctr">
                    <a:solidFill>
                      <a:schemeClr val="accent4">
                        <a:lumMod val="20000"/>
                        <a:lumOff val="8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900" b="0" i="0" u="none" strike="noStrike" kern="1200" dirty="0">
                          <a:solidFill>
                            <a:srgbClr val="595959"/>
                          </a:solidFill>
                          <a:effectLst/>
                          <a:latin typeface="微软雅黑" panose="020B0503020204020204" pitchFamily="34" charset="-122"/>
                          <a:ea typeface="微软雅黑" panose="020B0503020204020204" pitchFamily="34" charset="-122"/>
                          <a:cs typeface="+mn-cs"/>
                        </a:rPr>
                        <a:t>875,775</a:t>
                      </a:r>
                    </a:p>
                  </a:txBody>
                  <a:tcPr marL="4763" marR="4763" marT="4763" marB="0" anchor="ctr">
                    <a:solidFill>
                      <a:schemeClr val="accent4">
                        <a:lumMod val="20000"/>
                        <a:lumOff val="80000"/>
                      </a:schemeClr>
                    </a:solidFill>
                  </a:tcPr>
                </a:tc>
                <a:tc>
                  <a:txBody>
                    <a:bodyPr/>
                    <a:lstStyle/>
                    <a:p>
                      <a:pPr algn="ctr" fontAlgn="ctr"/>
                      <a:r>
                        <a:rPr lang="en-US" altLang="zh-CN" sz="900" b="0" i="0" u="none" strike="noStrike" kern="1200" dirty="0">
                          <a:solidFill>
                            <a:srgbClr val="595959"/>
                          </a:solidFill>
                          <a:effectLst/>
                          <a:latin typeface="微软雅黑" panose="020B0503020204020204" pitchFamily="34" charset="-122"/>
                          <a:ea typeface="微软雅黑" panose="020B0503020204020204" pitchFamily="34" charset="-122"/>
                          <a:cs typeface="+mn-cs"/>
                        </a:rPr>
                        <a:t>425,839</a:t>
                      </a:r>
                    </a:p>
                  </a:txBody>
                  <a:tcPr marL="4763" marR="4763" marT="4763" marB="0" anchor="ctr">
                    <a:solidFill>
                      <a:schemeClr val="accent4">
                        <a:lumMod val="20000"/>
                        <a:lumOff val="8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900" b="0" i="0" u="none" strike="noStrike" kern="1200" dirty="0">
                          <a:solidFill>
                            <a:srgbClr val="595959"/>
                          </a:solidFill>
                          <a:effectLst/>
                          <a:latin typeface="微软雅黑" panose="020B0503020204020204" pitchFamily="34" charset="-122"/>
                          <a:ea typeface="微软雅黑" panose="020B0503020204020204" pitchFamily="34" charset="-122"/>
                          <a:cs typeface="+mn-cs"/>
                        </a:rPr>
                        <a:t>286,637</a:t>
                      </a:r>
                    </a:p>
                  </a:txBody>
                  <a:tcPr marL="4763" marR="4763" marT="4763" marB="0" anchor="ctr">
                    <a:solidFill>
                      <a:schemeClr val="accent4">
                        <a:lumMod val="20000"/>
                        <a:lumOff val="80000"/>
                      </a:schemeClr>
                    </a:solidFill>
                  </a:tcPr>
                </a:tc>
                <a:tc>
                  <a:txBody>
                    <a:bodyPr/>
                    <a:lstStyle/>
                    <a:p>
                      <a:pPr algn="ctr" fontAlgn="ctr"/>
                      <a:r>
                        <a:rPr lang="en-US" altLang="zh-CN" sz="900" b="0" i="0" u="none" strike="noStrike" kern="1200" dirty="0">
                          <a:solidFill>
                            <a:srgbClr val="595959"/>
                          </a:solidFill>
                          <a:effectLst/>
                          <a:latin typeface="微软雅黑" panose="020B0503020204020204" pitchFamily="34" charset="-122"/>
                          <a:ea typeface="微软雅黑" panose="020B0503020204020204" pitchFamily="34" charset="-122"/>
                          <a:cs typeface="+mn-cs"/>
                        </a:rPr>
                        <a:t>225,572</a:t>
                      </a: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 </a:t>
                      </a:r>
                    </a:p>
                  </a:txBody>
                  <a:tcPr marL="4763" marR="4763" marT="4763" marB="0" anchor="ctr">
                    <a:lnR w="12700" cap="flat" cmpd="sng" algn="ctr">
                      <a:noFill/>
                      <a:prstDash val="solid"/>
                      <a:round/>
                      <a:headEnd type="none" w="med" len="med"/>
                      <a:tailEnd type="none" w="med" len="med"/>
                    </a:lnR>
                    <a:solidFill>
                      <a:schemeClr val="accent4">
                        <a:lumMod val="20000"/>
                        <a:lumOff val="80000"/>
                      </a:schemeClr>
                    </a:solidFill>
                  </a:tcPr>
                </a:tc>
                <a:extLst>
                  <a:ext uri="{0D108BD9-81ED-4DB2-BD59-A6C34878D82A}">
                    <a16:rowId xmlns:a16="http://schemas.microsoft.com/office/drawing/2014/main" val="3179071389"/>
                  </a:ext>
                </a:extLst>
              </a:tr>
            </a:tbl>
          </a:graphicData>
        </a:graphic>
      </p:graphicFrame>
      <p:sp>
        <p:nvSpPr>
          <p:cNvPr id="25" name="文本框 49">
            <a:extLst>
              <a:ext uri="{FF2B5EF4-FFF2-40B4-BE49-F238E27FC236}">
                <a16:creationId xmlns:a16="http://schemas.microsoft.com/office/drawing/2014/main" id="{400A0985-A52C-3748-8597-1711E116C44F}"/>
              </a:ext>
            </a:extLst>
          </p:cNvPr>
          <p:cNvSpPr txBox="1"/>
          <p:nvPr/>
        </p:nvSpPr>
        <p:spPr>
          <a:xfrm>
            <a:off x="415179" y="6092691"/>
            <a:ext cx="3689183"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 </a:t>
            </a:r>
            <a:r>
              <a:rPr kumimoji="0" lang="zh-CN" altLang="en-US"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一级渠道分布：广告流量占比：广告流量 </a:t>
            </a:r>
            <a:r>
              <a:rPr kumimoji="0" lang="en-US" altLang="zh-CN"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 (</a:t>
            </a:r>
            <a:r>
              <a:rPr kumimoji="0" lang="zh-CN" altLang="en-US"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广告流量 </a:t>
            </a:r>
            <a:r>
              <a:rPr kumimoji="0" lang="en-US" altLang="zh-CN"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 </a:t>
            </a:r>
            <a:r>
              <a:rPr kumimoji="0" lang="zh-CN" altLang="en-US"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平台流量</a:t>
            </a:r>
            <a:r>
              <a:rPr kumimoji="0" lang="en-US" altLang="zh-CN"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a:t>
            </a:r>
            <a:r>
              <a:rPr kumimoji="0" lang="zh-CN" altLang="en-US"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a:t>
            </a:r>
            <a:endParaRPr kumimoji="0" lang="en-US" altLang="zh-CN"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平台流量占比：平台流量 </a:t>
            </a:r>
            <a:r>
              <a:rPr kumimoji="0" lang="en-US" altLang="zh-CN"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 (</a:t>
            </a:r>
            <a:r>
              <a:rPr kumimoji="0" lang="zh-CN" altLang="en-US"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广告流量 </a:t>
            </a:r>
            <a:r>
              <a:rPr kumimoji="0" lang="en-US" altLang="zh-CN"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 </a:t>
            </a:r>
            <a:r>
              <a:rPr kumimoji="0" lang="zh-CN" altLang="en-US"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平台流量</a:t>
            </a:r>
            <a:r>
              <a:rPr kumimoji="0" lang="en-US" altLang="zh-CN"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a:t>
            </a:r>
          </a:p>
        </p:txBody>
      </p:sp>
      <p:graphicFrame>
        <p:nvGraphicFramePr>
          <p:cNvPr id="28" name="表格 5">
            <a:extLst>
              <a:ext uri="{FF2B5EF4-FFF2-40B4-BE49-F238E27FC236}">
                <a16:creationId xmlns:a16="http://schemas.microsoft.com/office/drawing/2014/main" id="{C63E009C-FCCB-4D34-97F4-8D9B82066221}"/>
              </a:ext>
            </a:extLst>
          </p:cNvPr>
          <p:cNvGraphicFramePr>
            <a:graphicFrameLocks noGrp="1"/>
          </p:cNvGraphicFramePr>
          <p:nvPr>
            <p:extLst/>
          </p:nvPr>
        </p:nvGraphicFramePr>
        <p:xfrm>
          <a:off x="5983144" y="3017354"/>
          <a:ext cx="522504" cy="3065643"/>
        </p:xfrm>
        <a:graphic>
          <a:graphicData uri="http://schemas.openxmlformats.org/drawingml/2006/table">
            <a:tbl>
              <a:tblPr bandRow="1">
                <a:tableStyleId>{5C22544A-7EE6-4342-B048-85BDC9FD1C3A}</a:tableStyleId>
              </a:tblPr>
              <a:tblGrid>
                <a:gridCol w="522504">
                  <a:extLst>
                    <a:ext uri="{9D8B030D-6E8A-4147-A177-3AD203B41FA5}">
                      <a16:colId xmlns:a16="http://schemas.microsoft.com/office/drawing/2014/main" val="168161612"/>
                    </a:ext>
                  </a:extLst>
                </a:gridCol>
              </a:tblGrid>
              <a:tr h="437949">
                <a:tc>
                  <a:txBody>
                    <a:bodyPr/>
                    <a:lstStyle/>
                    <a:p>
                      <a:pPr algn="ctr" rtl="0" fontAlgn="ctr"/>
                      <a:r>
                        <a:rPr lang="en-US" altLang="zh-CN" sz="800" b="1" i="0" u="none" strike="noStrike" dirty="0">
                          <a:solidFill>
                            <a:srgbClr val="49711E"/>
                          </a:solidFill>
                          <a:effectLst/>
                          <a:latin typeface="微软雅黑" panose="020B0503020204020204" pitchFamily="34" charset="-122"/>
                          <a:ea typeface="微软雅黑" panose="020B0503020204020204" pitchFamily="34" charset="-122"/>
                        </a:rPr>
                        <a:t>0.4%</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02105026"/>
                  </a:ext>
                </a:extLst>
              </a:tr>
              <a:tr h="437949">
                <a:tc>
                  <a:txBody>
                    <a:bodyPr/>
                    <a:lstStyle/>
                    <a:p>
                      <a:pPr algn="ctr" rtl="0" fontAlgn="ctr"/>
                      <a:r>
                        <a:rPr lang="en-US" altLang="zh-CN" sz="800" b="1" i="0" u="none" strike="noStrike" dirty="0">
                          <a:solidFill>
                            <a:srgbClr val="49711E"/>
                          </a:solidFill>
                          <a:effectLst/>
                          <a:latin typeface="微软雅黑" panose="020B0503020204020204" pitchFamily="34" charset="-122"/>
                          <a:ea typeface="微软雅黑" panose="020B0503020204020204" pitchFamily="34" charset="-122"/>
                        </a:rPr>
                        <a:t>1.3%</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40662615"/>
                  </a:ext>
                </a:extLst>
              </a:tr>
              <a:tr h="437949">
                <a:tc>
                  <a:txBody>
                    <a:bodyPr/>
                    <a:lstStyle/>
                    <a:p>
                      <a:pPr algn="ctr" rtl="0" fontAlgn="ctr"/>
                      <a:r>
                        <a:rPr lang="en-US" altLang="zh-CN" sz="800" b="1" i="0" u="none" strike="noStrike" dirty="0">
                          <a:solidFill>
                            <a:srgbClr val="49711E"/>
                          </a:solidFill>
                          <a:effectLst/>
                          <a:latin typeface="微软雅黑" panose="020B0503020204020204" pitchFamily="34" charset="-122"/>
                          <a:ea typeface="微软雅黑" panose="020B0503020204020204" pitchFamily="34" charset="-122"/>
                        </a:rPr>
                        <a:t>9%</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49818359"/>
                  </a:ext>
                </a:extLst>
              </a:tr>
              <a:tr h="437949">
                <a:tc>
                  <a:txBody>
                    <a:bodyPr/>
                    <a:lstStyle/>
                    <a:p>
                      <a:pPr algn="ctr" rtl="0" fontAlgn="ctr"/>
                      <a:r>
                        <a:rPr lang="en-US" altLang="zh-CN" sz="800" b="1" i="0" u="none" strike="noStrike" dirty="0">
                          <a:solidFill>
                            <a:srgbClr val="49711E"/>
                          </a:solidFill>
                          <a:effectLst/>
                          <a:latin typeface="微软雅黑" panose="020B0503020204020204" pitchFamily="34" charset="-122"/>
                          <a:ea typeface="微软雅黑" panose="020B0503020204020204" pitchFamily="34" charset="-122"/>
                        </a:rPr>
                        <a:t>1.6%</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12808921"/>
                  </a:ext>
                </a:extLst>
              </a:tr>
              <a:tr h="437949">
                <a:tc>
                  <a:txBody>
                    <a:bodyPr/>
                    <a:lstStyle/>
                    <a:p>
                      <a:pPr algn="ctr" rtl="0" fontAlgn="ctr"/>
                      <a:r>
                        <a:rPr lang="en-US" altLang="zh-CN" sz="800" b="1" i="0" u="none" strike="noStrike" dirty="0">
                          <a:solidFill>
                            <a:srgbClr val="49711E"/>
                          </a:solidFill>
                          <a:effectLst/>
                          <a:latin typeface="微软雅黑" panose="020B0503020204020204" pitchFamily="34" charset="-122"/>
                          <a:ea typeface="微软雅黑" panose="020B0503020204020204" pitchFamily="34" charset="-122"/>
                        </a:rPr>
                        <a:t>4%</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65875952"/>
                  </a:ext>
                </a:extLst>
              </a:tr>
              <a:tr h="437949">
                <a:tc>
                  <a:txBody>
                    <a:bodyPr/>
                    <a:lstStyle/>
                    <a:p>
                      <a:pPr algn="ctr" rtl="0" fontAlgn="ctr"/>
                      <a:r>
                        <a:rPr lang="en-US" altLang="zh-CN" sz="800" b="1" i="0" u="none" strike="noStrike" dirty="0">
                          <a:solidFill>
                            <a:srgbClr val="49711E"/>
                          </a:solidFill>
                          <a:effectLst/>
                          <a:latin typeface="微软雅黑" panose="020B0503020204020204" pitchFamily="34" charset="-122"/>
                          <a:ea typeface="微软雅黑" panose="020B0503020204020204" pitchFamily="34" charset="-122"/>
                        </a:rPr>
                        <a:t>3%</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21894664"/>
                  </a:ext>
                </a:extLst>
              </a:tr>
              <a:tr h="437949">
                <a:tc>
                  <a:txBody>
                    <a:bodyPr/>
                    <a:lstStyle/>
                    <a:p>
                      <a:pPr algn="ctr" rtl="0" fontAlgn="ctr"/>
                      <a:r>
                        <a:rPr lang="en-US" altLang="zh-CN" sz="800" b="1" i="0" u="none" strike="noStrike" dirty="0">
                          <a:solidFill>
                            <a:srgbClr val="49711E"/>
                          </a:solidFill>
                          <a:effectLst/>
                          <a:latin typeface="微软雅黑" panose="020B0503020204020204" pitchFamily="34" charset="-122"/>
                          <a:ea typeface="微软雅黑" panose="020B0503020204020204" pitchFamily="34" charset="-122"/>
                        </a:rPr>
                        <a:t>0.5%</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57646044"/>
                  </a:ext>
                </a:extLst>
              </a:tr>
            </a:tbl>
          </a:graphicData>
        </a:graphic>
      </p:graphicFrame>
      <p:graphicFrame>
        <p:nvGraphicFramePr>
          <p:cNvPr id="29" name="表格 22">
            <a:extLst>
              <a:ext uri="{FF2B5EF4-FFF2-40B4-BE49-F238E27FC236}">
                <a16:creationId xmlns:a16="http://schemas.microsoft.com/office/drawing/2014/main" id="{22B5B19F-6419-4533-A668-146BAF6D393C}"/>
              </a:ext>
            </a:extLst>
          </p:cNvPr>
          <p:cNvGraphicFramePr>
            <a:graphicFrameLocks noGrp="1"/>
          </p:cNvGraphicFramePr>
          <p:nvPr>
            <p:extLst/>
          </p:nvPr>
        </p:nvGraphicFramePr>
        <p:xfrm>
          <a:off x="10076805" y="3017354"/>
          <a:ext cx="522504" cy="3049554"/>
        </p:xfrm>
        <a:graphic>
          <a:graphicData uri="http://schemas.openxmlformats.org/drawingml/2006/table">
            <a:tbl>
              <a:tblPr bandRow="1">
                <a:tableStyleId>{5C22544A-7EE6-4342-B048-85BDC9FD1C3A}</a:tableStyleId>
              </a:tblPr>
              <a:tblGrid>
                <a:gridCol w="522504">
                  <a:extLst>
                    <a:ext uri="{9D8B030D-6E8A-4147-A177-3AD203B41FA5}">
                      <a16:colId xmlns:a16="http://schemas.microsoft.com/office/drawing/2014/main" val="168161612"/>
                    </a:ext>
                  </a:extLst>
                </a:gridCol>
              </a:tblGrid>
              <a:tr h="435059">
                <a:tc>
                  <a:txBody>
                    <a:bodyPr/>
                    <a:lstStyle/>
                    <a:p>
                      <a:pPr algn="ctr" rtl="0" fontAlgn="ctr"/>
                      <a:r>
                        <a:rPr lang="en-US" altLang="zh-CN" sz="800" b="1" i="0" u="none" strike="noStrike" dirty="0">
                          <a:solidFill>
                            <a:srgbClr val="49711E"/>
                          </a:solidFill>
                          <a:effectLst/>
                          <a:latin typeface="微软雅黑" panose="020B0503020204020204" pitchFamily="34" charset="-122"/>
                          <a:ea typeface="微软雅黑" panose="020B0503020204020204" pitchFamily="34" charset="-122"/>
                        </a:rPr>
                        <a:t>0.5%</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02105026"/>
                  </a:ext>
                </a:extLst>
              </a:tr>
              <a:tr h="435059">
                <a:tc>
                  <a:txBody>
                    <a:bodyPr/>
                    <a:lstStyle/>
                    <a:p>
                      <a:pPr algn="ctr" rtl="0" fontAlgn="ctr"/>
                      <a:r>
                        <a:rPr lang="en-US" altLang="zh-CN" sz="800" b="1" i="0" u="none" strike="noStrike" dirty="0">
                          <a:solidFill>
                            <a:srgbClr val="49711E"/>
                          </a:solidFill>
                          <a:effectLst/>
                          <a:latin typeface="微软雅黑" panose="020B0503020204020204" pitchFamily="34" charset="-122"/>
                          <a:ea typeface="微软雅黑" panose="020B0503020204020204" pitchFamily="34" charset="-122"/>
                        </a:rPr>
                        <a:t>1.5%</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40662615"/>
                  </a:ext>
                </a:extLst>
              </a:tr>
              <a:tr h="435059">
                <a:tc>
                  <a:txBody>
                    <a:bodyPr/>
                    <a:lstStyle/>
                    <a:p>
                      <a:pPr algn="ctr" rtl="0" fontAlgn="ctr"/>
                      <a:r>
                        <a:rPr lang="en-US" altLang="zh-CN" sz="800" b="1" i="0" u="none" strike="noStrike" dirty="0">
                          <a:solidFill>
                            <a:srgbClr val="49711E"/>
                          </a:solidFill>
                          <a:effectLst/>
                          <a:latin typeface="微软雅黑" panose="020B0503020204020204" pitchFamily="34" charset="-122"/>
                          <a:ea typeface="微软雅黑" panose="020B0503020204020204" pitchFamily="34" charset="-122"/>
                        </a:rPr>
                        <a:t>12%</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49818359"/>
                  </a:ext>
                </a:extLst>
              </a:tr>
              <a:tr h="439200">
                <a:tc>
                  <a:txBody>
                    <a:bodyPr/>
                    <a:lstStyle/>
                    <a:p>
                      <a:pPr algn="ctr" rtl="0" fontAlgn="ctr"/>
                      <a:r>
                        <a:rPr lang="en-US" altLang="zh-CN" sz="800" b="1" i="0" u="none" strike="noStrike" dirty="0">
                          <a:solidFill>
                            <a:srgbClr val="49711E"/>
                          </a:solidFill>
                          <a:effectLst/>
                          <a:latin typeface="微软雅黑" panose="020B0503020204020204" pitchFamily="34" charset="-122"/>
                          <a:ea typeface="微软雅黑" panose="020B0503020204020204" pitchFamily="34" charset="-122"/>
                        </a:rPr>
                        <a:t>3%</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2860161"/>
                  </a:ext>
                </a:extLst>
              </a:tr>
              <a:tr h="435059">
                <a:tc>
                  <a:txBody>
                    <a:bodyPr/>
                    <a:lstStyle/>
                    <a:p>
                      <a:pPr algn="ctr" rtl="0" fontAlgn="ctr"/>
                      <a:r>
                        <a:rPr lang="en-US" altLang="zh-CN" sz="800" b="1" i="0" u="none" strike="noStrike" dirty="0">
                          <a:solidFill>
                            <a:srgbClr val="49711E"/>
                          </a:solidFill>
                          <a:effectLst/>
                          <a:latin typeface="微软雅黑" panose="020B0503020204020204" pitchFamily="34" charset="-122"/>
                          <a:ea typeface="微软雅黑" panose="020B0503020204020204" pitchFamily="34" charset="-122"/>
                        </a:rPr>
                        <a:t>3%</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65875952"/>
                  </a:ext>
                </a:extLst>
              </a:tr>
              <a:tr h="435059">
                <a:tc>
                  <a:txBody>
                    <a:bodyPr/>
                    <a:lstStyle/>
                    <a:p>
                      <a:pPr algn="ctr" rtl="0" fontAlgn="ctr"/>
                      <a:r>
                        <a:rPr lang="en-US" altLang="zh-CN" sz="800" b="1" i="0" u="none" strike="noStrike" dirty="0">
                          <a:solidFill>
                            <a:srgbClr val="49711E"/>
                          </a:solidFill>
                          <a:effectLst/>
                          <a:latin typeface="微软雅黑" panose="020B0503020204020204" pitchFamily="34" charset="-122"/>
                          <a:ea typeface="微软雅黑" panose="020B0503020204020204" pitchFamily="34" charset="-122"/>
                        </a:rPr>
                        <a:t>5%</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21894664"/>
                  </a:ext>
                </a:extLst>
              </a:tr>
              <a:tr h="435059">
                <a:tc>
                  <a:txBody>
                    <a:bodyPr/>
                    <a:lstStyle/>
                    <a:p>
                      <a:pPr algn="ctr" rtl="0" fontAlgn="ctr"/>
                      <a:r>
                        <a:rPr lang="en-US" altLang="zh-CN" sz="800" b="1" i="0" u="none" strike="noStrike" dirty="0">
                          <a:solidFill>
                            <a:srgbClr val="49711E"/>
                          </a:solidFill>
                          <a:effectLst/>
                          <a:latin typeface="微软雅黑" panose="020B0503020204020204" pitchFamily="34" charset="-122"/>
                          <a:ea typeface="微软雅黑" panose="020B0503020204020204" pitchFamily="34" charset="-122"/>
                        </a:rPr>
                        <a:t>0.8%</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57646044"/>
                  </a:ext>
                </a:extLst>
              </a:tr>
            </a:tbl>
          </a:graphicData>
        </a:graphic>
      </p:graphicFrame>
      <p:graphicFrame>
        <p:nvGraphicFramePr>
          <p:cNvPr id="30" name="表格 24">
            <a:extLst>
              <a:ext uri="{FF2B5EF4-FFF2-40B4-BE49-F238E27FC236}">
                <a16:creationId xmlns:a16="http://schemas.microsoft.com/office/drawing/2014/main" id="{5D632307-41B0-4DD9-AB49-1F1F92B9FDE6}"/>
              </a:ext>
            </a:extLst>
          </p:cNvPr>
          <p:cNvGraphicFramePr>
            <a:graphicFrameLocks noGrp="1"/>
          </p:cNvGraphicFramePr>
          <p:nvPr>
            <p:extLst/>
          </p:nvPr>
        </p:nvGraphicFramePr>
        <p:xfrm>
          <a:off x="7278081" y="3019979"/>
          <a:ext cx="522504" cy="3063018"/>
        </p:xfrm>
        <a:graphic>
          <a:graphicData uri="http://schemas.openxmlformats.org/drawingml/2006/table">
            <a:tbl>
              <a:tblPr bandRow="1">
                <a:tableStyleId>{5C22544A-7EE6-4342-B048-85BDC9FD1C3A}</a:tableStyleId>
              </a:tblPr>
              <a:tblGrid>
                <a:gridCol w="522504">
                  <a:extLst>
                    <a:ext uri="{9D8B030D-6E8A-4147-A177-3AD203B41FA5}">
                      <a16:colId xmlns:a16="http://schemas.microsoft.com/office/drawing/2014/main" val="168161612"/>
                    </a:ext>
                  </a:extLst>
                </a:gridCol>
              </a:tblGrid>
              <a:tr h="437574">
                <a:tc>
                  <a:txBody>
                    <a:bodyPr/>
                    <a:lstStyle/>
                    <a:p>
                      <a:pPr algn="ctr" rtl="0" fontAlgn="ctr"/>
                      <a:r>
                        <a:rPr lang="en-US" altLang="zh-CN" sz="800" b="1" i="0" u="none" strike="noStrike" dirty="0">
                          <a:solidFill>
                            <a:srgbClr val="49711E"/>
                          </a:solidFill>
                          <a:effectLst/>
                          <a:latin typeface="微软雅黑" panose="020B0503020204020204" pitchFamily="34" charset="-122"/>
                          <a:ea typeface="微软雅黑" panose="020B0503020204020204" pitchFamily="34" charset="-122"/>
                        </a:rPr>
                        <a:t>0.4%</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02105026"/>
                  </a:ext>
                </a:extLst>
              </a:tr>
              <a:tr h="437574">
                <a:tc>
                  <a:txBody>
                    <a:bodyPr/>
                    <a:lstStyle/>
                    <a:p>
                      <a:pPr algn="ctr" rtl="0" fontAlgn="ctr"/>
                      <a:r>
                        <a:rPr lang="en-US" altLang="zh-CN" sz="800" b="1" i="0" u="none" strike="noStrike" dirty="0">
                          <a:solidFill>
                            <a:srgbClr val="49711E"/>
                          </a:solidFill>
                          <a:effectLst/>
                          <a:latin typeface="微软雅黑" panose="020B0503020204020204" pitchFamily="34" charset="-122"/>
                          <a:ea typeface="微软雅黑" panose="020B0503020204020204" pitchFamily="34" charset="-122"/>
                        </a:rPr>
                        <a:t>1.1%</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40662615"/>
                  </a:ext>
                </a:extLst>
              </a:tr>
              <a:tr h="437574">
                <a:tc>
                  <a:txBody>
                    <a:bodyPr/>
                    <a:lstStyle/>
                    <a:p>
                      <a:pPr algn="ctr" rtl="0" fontAlgn="ctr"/>
                      <a:r>
                        <a:rPr lang="en-US" altLang="zh-CN" sz="800" b="1" i="0" u="none" strike="noStrike" dirty="0">
                          <a:solidFill>
                            <a:srgbClr val="49711E"/>
                          </a:solidFill>
                          <a:effectLst/>
                          <a:latin typeface="微软雅黑" panose="020B0503020204020204" pitchFamily="34" charset="-122"/>
                          <a:ea typeface="微软雅黑" panose="020B0503020204020204" pitchFamily="34" charset="-122"/>
                        </a:rPr>
                        <a:t>10%</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49818359"/>
                  </a:ext>
                </a:extLst>
              </a:tr>
              <a:tr h="437574">
                <a:tc>
                  <a:txBody>
                    <a:bodyPr/>
                    <a:lstStyle/>
                    <a:p>
                      <a:pPr algn="ctr" rtl="0" fontAlgn="ctr"/>
                      <a:r>
                        <a:rPr lang="en-US" altLang="zh-CN" sz="800" b="1" i="0" u="none" strike="noStrike" dirty="0">
                          <a:solidFill>
                            <a:srgbClr val="49711E"/>
                          </a:solidFill>
                          <a:effectLst/>
                          <a:latin typeface="微软雅黑" panose="020B0503020204020204" pitchFamily="34" charset="-122"/>
                          <a:ea typeface="微软雅黑" panose="020B0503020204020204" pitchFamily="34" charset="-122"/>
                        </a:rPr>
                        <a:t>1.4%</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12214669"/>
                  </a:ext>
                </a:extLst>
              </a:tr>
              <a:tr h="437574">
                <a:tc>
                  <a:txBody>
                    <a:bodyPr/>
                    <a:lstStyle/>
                    <a:p>
                      <a:pPr algn="ctr" rtl="0" fontAlgn="ctr"/>
                      <a:r>
                        <a:rPr lang="en-US" altLang="zh-CN" sz="800" b="1" i="0" u="none" strike="noStrike" dirty="0">
                          <a:solidFill>
                            <a:srgbClr val="49711E"/>
                          </a:solidFill>
                          <a:effectLst/>
                          <a:latin typeface="微软雅黑" panose="020B0503020204020204" pitchFamily="34" charset="-122"/>
                          <a:ea typeface="微软雅黑" panose="020B0503020204020204" pitchFamily="34" charset="-122"/>
                        </a:rPr>
                        <a:t>3%</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65875952"/>
                  </a:ext>
                </a:extLst>
              </a:tr>
              <a:tr h="437574">
                <a:tc>
                  <a:txBody>
                    <a:bodyPr/>
                    <a:lstStyle/>
                    <a:p>
                      <a:pPr algn="ctr" rtl="0" fontAlgn="ctr"/>
                      <a:r>
                        <a:rPr lang="en-US" altLang="zh-CN" sz="800" b="1" i="0" u="none" strike="noStrike" dirty="0">
                          <a:solidFill>
                            <a:srgbClr val="49711E"/>
                          </a:solidFill>
                          <a:effectLst/>
                          <a:latin typeface="微软雅黑" panose="020B0503020204020204" pitchFamily="34" charset="-122"/>
                          <a:ea typeface="微软雅黑" panose="020B0503020204020204" pitchFamily="34" charset="-122"/>
                        </a:rPr>
                        <a:t>4%</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21894664"/>
                  </a:ext>
                </a:extLst>
              </a:tr>
              <a:tr h="437574">
                <a:tc>
                  <a:txBody>
                    <a:bodyPr/>
                    <a:lstStyle/>
                    <a:p>
                      <a:pPr algn="ctr" rtl="0" fontAlgn="ctr"/>
                      <a:r>
                        <a:rPr lang="en-US" altLang="zh-CN" sz="800" b="1" i="0" u="none" strike="noStrike" dirty="0">
                          <a:solidFill>
                            <a:srgbClr val="49711E"/>
                          </a:solidFill>
                          <a:effectLst/>
                          <a:latin typeface="微软雅黑" panose="020B0503020204020204" pitchFamily="34" charset="-122"/>
                          <a:ea typeface="微软雅黑" panose="020B0503020204020204" pitchFamily="34" charset="-122"/>
                        </a:rPr>
                        <a:t>0.6%</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57646044"/>
                  </a:ext>
                </a:extLst>
              </a:tr>
            </a:tbl>
          </a:graphicData>
        </a:graphic>
      </p:graphicFrame>
      <p:graphicFrame>
        <p:nvGraphicFramePr>
          <p:cNvPr id="31" name="表格 26">
            <a:extLst>
              <a:ext uri="{FF2B5EF4-FFF2-40B4-BE49-F238E27FC236}">
                <a16:creationId xmlns:a16="http://schemas.microsoft.com/office/drawing/2014/main" id="{ABEC48B6-896A-40C3-9C13-AEF2D8CAC7B1}"/>
              </a:ext>
            </a:extLst>
          </p:cNvPr>
          <p:cNvGraphicFramePr>
            <a:graphicFrameLocks noGrp="1"/>
          </p:cNvGraphicFramePr>
          <p:nvPr>
            <p:extLst>
              <p:ext uri="{D42A27DB-BD31-4B8C-83A1-F6EECF244321}">
                <p14:modId xmlns:p14="http://schemas.microsoft.com/office/powerpoint/2010/main" val="3163453822"/>
              </p:ext>
            </p:extLst>
          </p:nvPr>
        </p:nvGraphicFramePr>
        <p:xfrm>
          <a:off x="11449623" y="3020146"/>
          <a:ext cx="522504" cy="3072545"/>
        </p:xfrm>
        <a:graphic>
          <a:graphicData uri="http://schemas.openxmlformats.org/drawingml/2006/table">
            <a:tbl>
              <a:tblPr bandRow="1">
                <a:tableStyleId>{5C22544A-7EE6-4342-B048-85BDC9FD1C3A}</a:tableStyleId>
              </a:tblPr>
              <a:tblGrid>
                <a:gridCol w="522504">
                  <a:extLst>
                    <a:ext uri="{9D8B030D-6E8A-4147-A177-3AD203B41FA5}">
                      <a16:colId xmlns:a16="http://schemas.microsoft.com/office/drawing/2014/main" val="168161612"/>
                    </a:ext>
                  </a:extLst>
                </a:gridCol>
              </a:tblGrid>
              <a:tr h="438935">
                <a:tc>
                  <a:txBody>
                    <a:bodyPr/>
                    <a:lstStyle/>
                    <a:p>
                      <a:pPr algn="ctr" rtl="0" fontAlgn="ctr"/>
                      <a:r>
                        <a:rPr lang="en-US" altLang="zh-CN" sz="800" b="1" i="0" u="none" strike="noStrike" dirty="0">
                          <a:solidFill>
                            <a:srgbClr val="49711E"/>
                          </a:solidFill>
                          <a:effectLst/>
                          <a:latin typeface="微软雅黑" panose="020B0503020204020204" pitchFamily="34" charset="-122"/>
                          <a:ea typeface="微软雅黑" panose="020B0503020204020204" pitchFamily="34" charset="-122"/>
                        </a:rPr>
                        <a:t>1.9%</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02105026"/>
                  </a:ext>
                </a:extLst>
              </a:tr>
              <a:tr h="438935">
                <a:tc>
                  <a:txBody>
                    <a:bodyPr/>
                    <a:lstStyle/>
                    <a:p>
                      <a:pPr algn="ctr" rtl="0" fontAlgn="ctr"/>
                      <a:r>
                        <a:rPr lang="en-US" altLang="zh-CN" sz="800" b="1" i="0" u="none" strike="noStrike" dirty="0">
                          <a:solidFill>
                            <a:srgbClr val="49711E"/>
                          </a:solidFill>
                          <a:effectLst/>
                          <a:latin typeface="微软雅黑" panose="020B0503020204020204" pitchFamily="34" charset="-122"/>
                          <a:ea typeface="微软雅黑" panose="020B0503020204020204" pitchFamily="34" charset="-122"/>
                        </a:rPr>
                        <a:t>1.6%</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40662615"/>
                  </a:ext>
                </a:extLst>
              </a:tr>
              <a:tr h="438935">
                <a:tc>
                  <a:txBody>
                    <a:bodyPr/>
                    <a:lstStyle/>
                    <a:p>
                      <a:pPr algn="ctr" rtl="0" fontAlgn="ctr"/>
                      <a:r>
                        <a:rPr lang="en-US" altLang="zh-CN" sz="800" b="1" i="0" u="none" strike="noStrike" dirty="0">
                          <a:solidFill>
                            <a:srgbClr val="49711E"/>
                          </a:solidFill>
                          <a:effectLst/>
                          <a:latin typeface="微软雅黑" panose="020B0503020204020204" pitchFamily="34" charset="-122"/>
                          <a:ea typeface="微软雅黑" panose="020B0503020204020204" pitchFamily="34" charset="-122"/>
                        </a:rPr>
                        <a:t>11%</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49818359"/>
                  </a:ext>
                </a:extLst>
              </a:tr>
              <a:tr h="438935">
                <a:tc>
                  <a:txBody>
                    <a:bodyPr/>
                    <a:lstStyle/>
                    <a:p>
                      <a:pPr algn="ctr" rtl="0" fontAlgn="ctr"/>
                      <a:r>
                        <a:rPr lang="en-US" altLang="zh-CN" sz="800" b="1" i="0" u="none" strike="noStrike" dirty="0">
                          <a:solidFill>
                            <a:srgbClr val="49711E"/>
                          </a:solidFill>
                          <a:effectLst/>
                          <a:latin typeface="微软雅黑" panose="020B0503020204020204" pitchFamily="34" charset="-122"/>
                          <a:ea typeface="微软雅黑" panose="020B0503020204020204" pitchFamily="34" charset="-122"/>
                        </a:rPr>
                        <a:t>1.5%</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43117981"/>
                  </a:ext>
                </a:extLst>
              </a:tr>
              <a:tr h="438935">
                <a:tc>
                  <a:txBody>
                    <a:bodyPr/>
                    <a:lstStyle/>
                    <a:p>
                      <a:pPr algn="ctr" rtl="0" fontAlgn="ctr"/>
                      <a:r>
                        <a:rPr lang="en-US" altLang="zh-CN" sz="800" b="1" i="0" u="none" strike="noStrike" dirty="0">
                          <a:solidFill>
                            <a:srgbClr val="49711E"/>
                          </a:solidFill>
                          <a:effectLst/>
                          <a:latin typeface="微软雅黑" panose="020B0503020204020204" pitchFamily="34" charset="-122"/>
                          <a:ea typeface="微软雅黑" panose="020B0503020204020204" pitchFamily="34" charset="-122"/>
                        </a:rPr>
                        <a:t>4%</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65875952"/>
                  </a:ext>
                </a:extLst>
              </a:tr>
              <a:tr h="438935">
                <a:tc>
                  <a:txBody>
                    <a:bodyPr/>
                    <a:lstStyle/>
                    <a:p>
                      <a:pPr algn="ctr" rtl="0" fontAlgn="ctr"/>
                      <a:r>
                        <a:rPr lang="en-US" altLang="zh-CN" sz="800" b="1" i="0" u="none" strike="noStrike" dirty="0">
                          <a:solidFill>
                            <a:srgbClr val="49711E"/>
                          </a:solidFill>
                          <a:effectLst/>
                          <a:latin typeface="微软雅黑" panose="020B0503020204020204" pitchFamily="34" charset="-122"/>
                          <a:ea typeface="微软雅黑" panose="020B0503020204020204" pitchFamily="34" charset="-122"/>
                        </a:rPr>
                        <a:t>5%</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21894664"/>
                  </a:ext>
                </a:extLst>
              </a:tr>
              <a:tr h="438935">
                <a:tc>
                  <a:txBody>
                    <a:bodyPr/>
                    <a:lstStyle/>
                    <a:p>
                      <a:pPr algn="ctr" rtl="0" fontAlgn="ctr"/>
                      <a:r>
                        <a:rPr lang="en-US" altLang="zh-CN" sz="800" b="1" i="0" u="none" strike="noStrike" dirty="0">
                          <a:solidFill>
                            <a:srgbClr val="49711E"/>
                          </a:solidFill>
                          <a:effectLst/>
                          <a:latin typeface="微软雅黑" panose="020B0503020204020204" pitchFamily="34" charset="-122"/>
                          <a:ea typeface="微软雅黑" panose="020B0503020204020204" pitchFamily="34" charset="-122"/>
                        </a:rPr>
                        <a:t>0.7%</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57646044"/>
                  </a:ext>
                </a:extLst>
              </a:tr>
            </a:tbl>
          </a:graphicData>
        </a:graphic>
      </p:graphicFrame>
      <p:graphicFrame>
        <p:nvGraphicFramePr>
          <p:cNvPr id="32" name="表格 28">
            <a:extLst>
              <a:ext uri="{FF2B5EF4-FFF2-40B4-BE49-F238E27FC236}">
                <a16:creationId xmlns:a16="http://schemas.microsoft.com/office/drawing/2014/main" id="{02EA914A-9E59-44B8-9C8B-531C46FEFC21}"/>
              </a:ext>
            </a:extLst>
          </p:cNvPr>
          <p:cNvGraphicFramePr>
            <a:graphicFrameLocks noGrp="1"/>
          </p:cNvGraphicFramePr>
          <p:nvPr>
            <p:extLst/>
          </p:nvPr>
        </p:nvGraphicFramePr>
        <p:xfrm>
          <a:off x="8614348" y="3026564"/>
          <a:ext cx="522504" cy="3083248"/>
        </p:xfrm>
        <a:graphic>
          <a:graphicData uri="http://schemas.openxmlformats.org/drawingml/2006/table">
            <a:tbl>
              <a:tblPr bandRow="1">
                <a:tableStyleId>{5C22544A-7EE6-4342-B048-85BDC9FD1C3A}</a:tableStyleId>
              </a:tblPr>
              <a:tblGrid>
                <a:gridCol w="522504">
                  <a:extLst>
                    <a:ext uri="{9D8B030D-6E8A-4147-A177-3AD203B41FA5}">
                      <a16:colId xmlns:a16="http://schemas.microsoft.com/office/drawing/2014/main" val="168161612"/>
                    </a:ext>
                  </a:extLst>
                </a:gridCol>
              </a:tblGrid>
              <a:tr h="440464">
                <a:tc>
                  <a:txBody>
                    <a:bodyPr/>
                    <a:lstStyle/>
                    <a:p>
                      <a:pPr algn="ctr" rtl="0" fontAlgn="ctr"/>
                      <a:r>
                        <a:rPr lang="en-US" altLang="zh-CN" sz="800" b="1" i="0" u="none" strike="noStrike" dirty="0">
                          <a:solidFill>
                            <a:srgbClr val="49711E"/>
                          </a:solidFill>
                          <a:effectLst/>
                          <a:latin typeface="微软雅黑" panose="020B0503020204020204" pitchFamily="34" charset="-122"/>
                          <a:ea typeface="微软雅黑" panose="020B0503020204020204" pitchFamily="34" charset="-122"/>
                        </a:rPr>
                        <a:t>0.4%</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02105026"/>
                  </a:ext>
                </a:extLst>
              </a:tr>
              <a:tr h="440464">
                <a:tc>
                  <a:txBody>
                    <a:bodyPr/>
                    <a:lstStyle/>
                    <a:p>
                      <a:pPr algn="ctr" rtl="0" fontAlgn="ctr"/>
                      <a:r>
                        <a:rPr lang="en-US" altLang="zh-CN" sz="800" b="1" i="0" u="none" strike="noStrike" dirty="0">
                          <a:solidFill>
                            <a:srgbClr val="49711E"/>
                          </a:solidFill>
                          <a:effectLst/>
                          <a:latin typeface="微软雅黑" panose="020B0503020204020204" pitchFamily="34" charset="-122"/>
                          <a:ea typeface="微软雅黑" panose="020B0503020204020204" pitchFamily="34" charset="-122"/>
                        </a:rPr>
                        <a:t>0.9%</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40662615"/>
                  </a:ext>
                </a:extLst>
              </a:tr>
              <a:tr h="440464">
                <a:tc>
                  <a:txBody>
                    <a:bodyPr/>
                    <a:lstStyle/>
                    <a:p>
                      <a:pPr algn="ctr" rtl="0" fontAlgn="ctr"/>
                      <a:r>
                        <a:rPr lang="en-US" altLang="zh-CN" sz="800" b="1" i="0" u="none" strike="noStrike" dirty="0">
                          <a:solidFill>
                            <a:srgbClr val="49711E"/>
                          </a:solidFill>
                          <a:effectLst/>
                          <a:latin typeface="微软雅黑" panose="020B0503020204020204" pitchFamily="34" charset="-122"/>
                          <a:ea typeface="微软雅黑" panose="020B0503020204020204" pitchFamily="34" charset="-122"/>
                        </a:rPr>
                        <a:t>8%</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49818359"/>
                  </a:ext>
                </a:extLst>
              </a:tr>
              <a:tr h="440464">
                <a:tc>
                  <a:txBody>
                    <a:bodyPr/>
                    <a:lstStyle/>
                    <a:p>
                      <a:pPr algn="ctr" rtl="0" fontAlgn="ctr"/>
                      <a:r>
                        <a:rPr lang="en-US" altLang="zh-CN" sz="800" b="1" i="0" u="none" strike="noStrike" dirty="0">
                          <a:solidFill>
                            <a:srgbClr val="49711E"/>
                          </a:solidFill>
                          <a:effectLst/>
                          <a:latin typeface="微软雅黑" panose="020B0503020204020204" pitchFamily="34" charset="-122"/>
                          <a:ea typeface="微软雅黑" panose="020B0503020204020204" pitchFamily="34" charset="-122"/>
                        </a:rPr>
                        <a:t>0.4%</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45082316"/>
                  </a:ext>
                </a:extLst>
              </a:tr>
              <a:tr h="440464">
                <a:tc>
                  <a:txBody>
                    <a:bodyPr/>
                    <a:lstStyle/>
                    <a:p>
                      <a:pPr algn="ctr" rtl="0" fontAlgn="ctr"/>
                      <a:r>
                        <a:rPr lang="en-US" altLang="zh-CN" sz="800" b="1" i="0" u="none" strike="noStrike" dirty="0">
                          <a:solidFill>
                            <a:srgbClr val="49711E"/>
                          </a:solidFill>
                          <a:effectLst/>
                          <a:latin typeface="微软雅黑" panose="020B0503020204020204" pitchFamily="34" charset="-122"/>
                          <a:ea typeface="微软雅黑" panose="020B0503020204020204" pitchFamily="34" charset="-122"/>
                        </a:rPr>
                        <a:t>3%</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65875952"/>
                  </a:ext>
                </a:extLst>
              </a:tr>
              <a:tr h="440464">
                <a:tc>
                  <a:txBody>
                    <a:bodyPr/>
                    <a:lstStyle/>
                    <a:p>
                      <a:pPr algn="ctr" rtl="0" fontAlgn="ctr"/>
                      <a:r>
                        <a:rPr lang="en-US" altLang="zh-CN" sz="800" b="1" i="0" u="none" strike="noStrike" dirty="0">
                          <a:solidFill>
                            <a:srgbClr val="49711E"/>
                          </a:solidFill>
                          <a:effectLst/>
                          <a:latin typeface="微软雅黑" panose="020B0503020204020204" pitchFamily="34" charset="-122"/>
                          <a:ea typeface="微软雅黑" panose="020B0503020204020204" pitchFamily="34" charset="-122"/>
                        </a:rPr>
                        <a:t>3%</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21894664"/>
                  </a:ext>
                </a:extLst>
              </a:tr>
              <a:tr h="440464">
                <a:tc>
                  <a:txBody>
                    <a:bodyPr/>
                    <a:lstStyle/>
                    <a:p>
                      <a:pPr algn="ctr" rtl="0" fontAlgn="ctr"/>
                      <a:r>
                        <a:rPr lang="en-US" altLang="zh-CN" sz="800" b="1" i="0" u="none" strike="noStrike" dirty="0">
                          <a:solidFill>
                            <a:srgbClr val="49711E"/>
                          </a:solidFill>
                          <a:effectLst/>
                          <a:latin typeface="微软雅黑" panose="020B0503020204020204" pitchFamily="34" charset="-122"/>
                          <a:ea typeface="微软雅黑" panose="020B0503020204020204" pitchFamily="34" charset="-122"/>
                        </a:rPr>
                        <a:t>0.5%</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57646044"/>
                  </a:ext>
                </a:extLst>
              </a:tr>
            </a:tbl>
          </a:graphicData>
        </a:graphic>
      </p:graphicFrame>
    </p:spTree>
    <p:extLst>
      <p:ext uri="{BB962C8B-B14F-4D97-AF65-F5344CB8AC3E}">
        <p14:creationId xmlns:p14="http://schemas.microsoft.com/office/powerpoint/2010/main" val="271441771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9F460-BCF5-E046-8736-C3A7DD956AD3}"/>
              </a:ext>
            </a:extLst>
          </p:cNvPr>
          <p:cNvSpPr>
            <a:spLocks noGrp="1"/>
          </p:cNvSpPr>
          <p:nvPr>
            <p:ph type="title"/>
          </p:nvPr>
        </p:nvSpPr>
        <p:spPr/>
        <p:txBody>
          <a:bodyPr/>
          <a:lstStyle/>
          <a:p>
            <a:r>
              <a:rPr lang="x-none" dirty="0"/>
              <a:t>咖啡机品类广告流量布局</a:t>
            </a:r>
            <a:r>
              <a:rPr lang="zh-CN" altLang="en-US" dirty="0"/>
              <a:t>（</a:t>
            </a:r>
            <a:r>
              <a:rPr lang="en-US" altLang="zh-CN" dirty="0"/>
              <a:t>vs.</a:t>
            </a:r>
            <a:r>
              <a:rPr lang="zh-CN" altLang="en-US" dirty="0"/>
              <a:t> 竞品）</a:t>
            </a:r>
            <a:endParaRPr lang="x-none" dirty="0"/>
          </a:p>
        </p:txBody>
      </p:sp>
      <p:sp>
        <p:nvSpPr>
          <p:cNvPr id="3" name="Text Placeholder 2">
            <a:extLst>
              <a:ext uri="{FF2B5EF4-FFF2-40B4-BE49-F238E27FC236}">
                <a16:creationId xmlns:a16="http://schemas.microsoft.com/office/drawing/2014/main" id="{DE53E17B-696A-424B-8F51-5132FEF30AB1}"/>
              </a:ext>
            </a:extLst>
          </p:cNvPr>
          <p:cNvSpPr>
            <a:spLocks noGrp="1"/>
          </p:cNvSpPr>
          <p:nvPr>
            <p:ph type="body" sz="quarter" idx="10"/>
          </p:nvPr>
        </p:nvSpPr>
        <p:spPr/>
        <p:txBody>
          <a:bodyPr/>
          <a:lstStyle/>
          <a:p>
            <a:pPr>
              <a:lnSpc>
                <a:spcPct val="100000"/>
              </a:lnSpc>
            </a:pPr>
            <a:r>
              <a:rPr lang="zh-CN" altLang="en-US" dirty="0">
                <a:ea typeface="Microsoft YaHei" panose="020B0503020204020204" pitchFamily="34" charset="-122"/>
              </a:rPr>
              <a:t>各竞品在效果广告投放上与</a:t>
            </a:r>
            <a:r>
              <a:rPr lang="en-US" altLang="zh-CN" dirty="0">
                <a:ea typeface="Microsoft YaHei" panose="020B0503020204020204" pitchFamily="34" charset="-122"/>
              </a:rPr>
              <a:t>9</a:t>
            </a:r>
            <a:r>
              <a:rPr lang="zh-CN" altLang="en-US" dirty="0">
                <a:ea typeface="Microsoft YaHei" panose="020B0503020204020204" pitchFamily="34" charset="-122"/>
              </a:rPr>
              <a:t>月</a:t>
            </a:r>
            <a:r>
              <a:rPr lang="en-US" altLang="zh-CN" dirty="0">
                <a:ea typeface="Microsoft YaHei" panose="020B0503020204020204" pitchFamily="34" charset="-122"/>
              </a:rPr>
              <a:t>(</a:t>
            </a:r>
            <a:r>
              <a:rPr lang="zh-CN" altLang="en-US" dirty="0">
                <a:ea typeface="Microsoft YaHei" panose="020B0503020204020204" pitchFamily="34" charset="-122"/>
              </a:rPr>
              <a:t>平销期</a:t>
            </a:r>
            <a:r>
              <a:rPr lang="en-US" altLang="zh-CN" dirty="0">
                <a:ea typeface="Microsoft YaHei" panose="020B0503020204020204" pitchFamily="34" charset="-122"/>
              </a:rPr>
              <a:t>)</a:t>
            </a:r>
            <a:r>
              <a:rPr lang="zh-CN" altLang="en-US" dirty="0">
                <a:ea typeface="Microsoft YaHei" panose="020B0503020204020204" pitchFamily="34" charset="-122"/>
              </a:rPr>
              <a:t>基本保持一致，本月德龙及百胜图均加大了在引力魔方渠道配比；</a:t>
            </a:r>
            <a:endParaRPr lang="en-US" altLang="zh-CN" dirty="0">
              <a:ea typeface="Microsoft YaHei" panose="020B0503020204020204" pitchFamily="34" charset="-122"/>
            </a:endParaRPr>
          </a:p>
          <a:p>
            <a:pPr>
              <a:lnSpc>
                <a:spcPct val="100000"/>
              </a:lnSpc>
            </a:pPr>
            <a:r>
              <a:rPr lang="zh-CN" altLang="en-US" dirty="0">
                <a:ea typeface="Microsoft YaHei" panose="020B0503020204020204" pitchFamily="34" charset="-122"/>
              </a:rPr>
              <a:t>除效果广告外，德龙在淘宝客</a:t>
            </a:r>
            <a:r>
              <a:rPr lang="en-US" altLang="zh-CN" dirty="0">
                <a:ea typeface="Microsoft YaHei" panose="020B0503020204020204" pitchFamily="34" charset="-122"/>
              </a:rPr>
              <a:t>UV</a:t>
            </a:r>
            <a:r>
              <a:rPr lang="zh-CN" altLang="en-US" dirty="0">
                <a:ea typeface="Microsoft YaHei" panose="020B0503020204020204" pitchFamily="34" charset="-122"/>
              </a:rPr>
              <a:t>占比较高，百胜图仍持续投放超级短视频渠道</a:t>
            </a:r>
            <a:endParaRPr lang="en-US" altLang="zh-CN" dirty="0">
              <a:ea typeface="Microsoft YaHei" panose="020B0503020204020204" pitchFamily="34" charset="-122"/>
            </a:endParaRPr>
          </a:p>
          <a:p>
            <a:pPr>
              <a:lnSpc>
                <a:spcPct val="100000"/>
              </a:lnSpc>
            </a:pPr>
            <a:endParaRPr lang="x-none" dirty="0">
              <a:ea typeface="Microsoft YaHei" panose="020B0503020204020204" pitchFamily="34" charset="-122"/>
            </a:endParaRPr>
          </a:p>
        </p:txBody>
      </p:sp>
      <p:sp>
        <p:nvSpPr>
          <p:cNvPr id="4" name="Text Placeholder 3">
            <a:extLst>
              <a:ext uri="{FF2B5EF4-FFF2-40B4-BE49-F238E27FC236}">
                <a16:creationId xmlns:a16="http://schemas.microsoft.com/office/drawing/2014/main" id="{3CFE5C6D-5DA6-4E4B-B68B-08F1108167DC}"/>
              </a:ext>
            </a:extLst>
          </p:cNvPr>
          <p:cNvSpPr>
            <a:spLocks noGrp="1"/>
          </p:cNvSpPr>
          <p:nvPr>
            <p:ph type="body" sz="quarter" idx="11"/>
          </p:nvPr>
        </p:nvSpPr>
        <p:spPr/>
        <p:txBody>
          <a:bodyPr/>
          <a:lstStyle/>
          <a:p>
            <a:r>
              <a:t>数据来源：生意参谋-竞店分析；分析维度：咖啡机类目流量</a:t>
            </a:r>
          </a:p>
          <a:p>
            <a:r>
              <a:t>时间维度：2023.12</a:t>
            </a:r>
          </a:p>
        </p:txBody>
      </p:sp>
      <p:graphicFrame>
        <p:nvGraphicFramePr>
          <p:cNvPr id="5" name="表格 1">
            <a:extLst>
              <a:ext uri="{FF2B5EF4-FFF2-40B4-BE49-F238E27FC236}">
                <a16:creationId xmlns:a16="http://schemas.microsoft.com/office/drawing/2014/main" id="{F60592BE-855F-0D47-8C3B-ED8E77951039}"/>
              </a:ext>
            </a:extLst>
          </p:cNvPr>
          <p:cNvGraphicFramePr>
            <a:graphicFrameLocks noGrp="1"/>
          </p:cNvGraphicFramePr>
          <p:nvPr>
            <p:extLst>
              <p:ext uri="{D42A27DB-BD31-4B8C-83A1-F6EECF244321}">
                <p14:modId xmlns:p14="http://schemas.microsoft.com/office/powerpoint/2010/main" val="1562264280"/>
              </p:ext>
            </p:extLst>
          </p:nvPr>
        </p:nvGraphicFramePr>
        <p:xfrm>
          <a:off x="640883" y="1886512"/>
          <a:ext cx="10910232" cy="4324335"/>
        </p:xfrm>
        <a:graphic>
          <a:graphicData uri="http://schemas.openxmlformats.org/drawingml/2006/table">
            <a:tbl>
              <a:tblPr>
                <a:tableStyleId>{5C22544A-7EE6-4342-B048-85BDC9FD1C3A}</a:tableStyleId>
              </a:tblPr>
              <a:tblGrid>
                <a:gridCol w="909186">
                  <a:extLst>
                    <a:ext uri="{9D8B030D-6E8A-4147-A177-3AD203B41FA5}">
                      <a16:colId xmlns:a16="http://schemas.microsoft.com/office/drawing/2014/main" val="1861965372"/>
                    </a:ext>
                  </a:extLst>
                </a:gridCol>
                <a:gridCol w="909186">
                  <a:extLst>
                    <a:ext uri="{9D8B030D-6E8A-4147-A177-3AD203B41FA5}">
                      <a16:colId xmlns:a16="http://schemas.microsoft.com/office/drawing/2014/main" val="20001"/>
                    </a:ext>
                  </a:extLst>
                </a:gridCol>
                <a:gridCol w="909186">
                  <a:extLst>
                    <a:ext uri="{9D8B030D-6E8A-4147-A177-3AD203B41FA5}">
                      <a16:colId xmlns:a16="http://schemas.microsoft.com/office/drawing/2014/main" val="301808805"/>
                    </a:ext>
                  </a:extLst>
                </a:gridCol>
                <a:gridCol w="909186">
                  <a:extLst>
                    <a:ext uri="{9D8B030D-6E8A-4147-A177-3AD203B41FA5}">
                      <a16:colId xmlns:a16="http://schemas.microsoft.com/office/drawing/2014/main" val="20003"/>
                    </a:ext>
                  </a:extLst>
                </a:gridCol>
                <a:gridCol w="909186">
                  <a:extLst>
                    <a:ext uri="{9D8B030D-6E8A-4147-A177-3AD203B41FA5}">
                      <a16:colId xmlns:a16="http://schemas.microsoft.com/office/drawing/2014/main" val="2689591634"/>
                    </a:ext>
                  </a:extLst>
                </a:gridCol>
                <a:gridCol w="909186">
                  <a:extLst>
                    <a:ext uri="{9D8B030D-6E8A-4147-A177-3AD203B41FA5}">
                      <a16:colId xmlns:a16="http://schemas.microsoft.com/office/drawing/2014/main" val="20005"/>
                    </a:ext>
                  </a:extLst>
                </a:gridCol>
                <a:gridCol w="909186">
                  <a:extLst>
                    <a:ext uri="{9D8B030D-6E8A-4147-A177-3AD203B41FA5}">
                      <a16:colId xmlns:a16="http://schemas.microsoft.com/office/drawing/2014/main" val="2819421098"/>
                    </a:ext>
                  </a:extLst>
                </a:gridCol>
                <a:gridCol w="909186">
                  <a:extLst>
                    <a:ext uri="{9D8B030D-6E8A-4147-A177-3AD203B41FA5}">
                      <a16:colId xmlns:a16="http://schemas.microsoft.com/office/drawing/2014/main" val="20007"/>
                    </a:ext>
                  </a:extLst>
                </a:gridCol>
                <a:gridCol w="909186">
                  <a:extLst>
                    <a:ext uri="{9D8B030D-6E8A-4147-A177-3AD203B41FA5}">
                      <a16:colId xmlns:a16="http://schemas.microsoft.com/office/drawing/2014/main" val="3326313381"/>
                    </a:ext>
                  </a:extLst>
                </a:gridCol>
                <a:gridCol w="909186">
                  <a:extLst>
                    <a:ext uri="{9D8B030D-6E8A-4147-A177-3AD203B41FA5}">
                      <a16:colId xmlns:a16="http://schemas.microsoft.com/office/drawing/2014/main" val="20009"/>
                    </a:ext>
                  </a:extLst>
                </a:gridCol>
                <a:gridCol w="909186">
                  <a:extLst>
                    <a:ext uri="{9D8B030D-6E8A-4147-A177-3AD203B41FA5}">
                      <a16:colId xmlns:a16="http://schemas.microsoft.com/office/drawing/2014/main" val="4232294157"/>
                    </a:ext>
                  </a:extLst>
                </a:gridCol>
                <a:gridCol w="909186">
                  <a:extLst>
                    <a:ext uri="{9D8B030D-6E8A-4147-A177-3AD203B41FA5}">
                      <a16:colId xmlns:a16="http://schemas.microsoft.com/office/drawing/2014/main" val="20011"/>
                    </a:ext>
                  </a:extLst>
                </a:gridCol>
              </a:tblGrid>
              <a:tr h="288289">
                <a:tc gridSpan="12">
                  <a:txBody>
                    <a:bodyPr/>
                    <a:lstStyle/>
                    <a:p>
                      <a:pPr algn="ctr" fontAlgn="b"/>
                      <a:r>
                        <a:rPr lang="zh-CN" altLang="en-US" sz="1200" b="1" i="0" u="none" strike="noStrike" dirty="0">
                          <a:solidFill>
                            <a:srgbClr val="000000"/>
                          </a:solidFill>
                          <a:effectLst/>
                          <a:latin typeface="+mn-ea"/>
                          <a:ea typeface="+mn-ea"/>
                        </a:rPr>
                        <a:t>各店铺咖啡机类目广告流量细分渠道</a:t>
                      </a:r>
                    </a:p>
                  </a:txBody>
                  <a:tcPr marL="7620" marR="7620" marT="762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solidFill>
                  </a:tcPr>
                </a:tc>
                <a:tc hMerge="1">
                  <a:txBody>
                    <a:bodyPr/>
                    <a:lstStyle/>
                    <a:p>
                      <a:endParaRPr lang="zh-CN" altLang="en-US"/>
                    </a:p>
                  </a:txBody>
                  <a:tcPr/>
                </a:tc>
                <a:tc hMerge="1">
                  <a:txBody>
                    <a:bodyPr/>
                    <a:lstStyle/>
                    <a:p>
                      <a:pPr algn="ctr" fontAlgn="b"/>
                      <a:endParaRPr lang="zh-CN" altLang="en-US" sz="1100" b="1"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ctr">
                    <a:solidFill>
                      <a:srgbClr val="DBF0C5">
                        <a:alpha val="20000"/>
                      </a:srgbClr>
                    </a:solidFill>
                  </a:tcPr>
                </a:tc>
                <a:tc hMerge="1">
                  <a:txBody>
                    <a:bodyPr/>
                    <a:lstStyle/>
                    <a:p>
                      <a:endParaRPr lang="zh-CN" altLang="en-US"/>
                    </a:p>
                  </a:txBody>
                  <a:tcPr/>
                </a:tc>
                <a:tc hMerge="1">
                  <a:txBody>
                    <a:bodyPr/>
                    <a:lstStyle/>
                    <a:p>
                      <a:pPr algn="ctr" fontAlgn="b"/>
                      <a:endParaRPr lang="zh-CN" altLang="en-US" sz="1100" b="1"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ctr">
                    <a:solidFill>
                      <a:srgbClr val="DBF0C5">
                        <a:alpha val="20000"/>
                      </a:srgbClr>
                    </a:solidFill>
                  </a:tcPr>
                </a:tc>
                <a:tc hMerge="1">
                  <a:txBody>
                    <a:bodyPr/>
                    <a:lstStyle/>
                    <a:p>
                      <a:endParaRPr lang="zh-CN" altLang="en-US"/>
                    </a:p>
                  </a:txBody>
                  <a:tcPr/>
                </a:tc>
                <a:tc hMerge="1">
                  <a:txBody>
                    <a:bodyPr/>
                    <a:lstStyle/>
                    <a:p>
                      <a:pPr algn="ctr" fontAlgn="b"/>
                      <a:endParaRPr lang="zh-CN" altLang="en-US" sz="1100" b="1"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ctr">
                    <a:solidFill>
                      <a:srgbClr val="DBF0C5">
                        <a:alpha val="20000"/>
                      </a:srgbClr>
                    </a:solidFill>
                  </a:tcPr>
                </a:tc>
                <a:tc hMerge="1">
                  <a:txBody>
                    <a:bodyPr/>
                    <a:lstStyle/>
                    <a:p>
                      <a:endParaRPr lang="zh-CN" altLang="en-US"/>
                    </a:p>
                  </a:txBody>
                  <a:tcPr/>
                </a:tc>
                <a:tc hMerge="1">
                  <a:txBody>
                    <a:bodyPr/>
                    <a:lstStyle/>
                    <a:p>
                      <a:pPr algn="ctr" fontAlgn="b"/>
                      <a:endParaRPr lang="zh-CN" altLang="en-US" sz="1100" b="1"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ctr">
                    <a:solidFill>
                      <a:srgbClr val="DBF0C5">
                        <a:alpha val="20000"/>
                      </a:srgbClr>
                    </a:solidFill>
                  </a:tcPr>
                </a:tc>
                <a:tc hMerge="1">
                  <a:txBody>
                    <a:bodyPr/>
                    <a:lstStyle/>
                    <a:p>
                      <a:endParaRPr lang="zh-CN" altLang="en-US"/>
                    </a:p>
                  </a:txBody>
                  <a:tcPr/>
                </a:tc>
                <a:tc hMerge="1">
                  <a:txBody>
                    <a:bodyPr/>
                    <a:lstStyle/>
                    <a:p>
                      <a:pPr algn="ctr" fontAlgn="b"/>
                      <a:endParaRPr lang="zh-CN" altLang="en-US" sz="1100" b="1"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ctr">
                    <a:solidFill>
                      <a:srgbClr val="DBF0C5">
                        <a:alpha val="20000"/>
                      </a:srgbClr>
                    </a:solidFill>
                  </a:tcPr>
                </a:tc>
                <a:tc hMerge="1">
                  <a:txBody>
                    <a:bodyPr/>
                    <a:lstStyle/>
                    <a:p>
                      <a:pPr algn="ctr" fontAlgn="b"/>
                      <a:endParaRPr lang="zh-CN" altLang="en-US" sz="1200" b="1"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9525" cap="flat" cmpd="sng" algn="ctr">
                      <a:solidFill>
                        <a:schemeClr val="bg1">
                          <a:lumMod val="85000"/>
                        </a:schemeClr>
                      </a:solidFill>
                      <a:prstDash val="sysDash"/>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solidFill>
                  </a:tcPr>
                </a:tc>
                <a:extLst>
                  <a:ext uri="{0D108BD9-81ED-4DB2-BD59-A6C34878D82A}">
                    <a16:rowId xmlns:a16="http://schemas.microsoft.com/office/drawing/2014/main" val="2355211479"/>
                  </a:ext>
                </a:extLst>
              </a:tr>
              <a:tr h="288289">
                <a:tc rowSpan="2">
                  <a:txBody>
                    <a:bodyPr/>
                    <a:lstStyle/>
                    <a:p>
                      <a:pPr algn="ctr" rtl="0" fontAlgn="b"/>
                      <a:r>
                        <a:rPr lang="zh-CN" altLang="en-US" sz="1100" b="1" i="0" u="none" strike="noStrike" dirty="0">
                          <a:solidFill>
                            <a:srgbClr val="000000"/>
                          </a:solidFill>
                          <a:effectLst/>
                          <a:latin typeface="微软雅黑" panose="020B0503020204020204" pitchFamily="34" charset="-122"/>
                          <a:ea typeface="微软雅黑" panose="020B0503020204020204" pitchFamily="34" charset="-122"/>
                        </a:rPr>
                        <a:t>二级流量</a:t>
                      </a:r>
                    </a:p>
                  </a:txBody>
                  <a:tcPr marL="0" marR="0" marT="0" marB="0" anchor="ctr">
                    <a:lnL w="12700" cap="flat" cmpd="sng" algn="ctr">
                      <a:solidFill>
                        <a:schemeClr val="bg1">
                          <a:lumMod val="50000"/>
                        </a:schemeClr>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rowSpan="2">
                  <a:txBody>
                    <a:bodyPr/>
                    <a:lstStyle/>
                    <a:p>
                      <a:pPr algn="ctr" rtl="0" fontAlgn="b"/>
                      <a:r>
                        <a:rPr lang="zh-CN" altLang="en-US" sz="1100" b="1" i="0" u="none" strike="noStrike" dirty="0">
                          <a:solidFill>
                            <a:srgbClr val="000000"/>
                          </a:solidFill>
                          <a:effectLst/>
                          <a:latin typeface="微软雅黑" panose="020B0503020204020204" pitchFamily="34" charset="-122"/>
                          <a:ea typeface="微软雅黑" panose="020B0503020204020204" pitchFamily="34" charset="-122"/>
                        </a:rPr>
                        <a:t>三级流量</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gridSpan="2">
                  <a:txBody>
                    <a:bodyPr/>
                    <a:lstStyle/>
                    <a:p>
                      <a:pPr algn="ctr" rtl="0" fontAlgn="b"/>
                      <a:r>
                        <a:rPr lang="zh-CN" altLang="en-US" sz="1100" b="1" i="0" u="none" strike="noStrike" dirty="0">
                          <a:solidFill>
                            <a:srgbClr val="000000"/>
                          </a:solidFill>
                          <a:effectLst/>
                          <a:latin typeface="微软雅黑" panose="020B0503020204020204" pitchFamily="34" charset="-122"/>
                          <a:ea typeface="微软雅黑" panose="020B0503020204020204" pitchFamily="34" charset="-122"/>
                        </a:rPr>
                        <a:t>格米莱官旗</a:t>
                      </a:r>
                    </a:p>
                  </a:txBody>
                  <a:tcPr marL="0" marR="0" marT="0"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hMerge="1">
                  <a:txBody>
                    <a:bodyPr/>
                    <a:lstStyle/>
                    <a:p>
                      <a:endParaRPr lang="zh-CN" altLang="en-US"/>
                    </a:p>
                  </a:txBody>
                  <a:tcPr>
                    <a:lnL w="9525" cap="flat" cmpd="sng" algn="ctr">
                      <a:solidFill>
                        <a:schemeClr val="bg1">
                          <a:lumMod val="85000"/>
                        </a:schemeClr>
                      </a:solidFill>
                      <a:prstDash val="sysDash"/>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gridSpan="2">
                  <a:txBody>
                    <a:bodyPr/>
                    <a:lstStyle/>
                    <a:p>
                      <a:pPr algn="ctr" rtl="0" fontAlgn="b"/>
                      <a:r>
                        <a:rPr lang="zh-CN" altLang="en-US" sz="1100" b="1" i="0" u="none" strike="noStrike" dirty="0">
                          <a:solidFill>
                            <a:srgbClr val="000000"/>
                          </a:solidFill>
                          <a:effectLst/>
                          <a:latin typeface="微软雅黑" panose="020B0503020204020204" pitchFamily="34" charset="-122"/>
                          <a:ea typeface="微软雅黑" panose="020B0503020204020204" pitchFamily="34" charset="-122"/>
                        </a:rPr>
                        <a:t>德龙官旗</a:t>
                      </a:r>
                    </a:p>
                  </a:txBody>
                  <a:tcPr marL="0" marR="0" marT="0"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hMerge="1">
                  <a:txBody>
                    <a:bodyPr/>
                    <a:lstStyle/>
                    <a:p>
                      <a:endParaRPr lang="zh-CN" altLang="en-US"/>
                    </a:p>
                  </a:txBody>
                  <a:tcPr>
                    <a:lnL w="9525" cap="flat" cmpd="sng" algn="ctr">
                      <a:solidFill>
                        <a:schemeClr val="bg1">
                          <a:lumMod val="85000"/>
                        </a:schemeClr>
                      </a:solidFill>
                      <a:prstDash val="sysDash"/>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gridSpan="2">
                  <a:txBody>
                    <a:bodyPr/>
                    <a:lstStyle/>
                    <a:p>
                      <a:pPr algn="ctr" rtl="0" fontAlgn="b"/>
                      <a:r>
                        <a:rPr lang="zh-CN" altLang="en-US" sz="1100" b="1" i="0" u="none" strike="noStrike">
                          <a:solidFill>
                            <a:srgbClr val="000000"/>
                          </a:solidFill>
                          <a:effectLst/>
                          <a:latin typeface="微软雅黑" panose="020B0503020204020204" pitchFamily="34" charset="-122"/>
                          <a:ea typeface="微软雅黑" panose="020B0503020204020204" pitchFamily="34" charset="-122"/>
                        </a:rPr>
                        <a:t>百胜图官旗</a:t>
                      </a:r>
                    </a:p>
                  </a:txBody>
                  <a:tcPr marL="0" marR="0" marT="0"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hMerge="1">
                  <a:txBody>
                    <a:bodyPr/>
                    <a:lstStyle/>
                    <a:p>
                      <a:endParaRPr lang="zh-CN" altLang="en-US"/>
                    </a:p>
                  </a:txBody>
                  <a:tcPr>
                    <a:lnL w="9525" cap="flat" cmpd="sng" algn="ctr">
                      <a:solidFill>
                        <a:schemeClr val="bg1">
                          <a:lumMod val="85000"/>
                        </a:schemeClr>
                      </a:solidFill>
                      <a:prstDash val="sysDash"/>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gridSpan="2">
                  <a:txBody>
                    <a:bodyPr/>
                    <a:lstStyle/>
                    <a:p>
                      <a:pPr algn="ctr" rtl="0" fontAlgn="b"/>
                      <a:r>
                        <a:rPr lang="en-US" sz="1100" b="1" i="0" u="none" strike="noStrike">
                          <a:solidFill>
                            <a:srgbClr val="000000"/>
                          </a:solidFill>
                          <a:effectLst/>
                          <a:latin typeface="微软雅黑" panose="020B0503020204020204" pitchFamily="34" charset="-122"/>
                          <a:ea typeface="微软雅黑" panose="020B0503020204020204" pitchFamily="34" charset="-122"/>
                        </a:rPr>
                        <a:t>Nespresso</a:t>
                      </a:r>
                      <a:r>
                        <a:rPr lang="zh-CN" altLang="en-US" sz="1100" b="1" i="0" u="none" strike="noStrike">
                          <a:solidFill>
                            <a:srgbClr val="000000"/>
                          </a:solidFill>
                          <a:effectLst/>
                          <a:latin typeface="微软雅黑" panose="020B0503020204020204" pitchFamily="34" charset="-122"/>
                          <a:ea typeface="微软雅黑" panose="020B0503020204020204" pitchFamily="34" charset="-122"/>
                        </a:rPr>
                        <a:t>官旗</a:t>
                      </a:r>
                    </a:p>
                  </a:txBody>
                  <a:tcPr marL="0" marR="0" marT="0"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hMerge="1">
                  <a:txBody>
                    <a:bodyPr/>
                    <a:lstStyle/>
                    <a:p>
                      <a:endParaRPr lang="zh-CN" altLang="en-US"/>
                    </a:p>
                  </a:txBody>
                  <a:tcPr>
                    <a:lnL w="9525" cap="flat" cmpd="sng" algn="ctr">
                      <a:solidFill>
                        <a:schemeClr val="bg1">
                          <a:lumMod val="85000"/>
                        </a:schemeClr>
                      </a:solidFill>
                      <a:prstDash val="sysDash"/>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gridSpan="2">
                  <a:txBody>
                    <a:bodyPr/>
                    <a:lstStyle/>
                    <a:p>
                      <a:pPr algn="ctr" rtl="0" fontAlgn="b"/>
                      <a:r>
                        <a:rPr lang="zh-CN" altLang="en-US" sz="1100" b="1" i="0" u="none" strike="noStrike">
                          <a:solidFill>
                            <a:srgbClr val="000000"/>
                          </a:solidFill>
                          <a:effectLst/>
                          <a:latin typeface="微软雅黑" panose="020B0503020204020204" pitchFamily="34" charset="-122"/>
                          <a:ea typeface="微软雅黑" panose="020B0503020204020204" pitchFamily="34" charset="-122"/>
                        </a:rPr>
                        <a:t>柏翠官旗</a:t>
                      </a:r>
                    </a:p>
                  </a:txBody>
                  <a:tcPr marL="0" marR="0" marT="0" marB="0" anchor="ctr">
                    <a:lnL w="12700" cap="flat" cmpd="sng" algn="ctr">
                      <a:solidFill>
                        <a:schemeClr val="tx2"/>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hMerge="1">
                  <a:txBody>
                    <a:bodyPr/>
                    <a:lstStyle/>
                    <a:p>
                      <a:endParaRPr lang="zh-CN" altLang="en-US"/>
                    </a:p>
                  </a:txBody>
                  <a:tcPr>
                    <a:lnL w="9525" cap="flat" cmpd="sng" algn="ctr">
                      <a:solidFill>
                        <a:schemeClr val="bg1">
                          <a:lumMod val="85000"/>
                        </a:schemeClr>
                      </a:solidFill>
                      <a:prstDash val="sysDash"/>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extLst>
                  <a:ext uri="{0D108BD9-81ED-4DB2-BD59-A6C34878D82A}">
                    <a16:rowId xmlns:a16="http://schemas.microsoft.com/office/drawing/2014/main" val="444918083"/>
                  </a:ext>
                </a:extLst>
              </a:tr>
              <a:tr h="288289">
                <a:tc vMerge="1">
                  <a:txBody>
                    <a:bodyPr/>
                    <a:lstStyle/>
                    <a:p>
                      <a:endParaRPr lang="zh-CN" altLang="en-US"/>
                    </a:p>
                  </a:txBody>
                  <a:tcPr>
                    <a:lnL w="9525" cap="flat" cmpd="sng" algn="ctr">
                      <a:solidFill>
                        <a:schemeClr val="bg1">
                          <a:lumMod val="85000"/>
                        </a:schemeClr>
                      </a:solidFill>
                      <a:prstDash val="sysDash"/>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vMerge="1">
                  <a:txBody>
                    <a:bodyPr/>
                    <a:lstStyle/>
                    <a:p>
                      <a:endParaRPr lang="zh-CN" altLang="en-US"/>
                    </a:p>
                  </a:txBody>
                  <a:tcPr/>
                </a:tc>
                <a:tc>
                  <a:txBody>
                    <a:bodyPr/>
                    <a:lstStyle/>
                    <a:p>
                      <a:pPr algn="ctr" rtl="0" fontAlgn="b"/>
                      <a:r>
                        <a:rPr lang="en-US" sz="1100" b="1" i="0" u="none" strike="noStrike" dirty="0">
                          <a:solidFill>
                            <a:srgbClr val="000000"/>
                          </a:solidFill>
                          <a:effectLst/>
                          <a:latin typeface="微软雅黑" panose="020B0503020204020204" pitchFamily="34" charset="-122"/>
                          <a:ea typeface="微软雅黑" panose="020B0503020204020204" pitchFamily="34" charset="-122"/>
                        </a:rPr>
                        <a:t>UV</a:t>
                      </a:r>
                      <a:r>
                        <a:rPr lang="zh-CN" altLang="en-US" sz="1100" b="1" i="0" u="none" strike="noStrike" dirty="0">
                          <a:solidFill>
                            <a:srgbClr val="000000"/>
                          </a:solidFill>
                          <a:effectLst/>
                          <a:latin typeface="微软雅黑" panose="020B0503020204020204" pitchFamily="34" charset="-122"/>
                          <a:ea typeface="微软雅黑" panose="020B0503020204020204" pitchFamily="34" charset="-122"/>
                        </a:rPr>
                        <a:t>占比</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rtl="0" fontAlgn="b"/>
                      <a:r>
                        <a:rPr lang="zh-CN" altLang="en-US" sz="1100" b="1" i="0" u="none" strike="noStrike" dirty="0">
                          <a:solidFill>
                            <a:srgbClr val="000000"/>
                          </a:solidFill>
                          <a:effectLst/>
                          <a:latin typeface="微软雅黑" panose="020B0503020204020204" pitchFamily="34" charset="-122"/>
                          <a:ea typeface="微软雅黑" panose="020B0503020204020204" pitchFamily="34" charset="-122"/>
                        </a:rPr>
                        <a:t>支付转化率</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rtl="0" fontAlgn="b"/>
                      <a:r>
                        <a:rPr lang="en-US" sz="1100" b="1" i="0" u="none" strike="noStrike" dirty="0">
                          <a:solidFill>
                            <a:srgbClr val="000000"/>
                          </a:solidFill>
                          <a:effectLst/>
                          <a:latin typeface="微软雅黑" panose="020B0503020204020204" pitchFamily="34" charset="-122"/>
                          <a:ea typeface="微软雅黑" panose="020B0503020204020204" pitchFamily="34" charset="-122"/>
                        </a:rPr>
                        <a:t>UV</a:t>
                      </a:r>
                      <a:r>
                        <a:rPr lang="zh-CN" altLang="en-US" sz="1100" b="1" i="0" u="none" strike="noStrike" dirty="0">
                          <a:solidFill>
                            <a:srgbClr val="000000"/>
                          </a:solidFill>
                          <a:effectLst/>
                          <a:latin typeface="微软雅黑" panose="020B0503020204020204" pitchFamily="34" charset="-122"/>
                          <a:ea typeface="微软雅黑" panose="020B0503020204020204" pitchFamily="34" charset="-122"/>
                        </a:rPr>
                        <a:t>占比</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rtl="0" fontAlgn="b"/>
                      <a:r>
                        <a:rPr lang="zh-CN" altLang="en-US" sz="1100" b="1" i="0" u="none" strike="noStrike" dirty="0">
                          <a:solidFill>
                            <a:srgbClr val="000000"/>
                          </a:solidFill>
                          <a:effectLst/>
                          <a:latin typeface="微软雅黑" panose="020B0503020204020204" pitchFamily="34" charset="-122"/>
                          <a:ea typeface="微软雅黑" panose="020B0503020204020204" pitchFamily="34" charset="-122"/>
                        </a:rPr>
                        <a:t>支付转化率</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rtl="0" fontAlgn="b"/>
                      <a:r>
                        <a:rPr lang="en-US" sz="1100" b="1" i="0" u="none" strike="noStrike">
                          <a:solidFill>
                            <a:srgbClr val="000000"/>
                          </a:solidFill>
                          <a:effectLst/>
                          <a:latin typeface="微软雅黑" panose="020B0503020204020204" pitchFamily="34" charset="-122"/>
                          <a:ea typeface="微软雅黑" panose="020B0503020204020204" pitchFamily="34" charset="-122"/>
                        </a:rPr>
                        <a:t>UV</a:t>
                      </a:r>
                      <a:r>
                        <a:rPr lang="zh-CN" altLang="en-US" sz="1100" b="1" i="0" u="none" strike="noStrike">
                          <a:solidFill>
                            <a:srgbClr val="000000"/>
                          </a:solidFill>
                          <a:effectLst/>
                          <a:latin typeface="微软雅黑" panose="020B0503020204020204" pitchFamily="34" charset="-122"/>
                          <a:ea typeface="微软雅黑" panose="020B0503020204020204" pitchFamily="34" charset="-122"/>
                        </a:rPr>
                        <a:t>占比</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rtl="0" fontAlgn="b"/>
                      <a:r>
                        <a:rPr lang="zh-CN" altLang="en-US" sz="1100" b="1" i="0" u="none" strike="noStrike">
                          <a:solidFill>
                            <a:srgbClr val="000000"/>
                          </a:solidFill>
                          <a:effectLst/>
                          <a:latin typeface="微软雅黑" panose="020B0503020204020204" pitchFamily="34" charset="-122"/>
                          <a:ea typeface="微软雅黑" panose="020B0503020204020204" pitchFamily="34" charset="-122"/>
                        </a:rPr>
                        <a:t>支付转化率</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rtl="0" fontAlgn="b"/>
                      <a:r>
                        <a:rPr lang="en-US" sz="1100" b="1" i="0" u="none" strike="noStrike">
                          <a:solidFill>
                            <a:srgbClr val="000000"/>
                          </a:solidFill>
                          <a:effectLst/>
                          <a:latin typeface="微软雅黑" panose="020B0503020204020204" pitchFamily="34" charset="-122"/>
                          <a:ea typeface="微软雅黑" panose="020B0503020204020204" pitchFamily="34" charset="-122"/>
                        </a:rPr>
                        <a:t>UV</a:t>
                      </a:r>
                      <a:r>
                        <a:rPr lang="zh-CN" altLang="en-US" sz="1100" b="1" i="0" u="none" strike="noStrike">
                          <a:solidFill>
                            <a:srgbClr val="000000"/>
                          </a:solidFill>
                          <a:effectLst/>
                          <a:latin typeface="微软雅黑" panose="020B0503020204020204" pitchFamily="34" charset="-122"/>
                          <a:ea typeface="微软雅黑" panose="020B0503020204020204" pitchFamily="34" charset="-122"/>
                        </a:rPr>
                        <a:t>占比</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rtl="0" fontAlgn="b"/>
                      <a:r>
                        <a:rPr lang="zh-CN" altLang="en-US" sz="1100" b="1" i="0" u="none" strike="noStrike">
                          <a:solidFill>
                            <a:srgbClr val="000000"/>
                          </a:solidFill>
                          <a:effectLst/>
                          <a:latin typeface="微软雅黑" panose="020B0503020204020204" pitchFamily="34" charset="-122"/>
                          <a:ea typeface="微软雅黑" panose="020B0503020204020204" pitchFamily="34" charset="-122"/>
                        </a:rPr>
                        <a:t>支付转化率</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rtl="0" fontAlgn="b"/>
                      <a:r>
                        <a:rPr lang="en-US" sz="1100" b="1" i="0" u="none" strike="noStrike">
                          <a:solidFill>
                            <a:srgbClr val="000000"/>
                          </a:solidFill>
                          <a:effectLst/>
                          <a:latin typeface="微软雅黑" panose="020B0503020204020204" pitchFamily="34" charset="-122"/>
                          <a:ea typeface="微软雅黑" panose="020B0503020204020204" pitchFamily="34" charset="-122"/>
                        </a:rPr>
                        <a:t>UV</a:t>
                      </a:r>
                      <a:r>
                        <a:rPr lang="zh-CN" altLang="en-US" sz="1100" b="1" i="0" u="none" strike="noStrike">
                          <a:solidFill>
                            <a:srgbClr val="000000"/>
                          </a:solidFill>
                          <a:effectLst/>
                          <a:latin typeface="微软雅黑" panose="020B0503020204020204" pitchFamily="34" charset="-122"/>
                          <a:ea typeface="微软雅黑" panose="020B0503020204020204" pitchFamily="34" charset="-122"/>
                        </a:rPr>
                        <a:t>占比</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rtl="0" fontAlgn="b"/>
                      <a:r>
                        <a:rPr lang="zh-CN" altLang="en-US" sz="1100" b="1" i="0" u="none" strike="noStrike">
                          <a:solidFill>
                            <a:srgbClr val="000000"/>
                          </a:solidFill>
                          <a:effectLst/>
                          <a:latin typeface="微软雅黑" panose="020B0503020204020204" pitchFamily="34" charset="-122"/>
                          <a:ea typeface="微软雅黑" panose="020B0503020204020204" pitchFamily="34" charset="-122"/>
                        </a:rPr>
                        <a:t>支付转化率</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bg1">
                          <a:lumMod val="50000"/>
                        </a:schemeClr>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extLst>
                  <a:ext uri="{0D108BD9-81ED-4DB2-BD59-A6C34878D82A}">
                    <a16:rowId xmlns:a16="http://schemas.microsoft.com/office/drawing/2014/main" val="10002"/>
                  </a:ext>
                </a:extLst>
              </a:tr>
              <a:tr h="288289">
                <a:tc gridSpan="2">
                  <a:txBody>
                    <a:bodyPr/>
                    <a:lstStyle/>
                    <a:p>
                      <a:pPr algn="ctr" rtl="0" fontAlgn="ctr"/>
                      <a:r>
                        <a:rPr lang="zh-CN" altLang="en-US" sz="1050" b="0" i="1" u="none" strike="noStrike" dirty="0">
                          <a:solidFill>
                            <a:srgbClr val="A5A5A5"/>
                          </a:solidFill>
                          <a:effectLst/>
                          <a:latin typeface="微软雅黑" panose="020B0503020204020204" pitchFamily="34" charset="-122"/>
                          <a:ea typeface="微软雅黑" panose="020B0503020204020204" pitchFamily="34" charset="-122"/>
                        </a:rPr>
                        <a:t>广告流量</a:t>
                      </a:r>
                      <a:r>
                        <a:rPr lang="en-US" sz="1050" b="0" i="1" u="none" strike="noStrike" dirty="0">
                          <a:solidFill>
                            <a:srgbClr val="A5A5A5"/>
                          </a:solidFill>
                          <a:effectLst/>
                          <a:latin typeface="微软雅黑" panose="020B0503020204020204" pitchFamily="34" charset="-122"/>
                          <a:ea typeface="微软雅黑" panose="020B0503020204020204" pitchFamily="34" charset="-122"/>
                        </a:rPr>
                        <a:t>UV</a:t>
                      </a: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hMerge="1">
                  <a:txBody>
                    <a:bodyPr/>
                    <a:lstStyle/>
                    <a:p>
                      <a:endParaRPr lang="zh-CN" altLang="en-US"/>
                    </a:p>
                  </a:txBody>
                  <a:tcPr/>
                </a:tc>
                <a:tc>
                  <a:txBody>
                    <a:bodyPr/>
                    <a:lstStyle/>
                    <a:p>
                      <a:pPr algn="ctr" rtl="0" fontAlgn="ctr"/>
                      <a:r>
                        <a:rPr lang="en-US" altLang="zh-CN" sz="1000" b="0" i="1" u="none" strike="noStrike">
                          <a:solidFill>
                            <a:srgbClr val="A5A5A5"/>
                          </a:solidFill>
                          <a:effectLst/>
                          <a:latin typeface="微软雅黑" panose="020B0503020204020204" pitchFamily="34" charset="-122"/>
                          <a:ea typeface="微软雅黑" panose="020B0503020204020204" pitchFamily="34" charset="-122"/>
                        </a:rPr>
                        <a:t>731,349</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rtl="0" fontAlgn="ctr"/>
                      <a:r>
                        <a:rPr lang="en-US" altLang="zh-CN" sz="1000" b="0" i="1" u="none" strike="noStrike" dirty="0">
                          <a:solidFill>
                            <a:srgbClr val="49711E"/>
                          </a:solidFill>
                          <a:effectLst/>
                          <a:latin typeface="微软雅黑" panose="020B0503020204020204" pitchFamily="34" charset="-122"/>
                          <a:ea typeface="微软雅黑" panose="020B0503020204020204" pitchFamily="34" charset="-122"/>
                        </a:rPr>
                        <a:t>0.2%</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rtl="0" fontAlgn="ctr"/>
                      <a:r>
                        <a:rPr lang="en-US" altLang="zh-CN" sz="1000" b="0" i="1" u="none" strike="noStrike">
                          <a:solidFill>
                            <a:srgbClr val="A5A5A5"/>
                          </a:solidFill>
                          <a:effectLst/>
                          <a:latin typeface="微软雅黑" panose="020B0503020204020204" pitchFamily="34" charset="-122"/>
                          <a:ea typeface="微软雅黑" panose="020B0503020204020204" pitchFamily="34" charset="-122"/>
                        </a:rPr>
                        <a:t>731,571</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rtl="0" fontAlgn="ctr"/>
                      <a:r>
                        <a:rPr lang="en-US" altLang="zh-CN" sz="1000" b="0" i="1" u="none" strike="noStrike" dirty="0">
                          <a:solidFill>
                            <a:srgbClr val="49711E"/>
                          </a:solidFill>
                          <a:effectLst/>
                          <a:latin typeface="微软雅黑" panose="020B0503020204020204" pitchFamily="34" charset="-122"/>
                          <a:ea typeface="微软雅黑" panose="020B0503020204020204" pitchFamily="34" charset="-122"/>
                        </a:rPr>
                        <a:t>0.3%</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rtl="0" fontAlgn="ctr"/>
                      <a:r>
                        <a:rPr lang="en-US" altLang="zh-CN" sz="1000" b="0" i="1" u="none" strike="noStrike">
                          <a:solidFill>
                            <a:srgbClr val="A5A5A5"/>
                          </a:solidFill>
                          <a:effectLst/>
                          <a:latin typeface="微软雅黑" panose="020B0503020204020204" pitchFamily="34" charset="-122"/>
                          <a:ea typeface="微软雅黑" panose="020B0503020204020204" pitchFamily="34" charset="-122"/>
                        </a:rPr>
                        <a:t>335,620</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rtl="0" fontAlgn="ctr"/>
                      <a:r>
                        <a:rPr lang="en-US" altLang="zh-CN" sz="1000" b="0" i="1" u="none" strike="noStrike" dirty="0">
                          <a:solidFill>
                            <a:srgbClr val="49711E"/>
                          </a:solidFill>
                          <a:effectLst/>
                          <a:latin typeface="微软雅黑" panose="020B0503020204020204" pitchFamily="34" charset="-122"/>
                          <a:ea typeface="微软雅黑" panose="020B0503020204020204" pitchFamily="34" charset="-122"/>
                        </a:rPr>
                        <a:t>0.2%</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rtl="0" fontAlgn="ctr"/>
                      <a:r>
                        <a:rPr lang="en-US" altLang="zh-CN" sz="1000" b="0" i="1" u="none" strike="noStrike">
                          <a:solidFill>
                            <a:srgbClr val="A5A5A5"/>
                          </a:solidFill>
                          <a:effectLst/>
                          <a:latin typeface="微软雅黑" panose="020B0503020204020204" pitchFamily="34" charset="-122"/>
                          <a:ea typeface="微软雅黑" panose="020B0503020204020204" pitchFamily="34" charset="-122"/>
                        </a:rPr>
                        <a:t>217,410</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rtl="0" fontAlgn="ctr"/>
                      <a:r>
                        <a:rPr lang="en-US" altLang="zh-CN" sz="1000" b="0" i="1" u="none" strike="noStrike" dirty="0">
                          <a:solidFill>
                            <a:srgbClr val="49711E"/>
                          </a:solidFill>
                          <a:effectLst/>
                          <a:latin typeface="微软雅黑" panose="020B0503020204020204" pitchFamily="34" charset="-122"/>
                          <a:ea typeface="微软雅黑" panose="020B0503020204020204" pitchFamily="34" charset="-122"/>
                        </a:rPr>
                        <a:t>0.6%</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rtl="0" fontAlgn="ctr"/>
                      <a:r>
                        <a:rPr lang="en-US" altLang="zh-CN" sz="1000" b="0" i="1" u="none" strike="noStrike">
                          <a:solidFill>
                            <a:srgbClr val="A5A5A5"/>
                          </a:solidFill>
                          <a:effectLst/>
                          <a:latin typeface="微软雅黑" panose="020B0503020204020204" pitchFamily="34" charset="-122"/>
                          <a:ea typeface="微软雅黑" panose="020B0503020204020204" pitchFamily="34" charset="-122"/>
                        </a:rPr>
                        <a:t>144,411</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rtl="0" fontAlgn="ctr"/>
                      <a:r>
                        <a:rPr lang="en-US" altLang="zh-CN" sz="1000" b="0" i="1" u="none" strike="noStrike" dirty="0">
                          <a:solidFill>
                            <a:srgbClr val="49711E"/>
                          </a:solidFill>
                          <a:effectLst/>
                          <a:latin typeface="微软雅黑" panose="020B0503020204020204" pitchFamily="34" charset="-122"/>
                          <a:ea typeface="微软雅黑" panose="020B0503020204020204" pitchFamily="34" charset="-122"/>
                        </a:rPr>
                        <a:t>0.9%</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bg1">
                          <a:lumMod val="50000"/>
                        </a:schemeClr>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extLst>
                  <a:ext uri="{0D108BD9-81ED-4DB2-BD59-A6C34878D82A}">
                    <a16:rowId xmlns:a16="http://schemas.microsoft.com/office/drawing/2014/main" val="1508424625"/>
                  </a:ext>
                </a:extLst>
              </a:tr>
              <a:tr h="288289">
                <a:tc rowSpan="3">
                  <a:txBody>
                    <a:bodyPr/>
                    <a:lstStyle/>
                    <a:p>
                      <a:pPr algn="ctr" rtl="0"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效果广告</a:t>
                      </a:r>
                    </a:p>
                  </a:txBody>
                  <a:tcPr marL="0" marR="0" marT="0" marB="0" anchor="ctr">
                    <a:lnL w="12700" cap="flat" cmpd="sng" algn="ctr">
                      <a:solidFill>
                        <a:schemeClr val="bg1">
                          <a:lumMod val="50000"/>
                        </a:schemeClr>
                      </a:solidFill>
                      <a:prstDash val="solid"/>
                      <a:round/>
                      <a:headEnd type="none" w="med" len="med"/>
                      <a:tailEnd type="none" w="med" len="med"/>
                    </a:lnL>
                    <a:lnR w="9525" cap="flat" cmpd="sng" algn="ctr">
                      <a:solidFill>
                        <a:schemeClr val="bg2">
                          <a:lumMod val="90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rtl="0" fontAlgn="ctr"/>
                      <a:r>
                        <a:rPr lang="zh-CN" altLang="en-US" sz="1100" b="0" i="0" u="none" strike="noStrike" dirty="0">
                          <a:solidFill>
                            <a:srgbClr val="000000"/>
                          </a:solidFill>
                          <a:effectLst/>
                          <a:latin typeface="微软雅黑" panose="020B0503020204020204" pitchFamily="34" charset="-122"/>
                          <a:ea typeface="微软雅黑" panose="020B0503020204020204" pitchFamily="34" charset="-122"/>
                        </a:rPr>
                        <a:t>万相台</a:t>
                      </a:r>
                    </a:p>
                  </a:txBody>
                  <a:tcPr marL="0" marR="0" marT="0" marB="0" anchor="ctr">
                    <a:lnL w="9525" cap="flat" cmpd="sng" algn="ctr">
                      <a:solidFill>
                        <a:schemeClr val="bg2">
                          <a:lumMod val="90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marL="0" algn="ctr" defTabSz="914400" rtl="0" eaLnBrk="1" fontAlgn="ctr" latinLnBrk="0" hangingPunct="1"/>
                      <a:r>
                        <a:rPr lang="en-US" altLang="zh-CN" sz="1100" b="1" i="0" u="none" strike="noStrike" kern="1200" dirty="0">
                          <a:solidFill>
                            <a:schemeClr val="accent6"/>
                          </a:solidFill>
                          <a:effectLst/>
                          <a:latin typeface="微软雅黑" panose="020B0503020204020204" pitchFamily="34" charset="-122"/>
                          <a:ea typeface="微软雅黑" panose="020B0503020204020204" pitchFamily="34" charset="-122"/>
                          <a:cs typeface="+mn-cs"/>
                        </a:rPr>
                        <a:t>84%</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rtl="0"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0.1%</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algn="ctr" defTabSz="914400" rtl="0" eaLnBrk="1" fontAlgn="ctr" latinLnBrk="0" hangingPunct="1"/>
                      <a:r>
                        <a:rPr lang="en-US" altLang="zh-CN" sz="1100" b="1" i="0" u="none" strike="noStrike" kern="1200" dirty="0">
                          <a:solidFill>
                            <a:schemeClr val="accent6"/>
                          </a:solidFill>
                          <a:effectLst/>
                          <a:latin typeface="微软雅黑" panose="020B0503020204020204" pitchFamily="34" charset="-122"/>
                          <a:ea typeface="微软雅黑" panose="020B0503020204020204" pitchFamily="34" charset="-122"/>
                          <a:cs typeface="+mn-cs"/>
                        </a:rPr>
                        <a:t>39%</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rtl="0"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0.2%</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algn="ctr" defTabSz="914400" rtl="0" eaLnBrk="1" fontAlgn="ctr" latinLnBrk="0" hangingPunct="1"/>
                      <a:r>
                        <a:rPr lang="en-US" altLang="zh-CN" sz="1100" b="1" i="0" u="none" strike="noStrike" kern="1200" dirty="0">
                          <a:solidFill>
                            <a:schemeClr val="accent6"/>
                          </a:solidFill>
                          <a:effectLst/>
                          <a:latin typeface="微软雅黑" panose="020B0503020204020204" pitchFamily="34" charset="-122"/>
                          <a:ea typeface="微软雅黑" panose="020B0503020204020204" pitchFamily="34" charset="-122"/>
                          <a:cs typeface="+mn-cs"/>
                        </a:rPr>
                        <a:t>42%</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rtl="0"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0.0%</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algn="ctr" defTabSz="914400" rtl="0" eaLnBrk="1" fontAlgn="ctr" latinLnBrk="0" hangingPunct="1"/>
                      <a:r>
                        <a:rPr lang="en-US" altLang="zh-CN" sz="1100" b="1" i="0" u="none" strike="noStrike" kern="1200" dirty="0">
                          <a:solidFill>
                            <a:schemeClr val="accent6"/>
                          </a:solidFill>
                          <a:effectLst/>
                          <a:latin typeface="微软雅黑" panose="020B0503020204020204" pitchFamily="34" charset="-122"/>
                          <a:ea typeface="微软雅黑" panose="020B0503020204020204" pitchFamily="34" charset="-122"/>
                          <a:cs typeface="+mn-cs"/>
                        </a:rPr>
                        <a:t>50%</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rtl="0"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0.5%</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algn="ctr" defTabSz="914400" rtl="0" eaLnBrk="1" fontAlgn="ctr" latinLnBrk="0" hangingPunct="1"/>
                      <a:r>
                        <a:rPr lang="en-US" altLang="zh-CN" sz="1100" b="1" i="0" u="none" strike="noStrike" kern="1200" dirty="0">
                          <a:solidFill>
                            <a:schemeClr val="accent6"/>
                          </a:solidFill>
                          <a:effectLst/>
                          <a:latin typeface="微软雅黑" panose="020B0503020204020204" pitchFamily="34" charset="-122"/>
                          <a:ea typeface="微软雅黑" panose="020B0503020204020204" pitchFamily="34" charset="-122"/>
                          <a:cs typeface="+mn-cs"/>
                        </a:rPr>
                        <a:t>44%</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rtl="0"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0.8%</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bg1">
                          <a:lumMod val="50000"/>
                        </a:schemeClr>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extLst>
                  <a:ext uri="{0D108BD9-81ED-4DB2-BD59-A6C34878D82A}">
                    <a16:rowId xmlns:a16="http://schemas.microsoft.com/office/drawing/2014/main" val="1239205092"/>
                  </a:ext>
                </a:extLst>
              </a:tr>
              <a:tr h="288289">
                <a:tc vMerge="1">
                  <a:txBody>
                    <a:bodyPr/>
                    <a:lstStyle/>
                    <a:p>
                      <a:endParaRPr lang="zh-CN" altLang="en-US"/>
                    </a:p>
                  </a:txBody>
                  <a:tcPr/>
                </a:tc>
                <a:tc>
                  <a:txBody>
                    <a:bodyPr/>
                    <a:lstStyle/>
                    <a:p>
                      <a:pPr algn="ctr" rtl="0"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引力魔方</a:t>
                      </a:r>
                    </a:p>
                  </a:txBody>
                  <a:tcPr marL="0" marR="0" marT="0" marB="0" anchor="ctr">
                    <a:lnL w="9525" cap="flat" cmpd="sng" algn="ctr">
                      <a:solidFill>
                        <a:schemeClr val="bg2">
                          <a:lumMod val="90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rtl="0"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11%</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rtl="0"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0.2%</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algn="ctr" defTabSz="914400" rtl="0" eaLnBrk="1" fontAlgn="ctr" latinLnBrk="0" hangingPunct="1"/>
                      <a:r>
                        <a:rPr lang="en-US" altLang="zh-CN" sz="1100" b="1" i="0" u="none" strike="noStrike" kern="1200" dirty="0">
                          <a:solidFill>
                            <a:schemeClr val="accent6"/>
                          </a:solidFill>
                          <a:effectLst/>
                          <a:latin typeface="微软雅黑" panose="020B0503020204020204" pitchFamily="34" charset="-122"/>
                          <a:ea typeface="微软雅黑" panose="020B0503020204020204" pitchFamily="34" charset="-122"/>
                          <a:cs typeface="+mn-cs"/>
                        </a:rPr>
                        <a:t>41%</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rtl="0"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0.0%</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algn="ctr" defTabSz="914400" rtl="0" eaLnBrk="1" fontAlgn="ctr" latinLnBrk="0" hangingPunct="1"/>
                      <a:r>
                        <a:rPr lang="en-US" altLang="zh-CN" sz="1100" b="1" i="0" u="none" strike="noStrike" kern="1200" dirty="0">
                          <a:solidFill>
                            <a:schemeClr val="accent6"/>
                          </a:solidFill>
                          <a:effectLst/>
                          <a:latin typeface="微软雅黑" panose="020B0503020204020204" pitchFamily="34" charset="-122"/>
                          <a:ea typeface="微软雅黑" panose="020B0503020204020204" pitchFamily="34" charset="-122"/>
                          <a:cs typeface="+mn-cs"/>
                        </a:rPr>
                        <a:t>55%</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rtl="0"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0.0%</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rtl="0"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29%</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rtl="0"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0.0%</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rtl="0"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29%</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rtl="0"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0.1%</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bg1">
                          <a:lumMod val="50000"/>
                        </a:schemeClr>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extLst>
                  <a:ext uri="{0D108BD9-81ED-4DB2-BD59-A6C34878D82A}">
                    <a16:rowId xmlns:a16="http://schemas.microsoft.com/office/drawing/2014/main" val="142036202"/>
                  </a:ext>
                </a:extLst>
              </a:tr>
              <a:tr h="288289">
                <a:tc vMerge="1">
                  <a:txBody>
                    <a:bodyPr/>
                    <a:lstStyle/>
                    <a:p>
                      <a:endParaRPr lang="zh-CN" altLang="en-US"/>
                    </a:p>
                  </a:txBody>
                  <a:tcPr>
                    <a:lnT w="9525" cap="flat" cmpd="sng" algn="ctr">
                      <a:solidFill>
                        <a:schemeClr val="bg1">
                          <a:lumMod val="85000"/>
                        </a:schemeClr>
                      </a:solidFill>
                      <a:prstDash val="sysDash"/>
                      <a:round/>
                      <a:headEnd type="none" w="med" len="med"/>
                      <a:tailEnd type="none" w="med" len="med"/>
                    </a:lnT>
                  </a:tcPr>
                </a:tc>
                <a:tc>
                  <a:txBody>
                    <a:bodyPr/>
                    <a:lstStyle/>
                    <a:p>
                      <a:pPr algn="ctr" rtl="0"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直通车</a:t>
                      </a:r>
                    </a:p>
                  </a:txBody>
                  <a:tcPr marL="0" marR="0" marT="0" marB="0" anchor="ctr">
                    <a:lnL w="9525" cap="flat" cmpd="sng" algn="ctr">
                      <a:solidFill>
                        <a:schemeClr val="bg2">
                          <a:lumMod val="90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rtl="0"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6%</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rtl="0"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1.1%</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rtl="0"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22%</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rtl="0"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0.4%</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rtl="0"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5%</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rtl="0"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0.1%</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rtl="0"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24%</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rtl="0"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1.1%</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rtl="0"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37%</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rtl="0"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1.2%</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bg1">
                          <a:lumMod val="50000"/>
                        </a:schemeClr>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extLst>
                  <a:ext uri="{0D108BD9-81ED-4DB2-BD59-A6C34878D82A}">
                    <a16:rowId xmlns:a16="http://schemas.microsoft.com/office/drawing/2014/main" val="26516959"/>
                  </a:ext>
                </a:extLst>
              </a:tr>
              <a:tr h="288289">
                <a:tc rowSpan="2">
                  <a:txBody>
                    <a:bodyPr/>
                    <a:lstStyle/>
                    <a:p>
                      <a:pPr algn="ctr" rtl="0"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品牌广告</a:t>
                      </a:r>
                    </a:p>
                  </a:txBody>
                  <a:tcPr marL="0" marR="0" marT="0" marB="0" anchor="ctr">
                    <a:lnL w="12700" cap="flat" cmpd="sng" algn="ctr">
                      <a:solidFill>
                        <a:schemeClr val="bg1">
                          <a:lumMod val="50000"/>
                        </a:schemeClr>
                      </a:solidFill>
                      <a:prstDash val="solid"/>
                      <a:round/>
                      <a:headEnd type="none" w="med" len="med"/>
                      <a:tailEnd type="none" w="med" len="med"/>
                    </a:lnL>
                    <a:lnR w="9525" cap="flat" cmpd="sng" algn="ctr">
                      <a:solidFill>
                        <a:schemeClr val="bg2">
                          <a:lumMod val="90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rtl="0" fontAlgn="b"/>
                      <a:r>
                        <a:rPr lang="zh-CN" altLang="en-US" sz="1100" b="0" i="0" u="none" strike="noStrike" dirty="0">
                          <a:solidFill>
                            <a:srgbClr val="000000"/>
                          </a:solidFill>
                          <a:effectLst/>
                          <a:latin typeface="微软雅黑" panose="020B0503020204020204" pitchFamily="34" charset="-122"/>
                          <a:ea typeface="微软雅黑" panose="020B0503020204020204" pitchFamily="34" charset="-122"/>
                        </a:rPr>
                        <a:t>明星店铺</a:t>
                      </a:r>
                    </a:p>
                  </a:txBody>
                  <a:tcPr marL="0" marR="0" marT="0" marB="0" anchor="ctr">
                    <a:lnL w="9525" cap="flat" cmpd="sng" algn="ctr">
                      <a:solidFill>
                        <a:schemeClr val="bg2">
                          <a:lumMod val="90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rtl="0"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1.9%</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rtl="0"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1.9%</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rtl="0"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rtl="0"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rtl="0"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rtl="0"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rtl="0"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0.0%</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rtl="0"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1.0%</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rtl="0"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0.8%</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rtl="0"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1.6%</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bg1">
                          <a:lumMod val="50000"/>
                        </a:schemeClr>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extLst>
                  <a:ext uri="{0D108BD9-81ED-4DB2-BD59-A6C34878D82A}">
                    <a16:rowId xmlns:a16="http://schemas.microsoft.com/office/drawing/2014/main" val="2336111927"/>
                  </a:ext>
                </a:extLst>
              </a:tr>
              <a:tr h="288289">
                <a:tc vMerge="1">
                  <a:txBody>
                    <a:bodyPr/>
                    <a:lstStyle/>
                    <a:p>
                      <a:endParaRPr lang="zh-CN" altLang="en-US"/>
                    </a:p>
                  </a:txBody>
                  <a:tcPr>
                    <a:lnL w="12700" cap="flat" cmpd="sng" algn="ctr">
                      <a:solidFill>
                        <a:schemeClr val="tx2"/>
                      </a:solidFill>
                      <a:prstDash val="solid"/>
                      <a:round/>
                      <a:headEnd type="none" w="med" len="med"/>
                      <a:tailEnd type="none" w="med" len="med"/>
                    </a:lnL>
                    <a:lnR w="9525" cap="flat" cmpd="sng" algn="ctr">
                      <a:solidFill>
                        <a:schemeClr val="bg2">
                          <a:lumMod val="90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rtl="0" fontAlgn="b"/>
                      <a:r>
                        <a:rPr lang="zh-CN" altLang="en-US" sz="1100" b="0" i="0" u="none" strike="noStrike" dirty="0">
                          <a:solidFill>
                            <a:srgbClr val="000000"/>
                          </a:solidFill>
                          <a:effectLst/>
                          <a:latin typeface="微软雅黑" panose="020B0503020204020204" pitchFamily="34" charset="-122"/>
                          <a:ea typeface="微软雅黑" panose="020B0503020204020204" pitchFamily="34" charset="-122"/>
                        </a:rPr>
                        <a:t>品牌专区</a:t>
                      </a:r>
                    </a:p>
                  </a:txBody>
                  <a:tcPr marL="0" marR="0" marT="0" marB="0" anchor="ctr">
                    <a:lnL w="9525" cap="flat" cmpd="sng" algn="ctr">
                      <a:solidFill>
                        <a:schemeClr val="bg2">
                          <a:lumMod val="90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rtl="0"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rtl="0"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rtl="0"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5%</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rtl="0"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1.5%</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rtl="0"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rtl="0"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rtl="0"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4%</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rtl="0"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3%</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rtl="0"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rtl="0"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bg1">
                          <a:lumMod val="50000"/>
                        </a:schemeClr>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extLst>
                  <a:ext uri="{0D108BD9-81ED-4DB2-BD59-A6C34878D82A}">
                    <a16:rowId xmlns:a16="http://schemas.microsoft.com/office/drawing/2014/main" val="271338297"/>
                  </a:ext>
                </a:extLst>
              </a:tr>
              <a:tr h="288289">
                <a:tc rowSpan="4">
                  <a:txBody>
                    <a:bodyPr/>
                    <a:lstStyle/>
                    <a:p>
                      <a:pPr algn="ctr" rtl="0"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站外广告</a:t>
                      </a:r>
                    </a:p>
                  </a:txBody>
                  <a:tcPr marL="0" marR="0" marT="0" marB="0" anchor="ctr">
                    <a:lnL w="12700" cap="flat" cmpd="sng" algn="ctr">
                      <a:solidFill>
                        <a:schemeClr val="bg1">
                          <a:lumMod val="50000"/>
                        </a:schemeClr>
                      </a:solidFill>
                      <a:prstDash val="solid"/>
                      <a:round/>
                      <a:headEnd type="none" w="med" len="med"/>
                      <a:tailEnd type="none" w="med" len="med"/>
                    </a:lnL>
                    <a:lnR w="9525" cap="flat" cmpd="sng" algn="ctr">
                      <a:solidFill>
                        <a:schemeClr val="bg2">
                          <a:lumMod val="90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rtl="0"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淘宝客</a:t>
                      </a:r>
                    </a:p>
                  </a:txBody>
                  <a:tcPr marL="0" marR="0" marT="0" marB="0" anchor="ctr">
                    <a:lnL w="9525" cap="flat" cmpd="sng" algn="ctr">
                      <a:solidFill>
                        <a:schemeClr val="bg2">
                          <a:lumMod val="90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rtl="0"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2%</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rtl="0"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1.5%</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algn="ctr" defTabSz="914400" rtl="0" eaLnBrk="1" fontAlgn="ctr" latinLnBrk="0" hangingPunct="1"/>
                      <a:r>
                        <a:rPr lang="en-US" altLang="zh-CN" sz="1100" b="1" i="0" u="none" strike="noStrike" kern="1200" dirty="0">
                          <a:solidFill>
                            <a:schemeClr val="accent6"/>
                          </a:solidFill>
                          <a:effectLst/>
                          <a:latin typeface="微软雅黑" panose="020B0503020204020204" pitchFamily="34" charset="-122"/>
                          <a:ea typeface="微软雅黑" panose="020B0503020204020204" pitchFamily="34" charset="-122"/>
                          <a:cs typeface="+mn-cs"/>
                        </a:rPr>
                        <a:t>7%</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rtl="0"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0.7%</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rtl="0"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4%</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rtl="0"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1.0%</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rtl="0"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4%</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rtl="0"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1.5%</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rtl="0"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5%</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rtl="0"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4%</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bg1">
                          <a:lumMod val="50000"/>
                        </a:schemeClr>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extLst>
                  <a:ext uri="{0D108BD9-81ED-4DB2-BD59-A6C34878D82A}">
                    <a16:rowId xmlns:a16="http://schemas.microsoft.com/office/drawing/2014/main" val="2295903424"/>
                  </a:ext>
                </a:extLst>
              </a:tr>
              <a:tr h="288289">
                <a:tc vMerge="1">
                  <a:txBody>
                    <a:bodyPr/>
                    <a:lstStyle/>
                    <a:p>
                      <a:endParaRPr lang="zh-CN" altLang="en-US"/>
                    </a:p>
                  </a:txBody>
                  <a:tcPr/>
                </a:tc>
                <a:tc>
                  <a:txBody>
                    <a:bodyPr/>
                    <a:lstStyle/>
                    <a:p>
                      <a:pPr algn="ctr" rtl="0" fontAlgn="ctr"/>
                      <a:r>
                        <a:rPr lang="en-US" sz="1100" b="0" i="0" u="none" strike="noStrike">
                          <a:solidFill>
                            <a:srgbClr val="000000"/>
                          </a:solidFill>
                          <a:effectLst/>
                          <a:latin typeface="微软雅黑" panose="020B0503020204020204" pitchFamily="34" charset="-122"/>
                          <a:ea typeface="微软雅黑" panose="020B0503020204020204" pitchFamily="34" charset="-122"/>
                        </a:rPr>
                        <a:t>UD</a:t>
                      </a: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效果投放</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rtl="0"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0.5%</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rtl="0"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rtl="0"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0.8%</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rtl="0"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rtl="0"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0.0%</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rtl="0"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rtl="0"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1.1%</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rtl="0"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rtl="0"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0.0%</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rtl="0"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bg1">
                          <a:lumMod val="50000"/>
                        </a:schemeClr>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extLst>
                  <a:ext uri="{0D108BD9-81ED-4DB2-BD59-A6C34878D82A}">
                    <a16:rowId xmlns:a16="http://schemas.microsoft.com/office/drawing/2014/main" val="1472890463"/>
                  </a:ext>
                </a:extLst>
              </a:tr>
              <a:tr h="288289">
                <a:tc vMerge="1">
                  <a:txBody>
                    <a:bodyPr/>
                    <a:lstStyle/>
                    <a:p>
                      <a:endParaRPr lang="zh-CN" altLang="en-US"/>
                    </a:p>
                  </a:txBody>
                  <a:tcPr/>
                </a:tc>
                <a:tc>
                  <a:txBody>
                    <a:bodyPr/>
                    <a:lstStyle/>
                    <a:p>
                      <a:pPr algn="ctr" rtl="0"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流量宝</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rtl="0"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0.0%</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rtl="0"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rtl="0"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0.0%</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rtl="0"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rtl="0"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0.0%</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rtl="0"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rtl="0"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0.0%</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rtl="0"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rtl="0"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0.0%</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rtl="0"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bg1">
                          <a:lumMod val="50000"/>
                        </a:schemeClr>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extLst>
                  <a:ext uri="{0D108BD9-81ED-4DB2-BD59-A6C34878D82A}">
                    <a16:rowId xmlns:a16="http://schemas.microsoft.com/office/drawing/2014/main" val="382507453"/>
                  </a:ext>
                </a:extLst>
              </a:tr>
              <a:tr h="288289">
                <a:tc vMerge="1">
                  <a:txBody>
                    <a:bodyPr/>
                    <a:lstStyle/>
                    <a:p>
                      <a:endParaRPr lang="zh-CN" altLang="en-US"/>
                    </a:p>
                  </a:txBody>
                  <a:tcPr/>
                </a:tc>
                <a:tc>
                  <a:txBody>
                    <a:bodyPr/>
                    <a:lstStyle/>
                    <a:p>
                      <a:pPr algn="ctr" rtl="0" fontAlgn="ctr"/>
                      <a:r>
                        <a:rPr lang="en-US" sz="1100" b="0" i="0" u="none" strike="noStrike">
                          <a:solidFill>
                            <a:srgbClr val="000000"/>
                          </a:solidFill>
                          <a:effectLst/>
                          <a:latin typeface="微软雅黑" panose="020B0503020204020204" pitchFamily="34" charset="-122"/>
                          <a:ea typeface="微软雅黑" panose="020B0503020204020204" pitchFamily="34" charset="-122"/>
                        </a:rPr>
                        <a:t>UD</a:t>
                      </a: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品牌投放</a:t>
                      </a:r>
                    </a:p>
                  </a:txBody>
                  <a:tcPr marL="0" marR="0" marT="0" marB="0" anchor="ctr">
                    <a:lnL w="9525" cap="flat" cmpd="sng" algn="ctr">
                      <a:solidFill>
                        <a:schemeClr val="bg2">
                          <a:lumMod val="90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rtl="0"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rtl="0"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rtl="0"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rtl="0"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rtl="0"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rtl="0"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rtl="0"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rtl="0"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rtl="0"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rtl="0"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bg1">
                          <a:lumMod val="50000"/>
                        </a:schemeClr>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extLst>
                  <a:ext uri="{0D108BD9-81ED-4DB2-BD59-A6C34878D82A}">
                    <a16:rowId xmlns:a16="http://schemas.microsoft.com/office/drawing/2014/main" val="1489766097"/>
                  </a:ext>
                </a:extLst>
              </a:tr>
              <a:tr h="288289">
                <a:tc rowSpan="2">
                  <a:txBody>
                    <a:bodyPr/>
                    <a:lstStyle/>
                    <a:p>
                      <a:pPr algn="ctr" rtl="0" fontAlgn="ctr"/>
                      <a:r>
                        <a:rPr lang="zh-CN" altLang="en-US" sz="1100" b="0" i="0" u="none" strike="noStrike" dirty="0">
                          <a:solidFill>
                            <a:srgbClr val="000000"/>
                          </a:solidFill>
                          <a:effectLst/>
                          <a:latin typeface="微软雅黑" panose="020B0503020204020204" pitchFamily="34" charset="-122"/>
                          <a:ea typeface="微软雅黑" panose="020B0503020204020204" pitchFamily="34" charset="-122"/>
                        </a:rPr>
                        <a:t>内容广告</a:t>
                      </a:r>
                    </a:p>
                  </a:txBody>
                  <a:tcPr marL="0" marR="0" marT="0" marB="0" anchor="ctr">
                    <a:lnL w="12700" cap="flat" cmpd="sng" algn="ctr">
                      <a:solidFill>
                        <a:schemeClr val="bg1">
                          <a:lumMod val="50000"/>
                        </a:schemeClr>
                      </a:solidFill>
                      <a:prstDash val="solid"/>
                      <a:round/>
                      <a:headEnd type="none" w="med" len="med"/>
                      <a:tailEnd type="none" w="med" len="med"/>
                    </a:lnL>
                    <a:lnR w="9525" cap="flat" cmpd="sng" algn="ctr">
                      <a:solidFill>
                        <a:schemeClr val="bg2">
                          <a:lumMod val="90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DBF0C5">
                        <a:alpha val="20000"/>
                      </a:srgbClr>
                    </a:solidFill>
                  </a:tcPr>
                </a:tc>
                <a:tc>
                  <a:txBody>
                    <a:bodyPr/>
                    <a:lstStyle/>
                    <a:p>
                      <a:pPr algn="ctr" rtl="0"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超级直播</a:t>
                      </a:r>
                    </a:p>
                  </a:txBody>
                  <a:tcPr marL="0" marR="0" marT="0" marB="0" anchor="ctr">
                    <a:lnL w="9525" cap="flat" cmpd="sng" algn="ctr">
                      <a:solidFill>
                        <a:schemeClr val="bg2">
                          <a:lumMod val="90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rtl="0"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2%</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rtl="0"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rtl="0"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0.3%</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rtl="0"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rtl="0"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0.0%</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rtl="0"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rtl="0"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0.1%</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rtl="0"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rtl="0"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0.0%</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rtl="0"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bg1">
                          <a:lumMod val="50000"/>
                        </a:schemeClr>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extLst>
                  <a:ext uri="{0D108BD9-81ED-4DB2-BD59-A6C34878D82A}">
                    <a16:rowId xmlns:a16="http://schemas.microsoft.com/office/drawing/2014/main" val="2056946712"/>
                  </a:ext>
                </a:extLst>
              </a:tr>
              <a:tr h="288289">
                <a:tc vMerge="1">
                  <a:txBody>
                    <a:bodyPr/>
                    <a:lstStyle/>
                    <a:p>
                      <a:endParaRPr lang="zh-CN" altLang="en-US"/>
                    </a:p>
                  </a:txBody>
                  <a:tcPr/>
                </a:tc>
                <a:tc>
                  <a:txBody>
                    <a:bodyPr/>
                    <a:lstStyle/>
                    <a:p>
                      <a:pPr algn="ctr" rtl="0"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超级短视频</a:t>
                      </a:r>
                    </a:p>
                  </a:txBody>
                  <a:tcPr marL="0" marR="0" marT="0" marB="0" anchor="ctr">
                    <a:lnL w="9525" cap="flat" cmpd="sng" algn="ctr">
                      <a:solidFill>
                        <a:schemeClr val="bg2">
                          <a:lumMod val="90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DBF0C5">
                        <a:alpha val="20000"/>
                      </a:srgbClr>
                    </a:solidFill>
                  </a:tcPr>
                </a:tc>
                <a:tc>
                  <a:txBody>
                    <a:bodyPr/>
                    <a:lstStyle/>
                    <a:p>
                      <a:pPr algn="ctr" rtl="0"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1.1%</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rtl="0"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rtl="0"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4%</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rtl="0"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rtl="0" fontAlgn="ctr"/>
                      <a:r>
                        <a:rPr lang="en-US" altLang="zh-CN" sz="1100" b="1" i="0" u="none" strike="noStrike" dirty="0">
                          <a:solidFill>
                            <a:schemeClr val="accent6"/>
                          </a:solidFill>
                          <a:effectLst/>
                          <a:latin typeface="微软雅黑" panose="020B0503020204020204" pitchFamily="34" charset="-122"/>
                          <a:ea typeface="微软雅黑" panose="020B0503020204020204" pitchFamily="34" charset="-122"/>
                        </a:rPr>
                        <a:t>9%</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rtl="0"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rtl="0"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1.7%</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rtl="0"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rtl="0"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0.0%</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rtl="0"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bg1">
                          <a:lumMod val="50000"/>
                        </a:schemeClr>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225169278"/>
                  </a:ext>
                </a:extLst>
              </a:tr>
            </a:tbl>
          </a:graphicData>
        </a:graphic>
      </p:graphicFrame>
      <p:sp>
        <p:nvSpPr>
          <p:cNvPr id="6" name="文本框 9">
            <a:extLst>
              <a:ext uri="{FF2B5EF4-FFF2-40B4-BE49-F238E27FC236}">
                <a16:creationId xmlns:a16="http://schemas.microsoft.com/office/drawing/2014/main" id="{78814B6C-D7E9-0F4E-9F47-761753F8BFB8}"/>
              </a:ext>
            </a:extLst>
          </p:cNvPr>
          <p:cNvSpPr txBox="1"/>
          <p:nvPr/>
        </p:nvSpPr>
        <p:spPr>
          <a:xfrm>
            <a:off x="7878918" y="6210847"/>
            <a:ext cx="3672197" cy="338554"/>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a:t>
            </a:r>
            <a:r>
              <a:rPr kumimoji="0" lang="zh-CN" altLang="en-US"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各细分渠道</a:t>
            </a:r>
            <a:r>
              <a:rPr kumimoji="0" lang="en-US" altLang="zh-CN"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UV</a:t>
            </a:r>
            <a:r>
              <a:rPr kumimoji="0" lang="zh-CN" altLang="en-US"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在广告流量</a:t>
            </a:r>
            <a:r>
              <a:rPr kumimoji="0" lang="en-US" altLang="zh-CN"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UV</a:t>
            </a:r>
            <a:r>
              <a:rPr kumimoji="0" lang="zh-CN" altLang="en-US"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中的占比</a:t>
            </a:r>
            <a:endParaRPr kumimoji="0" lang="en-US" altLang="zh-CN"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 - </a:t>
            </a:r>
            <a:r>
              <a:rPr kumimoji="0" lang="zh-CN" altLang="en-US"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代表该渠道在生意参谋上暂不提供下单、转化等后链路数据</a:t>
            </a:r>
          </a:p>
        </p:txBody>
      </p:sp>
    </p:spTree>
    <p:extLst>
      <p:ext uri="{BB962C8B-B14F-4D97-AF65-F5344CB8AC3E}">
        <p14:creationId xmlns:p14="http://schemas.microsoft.com/office/powerpoint/2010/main" val="338331956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3C176-2502-2A41-B417-3B9615BDED6A}"/>
              </a:ext>
            </a:extLst>
          </p:cNvPr>
          <p:cNvSpPr>
            <a:spLocks noGrp="1"/>
          </p:cNvSpPr>
          <p:nvPr>
            <p:ph type="title"/>
          </p:nvPr>
        </p:nvSpPr>
        <p:spPr/>
        <p:txBody>
          <a:bodyPr/>
          <a:lstStyle/>
          <a:p>
            <a:r>
              <a:rPr lang="x-none" dirty="0"/>
              <a:t>咖啡机品类搜索词</a:t>
            </a:r>
          </a:p>
        </p:txBody>
      </p:sp>
      <p:sp>
        <p:nvSpPr>
          <p:cNvPr id="3" name="Text Placeholder 2">
            <a:extLst>
              <a:ext uri="{FF2B5EF4-FFF2-40B4-BE49-F238E27FC236}">
                <a16:creationId xmlns:a16="http://schemas.microsoft.com/office/drawing/2014/main" id="{D09669B1-145D-8E40-8460-B858D4879412}"/>
              </a:ext>
            </a:extLst>
          </p:cNvPr>
          <p:cNvSpPr>
            <a:spLocks noGrp="1"/>
          </p:cNvSpPr>
          <p:nvPr>
            <p:ph type="body" sz="quarter" idx="10"/>
          </p:nvPr>
        </p:nvSpPr>
        <p:spPr/>
        <p:txBody>
          <a:bodyPr/>
          <a:lstStyle/>
          <a:p>
            <a:pPr>
              <a:lnSpc>
                <a:spcPct val="100000"/>
              </a:lnSpc>
            </a:pPr>
            <a:r>
              <a:rPr lang="zh-CN" altLang="en-US" dirty="0">
                <a:ea typeface="Microsoft YaHei" panose="020B0503020204020204" pitchFamily="34" charset="-122"/>
              </a:rPr>
              <a:t>全自动相关咖啡机品类词搜索热度同比提升；</a:t>
            </a:r>
            <a:endParaRPr lang="en-US" altLang="zh-CN" dirty="0">
              <a:ea typeface="Microsoft YaHei" panose="020B0503020204020204" pitchFamily="34" charset="-122"/>
            </a:endParaRPr>
          </a:p>
          <a:p>
            <a:pPr>
              <a:lnSpc>
                <a:spcPct val="100000"/>
              </a:lnSpc>
            </a:pPr>
            <a:r>
              <a:rPr lang="zh-CN" altLang="en-US" dirty="0">
                <a:ea typeface="Microsoft YaHei" panose="020B0503020204020204" pitchFamily="34" charset="-122"/>
              </a:rPr>
              <a:t>“家用”相关品类词增速较快，此外</a:t>
            </a:r>
            <a:r>
              <a:rPr lang="en-US" altLang="zh-CN" dirty="0">
                <a:ea typeface="Microsoft YaHei" panose="020B0503020204020204" pitchFamily="34" charset="-122"/>
              </a:rPr>
              <a:t>aca</a:t>
            </a:r>
            <a:r>
              <a:rPr lang="zh-CN" altLang="en-US" dirty="0">
                <a:ea typeface="Microsoft YaHei" panose="020B0503020204020204" pitchFamily="34" charset="-122"/>
              </a:rPr>
              <a:t>咖啡机呈现三位数增长，该品牌主卖平价</a:t>
            </a:r>
            <a:r>
              <a:rPr lang="en-US" altLang="zh-CN" dirty="0">
                <a:ea typeface="Microsoft YaHei" panose="020B0503020204020204" pitchFamily="34" charset="-122"/>
              </a:rPr>
              <a:t>(800</a:t>
            </a:r>
            <a:r>
              <a:rPr lang="zh-CN" altLang="en-US" dirty="0">
                <a:ea typeface="Microsoft YaHei" panose="020B0503020204020204" pitchFamily="34" charset="-122"/>
              </a:rPr>
              <a:t>元以下</a:t>
            </a:r>
            <a:r>
              <a:rPr lang="en-US" altLang="zh-CN" dirty="0">
                <a:ea typeface="Microsoft YaHei" panose="020B0503020204020204" pitchFamily="34" charset="-122"/>
              </a:rPr>
              <a:t>)</a:t>
            </a:r>
            <a:r>
              <a:rPr lang="zh-CN" altLang="en-US" dirty="0">
                <a:ea typeface="Microsoft YaHei" panose="020B0503020204020204" pitchFamily="34" charset="-122"/>
              </a:rPr>
              <a:t>不同类型咖啡机，后续或对</a:t>
            </a:r>
            <a:r>
              <a:rPr lang="en-US" altLang="zh-CN" dirty="0">
                <a:ea typeface="Microsoft YaHei" panose="020B0503020204020204" pitchFamily="34" charset="-122"/>
              </a:rPr>
              <a:t>Nespresso</a:t>
            </a:r>
            <a:r>
              <a:rPr lang="zh-CN" altLang="en-US" dirty="0">
                <a:ea typeface="Microsoft YaHei" panose="020B0503020204020204" pitchFamily="34" charset="-122"/>
              </a:rPr>
              <a:t>生意产生一定威胁</a:t>
            </a:r>
            <a:endParaRPr lang="x-none" dirty="0">
              <a:ea typeface="Microsoft YaHei" panose="020B0503020204020204" pitchFamily="34" charset="-122"/>
            </a:endParaRPr>
          </a:p>
        </p:txBody>
      </p:sp>
      <p:sp>
        <p:nvSpPr>
          <p:cNvPr id="4" name="Text Placeholder 3">
            <a:extLst>
              <a:ext uri="{FF2B5EF4-FFF2-40B4-BE49-F238E27FC236}">
                <a16:creationId xmlns:a16="http://schemas.microsoft.com/office/drawing/2014/main" id="{A476F21E-540E-E940-9162-562D8DE40505}"/>
              </a:ext>
            </a:extLst>
          </p:cNvPr>
          <p:cNvSpPr>
            <a:spLocks noGrp="1"/>
          </p:cNvSpPr>
          <p:nvPr>
            <p:ph type="body" sz="quarter" idx="11"/>
          </p:nvPr>
        </p:nvSpPr>
        <p:spPr/>
        <p:txBody>
          <a:bodyPr/>
          <a:lstStyle/>
          <a:p>
            <a:r>
              <a:rPr dirty="0" err="1"/>
              <a:t>数据来源：生意参谋</a:t>
            </a:r>
            <a:endParaRPr dirty="0"/>
          </a:p>
          <a:p>
            <a:r>
              <a:rPr dirty="0"/>
              <a:t>时间维度：2023.12</a:t>
            </a:r>
          </a:p>
        </p:txBody>
      </p:sp>
      <p:graphicFrame>
        <p:nvGraphicFramePr>
          <p:cNvPr id="5" name="图表 7">
            <a:extLst>
              <a:ext uri="{FF2B5EF4-FFF2-40B4-BE49-F238E27FC236}">
                <a16:creationId xmlns:a16="http://schemas.microsoft.com/office/drawing/2014/main" id="{FBAA7FE7-B14E-BB40-B54D-F963B25607F6}"/>
              </a:ext>
            </a:extLst>
          </p:cNvPr>
          <p:cNvGraphicFramePr>
            <a:graphicFrameLocks/>
          </p:cNvGraphicFramePr>
          <p:nvPr>
            <p:extLst>
              <p:ext uri="{D42A27DB-BD31-4B8C-83A1-F6EECF244321}">
                <p14:modId xmlns:p14="http://schemas.microsoft.com/office/powerpoint/2010/main" val="2760543144"/>
              </p:ext>
            </p:extLst>
          </p:nvPr>
        </p:nvGraphicFramePr>
        <p:xfrm>
          <a:off x="528977" y="1950341"/>
          <a:ext cx="3356763" cy="435818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6" name="表格 10">
            <a:extLst>
              <a:ext uri="{FF2B5EF4-FFF2-40B4-BE49-F238E27FC236}">
                <a16:creationId xmlns:a16="http://schemas.microsoft.com/office/drawing/2014/main" id="{AC6BCCD1-33EC-2842-A5DB-E172394A273F}"/>
              </a:ext>
            </a:extLst>
          </p:cNvPr>
          <p:cNvGraphicFramePr>
            <a:graphicFrameLocks noGrp="1"/>
          </p:cNvGraphicFramePr>
          <p:nvPr>
            <p:extLst>
              <p:ext uri="{D42A27DB-BD31-4B8C-83A1-F6EECF244321}">
                <p14:modId xmlns:p14="http://schemas.microsoft.com/office/powerpoint/2010/main" val="3815790021"/>
              </p:ext>
            </p:extLst>
          </p:nvPr>
        </p:nvGraphicFramePr>
        <p:xfrm>
          <a:off x="7755177" y="2175488"/>
          <a:ext cx="3356763" cy="3940572"/>
        </p:xfrm>
        <a:graphic>
          <a:graphicData uri="http://schemas.openxmlformats.org/drawingml/2006/table">
            <a:tbl>
              <a:tblPr firstRow="1" bandRow="1">
                <a:tableStyleId>{00A15C55-8517-42AA-B614-E9B94910E393}</a:tableStyleId>
              </a:tblPr>
              <a:tblGrid>
                <a:gridCol w="2203153">
                  <a:extLst>
                    <a:ext uri="{9D8B030D-6E8A-4147-A177-3AD203B41FA5}">
                      <a16:colId xmlns:a16="http://schemas.microsoft.com/office/drawing/2014/main" val="197041427"/>
                    </a:ext>
                  </a:extLst>
                </a:gridCol>
                <a:gridCol w="1153610">
                  <a:extLst>
                    <a:ext uri="{9D8B030D-6E8A-4147-A177-3AD203B41FA5}">
                      <a16:colId xmlns:a16="http://schemas.microsoft.com/office/drawing/2014/main" val="1842551625"/>
                    </a:ext>
                  </a:extLst>
                </a:gridCol>
              </a:tblGrid>
              <a:tr h="328381">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100" dirty="0">
                          <a:solidFill>
                            <a:sysClr val="windowText" lastClr="000000"/>
                          </a:solidFill>
                          <a:latin typeface="+mn-ea"/>
                          <a:ea typeface="+mn-ea"/>
                        </a:rPr>
                        <a:t>TOP100 </a:t>
                      </a:r>
                      <a:r>
                        <a:rPr lang="zh-CN" altLang="en-US" sz="1100" dirty="0">
                          <a:solidFill>
                            <a:sysClr val="windowText" lastClr="000000"/>
                          </a:solidFill>
                          <a:latin typeface="+mn-ea"/>
                          <a:ea typeface="+mn-ea"/>
                        </a:rPr>
                        <a:t>搜索词环比增速排名</a:t>
                      </a:r>
                    </a:p>
                  </a:txBody>
                  <a:tcPr anchor="ctr">
                    <a:lnL w="12700" cmpd="sng">
                      <a:noFill/>
                    </a:lnL>
                    <a:lnR w="12700" cmpd="sng">
                      <a:noFill/>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hMerge="1">
                  <a:txBody>
                    <a:bodyPr/>
                    <a:lstStyle/>
                    <a:p>
                      <a:pPr algn="ctr"/>
                      <a:endParaRPr lang="zh-CN" altLang="en-US" sz="1100" dirty="0">
                        <a:solidFill>
                          <a:sysClr val="windowText" lastClr="000000"/>
                        </a:solidFill>
                        <a:latin typeface="+mn-ea"/>
                        <a:ea typeface="+mn-ea"/>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3742688288"/>
                  </a:ext>
                </a:extLst>
              </a:tr>
              <a:tr h="328381">
                <a:tc>
                  <a:txBody>
                    <a:bodyPr/>
                    <a:lstStyle/>
                    <a:p>
                      <a:pPr algn="ctr"/>
                      <a:r>
                        <a:rPr lang="zh-CN" altLang="en-US" sz="1100" dirty="0">
                          <a:solidFill>
                            <a:sysClr val="windowText" lastClr="000000"/>
                          </a:solidFill>
                          <a:latin typeface="+mn-ea"/>
                          <a:ea typeface="+mn-ea"/>
                        </a:rPr>
                        <a:t>搜索词</a:t>
                      </a:r>
                    </a:p>
                  </a:txBody>
                  <a:tcPr anchor="ctr">
                    <a:lnL w="12700" cmpd="sng">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100" dirty="0">
                          <a:solidFill>
                            <a:sysClr val="windowText" lastClr="000000"/>
                          </a:solidFill>
                          <a:latin typeface="+mn-ea"/>
                          <a:ea typeface="+mn-ea"/>
                        </a:rPr>
                        <a:t>增速</a:t>
                      </a:r>
                    </a:p>
                  </a:txBody>
                  <a:tcPr anchor="ctr">
                    <a:lnL w="12700" cap="flat" cmpd="sng" algn="ctr">
                      <a:solidFill>
                        <a:schemeClr val="bg1"/>
                      </a:solidFill>
                      <a:prstDash val="solid"/>
                      <a:round/>
                      <a:headEnd type="none" w="med" len="med"/>
                      <a:tailEnd type="none" w="med" len="med"/>
                    </a:lnL>
                    <a:lnR w="12700" cmpd="sng">
                      <a:noFill/>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2728347060"/>
                  </a:ext>
                </a:extLst>
              </a:tr>
              <a:tr h="328381">
                <a:tc>
                  <a:txBody>
                    <a:bodyPr/>
                    <a:lstStyle/>
                    <a:p>
                      <a:pPr algn="ctr" fontAlgn="b"/>
                      <a:r>
                        <a:rPr lang="zh-CN" altLang="en-US" sz="1100" b="0" i="0" u="none" strike="noStrike" dirty="0">
                          <a:solidFill>
                            <a:srgbClr val="000000"/>
                          </a:solidFill>
                          <a:effectLst/>
                          <a:latin typeface="+mj-ea"/>
                          <a:ea typeface="+mj-ea"/>
                        </a:rPr>
                        <a:t>咖啡机全自动</a:t>
                      </a:r>
                      <a:r>
                        <a:rPr lang="zh-CN" altLang="en-US" sz="1100" b="1" i="0" u="none" strike="noStrike" kern="1200" dirty="0">
                          <a:solidFill>
                            <a:schemeClr val="accent3"/>
                          </a:solidFill>
                          <a:effectLst/>
                          <a:latin typeface="+mj-ea"/>
                          <a:ea typeface="+mj-ea"/>
                          <a:cs typeface="+mn-cs"/>
                        </a:rPr>
                        <a:t>家用</a:t>
                      </a:r>
                    </a:p>
                  </a:txBody>
                  <a:tcPr marL="7620" marR="7620" marT="7620"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387%</a:t>
                      </a:r>
                    </a:p>
                  </a:txBody>
                  <a:tcPr marL="7620" marR="7620" marT="7620"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16320076"/>
                  </a:ext>
                </a:extLst>
              </a:tr>
              <a:tr h="328381">
                <a:tc>
                  <a:txBody>
                    <a:bodyPr/>
                    <a:lstStyle/>
                    <a:p>
                      <a:pPr algn="ctr" fontAlgn="b"/>
                      <a:r>
                        <a:rPr lang="zh-CN" altLang="en-US" sz="1100" b="0" i="0" u="none" strike="noStrike" dirty="0">
                          <a:solidFill>
                            <a:srgbClr val="000000"/>
                          </a:solidFill>
                          <a:effectLst/>
                          <a:latin typeface="+mj-ea"/>
                          <a:ea typeface="+mj-ea"/>
                        </a:rPr>
                        <a:t>咖啡机</a:t>
                      </a:r>
                      <a:r>
                        <a:rPr lang="zh-CN" altLang="en-US" sz="1100" b="1" i="0" u="none" strike="noStrike" kern="1200" dirty="0">
                          <a:solidFill>
                            <a:schemeClr val="accent3"/>
                          </a:solidFill>
                          <a:effectLst/>
                          <a:latin typeface="+mj-ea"/>
                          <a:ea typeface="+mj-ea"/>
                          <a:cs typeface="+mn-cs"/>
                        </a:rPr>
                        <a:t>家用</a:t>
                      </a:r>
                      <a:r>
                        <a:rPr lang="zh-CN" altLang="en-US" sz="1100" b="0" i="0" u="none" strike="noStrike" dirty="0">
                          <a:solidFill>
                            <a:srgbClr val="000000"/>
                          </a:solidFill>
                          <a:effectLst/>
                          <a:latin typeface="+mj-ea"/>
                          <a:ea typeface="+mj-ea"/>
                        </a:rPr>
                        <a:t>小型</a:t>
                      </a:r>
                    </a:p>
                  </a:txBody>
                  <a:tcPr marL="7620" marR="7620" marT="7620"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110%</a:t>
                      </a:r>
                    </a:p>
                  </a:txBody>
                  <a:tcPr marL="7620" marR="7620" marT="7620"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68209944"/>
                  </a:ext>
                </a:extLst>
              </a:tr>
              <a:tr h="328381">
                <a:tc>
                  <a:txBody>
                    <a:bodyPr/>
                    <a:lstStyle/>
                    <a:p>
                      <a:pPr algn="ctr" fontAlgn="b"/>
                      <a:r>
                        <a:rPr lang="en-US" sz="1100" b="0" i="0" u="none" strike="noStrike" dirty="0">
                          <a:solidFill>
                            <a:srgbClr val="000000"/>
                          </a:solidFill>
                          <a:effectLst/>
                          <a:latin typeface="+mj-ea"/>
                          <a:ea typeface="+mj-ea"/>
                        </a:rPr>
                        <a:t>aca</a:t>
                      </a:r>
                      <a:r>
                        <a:rPr lang="zh-CN" altLang="en-US" sz="1100" b="0" i="0" u="none" strike="noStrike" dirty="0">
                          <a:solidFill>
                            <a:srgbClr val="000000"/>
                          </a:solidFill>
                          <a:effectLst/>
                          <a:latin typeface="+mj-ea"/>
                          <a:ea typeface="+mj-ea"/>
                        </a:rPr>
                        <a:t>咖啡机</a:t>
                      </a:r>
                    </a:p>
                  </a:txBody>
                  <a:tcPr marL="7620" marR="7620" marT="7620"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103%</a:t>
                      </a:r>
                    </a:p>
                  </a:txBody>
                  <a:tcPr marL="7620" marR="7620" marT="7620"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200585051"/>
                  </a:ext>
                </a:extLst>
              </a:tr>
              <a:tr h="328381">
                <a:tc>
                  <a:txBody>
                    <a:bodyPr/>
                    <a:lstStyle/>
                    <a:p>
                      <a:pPr algn="ctr" fontAlgn="b"/>
                      <a:r>
                        <a:rPr lang="zh-CN" altLang="en-US" sz="1100" b="0" i="0" u="none" strike="noStrike" dirty="0">
                          <a:solidFill>
                            <a:srgbClr val="000000"/>
                          </a:solidFill>
                          <a:effectLst/>
                          <a:latin typeface="+mj-ea"/>
                          <a:ea typeface="+mj-ea"/>
                        </a:rPr>
                        <a:t>十大品牌咖啡机</a:t>
                      </a:r>
                    </a:p>
                  </a:txBody>
                  <a:tcPr marL="7620" marR="7620" marT="7620"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69%</a:t>
                      </a:r>
                    </a:p>
                  </a:txBody>
                  <a:tcPr marL="7620" marR="7620" marT="7620"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86640504"/>
                  </a:ext>
                </a:extLst>
              </a:tr>
              <a:tr h="328381">
                <a:tc>
                  <a:txBody>
                    <a:bodyPr/>
                    <a:lstStyle/>
                    <a:p>
                      <a:pPr algn="ctr" fontAlgn="b"/>
                      <a:r>
                        <a:rPr lang="en-US" sz="1100" b="0" i="0" u="none" strike="noStrike">
                          <a:solidFill>
                            <a:srgbClr val="000000"/>
                          </a:solidFill>
                          <a:effectLst/>
                          <a:latin typeface="+mj-ea"/>
                          <a:ea typeface="+mj-ea"/>
                        </a:rPr>
                        <a:t>lelit</a:t>
                      </a:r>
                    </a:p>
                  </a:txBody>
                  <a:tcPr marL="7620" marR="7620" marT="7620"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64%</a:t>
                      </a:r>
                    </a:p>
                  </a:txBody>
                  <a:tcPr marL="7620" marR="7620" marT="7620"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16551112"/>
                  </a:ext>
                </a:extLst>
              </a:tr>
              <a:tr h="328381">
                <a:tc>
                  <a:txBody>
                    <a:bodyPr/>
                    <a:lstStyle/>
                    <a:p>
                      <a:pPr algn="ctr" fontAlgn="b"/>
                      <a:r>
                        <a:rPr lang="zh-CN" altLang="en-US" sz="1100" b="0" i="0" u="none" strike="noStrike">
                          <a:solidFill>
                            <a:srgbClr val="000000"/>
                          </a:solidFill>
                          <a:effectLst/>
                          <a:latin typeface="+mj-ea"/>
                          <a:ea typeface="+mj-ea"/>
                        </a:rPr>
                        <a:t>辣妈 咖啡机</a:t>
                      </a:r>
                    </a:p>
                  </a:txBody>
                  <a:tcPr marL="7620" marR="7620" marT="7620"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34%</a:t>
                      </a:r>
                    </a:p>
                  </a:txBody>
                  <a:tcPr marL="7620" marR="7620" marT="7620"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27813318"/>
                  </a:ext>
                </a:extLst>
              </a:tr>
              <a:tr h="328381">
                <a:tc>
                  <a:txBody>
                    <a:bodyPr/>
                    <a:lstStyle/>
                    <a:p>
                      <a:pPr algn="ctr" fontAlgn="b"/>
                      <a:r>
                        <a:rPr lang="zh-CN" altLang="en-US" sz="1100" b="0" i="0" u="none" strike="noStrike" dirty="0">
                          <a:solidFill>
                            <a:srgbClr val="000000"/>
                          </a:solidFill>
                          <a:effectLst/>
                          <a:latin typeface="+mj-ea"/>
                          <a:ea typeface="+mj-ea"/>
                        </a:rPr>
                        <a:t>咖啡机</a:t>
                      </a:r>
                      <a:r>
                        <a:rPr lang="zh-CN" altLang="en-US" sz="1100" b="1" i="0" u="none" strike="noStrike" kern="1200" dirty="0">
                          <a:solidFill>
                            <a:schemeClr val="accent3"/>
                          </a:solidFill>
                          <a:effectLst/>
                          <a:latin typeface="+mj-ea"/>
                          <a:ea typeface="+mj-ea"/>
                          <a:cs typeface="+mn-cs"/>
                        </a:rPr>
                        <a:t>家用</a:t>
                      </a:r>
                      <a:r>
                        <a:rPr lang="zh-CN" altLang="en-US" sz="1100" b="0" i="0" u="none" strike="noStrike" dirty="0">
                          <a:solidFill>
                            <a:srgbClr val="000000"/>
                          </a:solidFill>
                          <a:effectLst/>
                          <a:latin typeface="+mj-ea"/>
                          <a:ea typeface="+mj-ea"/>
                        </a:rPr>
                        <a:t>全自动研磨一体机</a:t>
                      </a:r>
                    </a:p>
                  </a:txBody>
                  <a:tcPr marL="7620" marR="7620" marT="7620"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25%</a:t>
                      </a:r>
                    </a:p>
                  </a:txBody>
                  <a:tcPr marL="7620" marR="7620" marT="7620"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72909029"/>
                  </a:ext>
                </a:extLst>
              </a:tr>
              <a:tr h="328381">
                <a:tc>
                  <a:txBody>
                    <a:bodyPr/>
                    <a:lstStyle/>
                    <a:p>
                      <a:pPr algn="ctr" fontAlgn="b"/>
                      <a:r>
                        <a:rPr lang="en-US" sz="1100" b="0" i="0" u="none" strike="noStrike">
                          <a:solidFill>
                            <a:srgbClr val="000000"/>
                          </a:solidFill>
                          <a:effectLst/>
                          <a:latin typeface="+mj-ea"/>
                          <a:ea typeface="+mj-ea"/>
                        </a:rPr>
                        <a:t>delonghi</a:t>
                      </a:r>
                      <a:r>
                        <a:rPr lang="zh-CN" altLang="en-US" sz="1100" b="0" i="0" u="none" strike="noStrike">
                          <a:solidFill>
                            <a:srgbClr val="000000"/>
                          </a:solidFill>
                          <a:effectLst/>
                          <a:latin typeface="+mj-ea"/>
                          <a:ea typeface="+mj-ea"/>
                        </a:rPr>
                        <a:t>咖啡机</a:t>
                      </a:r>
                    </a:p>
                  </a:txBody>
                  <a:tcPr marL="7620" marR="7620" marT="7620"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18%</a:t>
                      </a:r>
                    </a:p>
                  </a:txBody>
                  <a:tcPr marL="7620" marR="7620" marT="7620"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2333927"/>
                  </a:ext>
                </a:extLst>
              </a:tr>
              <a:tr h="328381">
                <a:tc>
                  <a:txBody>
                    <a:bodyPr/>
                    <a:lstStyle/>
                    <a:p>
                      <a:pPr algn="ctr" fontAlgn="b"/>
                      <a:r>
                        <a:rPr lang="zh-CN" altLang="en-US" sz="1100" b="0" i="0" u="none" strike="noStrike">
                          <a:solidFill>
                            <a:srgbClr val="000000"/>
                          </a:solidFill>
                          <a:effectLst/>
                          <a:latin typeface="+mj-ea"/>
                          <a:ea typeface="+mj-ea"/>
                        </a:rPr>
                        <a:t>柏翠官方旗舰店</a:t>
                      </a:r>
                    </a:p>
                  </a:txBody>
                  <a:tcPr marL="7620" marR="7620" marT="7620"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18%</a:t>
                      </a:r>
                    </a:p>
                  </a:txBody>
                  <a:tcPr marL="7620" marR="7620" marT="7620"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64364706"/>
                  </a:ext>
                </a:extLst>
              </a:tr>
              <a:tr h="328381">
                <a:tc>
                  <a:txBody>
                    <a:bodyPr/>
                    <a:lstStyle/>
                    <a:p>
                      <a:pPr algn="ctr" fontAlgn="b"/>
                      <a:r>
                        <a:rPr lang="zh-CN" altLang="en-US" sz="1100" b="0" i="0" u="none" strike="noStrike" dirty="0">
                          <a:solidFill>
                            <a:srgbClr val="000000"/>
                          </a:solidFill>
                          <a:effectLst/>
                          <a:latin typeface="+mj-ea"/>
                          <a:ea typeface="+mj-ea"/>
                        </a:rPr>
                        <a:t>格米莱</a:t>
                      </a:r>
                      <a:r>
                        <a:rPr lang="en-US" altLang="zh-CN" sz="1100" b="0" i="0" u="none" strike="noStrike" dirty="0">
                          <a:solidFill>
                            <a:srgbClr val="000000"/>
                          </a:solidFill>
                          <a:effectLst/>
                          <a:latin typeface="+mj-ea"/>
                          <a:ea typeface="+mj-ea"/>
                        </a:rPr>
                        <a:t>3145</a:t>
                      </a:r>
                    </a:p>
                  </a:txBody>
                  <a:tcPr marL="7620" marR="7620" marT="7620"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14%</a:t>
                      </a:r>
                    </a:p>
                  </a:txBody>
                  <a:tcPr marL="7620" marR="7620" marT="7620"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47184101"/>
                  </a:ext>
                </a:extLst>
              </a:tr>
            </a:tbl>
          </a:graphicData>
        </a:graphic>
      </p:graphicFrame>
      <p:graphicFrame>
        <p:nvGraphicFramePr>
          <p:cNvPr id="7" name="图表 11">
            <a:extLst>
              <a:ext uri="{FF2B5EF4-FFF2-40B4-BE49-F238E27FC236}">
                <a16:creationId xmlns:a16="http://schemas.microsoft.com/office/drawing/2014/main" id="{782C5500-6A95-9B45-827B-83C0A4F0F509}"/>
              </a:ext>
            </a:extLst>
          </p:cNvPr>
          <p:cNvGraphicFramePr/>
          <p:nvPr>
            <p:extLst>
              <p:ext uri="{D42A27DB-BD31-4B8C-83A1-F6EECF244321}">
                <p14:modId xmlns:p14="http://schemas.microsoft.com/office/powerpoint/2010/main" val="1530052101"/>
              </p:ext>
            </p:extLst>
          </p:nvPr>
        </p:nvGraphicFramePr>
        <p:xfrm>
          <a:off x="3310983" y="1865593"/>
          <a:ext cx="4637987" cy="4295246"/>
        </p:xfrm>
        <a:graphic>
          <a:graphicData uri="http://schemas.openxmlformats.org/drawingml/2006/chart">
            <c:chart xmlns:c="http://schemas.openxmlformats.org/drawingml/2006/chart" xmlns:r="http://schemas.openxmlformats.org/officeDocument/2006/relationships" r:id="rId4"/>
          </a:graphicData>
        </a:graphic>
      </p:graphicFrame>
      <p:sp>
        <p:nvSpPr>
          <p:cNvPr id="8" name="矩形 7">
            <a:extLst>
              <a:ext uri="{FF2B5EF4-FFF2-40B4-BE49-F238E27FC236}">
                <a16:creationId xmlns:a16="http://schemas.microsoft.com/office/drawing/2014/main" id="{C308CFA4-E070-494E-9249-D012E8B93BEC}"/>
              </a:ext>
            </a:extLst>
          </p:cNvPr>
          <p:cNvSpPr/>
          <p:nvPr/>
        </p:nvSpPr>
        <p:spPr>
          <a:xfrm>
            <a:off x="3215180" y="4399746"/>
            <a:ext cx="3275511" cy="698034"/>
          </a:xfrm>
          <a:prstGeom prst="rect">
            <a:avLst/>
          </a:prstGeom>
          <a:noFill/>
          <a:ln w="1905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400" dirty="0">
              <a:solidFill>
                <a:schemeClr val="tx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9" name="矩形 8">
            <a:extLst>
              <a:ext uri="{FF2B5EF4-FFF2-40B4-BE49-F238E27FC236}">
                <a16:creationId xmlns:a16="http://schemas.microsoft.com/office/drawing/2014/main" id="{6A858381-EA3F-4FC4-BD7F-0F0B3F0F2FDA}"/>
              </a:ext>
            </a:extLst>
          </p:cNvPr>
          <p:cNvSpPr/>
          <p:nvPr/>
        </p:nvSpPr>
        <p:spPr>
          <a:xfrm>
            <a:off x="3215180" y="5428819"/>
            <a:ext cx="3275511" cy="344914"/>
          </a:xfrm>
          <a:prstGeom prst="rect">
            <a:avLst/>
          </a:prstGeom>
          <a:noFill/>
          <a:ln w="1905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400" dirty="0">
              <a:solidFill>
                <a:schemeClr val="tx1"/>
              </a:solidFill>
              <a:latin typeface="微软雅黑" panose="020B0503020204020204" pitchFamily="34" charset="-122"/>
              <a:ea typeface="微软雅黑" panose="020B0503020204020204" pitchFamily="34" charset="-122"/>
              <a:sym typeface="微软雅黑" panose="020B0503020204020204" pitchFamily="34" charset="-122"/>
            </a:endParaRPr>
          </a:p>
        </p:txBody>
      </p:sp>
    </p:spTree>
    <p:extLst>
      <p:ext uri="{BB962C8B-B14F-4D97-AF65-F5344CB8AC3E}">
        <p14:creationId xmlns:p14="http://schemas.microsoft.com/office/powerpoint/2010/main" val="3244157429"/>
      </p:ext>
    </p:extLst>
  </p:cSld>
  <p:clrMapOvr>
    <a:masterClrMapping/>
  </p:clrMapOvr>
  <p:extLst mod="1">
    <p:ext uri="{6950BFC3-D8DA-4A85-94F7-54DA5524770B}">
      <p188:commentRel xmlns:p188="http://schemas.microsoft.com/office/powerpoint/2018/8/main" xmlns="" r:id="rId5"/>
    </p:ext>
  </p:extLst>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DA35AC-47F8-CC4C-9A01-F2B0B59B696B}"/>
              </a:ext>
            </a:extLst>
          </p:cNvPr>
          <p:cNvSpPr>
            <a:spLocks noGrp="1"/>
          </p:cNvSpPr>
          <p:nvPr>
            <p:ph type="title"/>
          </p:nvPr>
        </p:nvSpPr>
        <p:spPr/>
        <p:txBody>
          <a:bodyPr/>
          <a:lstStyle/>
          <a:p>
            <a:r>
              <a:rPr lang="x-none" dirty="0"/>
              <a:t>咖啡机品类Overview</a:t>
            </a:r>
          </a:p>
        </p:txBody>
      </p:sp>
      <p:graphicFrame>
        <p:nvGraphicFramePr>
          <p:cNvPr id="3" name="表格 1">
            <a:extLst>
              <a:ext uri="{FF2B5EF4-FFF2-40B4-BE49-F238E27FC236}">
                <a16:creationId xmlns:a16="http://schemas.microsoft.com/office/drawing/2014/main" id="{68AA8C88-F439-6647-B711-250D0D1E4FC1}"/>
              </a:ext>
            </a:extLst>
          </p:cNvPr>
          <p:cNvGraphicFramePr>
            <a:graphicFrameLocks noGrp="1"/>
          </p:cNvGraphicFramePr>
          <p:nvPr>
            <p:extLst>
              <p:ext uri="{D42A27DB-BD31-4B8C-83A1-F6EECF244321}">
                <p14:modId xmlns:p14="http://schemas.microsoft.com/office/powerpoint/2010/main" val="3782377505"/>
              </p:ext>
            </p:extLst>
          </p:nvPr>
        </p:nvGraphicFramePr>
        <p:xfrm>
          <a:off x="966734" y="1163968"/>
          <a:ext cx="4718118" cy="2376000"/>
        </p:xfrm>
        <a:graphic>
          <a:graphicData uri="http://schemas.openxmlformats.org/drawingml/2006/table">
            <a:tbl>
              <a:tblPr firstRow="1" bandRow="1">
                <a:tableStyleId>{5C22544A-7EE6-4342-B048-85BDC9FD1C3A}</a:tableStyleId>
              </a:tblPr>
              <a:tblGrid>
                <a:gridCol w="686118">
                  <a:extLst>
                    <a:ext uri="{9D8B030D-6E8A-4147-A177-3AD203B41FA5}">
                      <a16:colId xmlns:a16="http://schemas.microsoft.com/office/drawing/2014/main" val="93854241"/>
                    </a:ext>
                  </a:extLst>
                </a:gridCol>
                <a:gridCol w="4032000">
                  <a:extLst>
                    <a:ext uri="{9D8B030D-6E8A-4147-A177-3AD203B41FA5}">
                      <a16:colId xmlns:a16="http://schemas.microsoft.com/office/drawing/2014/main" val="3754479461"/>
                    </a:ext>
                  </a:extLst>
                </a:gridCol>
              </a:tblGrid>
              <a:tr h="475200">
                <a:tc>
                  <a:txBody>
                    <a:bodyPr/>
                    <a:lstStyle/>
                    <a:p>
                      <a:r>
                        <a:rPr lang="zh-CN" altLang="en-US" sz="1200" b="1" dirty="0">
                          <a:solidFill>
                            <a:sysClr val="windowText" lastClr="000000"/>
                          </a:solidFill>
                          <a:latin typeface="+mn-ea"/>
                          <a:ea typeface="+mn-ea"/>
                        </a:rPr>
                        <a:t>市场：</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dirty="0">
                          <a:solidFill>
                            <a:sysClr val="windowText" lastClr="000000"/>
                          </a:solidFill>
                          <a:latin typeface="+mn-ea"/>
                          <a:ea typeface="+mn-ea"/>
                        </a:rPr>
                        <a:t>咖啡机市场近半年来首次呈现生意下滑；</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78209869"/>
                  </a:ext>
                </a:extLst>
              </a:tr>
              <a:tr h="475200">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dirty="0">
                          <a:solidFill>
                            <a:sysClr val="windowText" lastClr="000000"/>
                          </a:solidFill>
                          <a:latin typeface="+mn-ea"/>
                          <a:ea typeface="+mn-ea"/>
                        </a:rPr>
                        <a:t>市场</a:t>
                      </a:r>
                      <a:r>
                        <a:rPr lang="en-US" altLang="zh-CN" sz="1200" b="0" dirty="0">
                          <a:solidFill>
                            <a:sysClr val="windowText" lastClr="000000"/>
                          </a:solidFill>
                          <a:latin typeface="+mn-ea"/>
                          <a:ea typeface="+mn-ea"/>
                        </a:rPr>
                        <a:t>Top</a:t>
                      </a:r>
                      <a:r>
                        <a:rPr lang="zh-CN" altLang="en-US" sz="1200" b="0" dirty="0">
                          <a:solidFill>
                            <a:sysClr val="windowText" lastClr="000000"/>
                          </a:solidFill>
                          <a:latin typeface="+mn-ea"/>
                          <a:ea typeface="+mn-ea"/>
                        </a:rPr>
                        <a:t>品牌生意趋于分散；</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73001325"/>
                  </a:ext>
                </a:extLst>
              </a:tr>
              <a:tr h="475200">
                <a:tc>
                  <a:txBody>
                    <a:bodyPr/>
                    <a:lstStyle/>
                    <a:p>
                      <a:r>
                        <a:rPr lang="zh-CN" altLang="en-US" sz="1200" b="1" dirty="0">
                          <a:solidFill>
                            <a:sysClr val="windowText" lastClr="000000"/>
                          </a:solidFill>
                          <a:latin typeface="+mn-ea"/>
                          <a:ea typeface="+mn-ea"/>
                        </a:rPr>
                        <a:t>品牌：</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59563893"/>
                  </a:ext>
                </a:extLst>
              </a:tr>
              <a:tr h="475200">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r>
                        <a:rPr lang="zh-CN" altLang="en-US" sz="1200" b="0" dirty="0">
                          <a:solidFill>
                            <a:sysClr val="windowText" lastClr="000000"/>
                          </a:solidFill>
                          <a:latin typeface="+mn-ea"/>
                          <a:ea typeface="+mn-ea"/>
                        </a:rPr>
                        <a:t>由于两年活动节奏差异，店铺生意同比下滑（</a:t>
                      </a:r>
                      <a:r>
                        <a:rPr lang="en-US" altLang="zh-CN" sz="1200" b="0" dirty="0">
                          <a:solidFill>
                            <a:sysClr val="windowText" lastClr="000000"/>
                          </a:solidFill>
                          <a:latin typeface="+mn-ea"/>
                          <a:ea typeface="+mn-ea"/>
                        </a:rPr>
                        <a:t>-48%</a:t>
                      </a:r>
                      <a:r>
                        <a:rPr lang="zh-CN" altLang="en-US" sz="1200" b="0" dirty="0">
                          <a:solidFill>
                            <a:sysClr val="windowText" lastClr="000000"/>
                          </a:solidFill>
                          <a:latin typeface="+mn-ea"/>
                          <a:ea typeface="+mn-ea"/>
                        </a:rPr>
                        <a:t>）；</a:t>
                      </a:r>
                      <a:endParaRPr lang="en-US" altLang="zh-CN"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79449812"/>
                  </a:ext>
                </a:extLst>
              </a:tr>
              <a:tr h="475200">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r>
                        <a:rPr lang="zh-CN" altLang="en-US" sz="1200" b="0" dirty="0">
                          <a:solidFill>
                            <a:sysClr val="windowText" lastClr="000000"/>
                          </a:solidFill>
                          <a:latin typeface="+mn-ea"/>
                          <a:ea typeface="+mn-ea"/>
                        </a:rPr>
                        <a:t>同样受到活动影响，品牌控盘率同比呈两位数下跌；</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50431239"/>
                  </a:ext>
                </a:extLst>
              </a:tr>
            </a:tbl>
          </a:graphicData>
        </a:graphic>
      </p:graphicFrame>
      <p:graphicFrame>
        <p:nvGraphicFramePr>
          <p:cNvPr id="4" name="表格 1">
            <a:extLst>
              <a:ext uri="{FF2B5EF4-FFF2-40B4-BE49-F238E27FC236}">
                <a16:creationId xmlns:a16="http://schemas.microsoft.com/office/drawing/2014/main" id="{D40C85E9-58BB-7F4D-B39D-5FF49528429D}"/>
              </a:ext>
            </a:extLst>
          </p:cNvPr>
          <p:cNvGraphicFramePr>
            <a:graphicFrameLocks noGrp="1"/>
          </p:cNvGraphicFramePr>
          <p:nvPr>
            <p:extLst>
              <p:ext uri="{D42A27DB-BD31-4B8C-83A1-F6EECF244321}">
                <p14:modId xmlns:p14="http://schemas.microsoft.com/office/powerpoint/2010/main" val="2856800563"/>
              </p:ext>
            </p:extLst>
          </p:nvPr>
        </p:nvGraphicFramePr>
        <p:xfrm>
          <a:off x="6507148" y="1163968"/>
          <a:ext cx="4718118" cy="2376000"/>
        </p:xfrm>
        <a:graphic>
          <a:graphicData uri="http://schemas.openxmlformats.org/drawingml/2006/table">
            <a:tbl>
              <a:tblPr firstRow="1" bandRow="1">
                <a:tableStyleId>{5C22544A-7EE6-4342-B048-85BDC9FD1C3A}</a:tableStyleId>
              </a:tblPr>
              <a:tblGrid>
                <a:gridCol w="686118">
                  <a:extLst>
                    <a:ext uri="{9D8B030D-6E8A-4147-A177-3AD203B41FA5}">
                      <a16:colId xmlns:a16="http://schemas.microsoft.com/office/drawing/2014/main" val="93854241"/>
                    </a:ext>
                  </a:extLst>
                </a:gridCol>
                <a:gridCol w="4032000">
                  <a:extLst>
                    <a:ext uri="{9D8B030D-6E8A-4147-A177-3AD203B41FA5}">
                      <a16:colId xmlns:a16="http://schemas.microsoft.com/office/drawing/2014/main" val="3754479461"/>
                    </a:ext>
                  </a:extLst>
                </a:gridCol>
              </a:tblGrid>
              <a:tr h="475200">
                <a:tc>
                  <a:txBody>
                    <a:bodyPr/>
                    <a:lstStyle/>
                    <a:p>
                      <a:r>
                        <a:rPr lang="zh-CN" altLang="en-US" sz="1200" b="1" dirty="0">
                          <a:solidFill>
                            <a:sysClr val="windowText" lastClr="000000"/>
                          </a:solidFill>
                          <a:latin typeface="+mn-ea"/>
                          <a:ea typeface="+mn-ea"/>
                        </a:rPr>
                        <a:t>市场：</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dirty="0">
                          <a:solidFill>
                            <a:sysClr val="windowText" lastClr="000000"/>
                          </a:solidFill>
                          <a:latin typeface="+mn-ea"/>
                          <a:ea typeface="+mn-ea"/>
                        </a:rPr>
                        <a:t>咖啡机市场购买人数同比减少</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78209869"/>
                  </a:ext>
                </a:extLst>
              </a:tr>
              <a:tr h="475200">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dirty="0">
                          <a:solidFill>
                            <a:sysClr val="windowText" lastClr="000000"/>
                          </a:solidFill>
                          <a:latin typeface="+mn-ea"/>
                          <a:ea typeface="+mn-ea"/>
                        </a:rPr>
                        <a:t>Nespresso</a:t>
                      </a:r>
                      <a:r>
                        <a:rPr lang="zh-CN" altLang="en-US" sz="1200" b="0" dirty="0">
                          <a:solidFill>
                            <a:sysClr val="windowText" lastClr="000000"/>
                          </a:solidFill>
                          <a:latin typeface="+mn-ea"/>
                          <a:ea typeface="+mn-ea"/>
                        </a:rPr>
                        <a:t>核心</a:t>
                      </a:r>
                      <a:r>
                        <a:rPr lang="en-US" altLang="zh-CN" sz="1200" b="0" dirty="0">
                          <a:solidFill>
                            <a:sysClr val="windowText" lastClr="000000"/>
                          </a:solidFill>
                          <a:latin typeface="+mn-ea"/>
                          <a:ea typeface="+mn-ea"/>
                        </a:rPr>
                        <a:t>TA</a:t>
                      </a:r>
                      <a:r>
                        <a:rPr lang="zh-CN" altLang="en-US" sz="1200" b="0" dirty="0">
                          <a:solidFill>
                            <a:sysClr val="windowText" lastClr="000000"/>
                          </a:solidFill>
                          <a:latin typeface="+mn-ea"/>
                          <a:ea typeface="+mn-ea"/>
                        </a:rPr>
                        <a:t>在市场中同比减少；</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73001325"/>
                  </a:ext>
                </a:extLst>
              </a:tr>
              <a:tr h="475200">
                <a:tc>
                  <a:txBody>
                    <a:bodyPr/>
                    <a:lstStyle/>
                    <a:p>
                      <a:r>
                        <a:rPr lang="zh-CN" altLang="en-US" sz="1200" b="1" dirty="0">
                          <a:solidFill>
                            <a:sysClr val="windowText" lastClr="000000"/>
                          </a:solidFill>
                          <a:latin typeface="+mn-ea"/>
                          <a:ea typeface="+mn-ea"/>
                        </a:rPr>
                        <a:t>品牌：</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59563893"/>
                  </a:ext>
                </a:extLst>
              </a:tr>
              <a:tr h="475200">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dirty="0">
                          <a:solidFill>
                            <a:sysClr val="windowText" lastClr="000000"/>
                          </a:solidFill>
                          <a:latin typeface="+mn-ea"/>
                          <a:ea typeface="+mn-ea"/>
                        </a:rPr>
                        <a:t>核心</a:t>
                      </a:r>
                      <a:r>
                        <a:rPr lang="en-US" altLang="zh-CN" sz="1200" b="0" dirty="0">
                          <a:solidFill>
                            <a:sysClr val="windowText" lastClr="000000"/>
                          </a:solidFill>
                          <a:latin typeface="+mn-ea"/>
                          <a:ea typeface="+mn-ea"/>
                        </a:rPr>
                        <a:t>TA</a:t>
                      </a:r>
                      <a:r>
                        <a:rPr lang="zh-CN" altLang="en-US" sz="1200" b="0" dirty="0">
                          <a:solidFill>
                            <a:sysClr val="windowText" lastClr="000000"/>
                          </a:solidFill>
                          <a:latin typeface="+mn-ea"/>
                          <a:ea typeface="+mn-ea"/>
                        </a:rPr>
                        <a:t>较稳定，仍为</a:t>
                      </a:r>
                      <a:r>
                        <a:rPr lang="en-US" altLang="zh-CN" sz="1200" dirty="0">
                          <a:ea typeface="Microsoft YaHei" panose="020B0503020204020204" pitchFamily="34" charset="-122"/>
                        </a:rPr>
                        <a:t>25-39</a:t>
                      </a:r>
                      <a:r>
                        <a:rPr lang="zh-CN" altLang="en-US" sz="1200" dirty="0">
                          <a:ea typeface="Microsoft YaHei" panose="020B0503020204020204" pitchFamily="34" charset="-122"/>
                        </a:rPr>
                        <a:t>岁高线高消女性消费者；</a:t>
                      </a:r>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79449812"/>
                  </a:ext>
                </a:extLst>
              </a:tr>
              <a:tr h="475200">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r>
                        <a:rPr lang="zh-CN" altLang="en-US" sz="1200" b="0" dirty="0">
                          <a:solidFill>
                            <a:sysClr val="windowText" lastClr="000000"/>
                          </a:solidFill>
                          <a:latin typeface="+mn-ea"/>
                          <a:ea typeface="+mn-ea"/>
                        </a:rPr>
                        <a:t>分销店复购率逐月提升，或对官旗生意有一定影响</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50431239"/>
                  </a:ext>
                </a:extLst>
              </a:tr>
            </a:tbl>
          </a:graphicData>
        </a:graphic>
      </p:graphicFrame>
      <p:graphicFrame>
        <p:nvGraphicFramePr>
          <p:cNvPr id="5" name="表格 1">
            <a:extLst>
              <a:ext uri="{FF2B5EF4-FFF2-40B4-BE49-F238E27FC236}">
                <a16:creationId xmlns:a16="http://schemas.microsoft.com/office/drawing/2014/main" id="{2BC70681-5F0F-914A-817F-2F4D1549FC2D}"/>
              </a:ext>
            </a:extLst>
          </p:cNvPr>
          <p:cNvGraphicFramePr>
            <a:graphicFrameLocks noGrp="1"/>
          </p:cNvGraphicFramePr>
          <p:nvPr>
            <p:extLst>
              <p:ext uri="{D42A27DB-BD31-4B8C-83A1-F6EECF244321}">
                <p14:modId xmlns:p14="http://schemas.microsoft.com/office/powerpoint/2010/main" val="850432742"/>
              </p:ext>
            </p:extLst>
          </p:nvPr>
        </p:nvGraphicFramePr>
        <p:xfrm>
          <a:off x="966734" y="4088300"/>
          <a:ext cx="4718118" cy="2376000"/>
        </p:xfrm>
        <a:graphic>
          <a:graphicData uri="http://schemas.openxmlformats.org/drawingml/2006/table">
            <a:tbl>
              <a:tblPr firstRow="1" bandRow="1">
                <a:tableStyleId>{5C22544A-7EE6-4342-B048-85BDC9FD1C3A}</a:tableStyleId>
              </a:tblPr>
              <a:tblGrid>
                <a:gridCol w="686118">
                  <a:extLst>
                    <a:ext uri="{9D8B030D-6E8A-4147-A177-3AD203B41FA5}">
                      <a16:colId xmlns:a16="http://schemas.microsoft.com/office/drawing/2014/main" val="93854241"/>
                    </a:ext>
                  </a:extLst>
                </a:gridCol>
                <a:gridCol w="4032000">
                  <a:extLst>
                    <a:ext uri="{9D8B030D-6E8A-4147-A177-3AD203B41FA5}">
                      <a16:colId xmlns:a16="http://schemas.microsoft.com/office/drawing/2014/main" val="3754479461"/>
                    </a:ext>
                  </a:extLst>
                </a:gridCol>
              </a:tblGrid>
              <a:tr h="475200">
                <a:tc>
                  <a:txBody>
                    <a:bodyPr/>
                    <a:lstStyle/>
                    <a:p>
                      <a:r>
                        <a:rPr lang="zh-CN" altLang="en-US" sz="1200" b="1" dirty="0">
                          <a:solidFill>
                            <a:sysClr val="windowText" lastClr="000000"/>
                          </a:solidFill>
                          <a:latin typeface="+mn-ea"/>
                          <a:ea typeface="+mn-ea"/>
                        </a:rPr>
                        <a:t>市场：</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dirty="0">
                          <a:solidFill>
                            <a:sysClr val="windowText" lastClr="000000"/>
                          </a:solidFill>
                          <a:latin typeface="+mn-ea"/>
                          <a:ea typeface="+mn-ea"/>
                        </a:rPr>
                        <a:t>市场逐渐向半自动及全自动咖啡机转移；</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78209869"/>
                  </a:ext>
                </a:extLst>
              </a:tr>
              <a:tr h="475200">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dirty="0">
                          <a:solidFill>
                            <a:sysClr val="windowText" lastClr="000000"/>
                          </a:solidFill>
                          <a:latin typeface="+mn-ea"/>
                          <a:ea typeface="+mn-ea"/>
                        </a:rPr>
                        <a:t>本月无胶囊咖啡机商品进入市场</a:t>
                      </a:r>
                      <a:r>
                        <a:rPr lang="en-US" altLang="zh-CN" sz="1200" b="0" dirty="0">
                          <a:solidFill>
                            <a:sysClr val="windowText" lastClr="000000"/>
                          </a:solidFill>
                          <a:latin typeface="+mn-ea"/>
                          <a:ea typeface="+mn-ea"/>
                        </a:rPr>
                        <a:t>Top10</a:t>
                      </a:r>
                      <a:r>
                        <a:rPr lang="zh-CN" altLang="en-US" sz="1200" b="0" dirty="0">
                          <a:solidFill>
                            <a:sysClr val="windowText" lastClr="000000"/>
                          </a:solidFill>
                          <a:latin typeface="+mn-ea"/>
                          <a:ea typeface="+mn-ea"/>
                        </a:rPr>
                        <a:t>榜单；</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73001325"/>
                  </a:ext>
                </a:extLst>
              </a:tr>
              <a:tr h="475200">
                <a:tc>
                  <a:txBody>
                    <a:bodyPr/>
                    <a:lstStyle/>
                    <a:p>
                      <a:r>
                        <a:rPr lang="zh-CN" altLang="en-US" sz="1200" b="1" dirty="0">
                          <a:solidFill>
                            <a:sysClr val="windowText" lastClr="000000"/>
                          </a:solidFill>
                          <a:latin typeface="+mn-ea"/>
                          <a:ea typeface="+mn-ea"/>
                        </a:rPr>
                        <a:t>品牌：</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59563893"/>
                  </a:ext>
                </a:extLst>
              </a:tr>
              <a:tr h="475200">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200" b="0" dirty="0">
                          <a:solidFill>
                            <a:sysClr val="windowText" lastClr="000000"/>
                          </a:solidFill>
                          <a:latin typeface="+mn-ea"/>
                          <a:ea typeface="+mn-ea"/>
                        </a:rPr>
                        <a:t>Nespresso12</a:t>
                      </a:r>
                      <a:r>
                        <a:rPr lang="zh-CN" altLang="en-US" sz="1200" b="0" dirty="0">
                          <a:solidFill>
                            <a:sysClr val="windowText" lastClr="000000"/>
                          </a:solidFill>
                          <a:latin typeface="+mn-ea"/>
                          <a:ea typeface="+mn-ea"/>
                        </a:rPr>
                        <a:t>月进入</a:t>
                      </a:r>
                      <a:r>
                        <a:rPr lang="en-US" altLang="zh-CN" sz="1200" b="0" dirty="0">
                          <a:solidFill>
                            <a:sysClr val="windowText" lastClr="000000"/>
                          </a:solidFill>
                          <a:latin typeface="+mn-ea"/>
                          <a:ea typeface="+mn-ea"/>
                        </a:rPr>
                        <a:t>Top10</a:t>
                      </a:r>
                      <a:r>
                        <a:rPr lang="zh-CN" altLang="en-US" sz="1200" b="0" dirty="0">
                          <a:solidFill>
                            <a:sysClr val="windowText" lastClr="000000"/>
                          </a:solidFill>
                          <a:latin typeface="+mn-ea"/>
                          <a:ea typeface="+mn-ea"/>
                        </a:rPr>
                        <a:t>榜单产品同比减少</a:t>
                      </a:r>
                      <a:r>
                        <a:rPr lang="en-US" altLang="zh-CN" sz="1200" b="0" dirty="0">
                          <a:solidFill>
                            <a:sysClr val="windowText" lastClr="000000"/>
                          </a:solidFill>
                          <a:latin typeface="+mn-ea"/>
                          <a:ea typeface="+mn-ea"/>
                        </a:rPr>
                        <a:t>1</a:t>
                      </a:r>
                      <a:r>
                        <a:rPr lang="zh-CN" altLang="en-US" sz="1200" b="0" dirty="0">
                          <a:solidFill>
                            <a:sysClr val="windowText" lastClr="000000"/>
                          </a:solidFill>
                          <a:latin typeface="+mn-ea"/>
                          <a:ea typeface="+mn-ea"/>
                        </a:rPr>
                        <a:t>件；</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79449812"/>
                  </a:ext>
                </a:extLst>
              </a:tr>
              <a:tr h="475200">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200" b="0" dirty="0">
                          <a:solidFill>
                            <a:sysClr val="windowText" lastClr="000000"/>
                          </a:solidFill>
                          <a:latin typeface="+mn-ea"/>
                          <a:ea typeface="+mn-ea"/>
                        </a:rPr>
                        <a:t>Pixie</a:t>
                      </a:r>
                      <a:r>
                        <a:rPr lang="zh-CN" altLang="en-US" sz="1200" b="0" dirty="0">
                          <a:solidFill>
                            <a:sysClr val="windowText" lastClr="000000"/>
                          </a:solidFill>
                          <a:latin typeface="+mn-ea"/>
                          <a:ea typeface="+mn-ea"/>
                        </a:rPr>
                        <a:t>套组表现亮眼，超越店铺其他咖啡机产品</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50431239"/>
                  </a:ext>
                </a:extLst>
              </a:tr>
            </a:tbl>
          </a:graphicData>
        </a:graphic>
      </p:graphicFrame>
      <p:graphicFrame>
        <p:nvGraphicFramePr>
          <p:cNvPr id="6" name="表格 1">
            <a:extLst>
              <a:ext uri="{FF2B5EF4-FFF2-40B4-BE49-F238E27FC236}">
                <a16:creationId xmlns:a16="http://schemas.microsoft.com/office/drawing/2014/main" id="{7760166A-14B3-2041-8770-DF3ED82B8F58}"/>
              </a:ext>
            </a:extLst>
          </p:cNvPr>
          <p:cNvGraphicFramePr>
            <a:graphicFrameLocks noGrp="1"/>
          </p:cNvGraphicFramePr>
          <p:nvPr>
            <p:extLst>
              <p:ext uri="{D42A27DB-BD31-4B8C-83A1-F6EECF244321}">
                <p14:modId xmlns:p14="http://schemas.microsoft.com/office/powerpoint/2010/main" val="770777395"/>
              </p:ext>
            </p:extLst>
          </p:nvPr>
        </p:nvGraphicFramePr>
        <p:xfrm>
          <a:off x="6807200" y="4033436"/>
          <a:ext cx="4418066" cy="2555484"/>
        </p:xfrm>
        <a:graphic>
          <a:graphicData uri="http://schemas.openxmlformats.org/drawingml/2006/table">
            <a:tbl>
              <a:tblPr firstRow="1" bandRow="1">
                <a:tableStyleId>{5C22544A-7EE6-4342-B048-85BDC9FD1C3A}</a:tableStyleId>
              </a:tblPr>
              <a:tblGrid>
                <a:gridCol w="1066800">
                  <a:extLst>
                    <a:ext uri="{9D8B030D-6E8A-4147-A177-3AD203B41FA5}">
                      <a16:colId xmlns:a16="http://schemas.microsoft.com/office/drawing/2014/main" val="93854241"/>
                    </a:ext>
                  </a:extLst>
                </a:gridCol>
                <a:gridCol w="3351266">
                  <a:extLst>
                    <a:ext uri="{9D8B030D-6E8A-4147-A177-3AD203B41FA5}">
                      <a16:colId xmlns:a16="http://schemas.microsoft.com/office/drawing/2014/main" val="3754479461"/>
                    </a:ext>
                  </a:extLst>
                </a:gridCol>
              </a:tblGrid>
              <a:tr h="349714">
                <a:tc>
                  <a:txBody>
                    <a:bodyPr/>
                    <a:lstStyle/>
                    <a:p>
                      <a:r>
                        <a:rPr lang="en-US" altLang="zh-CN" sz="1200" b="1" dirty="0">
                          <a:solidFill>
                            <a:sysClr val="windowText" lastClr="000000"/>
                          </a:solidFill>
                          <a:latin typeface="+mn-ea"/>
                          <a:ea typeface="+mn-ea"/>
                        </a:rPr>
                        <a:t>vs.</a:t>
                      </a:r>
                      <a:r>
                        <a:rPr lang="zh-CN" altLang="en-US" sz="1200" b="1" dirty="0">
                          <a:solidFill>
                            <a:sysClr val="windowText" lastClr="000000"/>
                          </a:solidFill>
                          <a:latin typeface="+mn-ea"/>
                          <a:ea typeface="+mn-ea"/>
                        </a:rPr>
                        <a:t> 竞品：</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78209869"/>
                  </a:ext>
                </a:extLst>
              </a:tr>
              <a:tr h="349714">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dirty="0">
                          <a:solidFill>
                            <a:sysClr val="windowText" lastClr="000000"/>
                          </a:solidFill>
                          <a:latin typeface="+mn-ea"/>
                          <a:ea typeface="+mn-ea"/>
                        </a:rPr>
                        <a:t>UV</a:t>
                      </a:r>
                      <a:r>
                        <a:rPr lang="zh-CN" altLang="en-US" sz="1200" b="0" dirty="0">
                          <a:solidFill>
                            <a:sysClr val="windowText" lastClr="000000"/>
                          </a:solidFill>
                          <a:latin typeface="+mn-ea"/>
                          <a:ea typeface="+mn-ea"/>
                        </a:rPr>
                        <a:t>体量不及核心竞品；</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73001325"/>
                  </a:ext>
                </a:extLst>
              </a:tr>
              <a:tr h="349714">
                <a:tc>
                  <a:txBody>
                    <a:bodyPr/>
                    <a:lstStyle/>
                    <a:p>
                      <a:r>
                        <a:rPr lang="en-US" altLang="zh-CN" sz="1200" b="1" dirty="0">
                          <a:solidFill>
                            <a:sysClr val="windowText" lastClr="000000"/>
                          </a:solidFill>
                          <a:latin typeface="+mn-ea"/>
                          <a:ea typeface="+mn-ea"/>
                        </a:rPr>
                        <a:t>vs.</a:t>
                      </a:r>
                      <a:r>
                        <a:rPr lang="zh-CN" altLang="en-US" sz="1200" b="1" dirty="0">
                          <a:solidFill>
                            <a:sysClr val="windowText" lastClr="000000"/>
                          </a:solidFill>
                          <a:latin typeface="+mn-ea"/>
                          <a:ea typeface="+mn-ea"/>
                        </a:rPr>
                        <a:t> 去年同期：</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59563893"/>
                  </a:ext>
                </a:extLst>
              </a:tr>
              <a:tr h="349714">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r>
                        <a:rPr lang="zh-CN" altLang="en-US" sz="1200" b="1" dirty="0">
                          <a:solidFill>
                            <a:sysClr val="windowText" lastClr="000000"/>
                          </a:solidFill>
                          <a:latin typeface="+mn-ea"/>
                          <a:ea typeface="+mn-ea"/>
                        </a:rPr>
                        <a:t>广告流量：</a:t>
                      </a:r>
                      <a:r>
                        <a:rPr lang="zh-CN" altLang="en-US" sz="1200" b="0" dirty="0">
                          <a:solidFill>
                            <a:sysClr val="windowText" lastClr="000000"/>
                          </a:solidFill>
                          <a:latin typeface="+mn-ea"/>
                          <a:ea typeface="+mn-ea"/>
                        </a:rPr>
                        <a:t>访客人数及转化率同时呈现下滑；且除万相台外的核心渠道均呈现</a:t>
                      </a:r>
                      <a:r>
                        <a:rPr lang="en-US" altLang="zh-CN" sz="1200" b="0" dirty="0">
                          <a:solidFill>
                            <a:sysClr val="windowText" lastClr="000000"/>
                          </a:solidFill>
                          <a:latin typeface="+mn-ea"/>
                          <a:ea typeface="+mn-ea"/>
                        </a:rPr>
                        <a:t>UV</a:t>
                      </a:r>
                      <a:r>
                        <a:rPr lang="zh-CN" altLang="en-US" sz="1200" b="0" dirty="0">
                          <a:solidFill>
                            <a:sysClr val="windowText" lastClr="000000"/>
                          </a:solidFill>
                          <a:latin typeface="+mn-ea"/>
                          <a:ea typeface="+mn-ea"/>
                        </a:rPr>
                        <a:t>减少；</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79449812"/>
                  </a:ext>
                </a:extLst>
              </a:tr>
              <a:tr h="349714">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r>
                        <a:rPr lang="zh-CN" altLang="en-US" sz="1200" b="1" dirty="0">
                          <a:solidFill>
                            <a:sysClr val="windowText" lastClr="000000"/>
                          </a:solidFill>
                          <a:latin typeface="+mn-ea"/>
                          <a:ea typeface="+mn-ea"/>
                        </a:rPr>
                        <a:t>平台流量：</a:t>
                      </a:r>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50431239"/>
                  </a:ext>
                </a:extLst>
              </a:tr>
              <a:tr h="349714">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r>
                        <a:rPr lang="zh-CN" altLang="en-US" sz="1200" b="1" dirty="0">
                          <a:solidFill>
                            <a:sysClr val="windowText" lastClr="000000"/>
                          </a:solidFill>
                          <a:latin typeface="+mn-ea"/>
                          <a:ea typeface="+mn-ea"/>
                        </a:rPr>
                        <a:t>                </a:t>
                      </a:r>
                      <a:r>
                        <a:rPr lang="zh-CN" altLang="en-US" sz="1200" b="0" dirty="0">
                          <a:solidFill>
                            <a:sysClr val="windowText" lastClr="000000"/>
                          </a:solidFill>
                          <a:latin typeface="+mn-ea"/>
                          <a:ea typeface="+mn-ea"/>
                        </a:rPr>
                        <a:t>整体</a:t>
                      </a:r>
                      <a:r>
                        <a:rPr lang="en-US" altLang="zh-CN" sz="1200" b="0" dirty="0">
                          <a:solidFill>
                            <a:sysClr val="windowText" lastClr="000000"/>
                          </a:solidFill>
                          <a:latin typeface="+mn-ea"/>
                          <a:ea typeface="+mn-ea"/>
                        </a:rPr>
                        <a:t>UV</a:t>
                      </a:r>
                      <a:r>
                        <a:rPr lang="zh-CN" altLang="en-US" sz="1200" b="0" dirty="0">
                          <a:solidFill>
                            <a:sysClr val="windowText" lastClr="000000"/>
                          </a:solidFill>
                          <a:latin typeface="+mn-ea"/>
                          <a:ea typeface="+mn-ea"/>
                        </a:rPr>
                        <a:t>同比减少</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5753049"/>
                  </a:ext>
                </a:extLst>
              </a:tr>
              <a:tr h="349714">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r>
                        <a:rPr lang="zh-CN" altLang="en-US" sz="1200" b="1" dirty="0">
                          <a:solidFill>
                            <a:sysClr val="windowText" lastClr="000000"/>
                          </a:solidFill>
                          <a:latin typeface="+mn-ea"/>
                          <a:ea typeface="+mn-ea"/>
                        </a:rPr>
                        <a:t>                </a:t>
                      </a:r>
                      <a:r>
                        <a:rPr lang="zh-CN" altLang="en-US" sz="1200" b="0" dirty="0">
                          <a:solidFill>
                            <a:sysClr val="windowText" lastClr="000000"/>
                          </a:solidFill>
                          <a:latin typeface="+mn-ea"/>
                          <a:ea typeface="+mn-ea"/>
                        </a:rPr>
                        <a:t>手淘搜索渠道</a:t>
                      </a:r>
                      <a:r>
                        <a:rPr lang="en-US" altLang="zh-CN" sz="1200" b="0" dirty="0">
                          <a:solidFill>
                            <a:sysClr val="windowText" lastClr="000000"/>
                          </a:solidFill>
                          <a:latin typeface="+mn-ea"/>
                          <a:ea typeface="+mn-ea"/>
                        </a:rPr>
                        <a:t>UV</a:t>
                      </a:r>
                      <a:r>
                        <a:rPr lang="zh-CN" altLang="en-US" sz="1200" b="0" dirty="0">
                          <a:solidFill>
                            <a:sysClr val="windowText" lastClr="000000"/>
                          </a:solidFill>
                          <a:latin typeface="+mn-ea"/>
                          <a:ea typeface="+mn-ea"/>
                        </a:rPr>
                        <a:t>同比上涨</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93530103"/>
                  </a:ext>
                </a:extLst>
              </a:tr>
            </a:tbl>
          </a:graphicData>
        </a:graphic>
      </p:graphicFrame>
      <p:sp>
        <p:nvSpPr>
          <p:cNvPr id="7" name="thumb-up-gesture_71234">
            <a:extLst>
              <a:ext uri="{FF2B5EF4-FFF2-40B4-BE49-F238E27FC236}">
                <a16:creationId xmlns:a16="http://schemas.microsoft.com/office/drawing/2014/main" id="{EE37BC66-E547-490E-9316-B8C4B360D2D8}"/>
              </a:ext>
            </a:extLst>
          </p:cNvPr>
          <p:cNvSpPr>
            <a:spLocks/>
          </p:cNvSpPr>
          <p:nvPr/>
        </p:nvSpPr>
        <p:spPr>
          <a:xfrm>
            <a:off x="1244088" y="6078158"/>
            <a:ext cx="260401" cy="275876"/>
          </a:xfrm>
          <a:custGeom>
            <a:avLst/>
            <a:gdLst>
              <a:gd name="connsiteX0" fmla="*/ 66188 w 573750"/>
              <a:gd name="connsiteY0" fmla="*/ 328212 h 607845"/>
              <a:gd name="connsiteX1" fmla="*/ 31117 w 573750"/>
              <a:gd name="connsiteY1" fmla="*/ 363222 h 607845"/>
              <a:gd name="connsiteX2" fmla="*/ 66188 w 573750"/>
              <a:gd name="connsiteY2" fmla="*/ 398232 h 607845"/>
              <a:gd name="connsiteX3" fmla="*/ 101185 w 573750"/>
              <a:gd name="connsiteY3" fmla="*/ 363222 h 607845"/>
              <a:gd name="connsiteX4" fmla="*/ 66188 w 573750"/>
              <a:gd name="connsiteY4" fmla="*/ 328212 h 607845"/>
              <a:gd name="connsiteX5" fmla="*/ 0 w 573750"/>
              <a:gd name="connsiteY5" fmla="*/ 303779 h 607845"/>
              <a:gd name="connsiteX6" fmla="*/ 132451 w 573750"/>
              <a:gd name="connsiteY6" fmla="*/ 303779 h 607845"/>
              <a:gd name="connsiteX7" fmla="*/ 132451 w 573750"/>
              <a:gd name="connsiteY7" fmla="*/ 607845 h 607845"/>
              <a:gd name="connsiteX8" fmla="*/ 0 w 573750"/>
              <a:gd name="connsiteY8" fmla="*/ 607845 h 607845"/>
              <a:gd name="connsiteX9" fmla="*/ 364852 w 573750"/>
              <a:gd name="connsiteY9" fmla="*/ 583 h 607845"/>
              <a:gd name="connsiteX10" fmla="*/ 386354 w 573750"/>
              <a:gd name="connsiteY10" fmla="*/ 11635 h 607845"/>
              <a:gd name="connsiteX11" fmla="*/ 395753 w 573750"/>
              <a:gd name="connsiteY11" fmla="*/ 168802 h 607845"/>
              <a:gd name="connsiteX12" fmla="*/ 370390 w 573750"/>
              <a:gd name="connsiteY12" fmla="*/ 227945 h 607845"/>
              <a:gd name="connsiteX13" fmla="*/ 468483 w 573750"/>
              <a:gd name="connsiteY13" fmla="*/ 236437 h 607845"/>
              <a:gd name="connsiteX14" fmla="*/ 567545 w 573750"/>
              <a:gd name="connsiteY14" fmla="*/ 315021 h 607845"/>
              <a:gd name="connsiteX15" fmla="*/ 567545 w 573750"/>
              <a:gd name="connsiteY15" fmla="*/ 354276 h 607845"/>
              <a:gd name="connsiteX16" fmla="*/ 560384 w 573750"/>
              <a:gd name="connsiteY16" fmla="*/ 393605 h 607845"/>
              <a:gd name="connsiteX17" fmla="*/ 554566 w 573750"/>
              <a:gd name="connsiteY17" fmla="*/ 425858 h 607845"/>
              <a:gd name="connsiteX18" fmla="*/ 535096 w 573750"/>
              <a:gd name="connsiteY18" fmla="*/ 488055 h 607845"/>
              <a:gd name="connsiteX19" fmla="*/ 526965 w 573750"/>
              <a:gd name="connsiteY19" fmla="*/ 514870 h 607845"/>
              <a:gd name="connsiteX20" fmla="*/ 505780 w 573750"/>
              <a:gd name="connsiteY20" fmla="*/ 560456 h 607845"/>
              <a:gd name="connsiteX21" fmla="*/ 375761 w 573750"/>
              <a:gd name="connsiteY21" fmla="*/ 581685 h 607845"/>
              <a:gd name="connsiteX22" fmla="*/ 251187 w 573750"/>
              <a:gd name="connsiteY22" fmla="*/ 563808 h 607845"/>
              <a:gd name="connsiteX23" fmla="*/ 158913 w 573750"/>
              <a:gd name="connsiteY23" fmla="*/ 551145 h 607845"/>
              <a:gd name="connsiteX24" fmla="*/ 158913 w 573750"/>
              <a:gd name="connsiteY24" fmla="*/ 321427 h 607845"/>
              <a:gd name="connsiteX25" fmla="*/ 216873 w 573750"/>
              <a:gd name="connsiteY25" fmla="*/ 254314 h 607845"/>
              <a:gd name="connsiteX26" fmla="*/ 311609 w 573750"/>
              <a:gd name="connsiteY26" fmla="*/ 120535 h 607845"/>
              <a:gd name="connsiteX27" fmla="*/ 338538 w 573750"/>
              <a:gd name="connsiteY27" fmla="*/ 27575 h 607845"/>
              <a:gd name="connsiteX28" fmla="*/ 364852 w 573750"/>
              <a:gd name="connsiteY28" fmla="*/ 583 h 607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73750" h="607845">
                <a:moveTo>
                  <a:pt x="66188" y="328212"/>
                </a:moveTo>
                <a:cubicBezTo>
                  <a:pt x="46862" y="328212"/>
                  <a:pt x="31117" y="343929"/>
                  <a:pt x="31117" y="363222"/>
                </a:cubicBezTo>
                <a:cubicBezTo>
                  <a:pt x="31117" y="382514"/>
                  <a:pt x="46862" y="398232"/>
                  <a:pt x="66188" y="398232"/>
                </a:cubicBezTo>
                <a:cubicBezTo>
                  <a:pt x="85515" y="398232"/>
                  <a:pt x="101185" y="382514"/>
                  <a:pt x="101185" y="363222"/>
                </a:cubicBezTo>
                <a:cubicBezTo>
                  <a:pt x="101185" y="343929"/>
                  <a:pt x="85515" y="328212"/>
                  <a:pt x="66188" y="328212"/>
                </a:cubicBezTo>
                <a:close/>
                <a:moveTo>
                  <a:pt x="0" y="303779"/>
                </a:moveTo>
                <a:lnTo>
                  <a:pt x="132451" y="303779"/>
                </a:lnTo>
                <a:lnTo>
                  <a:pt x="132451" y="607845"/>
                </a:lnTo>
                <a:lnTo>
                  <a:pt x="0" y="607845"/>
                </a:lnTo>
                <a:close/>
                <a:moveTo>
                  <a:pt x="364852" y="583"/>
                </a:moveTo>
                <a:cubicBezTo>
                  <a:pt x="376004" y="2939"/>
                  <a:pt x="386354" y="11635"/>
                  <a:pt x="386354" y="11635"/>
                </a:cubicBezTo>
                <a:cubicBezTo>
                  <a:pt x="467513" y="89250"/>
                  <a:pt x="395753" y="168802"/>
                  <a:pt x="395753" y="168802"/>
                </a:cubicBezTo>
                <a:cubicBezTo>
                  <a:pt x="363378" y="207610"/>
                  <a:pt x="370390" y="227945"/>
                  <a:pt x="370390" y="227945"/>
                </a:cubicBezTo>
                <a:cubicBezTo>
                  <a:pt x="380535" y="254835"/>
                  <a:pt x="468483" y="236437"/>
                  <a:pt x="468483" y="236437"/>
                </a:cubicBezTo>
                <a:cubicBezTo>
                  <a:pt x="610885" y="210366"/>
                  <a:pt x="567545" y="315021"/>
                  <a:pt x="567545" y="315021"/>
                </a:cubicBezTo>
                <a:cubicBezTo>
                  <a:pt x="557027" y="335728"/>
                  <a:pt x="567545" y="354276"/>
                  <a:pt x="567545" y="354276"/>
                </a:cubicBezTo>
                <a:cubicBezTo>
                  <a:pt x="583359" y="375877"/>
                  <a:pt x="560384" y="393605"/>
                  <a:pt x="560384" y="393605"/>
                </a:cubicBezTo>
                <a:cubicBezTo>
                  <a:pt x="544794" y="408502"/>
                  <a:pt x="554566" y="425858"/>
                  <a:pt x="554566" y="425858"/>
                </a:cubicBezTo>
                <a:cubicBezTo>
                  <a:pt x="573140" y="463995"/>
                  <a:pt x="535096" y="488055"/>
                  <a:pt x="535096" y="488055"/>
                </a:cubicBezTo>
                <a:cubicBezTo>
                  <a:pt x="521968" y="497887"/>
                  <a:pt x="526965" y="514870"/>
                  <a:pt x="526965" y="514870"/>
                </a:cubicBezTo>
                <a:cubicBezTo>
                  <a:pt x="532411" y="540717"/>
                  <a:pt x="505780" y="560456"/>
                  <a:pt x="505780" y="560456"/>
                </a:cubicBezTo>
                <a:cubicBezTo>
                  <a:pt x="475420" y="583994"/>
                  <a:pt x="375761" y="581685"/>
                  <a:pt x="375761" y="581685"/>
                </a:cubicBezTo>
                <a:cubicBezTo>
                  <a:pt x="326677" y="581685"/>
                  <a:pt x="251187" y="563808"/>
                  <a:pt x="251187" y="563808"/>
                </a:cubicBezTo>
                <a:cubicBezTo>
                  <a:pt x="209936" y="549432"/>
                  <a:pt x="170997" y="550922"/>
                  <a:pt x="158913" y="551145"/>
                </a:cubicBezTo>
                <a:lnTo>
                  <a:pt x="158913" y="321427"/>
                </a:lnTo>
                <a:cubicBezTo>
                  <a:pt x="195166" y="320384"/>
                  <a:pt x="216873" y="254314"/>
                  <a:pt x="216873" y="254314"/>
                </a:cubicBezTo>
                <a:cubicBezTo>
                  <a:pt x="233135" y="196139"/>
                  <a:pt x="311609" y="120535"/>
                  <a:pt x="311609" y="120535"/>
                </a:cubicBezTo>
                <a:cubicBezTo>
                  <a:pt x="339508" y="81280"/>
                  <a:pt x="332048" y="78301"/>
                  <a:pt x="338538" y="27575"/>
                </a:cubicBezTo>
                <a:cubicBezTo>
                  <a:pt x="341745" y="2212"/>
                  <a:pt x="353700" y="-1773"/>
                  <a:pt x="364852" y="583"/>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Microsoft YaHei UI"/>
              <a:ea typeface="微软雅黑"/>
              <a:cs typeface="+mn-cs"/>
            </a:endParaRPr>
          </a:p>
        </p:txBody>
      </p:sp>
      <p:sp>
        <p:nvSpPr>
          <p:cNvPr id="8" name="warning-sign_16354">
            <a:extLst>
              <a:ext uri="{FF2B5EF4-FFF2-40B4-BE49-F238E27FC236}">
                <a16:creationId xmlns:a16="http://schemas.microsoft.com/office/drawing/2014/main" id="{CC732355-97D3-47F5-9AB4-08EC704D6D25}"/>
              </a:ext>
            </a:extLst>
          </p:cNvPr>
          <p:cNvSpPr>
            <a:spLocks/>
          </p:cNvSpPr>
          <p:nvPr/>
        </p:nvSpPr>
        <p:spPr>
          <a:xfrm>
            <a:off x="1244088" y="2708161"/>
            <a:ext cx="260401" cy="275876"/>
          </a:xfrm>
          <a:custGeom>
            <a:avLst/>
            <a:gdLst>
              <a:gd name="connsiteX0" fmla="*/ 303036 w 606714"/>
              <a:gd name="connsiteY0" fmla="*/ 354592 h 490289"/>
              <a:gd name="connsiteX1" fmla="*/ 334156 w 606714"/>
              <a:gd name="connsiteY1" fmla="*/ 385747 h 490289"/>
              <a:gd name="connsiteX2" fmla="*/ 303036 w 606714"/>
              <a:gd name="connsiteY2" fmla="*/ 416902 h 490289"/>
              <a:gd name="connsiteX3" fmla="*/ 271916 w 606714"/>
              <a:gd name="connsiteY3" fmla="*/ 385747 h 490289"/>
              <a:gd name="connsiteX4" fmla="*/ 303036 w 606714"/>
              <a:gd name="connsiteY4" fmla="*/ 354592 h 490289"/>
              <a:gd name="connsiteX5" fmla="*/ 303388 w 606714"/>
              <a:gd name="connsiteY5" fmla="*/ 141202 h 490289"/>
              <a:gd name="connsiteX6" fmla="*/ 334860 w 606714"/>
              <a:gd name="connsiteY6" fmla="*/ 172634 h 490289"/>
              <a:gd name="connsiteX7" fmla="*/ 334860 w 606714"/>
              <a:gd name="connsiteY7" fmla="*/ 307282 h 490289"/>
              <a:gd name="connsiteX8" fmla="*/ 303388 w 606714"/>
              <a:gd name="connsiteY8" fmla="*/ 338856 h 490289"/>
              <a:gd name="connsiteX9" fmla="*/ 271916 w 606714"/>
              <a:gd name="connsiteY9" fmla="*/ 307282 h 490289"/>
              <a:gd name="connsiteX10" fmla="*/ 271916 w 606714"/>
              <a:gd name="connsiteY10" fmla="*/ 172634 h 490289"/>
              <a:gd name="connsiteX11" fmla="*/ 303388 w 606714"/>
              <a:gd name="connsiteY11" fmla="*/ 141202 h 490289"/>
              <a:gd name="connsiteX12" fmla="*/ 303388 w 606714"/>
              <a:gd name="connsiteY12" fmla="*/ 72934 h 490289"/>
              <a:gd name="connsiteX13" fmla="*/ 82295 w 606714"/>
              <a:gd name="connsiteY13" fmla="*/ 428684 h 490289"/>
              <a:gd name="connsiteX14" fmla="*/ 524481 w 606714"/>
              <a:gd name="connsiteY14" fmla="*/ 428684 h 490289"/>
              <a:gd name="connsiteX15" fmla="*/ 303388 w 606714"/>
              <a:gd name="connsiteY15" fmla="*/ 0 h 490289"/>
              <a:gd name="connsiteX16" fmla="*/ 338843 w 606714"/>
              <a:gd name="connsiteY16" fmla="*/ 14587 h 490289"/>
              <a:gd name="connsiteX17" fmla="*/ 341395 w 606714"/>
              <a:gd name="connsiteY17" fmla="*/ 17136 h 490289"/>
              <a:gd name="connsiteX18" fmla="*/ 596241 w 606714"/>
              <a:gd name="connsiteY18" fmla="*/ 427268 h 490289"/>
              <a:gd name="connsiteX19" fmla="*/ 604041 w 606714"/>
              <a:gd name="connsiteY19" fmla="*/ 467205 h 490289"/>
              <a:gd name="connsiteX20" fmla="*/ 565892 w 606714"/>
              <a:gd name="connsiteY20" fmla="*/ 490289 h 490289"/>
              <a:gd name="connsiteX21" fmla="*/ 40885 w 606714"/>
              <a:gd name="connsiteY21" fmla="*/ 490289 h 490289"/>
              <a:gd name="connsiteX22" fmla="*/ 2736 w 606714"/>
              <a:gd name="connsiteY22" fmla="*/ 467205 h 490289"/>
              <a:gd name="connsiteX23" fmla="*/ 10536 w 606714"/>
              <a:gd name="connsiteY23" fmla="*/ 427268 h 490289"/>
              <a:gd name="connsiteX24" fmla="*/ 265381 w 606714"/>
              <a:gd name="connsiteY24" fmla="*/ 17136 h 490289"/>
              <a:gd name="connsiteX25" fmla="*/ 267934 w 606714"/>
              <a:gd name="connsiteY25" fmla="*/ 14587 h 490289"/>
              <a:gd name="connsiteX26" fmla="*/ 303388 w 606714"/>
              <a:gd name="connsiteY26" fmla="*/ 0 h 490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06714" h="490289">
                <a:moveTo>
                  <a:pt x="303036" y="354592"/>
                </a:moveTo>
                <a:cubicBezTo>
                  <a:pt x="320223" y="354592"/>
                  <a:pt x="334156" y="368541"/>
                  <a:pt x="334156" y="385747"/>
                </a:cubicBezTo>
                <a:cubicBezTo>
                  <a:pt x="334156" y="402953"/>
                  <a:pt x="320223" y="416902"/>
                  <a:pt x="303036" y="416902"/>
                </a:cubicBezTo>
                <a:cubicBezTo>
                  <a:pt x="285849" y="416902"/>
                  <a:pt x="271916" y="402953"/>
                  <a:pt x="271916" y="385747"/>
                </a:cubicBezTo>
                <a:cubicBezTo>
                  <a:pt x="271916" y="368541"/>
                  <a:pt x="285849" y="354592"/>
                  <a:pt x="303036" y="354592"/>
                </a:cubicBezTo>
                <a:close/>
                <a:moveTo>
                  <a:pt x="303388" y="141202"/>
                </a:moveTo>
                <a:cubicBezTo>
                  <a:pt x="320825" y="141202"/>
                  <a:pt x="334860" y="155219"/>
                  <a:pt x="334860" y="172634"/>
                </a:cubicBezTo>
                <a:lnTo>
                  <a:pt x="334860" y="307282"/>
                </a:lnTo>
                <a:cubicBezTo>
                  <a:pt x="334860" y="324697"/>
                  <a:pt x="320825" y="338856"/>
                  <a:pt x="303388" y="338856"/>
                </a:cubicBezTo>
                <a:cubicBezTo>
                  <a:pt x="285951" y="338856"/>
                  <a:pt x="271916" y="324697"/>
                  <a:pt x="271916" y="307282"/>
                </a:cubicBezTo>
                <a:lnTo>
                  <a:pt x="271916" y="172634"/>
                </a:lnTo>
                <a:cubicBezTo>
                  <a:pt x="271916" y="155219"/>
                  <a:pt x="285951" y="141202"/>
                  <a:pt x="303388" y="141202"/>
                </a:cubicBezTo>
                <a:close/>
                <a:moveTo>
                  <a:pt x="303388" y="72934"/>
                </a:moveTo>
                <a:lnTo>
                  <a:pt x="82295" y="428684"/>
                </a:lnTo>
                <a:lnTo>
                  <a:pt x="524481" y="428684"/>
                </a:lnTo>
                <a:close/>
                <a:moveTo>
                  <a:pt x="303388" y="0"/>
                </a:moveTo>
                <a:cubicBezTo>
                  <a:pt x="316719" y="0"/>
                  <a:pt x="329341" y="5240"/>
                  <a:pt x="338843" y="14587"/>
                </a:cubicBezTo>
                <a:lnTo>
                  <a:pt x="341395" y="17136"/>
                </a:lnTo>
                <a:lnTo>
                  <a:pt x="596241" y="427268"/>
                </a:lnTo>
                <a:cubicBezTo>
                  <a:pt x="606594" y="439306"/>
                  <a:pt x="609430" y="454034"/>
                  <a:pt x="604041" y="467205"/>
                </a:cubicBezTo>
                <a:cubicBezTo>
                  <a:pt x="597943" y="481650"/>
                  <a:pt x="583761" y="490289"/>
                  <a:pt x="565892" y="490289"/>
                </a:cubicBezTo>
                <a:lnTo>
                  <a:pt x="40885" y="490289"/>
                </a:lnTo>
                <a:cubicBezTo>
                  <a:pt x="23016" y="490289"/>
                  <a:pt x="8692" y="481650"/>
                  <a:pt x="2736" y="467205"/>
                </a:cubicBezTo>
                <a:cubicBezTo>
                  <a:pt x="-2795" y="454034"/>
                  <a:pt x="183" y="439306"/>
                  <a:pt x="10536" y="427268"/>
                </a:cubicBezTo>
                <a:lnTo>
                  <a:pt x="265381" y="17136"/>
                </a:lnTo>
                <a:lnTo>
                  <a:pt x="267934" y="14587"/>
                </a:lnTo>
                <a:cubicBezTo>
                  <a:pt x="277436" y="5240"/>
                  <a:pt x="289916" y="0"/>
                  <a:pt x="303388" y="0"/>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Microsoft YaHei UI"/>
              <a:ea typeface="微软雅黑"/>
              <a:cs typeface="+mn-cs"/>
            </a:endParaRPr>
          </a:p>
        </p:txBody>
      </p:sp>
      <p:sp>
        <p:nvSpPr>
          <p:cNvPr id="9" name="warning-sign_16354">
            <a:extLst>
              <a:ext uri="{FF2B5EF4-FFF2-40B4-BE49-F238E27FC236}">
                <a16:creationId xmlns:a16="http://schemas.microsoft.com/office/drawing/2014/main" id="{E32EEC3F-0824-4364-9C07-92FC22495950}"/>
              </a:ext>
            </a:extLst>
          </p:cNvPr>
          <p:cNvSpPr>
            <a:spLocks/>
          </p:cNvSpPr>
          <p:nvPr/>
        </p:nvSpPr>
        <p:spPr>
          <a:xfrm>
            <a:off x="1244088" y="3153124"/>
            <a:ext cx="260401" cy="275876"/>
          </a:xfrm>
          <a:custGeom>
            <a:avLst/>
            <a:gdLst>
              <a:gd name="connsiteX0" fmla="*/ 303036 w 606714"/>
              <a:gd name="connsiteY0" fmla="*/ 354592 h 490289"/>
              <a:gd name="connsiteX1" fmla="*/ 334156 w 606714"/>
              <a:gd name="connsiteY1" fmla="*/ 385747 h 490289"/>
              <a:gd name="connsiteX2" fmla="*/ 303036 w 606714"/>
              <a:gd name="connsiteY2" fmla="*/ 416902 h 490289"/>
              <a:gd name="connsiteX3" fmla="*/ 271916 w 606714"/>
              <a:gd name="connsiteY3" fmla="*/ 385747 h 490289"/>
              <a:gd name="connsiteX4" fmla="*/ 303036 w 606714"/>
              <a:gd name="connsiteY4" fmla="*/ 354592 h 490289"/>
              <a:gd name="connsiteX5" fmla="*/ 303388 w 606714"/>
              <a:gd name="connsiteY5" fmla="*/ 141202 h 490289"/>
              <a:gd name="connsiteX6" fmla="*/ 334860 w 606714"/>
              <a:gd name="connsiteY6" fmla="*/ 172634 h 490289"/>
              <a:gd name="connsiteX7" fmla="*/ 334860 w 606714"/>
              <a:gd name="connsiteY7" fmla="*/ 307282 h 490289"/>
              <a:gd name="connsiteX8" fmla="*/ 303388 w 606714"/>
              <a:gd name="connsiteY8" fmla="*/ 338856 h 490289"/>
              <a:gd name="connsiteX9" fmla="*/ 271916 w 606714"/>
              <a:gd name="connsiteY9" fmla="*/ 307282 h 490289"/>
              <a:gd name="connsiteX10" fmla="*/ 271916 w 606714"/>
              <a:gd name="connsiteY10" fmla="*/ 172634 h 490289"/>
              <a:gd name="connsiteX11" fmla="*/ 303388 w 606714"/>
              <a:gd name="connsiteY11" fmla="*/ 141202 h 490289"/>
              <a:gd name="connsiteX12" fmla="*/ 303388 w 606714"/>
              <a:gd name="connsiteY12" fmla="*/ 72934 h 490289"/>
              <a:gd name="connsiteX13" fmla="*/ 82295 w 606714"/>
              <a:gd name="connsiteY13" fmla="*/ 428684 h 490289"/>
              <a:gd name="connsiteX14" fmla="*/ 524481 w 606714"/>
              <a:gd name="connsiteY14" fmla="*/ 428684 h 490289"/>
              <a:gd name="connsiteX15" fmla="*/ 303388 w 606714"/>
              <a:gd name="connsiteY15" fmla="*/ 0 h 490289"/>
              <a:gd name="connsiteX16" fmla="*/ 338843 w 606714"/>
              <a:gd name="connsiteY16" fmla="*/ 14587 h 490289"/>
              <a:gd name="connsiteX17" fmla="*/ 341395 w 606714"/>
              <a:gd name="connsiteY17" fmla="*/ 17136 h 490289"/>
              <a:gd name="connsiteX18" fmla="*/ 596241 w 606714"/>
              <a:gd name="connsiteY18" fmla="*/ 427268 h 490289"/>
              <a:gd name="connsiteX19" fmla="*/ 604041 w 606714"/>
              <a:gd name="connsiteY19" fmla="*/ 467205 h 490289"/>
              <a:gd name="connsiteX20" fmla="*/ 565892 w 606714"/>
              <a:gd name="connsiteY20" fmla="*/ 490289 h 490289"/>
              <a:gd name="connsiteX21" fmla="*/ 40885 w 606714"/>
              <a:gd name="connsiteY21" fmla="*/ 490289 h 490289"/>
              <a:gd name="connsiteX22" fmla="*/ 2736 w 606714"/>
              <a:gd name="connsiteY22" fmla="*/ 467205 h 490289"/>
              <a:gd name="connsiteX23" fmla="*/ 10536 w 606714"/>
              <a:gd name="connsiteY23" fmla="*/ 427268 h 490289"/>
              <a:gd name="connsiteX24" fmla="*/ 265381 w 606714"/>
              <a:gd name="connsiteY24" fmla="*/ 17136 h 490289"/>
              <a:gd name="connsiteX25" fmla="*/ 267934 w 606714"/>
              <a:gd name="connsiteY25" fmla="*/ 14587 h 490289"/>
              <a:gd name="connsiteX26" fmla="*/ 303388 w 606714"/>
              <a:gd name="connsiteY26" fmla="*/ 0 h 490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06714" h="490289">
                <a:moveTo>
                  <a:pt x="303036" y="354592"/>
                </a:moveTo>
                <a:cubicBezTo>
                  <a:pt x="320223" y="354592"/>
                  <a:pt x="334156" y="368541"/>
                  <a:pt x="334156" y="385747"/>
                </a:cubicBezTo>
                <a:cubicBezTo>
                  <a:pt x="334156" y="402953"/>
                  <a:pt x="320223" y="416902"/>
                  <a:pt x="303036" y="416902"/>
                </a:cubicBezTo>
                <a:cubicBezTo>
                  <a:pt x="285849" y="416902"/>
                  <a:pt x="271916" y="402953"/>
                  <a:pt x="271916" y="385747"/>
                </a:cubicBezTo>
                <a:cubicBezTo>
                  <a:pt x="271916" y="368541"/>
                  <a:pt x="285849" y="354592"/>
                  <a:pt x="303036" y="354592"/>
                </a:cubicBezTo>
                <a:close/>
                <a:moveTo>
                  <a:pt x="303388" y="141202"/>
                </a:moveTo>
                <a:cubicBezTo>
                  <a:pt x="320825" y="141202"/>
                  <a:pt x="334860" y="155219"/>
                  <a:pt x="334860" y="172634"/>
                </a:cubicBezTo>
                <a:lnTo>
                  <a:pt x="334860" y="307282"/>
                </a:lnTo>
                <a:cubicBezTo>
                  <a:pt x="334860" y="324697"/>
                  <a:pt x="320825" y="338856"/>
                  <a:pt x="303388" y="338856"/>
                </a:cubicBezTo>
                <a:cubicBezTo>
                  <a:pt x="285951" y="338856"/>
                  <a:pt x="271916" y="324697"/>
                  <a:pt x="271916" y="307282"/>
                </a:cubicBezTo>
                <a:lnTo>
                  <a:pt x="271916" y="172634"/>
                </a:lnTo>
                <a:cubicBezTo>
                  <a:pt x="271916" y="155219"/>
                  <a:pt x="285951" y="141202"/>
                  <a:pt x="303388" y="141202"/>
                </a:cubicBezTo>
                <a:close/>
                <a:moveTo>
                  <a:pt x="303388" y="72934"/>
                </a:moveTo>
                <a:lnTo>
                  <a:pt x="82295" y="428684"/>
                </a:lnTo>
                <a:lnTo>
                  <a:pt x="524481" y="428684"/>
                </a:lnTo>
                <a:close/>
                <a:moveTo>
                  <a:pt x="303388" y="0"/>
                </a:moveTo>
                <a:cubicBezTo>
                  <a:pt x="316719" y="0"/>
                  <a:pt x="329341" y="5240"/>
                  <a:pt x="338843" y="14587"/>
                </a:cubicBezTo>
                <a:lnTo>
                  <a:pt x="341395" y="17136"/>
                </a:lnTo>
                <a:lnTo>
                  <a:pt x="596241" y="427268"/>
                </a:lnTo>
                <a:cubicBezTo>
                  <a:pt x="606594" y="439306"/>
                  <a:pt x="609430" y="454034"/>
                  <a:pt x="604041" y="467205"/>
                </a:cubicBezTo>
                <a:cubicBezTo>
                  <a:pt x="597943" y="481650"/>
                  <a:pt x="583761" y="490289"/>
                  <a:pt x="565892" y="490289"/>
                </a:cubicBezTo>
                <a:lnTo>
                  <a:pt x="40885" y="490289"/>
                </a:lnTo>
                <a:cubicBezTo>
                  <a:pt x="23016" y="490289"/>
                  <a:pt x="8692" y="481650"/>
                  <a:pt x="2736" y="467205"/>
                </a:cubicBezTo>
                <a:cubicBezTo>
                  <a:pt x="-2795" y="454034"/>
                  <a:pt x="183" y="439306"/>
                  <a:pt x="10536" y="427268"/>
                </a:cubicBezTo>
                <a:lnTo>
                  <a:pt x="265381" y="17136"/>
                </a:lnTo>
                <a:lnTo>
                  <a:pt x="267934" y="14587"/>
                </a:lnTo>
                <a:cubicBezTo>
                  <a:pt x="277436" y="5240"/>
                  <a:pt x="289916" y="0"/>
                  <a:pt x="303388" y="0"/>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Microsoft YaHei UI"/>
              <a:ea typeface="微软雅黑"/>
              <a:cs typeface="+mn-cs"/>
            </a:endParaRPr>
          </a:p>
        </p:txBody>
      </p:sp>
      <p:sp>
        <p:nvSpPr>
          <p:cNvPr id="10" name="thumb-up-gesture_71234">
            <a:extLst>
              <a:ext uri="{FF2B5EF4-FFF2-40B4-BE49-F238E27FC236}">
                <a16:creationId xmlns:a16="http://schemas.microsoft.com/office/drawing/2014/main" id="{F24DD6B8-D3F8-4C2E-AFB2-25427F76C840}"/>
              </a:ext>
            </a:extLst>
          </p:cNvPr>
          <p:cNvSpPr>
            <a:spLocks/>
          </p:cNvSpPr>
          <p:nvPr/>
        </p:nvSpPr>
        <p:spPr>
          <a:xfrm>
            <a:off x="6933688" y="2689873"/>
            <a:ext cx="260401" cy="275876"/>
          </a:xfrm>
          <a:custGeom>
            <a:avLst/>
            <a:gdLst>
              <a:gd name="connsiteX0" fmla="*/ 66188 w 573750"/>
              <a:gd name="connsiteY0" fmla="*/ 328212 h 607845"/>
              <a:gd name="connsiteX1" fmla="*/ 31117 w 573750"/>
              <a:gd name="connsiteY1" fmla="*/ 363222 h 607845"/>
              <a:gd name="connsiteX2" fmla="*/ 66188 w 573750"/>
              <a:gd name="connsiteY2" fmla="*/ 398232 h 607845"/>
              <a:gd name="connsiteX3" fmla="*/ 101185 w 573750"/>
              <a:gd name="connsiteY3" fmla="*/ 363222 h 607845"/>
              <a:gd name="connsiteX4" fmla="*/ 66188 w 573750"/>
              <a:gd name="connsiteY4" fmla="*/ 328212 h 607845"/>
              <a:gd name="connsiteX5" fmla="*/ 0 w 573750"/>
              <a:gd name="connsiteY5" fmla="*/ 303779 h 607845"/>
              <a:gd name="connsiteX6" fmla="*/ 132451 w 573750"/>
              <a:gd name="connsiteY6" fmla="*/ 303779 h 607845"/>
              <a:gd name="connsiteX7" fmla="*/ 132451 w 573750"/>
              <a:gd name="connsiteY7" fmla="*/ 607845 h 607845"/>
              <a:gd name="connsiteX8" fmla="*/ 0 w 573750"/>
              <a:gd name="connsiteY8" fmla="*/ 607845 h 607845"/>
              <a:gd name="connsiteX9" fmla="*/ 364852 w 573750"/>
              <a:gd name="connsiteY9" fmla="*/ 583 h 607845"/>
              <a:gd name="connsiteX10" fmla="*/ 386354 w 573750"/>
              <a:gd name="connsiteY10" fmla="*/ 11635 h 607845"/>
              <a:gd name="connsiteX11" fmla="*/ 395753 w 573750"/>
              <a:gd name="connsiteY11" fmla="*/ 168802 h 607845"/>
              <a:gd name="connsiteX12" fmla="*/ 370390 w 573750"/>
              <a:gd name="connsiteY12" fmla="*/ 227945 h 607845"/>
              <a:gd name="connsiteX13" fmla="*/ 468483 w 573750"/>
              <a:gd name="connsiteY13" fmla="*/ 236437 h 607845"/>
              <a:gd name="connsiteX14" fmla="*/ 567545 w 573750"/>
              <a:gd name="connsiteY14" fmla="*/ 315021 h 607845"/>
              <a:gd name="connsiteX15" fmla="*/ 567545 w 573750"/>
              <a:gd name="connsiteY15" fmla="*/ 354276 h 607845"/>
              <a:gd name="connsiteX16" fmla="*/ 560384 w 573750"/>
              <a:gd name="connsiteY16" fmla="*/ 393605 h 607845"/>
              <a:gd name="connsiteX17" fmla="*/ 554566 w 573750"/>
              <a:gd name="connsiteY17" fmla="*/ 425858 h 607845"/>
              <a:gd name="connsiteX18" fmla="*/ 535096 w 573750"/>
              <a:gd name="connsiteY18" fmla="*/ 488055 h 607845"/>
              <a:gd name="connsiteX19" fmla="*/ 526965 w 573750"/>
              <a:gd name="connsiteY19" fmla="*/ 514870 h 607845"/>
              <a:gd name="connsiteX20" fmla="*/ 505780 w 573750"/>
              <a:gd name="connsiteY20" fmla="*/ 560456 h 607845"/>
              <a:gd name="connsiteX21" fmla="*/ 375761 w 573750"/>
              <a:gd name="connsiteY21" fmla="*/ 581685 h 607845"/>
              <a:gd name="connsiteX22" fmla="*/ 251187 w 573750"/>
              <a:gd name="connsiteY22" fmla="*/ 563808 h 607845"/>
              <a:gd name="connsiteX23" fmla="*/ 158913 w 573750"/>
              <a:gd name="connsiteY23" fmla="*/ 551145 h 607845"/>
              <a:gd name="connsiteX24" fmla="*/ 158913 w 573750"/>
              <a:gd name="connsiteY24" fmla="*/ 321427 h 607845"/>
              <a:gd name="connsiteX25" fmla="*/ 216873 w 573750"/>
              <a:gd name="connsiteY25" fmla="*/ 254314 h 607845"/>
              <a:gd name="connsiteX26" fmla="*/ 311609 w 573750"/>
              <a:gd name="connsiteY26" fmla="*/ 120535 h 607845"/>
              <a:gd name="connsiteX27" fmla="*/ 338538 w 573750"/>
              <a:gd name="connsiteY27" fmla="*/ 27575 h 607845"/>
              <a:gd name="connsiteX28" fmla="*/ 364852 w 573750"/>
              <a:gd name="connsiteY28" fmla="*/ 583 h 607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73750" h="607845">
                <a:moveTo>
                  <a:pt x="66188" y="328212"/>
                </a:moveTo>
                <a:cubicBezTo>
                  <a:pt x="46862" y="328212"/>
                  <a:pt x="31117" y="343929"/>
                  <a:pt x="31117" y="363222"/>
                </a:cubicBezTo>
                <a:cubicBezTo>
                  <a:pt x="31117" y="382514"/>
                  <a:pt x="46862" y="398232"/>
                  <a:pt x="66188" y="398232"/>
                </a:cubicBezTo>
                <a:cubicBezTo>
                  <a:pt x="85515" y="398232"/>
                  <a:pt x="101185" y="382514"/>
                  <a:pt x="101185" y="363222"/>
                </a:cubicBezTo>
                <a:cubicBezTo>
                  <a:pt x="101185" y="343929"/>
                  <a:pt x="85515" y="328212"/>
                  <a:pt x="66188" y="328212"/>
                </a:cubicBezTo>
                <a:close/>
                <a:moveTo>
                  <a:pt x="0" y="303779"/>
                </a:moveTo>
                <a:lnTo>
                  <a:pt x="132451" y="303779"/>
                </a:lnTo>
                <a:lnTo>
                  <a:pt x="132451" y="607845"/>
                </a:lnTo>
                <a:lnTo>
                  <a:pt x="0" y="607845"/>
                </a:lnTo>
                <a:close/>
                <a:moveTo>
                  <a:pt x="364852" y="583"/>
                </a:moveTo>
                <a:cubicBezTo>
                  <a:pt x="376004" y="2939"/>
                  <a:pt x="386354" y="11635"/>
                  <a:pt x="386354" y="11635"/>
                </a:cubicBezTo>
                <a:cubicBezTo>
                  <a:pt x="467513" y="89250"/>
                  <a:pt x="395753" y="168802"/>
                  <a:pt x="395753" y="168802"/>
                </a:cubicBezTo>
                <a:cubicBezTo>
                  <a:pt x="363378" y="207610"/>
                  <a:pt x="370390" y="227945"/>
                  <a:pt x="370390" y="227945"/>
                </a:cubicBezTo>
                <a:cubicBezTo>
                  <a:pt x="380535" y="254835"/>
                  <a:pt x="468483" y="236437"/>
                  <a:pt x="468483" y="236437"/>
                </a:cubicBezTo>
                <a:cubicBezTo>
                  <a:pt x="610885" y="210366"/>
                  <a:pt x="567545" y="315021"/>
                  <a:pt x="567545" y="315021"/>
                </a:cubicBezTo>
                <a:cubicBezTo>
                  <a:pt x="557027" y="335728"/>
                  <a:pt x="567545" y="354276"/>
                  <a:pt x="567545" y="354276"/>
                </a:cubicBezTo>
                <a:cubicBezTo>
                  <a:pt x="583359" y="375877"/>
                  <a:pt x="560384" y="393605"/>
                  <a:pt x="560384" y="393605"/>
                </a:cubicBezTo>
                <a:cubicBezTo>
                  <a:pt x="544794" y="408502"/>
                  <a:pt x="554566" y="425858"/>
                  <a:pt x="554566" y="425858"/>
                </a:cubicBezTo>
                <a:cubicBezTo>
                  <a:pt x="573140" y="463995"/>
                  <a:pt x="535096" y="488055"/>
                  <a:pt x="535096" y="488055"/>
                </a:cubicBezTo>
                <a:cubicBezTo>
                  <a:pt x="521968" y="497887"/>
                  <a:pt x="526965" y="514870"/>
                  <a:pt x="526965" y="514870"/>
                </a:cubicBezTo>
                <a:cubicBezTo>
                  <a:pt x="532411" y="540717"/>
                  <a:pt x="505780" y="560456"/>
                  <a:pt x="505780" y="560456"/>
                </a:cubicBezTo>
                <a:cubicBezTo>
                  <a:pt x="475420" y="583994"/>
                  <a:pt x="375761" y="581685"/>
                  <a:pt x="375761" y="581685"/>
                </a:cubicBezTo>
                <a:cubicBezTo>
                  <a:pt x="326677" y="581685"/>
                  <a:pt x="251187" y="563808"/>
                  <a:pt x="251187" y="563808"/>
                </a:cubicBezTo>
                <a:cubicBezTo>
                  <a:pt x="209936" y="549432"/>
                  <a:pt x="170997" y="550922"/>
                  <a:pt x="158913" y="551145"/>
                </a:cubicBezTo>
                <a:lnTo>
                  <a:pt x="158913" y="321427"/>
                </a:lnTo>
                <a:cubicBezTo>
                  <a:pt x="195166" y="320384"/>
                  <a:pt x="216873" y="254314"/>
                  <a:pt x="216873" y="254314"/>
                </a:cubicBezTo>
                <a:cubicBezTo>
                  <a:pt x="233135" y="196139"/>
                  <a:pt x="311609" y="120535"/>
                  <a:pt x="311609" y="120535"/>
                </a:cubicBezTo>
                <a:cubicBezTo>
                  <a:pt x="339508" y="81280"/>
                  <a:pt x="332048" y="78301"/>
                  <a:pt x="338538" y="27575"/>
                </a:cubicBezTo>
                <a:cubicBezTo>
                  <a:pt x="341745" y="2212"/>
                  <a:pt x="353700" y="-1773"/>
                  <a:pt x="364852" y="583"/>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Microsoft YaHei UI"/>
              <a:ea typeface="微软雅黑"/>
              <a:cs typeface="+mn-cs"/>
            </a:endParaRPr>
          </a:p>
        </p:txBody>
      </p:sp>
      <p:sp>
        <p:nvSpPr>
          <p:cNvPr id="11" name="warning-sign_16354">
            <a:extLst>
              <a:ext uri="{FF2B5EF4-FFF2-40B4-BE49-F238E27FC236}">
                <a16:creationId xmlns:a16="http://schemas.microsoft.com/office/drawing/2014/main" id="{EBD57C58-EF24-4A0B-A659-47F31AD4E0A0}"/>
              </a:ext>
            </a:extLst>
          </p:cNvPr>
          <p:cNvSpPr>
            <a:spLocks/>
          </p:cNvSpPr>
          <p:nvPr/>
        </p:nvSpPr>
        <p:spPr>
          <a:xfrm>
            <a:off x="6933688" y="3172465"/>
            <a:ext cx="260401" cy="275876"/>
          </a:xfrm>
          <a:custGeom>
            <a:avLst/>
            <a:gdLst>
              <a:gd name="connsiteX0" fmla="*/ 303036 w 606714"/>
              <a:gd name="connsiteY0" fmla="*/ 354592 h 490289"/>
              <a:gd name="connsiteX1" fmla="*/ 334156 w 606714"/>
              <a:gd name="connsiteY1" fmla="*/ 385747 h 490289"/>
              <a:gd name="connsiteX2" fmla="*/ 303036 w 606714"/>
              <a:gd name="connsiteY2" fmla="*/ 416902 h 490289"/>
              <a:gd name="connsiteX3" fmla="*/ 271916 w 606714"/>
              <a:gd name="connsiteY3" fmla="*/ 385747 h 490289"/>
              <a:gd name="connsiteX4" fmla="*/ 303036 w 606714"/>
              <a:gd name="connsiteY4" fmla="*/ 354592 h 490289"/>
              <a:gd name="connsiteX5" fmla="*/ 303388 w 606714"/>
              <a:gd name="connsiteY5" fmla="*/ 141202 h 490289"/>
              <a:gd name="connsiteX6" fmla="*/ 334860 w 606714"/>
              <a:gd name="connsiteY6" fmla="*/ 172634 h 490289"/>
              <a:gd name="connsiteX7" fmla="*/ 334860 w 606714"/>
              <a:gd name="connsiteY7" fmla="*/ 307282 h 490289"/>
              <a:gd name="connsiteX8" fmla="*/ 303388 w 606714"/>
              <a:gd name="connsiteY8" fmla="*/ 338856 h 490289"/>
              <a:gd name="connsiteX9" fmla="*/ 271916 w 606714"/>
              <a:gd name="connsiteY9" fmla="*/ 307282 h 490289"/>
              <a:gd name="connsiteX10" fmla="*/ 271916 w 606714"/>
              <a:gd name="connsiteY10" fmla="*/ 172634 h 490289"/>
              <a:gd name="connsiteX11" fmla="*/ 303388 w 606714"/>
              <a:gd name="connsiteY11" fmla="*/ 141202 h 490289"/>
              <a:gd name="connsiteX12" fmla="*/ 303388 w 606714"/>
              <a:gd name="connsiteY12" fmla="*/ 72934 h 490289"/>
              <a:gd name="connsiteX13" fmla="*/ 82295 w 606714"/>
              <a:gd name="connsiteY13" fmla="*/ 428684 h 490289"/>
              <a:gd name="connsiteX14" fmla="*/ 524481 w 606714"/>
              <a:gd name="connsiteY14" fmla="*/ 428684 h 490289"/>
              <a:gd name="connsiteX15" fmla="*/ 303388 w 606714"/>
              <a:gd name="connsiteY15" fmla="*/ 0 h 490289"/>
              <a:gd name="connsiteX16" fmla="*/ 338843 w 606714"/>
              <a:gd name="connsiteY16" fmla="*/ 14587 h 490289"/>
              <a:gd name="connsiteX17" fmla="*/ 341395 w 606714"/>
              <a:gd name="connsiteY17" fmla="*/ 17136 h 490289"/>
              <a:gd name="connsiteX18" fmla="*/ 596241 w 606714"/>
              <a:gd name="connsiteY18" fmla="*/ 427268 h 490289"/>
              <a:gd name="connsiteX19" fmla="*/ 604041 w 606714"/>
              <a:gd name="connsiteY19" fmla="*/ 467205 h 490289"/>
              <a:gd name="connsiteX20" fmla="*/ 565892 w 606714"/>
              <a:gd name="connsiteY20" fmla="*/ 490289 h 490289"/>
              <a:gd name="connsiteX21" fmla="*/ 40885 w 606714"/>
              <a:gd name="connsiteY21" fmla="*/ 490289 h 490289"/>
              <a:gd name="connsiteX22" fmla="*/ 2736 w 606714"/>
              <a:gd name="connsiteY22" fmla="*/ 467205 h 490289"/>
              <a:gd name="connsiteX23" fmla="*/ 10536 w 606714"/>
              <a:gd name="connsiteY23" fmla="*/ 427268 h 490289"/>
              <a:gd name="connsiteX24" fmla="*/ 265381 w 606714"/>
              <a:gd name="connsiteY24" fmla="*/ 17136 h 490289"/>
              <a:gd name="connsiteX25" fmla="*/ 267934 w 606714"/>
              <a:gd name="connsiteY25" fmla="*/ 14587 h 490289"/>
              <a:gd name="connsiteX26" fmla="*/ 303388 w 606714"/>
              <a:gd name="connsiteY26" fmla="*/ 0 h 490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06714" h="490289">
                <a:moveTo>
                  <a:pt x="303036" y="354592"/>
                </a:moveTo>
                <a:cubicBezTo>
                  <a:pt x="320223" y="354592"/>
                  <a:pt x="334156" y="368541"/>
                  <a:pt x="334156" y="385747"/>
                </a:cubicBezTo>
                <a:cubicBezTo>
                  <a:pt x="334156" y="402953"/>
                  <a:pt x="320223" y="416902"/>
                  <a:pt x="303036" y="416902"/>
                </a:cubicBezTo>
                <a:cubicBezTo>
                  <a:pt x="285849" y="416902"/>
                  <a:pt x="271916" y="402953"/>
                  <a:pt x="271916" y="385747"/>
                </a:cubicBezTo>
                <a:cubicBezTo>
                  <a:pt x="271916" y="368541"/>
                  <a:pt x="285849" y="354592"/>
                  <a:pt x="303036" y="354592"/>
                </a:cubicBezTo>
                <a:close/>
                <a:moveTo>
                  <a:pt x="303388" y="141202"/>
                </a:moveTo>
                <a:cubicBezTo>
                  <a:pt x="320825" y="141202"/>
                  <a:pt x="334860" y="155219"/>
                  <a:pt x="334860" y="172634"/>
                </a:cubicBezTo>
                <a:lnTo>
                  <a:pt x="334860" y="307282"/>
                </a:lnTo>
                <a:cubicBezTo>
                  <a:pt x="334860" y="324697"/>
                  <a:pt x="320825" y="338856"/>
                  <a:pt x="303388" y="338856"/>
                </a:cubicBezTo>
                <a:cubicBezTo>
                  <a:pt x="285951" y="338856"/>
                  <a:pt x="271916" y="324697"/>
                  <a:pt x="271916" y="307282"/>
                </a:cubicBezTo>
                <a:lnTo>
                  <a:pt x="271916" y="172634"/>
                </a:lnTo>
                <a:cubicBezTo>
                  <a:pt x="271916" y="155219"/>
                  <a:pt x="285951" y="141202"/>
                  <a:pt x="303388" y="141202"/>
                </a:cubicBezTo>
                <a:close/>
                <a:moveTo>
                  <a:pt x="303388" y="72934"/>
                </a:moveTo>
                <a:lnTo>
                  <a:pt x="82295" y="428684"/>
                </a:lnTo>
                <a:lnTo>
                  <a:pt x="524481" y="428684"/>
                </a:lnTo>
                <a:close/>
                <a:moveTo>
                  <a:pt x="303388" y="0"/>
                </a:moveTo>
                <a:cubicBezTo>
                  <a:pt x="316719" y="0"/>
                  <a:pt x="329341" y="5240"/>
                  <a:pt x="338843" y="14587"/>
                </a:cubicBezTo>
                <a:lnTo>
                  <a:pt x="341395" y="17136"/>
                </a:lnTo>
                <a:lnTo>
                  <a:pt x="596241" y="427268"/>
                </a:lnTo>
                <a:cubicBezTo>
                  <a:pt x="606594" y="439306"/>
                  <a:pt x="609430" y="454034"/>
                  <a:pt x="604041" y="467205"/>
                </a:cubicBezTo>
                <a:cubicBezTo>
                  <a:pt x="597943" y="481650"/>
                  <a:pt x="583761" y="490289"/>
                  <a:pt x="565892" y="490289"/>
                </a:cubicBezTo>
                <a:lnTo>
                  <a:pt x="40885" y="490289"/>
                </a:lnTo>
                <a:cubicBezTo>
                  <a:pt x="23016" y="490289"/>
                  <a:pt x="8692" y="481650"/>
                  <a:pt x="2736" y="467205"/>
                </a:cubicBezTo>
                <a:cubicBezTo>
                  <a:pt x="-2795" y="454034"/>
                  <a:pt x="183" y="439306"/>
                  <a:pt x="10536" y="427268"/>
                </a:cubicBezTo>
                <a:lnTo>
                  <a:pt x="265381" y="17136"/>
                </a:lnTo>
                <a:lnTo>
                  <a:pt x="267934" y="14587"/>
                </a:lnTo>
                <a:cubicBezTo>
                  <a:pt x="277436" y="5240"/>
                  <a:pt x="289916" y="0"/>
                  <a:pt x="303388" y="0"/>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Microsoft YaHei UI"/>
              <a:ea typeface="微软雅黑"/>
              <a:cs typeface="+mn-cs"/>
            </a:endParaRPr>
          </a:p>
        </p:txBody>
      </p:sp>
      <p:sp>
        <p:nvSpPr>
          <p:cNvPr id="12" name="warning-sign_16354">
            <a:extLst>
              <a:ext uri="{FF2B5EF4-FFF2-40B4-BE49-F238E27FC236}">
                <a16:creationId xmlns:a16="http://schemas.microsoft.com/office/drawing/2014/main" id="{B79E7D15-E20C-4F4A-8949-7410EDDAC27D}"/>
              </a:ext>
            </a:extLst>
          </p:cNvPr>
          <p:cNvSpPr>
            <a:spLocks/>
          </p:cNvSpPr>
          <p:nvPr/>
        </p:nvSpPr>
        <p:spPr>
          <a:xfrm>
            <a:off x="1248906" y="5620896"/>
            <a:ext cx="260401" cy="275876"/>
          </a:xfrm>
          <a:custGeom>
            <a:avLst/>
            <a:gdLst>
              <a:gd name="connsiteX0" fmla="*/ 303036 w 606714"/>
              <a:gd name="connsiteY0" fmla="*/ 354592 h 490289"/>
              <a:gd name="connsiteX1" fmla="*/ 334156 w 606714"/>
              <a:gd name="connsiteY1" fmla="*/ 385747 h 490289"/>
              <a:gd name="connsiteX2" fmla="*/ 303036 w 606714"/>
              <a:gd name="connsiteY2" fmla="*/ 416902 h 490289"/>
              <a:gd name="connsiteX3" fmla="*/ 271916 w 606714"/>
              <a:gd name="connsiteY3" fmla="*/ 385747 h 490289"/>
              <a:gd name="connsiteX4" fmla="*/ 303036 w 606714"/>
              <a:gd name="connsiteY4" fmla="*/ 354592 h 490289"/>
              <a:gd name="connsiteX5" fmla="*/ 303388 w 606714"/>
              <a:gd name="connsiteY5" fmla="*/ 141202 h 490289"/>
              <a:gd name="connsiteX6" fmla="*/ 334860 w 606714"/>
              <a:gd name="connsiteY6" fmla="*/ 172634 h 490289"/>
              <a:gd name="connsiteX7" fmla="*/ 334860 w 606714"/>
              <a:gd name="connsiteY7" fmla="*/ 307282 h 490289"/>
              <a:gd name="connsiteX8" fmla="*/ 303388 w 606714"/>
              <a:gd name="connsiteY8" fmla="*/ 338856 h 490289"/>
              <a:gd name="connsiteX9" fmla="*/ 271916 w 606714"/>
              <a:gd name="connsiteY9" fmla="*/ 307282 h 490289"/>
              <a:gd name="connsiteX10" fmla="*/ 271916 w 606714"/>
              <a:gd name="connsiteY10" fmla="*/ 172634 h 490289"/>
              <a:gd name="connsiteX11" fmla="*/ 303388 w 606714"/>
              <a:gd name="connsiteY11" fmla="*/ 141202 h 490289"/>
              <a:gd name="connsiteX12" fmla="*/ 303388 w 606714"/>
              <a:gd name="connsiteY12" fmla="*/ 72934 h 490289"/>
              <a:gd name="connsiteX13" fmla="*/ 82295 w 606714"/>
              <a:gd name="connsiteY13" fmla="*/ 428684 h 490289"/>
              <a:gd name="connsiteX14" fmla="*/ 524481 w 606714"/>
              <a:gd name="connsiteY14" fmla="*/ 428684 h 490289"/>
              <a:gd name="connsiteX15" fmla="*/ 303388 w 606714"/>
              <a:gd name="connsiteY15" fmla="*/ 0 h 490289"/>
              <a:gd name="connsiteX16" fmla="*/ 338843 w 606714"/>
              <a:gd name="connsiteY16" fmla="*/ 14587 h 490289"/>
              <a:gd name="connsiteX17" fmla="*/ 341395 w 606714"/>
              <a:gd name="connsiteY17" fmla="*/ 17136 h 490289"/>
              <a:gd name="connsiteX18" fmla="*/ 596241 w 606714"/>
              <a:gd name="connsiteY18" fmla="*/ 427268 h 490289"/>
              <a:gd name="connsiteX19" fmla="*/ 604041 w 606714"/>
              <a:gd name="connsiteY19" fmla="*/ 467205 h 490289"/>
              <a:gd name="connsiteX20" fmla="*/ 565892 w 606714"/>
              <a:gd name="connsiteY20" fmla="*/ 490289 h 490289"/>
              <a:gd name="connsiteX21" fmla="*/ 40885 w 606714"/>
              <a:gd name="connsiteY21" fmla="*/ 490289 h 490289"/>
              <a:gd name="connsiteX22" fmla="*/ 2736 w 606714"/>
              <a:gd name="connsiteY22" fmla="*/ 467205 h 490289"/>
              <a:gd name="connsiteX23" fmla="*/ 10536 w 606714"/>
              <a:gd name="connsiteY23" fmla="*/ 427268 h 490289"/>
              <a:gd name="connsiteX24" fmla="*/ 265381 w 606714"/>
              <a:gd name="connsiteY24" fmla="*/ 17136 h 490289"/>
              <a:gd name="connsiteX25" fmla="*/ 267934 w 606714"/>
              <a:gd name="connsiteY25" fmla="*/ 14587 h 490289"/>
              <a:gd name="connsiteX26" fmla="*/ 303388 w 606714"/>
              <a:gd name="connsiteY26" fmla="*/ 0 h 490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06714" h="490289">
                <a:moveTo>
                  <a:pt x="303036" y="354592"/>
                </a:moveTo>
                <a:cubicBezTo>
                  <a:pt x="320223" y="354592"/>
                  <a:pt x="334156" y="368541"/>
                  <a:pt x="334156" y="385747"/>
                </a:cubicBezTo>
                <a:cubicBezTo>
                  <a:pt x="334156" y="402953"/>
                  <a:pt x="320223" y="416902"/>
                  <a:pt x="303036" y="416902"/>
                </a:cubicBezTo>
                <a:cubicBezTo>
                  <a:pt x="285849" y="416902"/>
                  <a:pt x="271916" y="402953"/>
                  <a:pt x="271916" y="385747"/>
                </a:cubicBezTo>
                <a:cubicBezTo>
                  <a:pt x="271916" y="368541"/>
                  <a:pt x="285849" y="354592"/>
                  <a:pt x="303036" y="354592"/>
                </a:cubicBezTo>
                <a:close/>
                <a:moveTo>
                  <a:pt x="303388" y="141202"/>
                </a:moveTo>
                <a:cubicBezTo>
                  <a:pt x="320825" y="141202"/>
                  <a:pt x="334860" y="155219"/>
                  <a:pt x="334860" y="172634"/>
                </a:cubicBezTo>
                <a:lnTo>
                  <a:pt x="334860" y="307282"/>
                </a:lnTo>
                <a:cubicBezTo>
                  <a:pt x="334860" y="324697"/>
                  <a:pt x="320825" y="338856"/>
                  <a:pt x="303388" y="338856"/>
                </a:cubicBezTo>
                <a:cubicBezTo>
                  <a:pt x="285951" y="338856"/>
                  <a:pt x="271916" y="324697"/>
                  <a:pt x="271916" y="307282"/>
                </a:cubicBezTo>
                <a:lnTo>
                  <a:pt x="271916" y="172634"/>
                </a:lnTo>
                <a:cubicBezTo>
                  <a:pt x="271916" y="155219"/>
                  <a:pt x="285951" y="141202"/>
                  <a:pt x="303388" y="141202"/>
                </a:cubicBezTo>
                <a:close/>
                <a:moveTo>
                  <a:pt x="303388" y="72934"/>
                </a:moveTo>
                <a:lnTo>
                  <a:pt x="82295" y="428684"/>
                </a:lnTo>
                <a:lnTo>
                  <a:pt x="524481" y="428684"/>
                </a:lnTo>
                <a:close/>
                <a:moveTo>
                  <a:pt x="303388" y="0"/>
                </a:moveTo>
                <a:cubicBezTo>
                  <a:pt x="316719" y="0"/>
                  <a:pt x="329341" y="5240"/>
                  <a:pt x="338843" y="14587"/>
                </a:cubicBezTo>
                <a:lnTo>
                  <a:pt x="341395" y="17136"/>
                </a:lnTo>
                <a:lnTo>
                  <a:pt x="596241" y="427268"/>
                </a:lnTo>
                <a:cubicBezTo>
                  <a:pt x="606594" y="439306"/>
                  <a:pt x="609430" y="454034"/>
                  <a:pt x="604041" y="467205"/>
                </a:cubicBezTo>
                <a:cubicBezTo>
                  <a:pt x="597943" y="481650"/>
                  <a:pt x="583761" y="490289"/>
                  <a:pt x="565892" y="490289"/>
                </a:cubicBezTo>
                <a:lnTo>
                  <a:pt x="40885" y="490289"/>
                </a:lnTo>
                <a:cubicBezTo>
                  <a:pt x="23016" y="490289"/>
                  <a:pt x="8692" y="481650"/>
                  <a:pt x="2736" y="467205"/>
                </a:cubicBezTo>
                <a:cubicBezTo>
                  <a:pt x="-2795" y="454034"/>
                  <a:pt x="183" y="439306"/>
                  <a:pt x="10536" y="427268"/>
                </a:cubicBezTo>
                <a:lnTo>
                  <a:pt x="265381" y="17136"/>
                </a:lnTo>
                <a:lnTo>
                  <a:pt x="267934" y="14587"/>
                </a:lnTo>
                <a:cubicBezTo>
                  <a:pt x="277436" y="5240"/>
                  <a:pt x="289916" y="0"/>
                  <a:pt x="303388" y="0"/>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Microsoft YaHei UI"/>
              <a:ea typeface="微软雅黑"/>
              <a:cs typeface="+mn-cs"/>
            </a:endParaRPr>
          </a:p>
        </p:txBody>
      </p:sp>
      <p:sp>
        <p:nvSpPr>
          <p:cNvPr id="13" name="warning-sign_16354">
            <a:extLst>
              <a:ext uri="{FF2B5EF4-FFF2-40B4-BE49-F238E27FC236}">
                <a16:creationId xmlns:a16="http://schemas.microsoft.com/office/drawing/2014/main" id="{247BE788-2D77-4E40-9296-617358C6284D}"/>
              </a:ext>
            </a:extLst>
          </p:cNvPr>
          <p:cNvSpPr>
            <a:spLocks/>
          </p:cNvSpPr>
          <p:nvPr/>
        </p:nvSpPr>
        <p:spPr>
          <a:xfrm>
            <a:off x="7476232" y="4422145"/>
            <a:ext cx="260401" cy="275876"/>
          </a:xfrm>
          <a:custGeom>
            <a:avLst/>
            <a:gdLst>
              <a:gd name="connsiteX0" fmla="*/ 303036 w 606714"/>
              <a:gd name="connsiteY0" fmla="*/ 354592 h 490289"/>
              <a:gd name="connsiteX1" fmla="*/ 334156 w 606714"/>
              <a:gd name="connsiteY1" fmla="*/ 385747 h 490289"/>
              <a:gd name="connsiteX2" fmla="*/ 303036 w 606714"/>
              <a:gd name="connsiteY2" fmla="*/ 416902 h 490289"/>
              <a:gd name="connsiteX3" fmla="*/ 271916 w 606714"/>
              <a:gd name="connsiteY3" fmla="*/ 385747 h 490289"/>
              <a:gd name="connsiteX4" fmla="*/ 303036 w 606714"/>
              <a:gd name="connsiteY4" fmla="*/ 354592 h 490289"/>
              <a:gd name="connsiteX5" fmla="*/ 303388 w 606714"/>
              <a:gd name="connsiteY5" fmla="*/ 141202 h 490289"/>
              <a:gd name="connsiteX6" fmla="*/ 334860 w 606714"/>
              <a:gd name="connsiteY6" fmla="*/ 172634 h 490289"/>
              <a:gd name="connsiteX7" fmla="*/ 334860 w 606714"/>
              <a:gd name="connsiteY7" fmla="*/ 307282 h 490289"/>
              <a:gd name="connsiteX8" fmla="*/ 303388 w 606714"/>
              <a:gd name="connsiteY8" fmla="*/ 338856 h 490289"/>
              <a:gd name="connsiteX9" fmla="*/ 271916 w 606714"/>
              <a:gd name="connsiteY9" fmla="*/ 307282 h 490289"/>
              <a:gd name="connsiteX10" fmla="*/ 271916 w 606714"/>
              <a:gd name="connsiteY10" fmla="*/ 172634 h 490289"/>
              <a:gd name="connsiteX11" fmla="*/ 303388 w 606714"/>
              <a:gd name="connsiteY11" fmla="*/ 141202 h 490289"/>
              <a:gd name="connsiteX12" fmla="*/ 303388 w 606714"/>
              <a:gd name="connsiteY12" fmla="*/ 72934 h 490289"/>
              <a:gd name="connsiteX13" fmla="*/ 82295 w 606714"/>
              <a:gd name="connsiteY13" fmla="*/ 428684 h 490289"/>
              <a:gd name="connsiteX14" fmla="*/ 524481 w 606714"/>
              <a:gd name="connsiteY14" fmla="*/ 428684 h 490289"/>
              <a:gd name="connsiteX15" fmla="*/ 303388 w 606714"/>
              <a:gd name="connsiteY15" fmla="*/ 0 h 490289"/>
              <a:gd name="connsiteX16" fmla="*/ 338843 w 606714"/>
              <a:gd name="connsiteY16" fmla="*/ 14587 h 490289"/>
              <a:gd name="connsiteX17" fmla="*/ 341395 w 606714"/>
              <a:gd name="connsiteY17" fmla="*/ 17136 h 490289"/>
              <a:gd name="connsiteX18" fmla="*/ 596241 w 606714"/>
              <a:gd name="connsiteY18" fmla="*/ 427268 h 490289"/>
              <a:gd name="connsiteX19" fmla="*/ 604041 w 606714"/>
              <a:gd name="connsiteY19" fmla="*/ 467205 h 490289"/>
              <a:gd name="connsiteX20" fmla="*/ 565892 w 606714"/>
              <a:gd name="connsiteY20" fmla="*/ 490289 h 490289"/>
              <a:gd name="connsiteX21" fmla="*/ 40885 w 606714"/>
              <a:gd name="connsiteY21" fmla="*/ 490289 h 490289"/>
              <a:gd name="connsiteX22" fmla="*/ 2736 w 606714"/>
              <a:gd name="connsiteY22" fmla="*/ 467205 h 490289"/>
              <a:gd name="connsiteX23" fmla="*/ 10536 w 606714"/>
              <a:gd name="connsiteY23" fmla="*/ 427268 h 490289"/>
              <a:gd name="connsiteX24" fmla="*/ 265381 w 606714"/>
              <a:gd name="connsiteY24" fmla="*/ 17136 h 490289"/>
              <a:gd name="connsiteX25" fmla="*/ 267934 w 606714"/>
              <a:gd name="connsiteY25" fmla="*/ 14587 h 490289"/>
              <a:gd name="connsiteX26" fmla="*/ 303388 w 606714"/>
              <a:gd name="connsiteY26" fmla="*/ 0 h 490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06714" h="490289">
                <a:moveTo>
                  <a:pt x="303036" y="354592"/>
                </a:moveTo>
                <a:cubicBezTo>
                  <a:pt x="320223" y="354592"/>
                  <a:pt x="334156" y="368541"/>
                  <a:pt x="334156" y="385747"/>
                </a:cubicBezTo>
                <a:cubicBezTo>
                  <a:pt x="334156" y="402953"/>
                  <a:pt x="320223" y="416902"/>
                  <a:pt x="303036" y="416902"/>
                </a:cubicBezTo>
                <a:cubicBezTo>
                  <a:pt x="285849" y="416902"/>
                  <a:pt x="271916" y="402953"/>
                  <a:pt x="271916" y="385747"/>
                </a:cubicBezTo>
                <a:cubicBezTo>
                  <a:pt x="271916" y="368541"/>
                  <a:pt x="285849" y="354592"/>
                  <a:pt x="303036" y="354592"/>
                </a:cubicBezTo>
                <a:close/>
                <a:moveTo>
                  <a:pt x="303388" y="141202"/>
                </a:moveTo>
                <a:cubicBezTo>
                  <a:pt x="320825" y="141202"/>
                  <a:pt x="334860" y="155219"/>
                  <a:pt x="334860" y="172634"/>
                </a:cubicBezTo>
                <a:lnTo>
                  <a:pt x="334860" y="307282"/>
                </a:lnTo>
                <a:cubicBezTo>
                  <a:pt x="334860" y="324697"/>
                  <a:pt x="320825" y="338856"/>
                  <a:pt x="303388" y="338856"/>
                </a:cubicBezTo>
                <a:cubicBezTo>
                  <a:pt x="285951" y="338856"/>
                  <a:pt x="271916" y="324697"/>
                  <a:pt x="271916" y="307282"/>
                </a:cubicBezTo>
                <a:lnTo>
                  <a:pt x="271916" y="172634"/>
                </a:lnTo>
                <a:cubicBezTo>
                  <a:pt x="271916" y="155219"/>
                  <a:pt x="285951" y="141202"/>
                  <a:pt x="303388" y="141202"/>
                </a:cubicBezTo>
                <a:close/>
                <a:moveTo>
                  <a:pt x="303388" y="72934"/>
                </a:moveTo>
                <a:lnTo>
                  <a:pt x="82295" y="428684"/>
                </a:lnTo>
                <a:lnTo>
                  <a:pt x="524481" y="428684"/>
                </a:lnTo>
                <a:close/>
                <a:moveTo>
                  <a:pt x="303388" y="0"/>
                </a:moveTo>
                <a:cubicBezTo>
                  <a:pt x="316719" y="0"/>
                  <a:pt x="329341" y="5240"/>
                  <a:pt x="338843" y="14587"/>
                </a:cubicBezTo>
                <a:lnTo>
                  <a:pt x="341395" y="17136"/>
                </a:lnTo>
                <a:lnTo>
                  <a:pt x="596241" y="427268"/>
                </a:lnTo>
                <a:cubicBezTo>
                  <a:pt x="606594" y="439306"/>
                  <a:pt x="609430" y="454034"/>
                  <a:pt x="604041" y="467205"/>
                </a:cubicBezTo>
                <a:cubicBezTo>
                  <a:pt x="597943" y="481650"/>
                  <a:pt x="583761" y="490289"/>
                  <a:pt x="565892" y="490289"/>
                </a:cubicBezTo>
                <a:lnTo>
                  <a:pt x="40885" y="490289"/>
                </a:lnTo>
                <a:cubicBezTo>
                  <a:pt x="23016" y="490289"/>
                  <a:pt x="8692" y="481650"/>
                  <a:pt x="2736" y="467205"/>
                </a:cubicBezTo>
                <a:cubicBezTo>
                  <a:pt x="-2795" y="454034"/>
                  <a:pt x="183" y="439306"/>
                  <a:pt x="10536" y="427268"/>
                </a:cubicBezTo>
                <a:lnTo>
                  <a:pt x="265381" y="17136"/>
                </a:lnTo>
                <a:lnTo>
                  <a:pt x="267934" y="14587"/>
                </a:lnTo>
                <a:cubicBezTo>
                  <a:pt x="277436" y="5240"/>
                  <a:pt x="289916" y="0"/>
                  <a:pt x="303388" y="0"/>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Microsoft YaHei UI"/>
              <a:ea typeface="微软雅黑"/>
              <a:cs typeface="+mn-cs"/>
            </a:endParaRPr>
          </a:p>
        </p:txBody>
      </p:sp>
      <p:sp>
        <p:nvSpPr>
          <p:cNvPr id="14" name="warning-sign_16354">
            <a:extLst>
              <a:ext uri="{FF2B5EF4-FFF2-40B4-BE49-F238E27FC236}">
                <a16:creationId xmlns:a16="http://schemas.microsoft.com/office/drawing/2014/main" id="{CD06555D-BB37-4592-9377-011F10209BFE}"/>
              </a:ext>
            </a:extLst>
          </p:cNvPr>
          <p:cNvSpPr>
            <a:spLocks/>
          </p:cNvSpPr>
          <p:nvPr/>
        </p:nvSpPr>
        <p:spPr>
          <a:xfrm>
            <a:off x="7476232" y="5192737"/>
            <a:ext cx="260401" cy="275876"/>
          </a:xfrm>
          <a:custGeom>
            <a:avLst/>
            <a:gdLst>
              <a:gd name="connsiteX0" fmla="*/ 303036 w 606714"/>
              <a:gd name="connsiteY0" fmla="*/ 354592 h 490289"/>
              <a:gd name="connsiteX1" fmla="*/ 334156 w 606714"/>
              <a:gd name="connsiteY1" fmla="*/ 385747 h 490289"/>
              <a:gd name="connsiteX2" fmla="*/ 303036 w 606714"/>
              <a:gd name="connsiteY2" fmla="*/ 416902 h 490289"/>
              <a:gd name="connsiteX3" fmla="*/ 271916 w 606714"/>
              <a:gd name="connsiteY3" fmla="*/ 385747 h 490289"/>
              <a:gd name="connsiteX4" fmla="*/ 303036 w 606714"/>
              <a:gd name="connsiteY4" fmla="*/ 354592 h 490289"/>
              <a:gd name="connsiteX5" fmla="*/ 303388 w 606714"/>
              <a:gd name="connsiteY5" fmla="*/ 141202 h 490289"/>
              <a:gd name="connsiteX6" fmla="*/ 334860 w 606714"/>
              <a:gd name="connsiteY6" fmla="*/ 172634 h 490289"/>
              <a:gd name="connsiteX7" fmla="*/ 334860 w 606714"/>
              <a:gd name="connsiteY7" fmla="*/ 307282 h 490289"/>
              <a:gd name="connsiteX8" fmla="*/ 303388 w 606714"/>
              <a:gd name="connsiteY8" fmla="*/ 338856 h 490289"/>
              <a:gd name="connsiteX9" fmla="*/ 271916 w 606714"/>
              <a:gd name="connsiteY9" fmla="*/ 307282 h 490289"/>
              <a:gd name="connsiteX10" fmla="*/ 271916 w 606714"/>
              <a:gd name="connsiteY10" fmla="*/ 172634 h 490289"/>
              <a:gd name="connsiteX11" fmla="*/ 303388 w 606714"/>
              <a:gd name="connsiteY11" fmla="*/ 141202 h 490289"/>
              <a:gd name="connsiteX12" fmla="*/ 303388 w 606714"/>
              <a:gd name="connsiteY12" fmla="*/ 72934 h 490289"/>
              <a:gd name="connsiteX13" fmla="*/ 82295 w 606714"/>
              <a:gd name="connsiteY13" fmla="*/ 428684 h 490289"/>
              <a:gd name="connsiteX14" fmla="*/ 524481 w 606714"/>
              <a:gd name="connsiteY14" fmla="*/ 428684 h 490289"/>
              <a:gd name="connsiteX15" fmla="*/ 303388 w 606714"/>
              <a:gd name="connsiteY15" fmla="*/ 0 h 490289"/>
              <a:gd name="connsiteX16" fmla="*/ 338843 w 606714"/>
              <a:gd name="connsiteY16" fmla="*/ 14587 h 490289"/>
              <a:gd name="connsiteX17" fmla="*/ 341395 w 606714"/>
              <a:gd name="connsiteY17" fmla="*/ 17136 h 490289"/>
              <a:gd name="connsiteX18" fmla="*/ 596241 w 606714"/>
              <a:gd name="connsiteY18" fmla="*/ 427268 h 490289"/>
              <a:gd name="connsiteX19" fmla="*/ 604041 w 606714"/>
              <a:gd name="connsiteY19" fmla="*/ 467205 h 490289"/>
              <a:gd name="connsiteX20" fmla="*/ 565892 w 606714"/>
              <a:gd name="connsiteY20" fmla="*/ 490289 h 490289"/>
              <a:gd name="connsiteX21" fmla="*/ 40885 w 606714"/>
              <a:gd name="connsiteY21" fmla="*/ 490289 h 490289"/>
              <a:gd name="connsiteX22" fmla="*/ 2736 w 606714"/>
              <a:gd name="connsiteY22" fmla="*/ 467205 h 490289"/>
              <a:gd name="connsiteX23" fmla="*/ 10536 w 606714"/>
              <a:gd name="connsiteY23" fmla="*/ 427268 h 490289"/>
              <a:gd name="connsiteX24" fmla="*/ 265381 w 606714"/>
              <a:gd name="connsiteY24" fmla="*/ 17136 h 490289"/>
              <a:gd name="connsiteX25" fmla="*/ 267934 w 606714"/>
              <a:gd name="connsiteY25" fmla="*/ 14587 h 490289"/>
              <a:gd name="connsiteX26" fmla="*/ 303388 w 606714"/>
              <a:gd name="connsiteY26" fmla="*/ 0 h 490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06714" h="490289">
                <a:moveTo>
                  <a:pt x="303036" y="354592"/>
                </a:moveTo>
                <a:cubicBezTo>
                  <a:pt x="320223" y="354592"/>
                  <a:pt x="334156" y="368541"/>
                  <a:pt x="334156" y="385747"/>
                </a:cubicBezTo>
                <a:cubicBezTo>
                  <a:pt x="334156" y="402953"/>
                  <a:pt x="320223" y="416902"/>
                  <a:pt x="303036" y="416902"/>
                </a:cubicBezTo>
                <a:cubicBezTo>
                  <a:pt x="285849" y="416902"/>
                  <a:pt x="271916" y="402953"/>
                  <a:pt x="271916" y="385747"/>
                </a:cubicBezTo>
                <a:cubicBezTo>
                  <a:pt x="271916" y="368541"/>
                  <a:pt x="285849" y="354592"/>
                  <a:pt x="303036" y="354592"/>
                </a:cubicBezTo>
                <a:close/>
                <a:moveTo>
                  <a:pt x="303388" y="141202"/>
                </a:moveTo>
                <a:cubicBezTo>
                  <a:pt x="320825" y="141202"/>
                  <a:pt x="334860" y="155219"/>
                  <a:pt x="334860" y="172634"/>
                </a:cubicBezTo>
                <a:lnTo>
                  <a:pt x="334860" y="307282"/>
                </a:lnTo>
                <a:cubicBezTo>
                  <a:pt x="334860" y="324697"/>
                  <a:pt x="320825" y="338856"/>
                  <a:pt x="303388" y="338856"/>
                </a:cubicBezTo>
                <a:cubicBezTo>
                  <a:pt x="285951" y="338856"/>
                  <a:pt x="271916" y="324697"/>
                  <a:pt x="271916" y="307282"/>
                </a:cubicBezTo>
                <a:lnTo>
                  <a:pt x="271916" y="172634"/>
                </a:lnTo>
                <a:cubicBezTo>
                  <a:pt x="271916" y="155219"/>
                  <a:pt x="285951" y="141202"/>
                  <a:pt x="303388" y="141202"/>
                </a:cubicBezTo>
                <a:close/>
                <a:moveTo>
                  <a:pt x="303388" y="72934"/>
                </a:moveTo>
                <a:lnTo>
                  <a:pt x="82295" y="428684"/>
                </a:lnTo>
                <a:lnTo>
                  <a:pt x="524481" y="428684"/>
                </a:lnTo>
                <a:close/>
                <a:moveTo>
                  <a:pt x="303388" y="0"/>
                </a:moveTo>
                <a:cubicBezTo>
                  <a:pt x="316719" y="0"/>
                  <a:pt x="329341" y="5240"/>
                  <a:pt x="338843" y="14587"/>
                </a:cubicBezTo>
                <a:lnTo>
                  <a:pt x="341395" y="17136"/>
                </a:lnTo>
                <a:lnTo>
                  <a:pt x="596241" y="427268"/>
                </a:lnTo>
                <a:cubicBezTo>
                  <a:pt x="606594" y="439306"/>
                  <a:pt x="609430" y="454034"/>
                  <a:pt x="604041" y="467205"/>
                </a:cubicBezTo>
                <a:cubicBezTo>
                  <a:pt x="597943" y="481650"/>
                  <a:pt x="583761" y="490289"/>
                  <a:pt x="565892" y="490289"/>
                </a:cubicBezTo>
                <a:lnTo>
                  <a:pt x="40885" y="490289"/>
                </a:lnTo>
                <a:cubicBezTo>
                  <a:pt x="23016" y="490289"/>
                  <a:pt x="8692" y="481650"/>
                  <a:pt x="2736" y="467205"/>
                </a:cubicBezTo>
                <a:cubicBezTo>
                  <a:pt x="-2795" y="454034"/>
                  <a:pt x="183" y="439306"/>
                  <a:pt x="10536" y="427268"/>
                </a:cubicBezTo>
                <a:lnTo>
                  <a:pt x="265381" y="17136"/>
                </a:lnTo>
                <a:lnTo>
                  <a:pt x="267934" y="14587"/>
                </a:lnTo>
                <a:cubicBezTo>
                  <a:pt x="277436" y="5240"/>
                  <a:pt x="289916" y="0"/>
                  <a:pt x="303388" y="0"/>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Microsoft YaHei UI"/>
              <a:ea typeface="微软雅黑"/>
              <a:cs typeface="+mn-cs"/>
            </a:endParaRPr>
          </a:p>
        </p:txBody>
      </p:sp>
      <p:sp>
        <p:nvSpPr>
          <p:cNvPr id="15" name="warning-sign_16354">
            <a:extLst>
              <a:ext uri="{FF2B5EF4-FFF2-40B4-BE49-F238E27FC236}">
                <a16:creationId xmlns:a16="http://schemas.microsoft.com/office/drawing/2014/main" id="{7FBB5974-1210-4DD4-9A81-E1989B75550F}"/>
              </a:ext>
            </a:extLst>
          </p:cNvPr>
          <p:cNvSpPr>
            <a:spLocks/>
          </p:cNvSpPr>
          <p:nvPr/>
        </p:nvSpPr>
        <p:spPr>
          <a:xfrm>
            <a:off x="8236372" y="5930578"/>
            <a:ext cx="234000" cy="230654"/>
          </a:xfrm>
          <a:custGeom>
            <a:avLst/>
            <a:gdLst>
              <a:gd name="connsiteX0" fmla="*/ 303036 w 606714"/>
              <a:gd name="connsiteY0" fmla="*/ 354592 h 490289"/>
              <a:gd name="connsiteX1" fmla="*/ 334156 w 606714"/>
              <a:gd name="connsiteY1" fmla="*/ 385747 h 490289"/>
              <a:gd name="connsiteX2" fmla="*/ 303036 w 606714"/>
              <a:gd name="connsiteY2" fmla="*/ 416902 h 490289"/>
              <a:gd name="connsiteX3" fmla="*/ 271916 w 606714"/>
              <a:gd name="connsiteY3" fmla="*/ 385747 h 490289"/>
              <a:gd name="connsiteX4" fmla="*/ 303036 w 606714"/>
              <a:gd name="connsiteY4" fmla="*/ 354592 h 490289"/>
              <a:gd name="connsiteX5" fmla="*/ 303388 w 606714"/>
              <a:gd name="connsiteY5" fmla="*/ 141202 h 490289"/>
              <a:gd name="connsiteX6" fmla="*/ 334860 w 606714"/>
              <a:gd name="connsiteY6" fmla="*/ 172634 h 490289"/>
              <a:gd name="connsiteX7" fmla="*/ 334860 w 606714"/>
              <a:gd name="connsiteY7" fmla="*/ 307282 h 490289"/>
              <a:gd name="connsiteX8" fmla="*/ 303388 w 606714"/>
              <a:gd name="connsiteY8" fmla="*/ 338856 h 490289"/>
              <a:gd name="connsiteX9" fmla="*/ 271916 w 606714"/>
              <a:gd name="connsiteY9" fmla="*/ 307282 h 490289"/>
              <a:gd name="connsiteX10" fmla="*/ 271916 w 606714"/>
              <a:gd name="connsiteY10" fmla="*/ 172634 h 490289"/>
              <a:gd name="connsiteX11" fmla="*/ 303388 w 606714"/>
              <a:gd name="connsiteY11" fmla="*/ 141202 h 490289"/>
              <a:gd name="connsiteX12" fmla="*/ 303388 w 606714"/>
              <a:gd name="connsiteY12" fmla="*/ 72934 h 490289"/>
              <a:gd name="connsiteX13" fmla="*/ 82295 w 606714"/>
              <a:gd name="connsiteY13" fmla="*/ 428684 h 490289"/>
              <a:gd name="connsiteX14" fmla="*/ 524481 w 606714"/>
              <a:gd name="connsiteY14" fmla="*/ 428684 h 490289"/>
              <a:gd name="connsiteX15" fmla="*/ 303388 w 606714"/>
              <a:gd name="connsiteY15" fmla="*/ 0 h 490289"/>
              <a:gd name="connsiteX16" fmla="*/ 338843 w 606714"/>
              <a:gd name="connsiteY16" fmla="*/ 14587 h 490289"/>
              <a:gd name="connsiteX17" fmla="*/ 341395 w 606714"/>
              <a:gd name="connsiteY17" fmla="*/ 17136 h 490289"/>
              <a:gd name="connsiteX18" fmla="*/ 596241 w 606714"/>
              <a:gd name="connsiteY18" fmla="*/ 427268 h 490289"/>
              <a:gd name="connsiteX19" fmla="*/ 604041 w 606714"/>
              <a:gd name="connsiteY19" fmla="*/ 467205 h 490289"/>
              <a:gd name="connsiteX20" fmla="*/ 565892 w 606714"/>
              <a:gd name="connsiteY20" fmla="*/ 490289 h 490289"/>
              <a:gd name="connsiteX21" fmla="*/ 40885 w 606714"/>
              <a:gd name="connsiteY21" fmla="*/ 490289 h 490289"/>
              <a:gd name="connsiteX22" fmla="*/ 2736 w 606714"/>
              <a:gd name="connsiteY22" fmla="*/ 467205 h 490289"/>
              <a:gd name="connsiteX23" fmla="*/ 10536 w 606714"/>
              <a:gd name="connsiteY23" fmla="*/ 427268 h 490289"/>
              <a:gd name="connsiteX24" fmla="*/ 265381 w 606714"/>
              <a:gd name="connsiteY24" fmla="*/ 17136 h 490289"/>
              <a:gd name="connsiteX25" fmla="*/ 267934 w 606714"/>
              <a:gd name="connsiteY25" fmla="*/ 14587 h 490289"/>
              <a:gd name="connsiteX26" fmla="*/ 303388 w 606714"/>
              <a:gd name="connsiteY26" fmla="*/ 0 h 490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06714" h="490289">
                <a:moveTo>
                  <a:pt x="303036" y="354592"/>
                </a:moveTo>
                <a:cubicBezTo>
                  <a:pt x="320223" y="354592"/>
                  <a:pt x="334156" y="368541"/>
                  <a:pt x="334156" y="385747"/>
                </a:cubicBezTo>
                <a:cubicBezTo>
                  <a:pt x="334156" y="402953"/>
                  <a:pt x="320223" y="416902"/>
                  <a:pt x="303036" y="416902"/>
                </a:cubicBezTo>
                <a:cubicBezTo>
                  <a:pt x="285849" y="416902"/>
                  <a:pt x="271916" y="402953"/>
                  <a:pt x="271916" y="385747"/>
                </a:cubicBezTo>
                <a:cubicBezTo>
                  <a:pt x="271916" y="368541"/>
                  <a:pt x="285849" y="354592"/>
                  <a:pt x="303036" y="354592"/>
                </a:cubicBezTo>
                <a:close/>
                <a:moveTo>
                  <a:pt x="303388" y="141202"/>
                </a:moveTo>
                <a:cubicBezTo>
                  <a:pt x="320825" y="141202"/>
                  <a:pt x="334860" y="155219"/>
                  <a:pt x="334860" y="172634"/>
                </a:cubicBezTo>
                <a:lnTo>
                  <a:pt x="334860" y="307282"/>
                </a:lnTo>
                <a:cubicBezTo>
                  <a:pt x="334860" y="324697"/>
                  <a:pt x="320825" y="338856"/>
                  <a:pt x="303388" y="338856"/>
                </a:cubicBezTo>
                <a:cubicBezTo>
                  <a:pt x="285951" y="338856"/>
                  <a:pt x="271916" y="324697"/>
                  <a:pt x="271916" y="307282"/>
                </a:cubicBezTo>
                <a:lnTo>
                  <a:pt x="271916" y="172634"/>
                </a:lnTo>
                <a:cubicBezTo>
                  <a:pt x="271916" y="155219"/>
                  <a:pt x="285951" y="141202"/>
                  <a:pt x="303388" y="141202"/>
                </a:cubicBezTo>
                <a:close/>
                <a:moveTo>
                  <a:pt x="303388" y="72934"/>
                </a:moveTo>
                <a:lnTo>
                  <a:pt x="82295" y="428684"/>
                </a:lnTo>
                <a:lnTo>
                  <a:pt x="524481" y="428684"/>
                </a:lnTo>
                <a:close/>
                <a:moveTo>
                  <a:pt x="303388" y="0"/>
                </a:moveTo>
                <a:cubicBezTo>
                  <a:pt x="316719" y="0"/>
                  <a:pt x="329341" y="5240"/>
                  <a:pt x="338843" y="14587"/>
                </a:cubicBezTo>
                <a:lnTo>
                  <a:pt x="341395" y="17136"/>
                </a:lnTo>
                <a:lnTo>
                  <a:pt x="596241" y="427268"/>
                </a:lnTo>
                <a:cubicBezTo>
                  <a:pt x="606594" y="439306"/>
                  <a:pt x="609430" y="454034"/>
                  <a:pt x="604041" y="467205"/>
                </a:cubicBezTo>
                <a:cubicBezTo>
                  <a:pt x="597943" y="481650"/>
                  <a:pt x="583761" y="490289"/>
                  <a:pt x="565892" y="490289"/>
                </a:cubicBezTo>
                <a:lnTo>
                  <a:pt x="40885" y="490289"/>
                </a:lnTo>
                <a:cubicBezTo>
                  <a:pt x="23016" y="490289"/>
                  <a:pt x="8692" y="481650"/>
                  <a:pt x="2736" y="467205"/>
                </a:cubicBezTo>
                <a:cubicBezTo>
                  <a:pt x="-2795" y="454034"/>
                  <a:pt x="183" y="439306"/>
                  <a:pt x="10536" y="427268"/>
                </a:cubicBezTo>
                <a:lnTo>
                  <a:pt x="265381" y="17136"/>
                </a:lnTo>
                <a:lnTo>
                  <a:pt x="267934" y="14587"/>
                </a:lnTo>
                <a:cubicBezTo>
                  <a:pt x="277436" y="5240"/>
                  <a:pt x="289916" y="0"/>
                  <a:pt x="303388" y="0"/>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Microsoft YaHei UI"/>
              <a:ea typeface="微软雅黑"/>
              <a:cs typeface="+mn-cs"/>
            </a:endParaRPr>
          </a:p>
        </p:txBody>
      </p:sp>
      <p:sp>
        <p:nvSpPr>
          <p:cNvPr id="16" name="thumb-up-gesture_71234">
            <a:extLst>
              <a:ext uri="{FF2B5EF4-FFF2-40B4-BE49-F238E27FC236}">
                <a16:creationId xmlns:a16="http://schemas.microsoft.com/office/drawing/2014/main" id="{07A1E6DD-E128-4C5A-BF6F-83FEF8DBE4B9}"/>
              </a:ext>
            </a:extLst>
          </p:cNvPr>
          <p:cNvSpPr>
            <a:spLocks/>
          </p:cNvSpPr>
          <p:nvPr/>
        </p:nvSpPr>
        <p:spPr>
          <a:xfrm>
            <a:off x="8236372" y="6276364"/>
            <a:ext cx="234000" cy="234000"/>
          </a:xfrm>
          <a:custGeom>
            <a:avLst/>
            <a:gdLst>
              <a:gd name="connsiteX0" fmla="*/ 66188 w 573750"/>
              <a:gd name="connsiteY0" fmla="*/ 328212 h 607845"/>
              <a:gd name="connsiteX1" fmla="*/ 31117 w 573750"/>
              <a:gd name="connsiteY1" fmla="*/ 363222 h 607845"/>
              <a:gd name="connsiteX2" fmla="*/ 66188 w 573750"/>
              <a:gd name="connsiteY2" fmla="*/ 398232 h 607845"/>
              <a:gd name="connsiteX3" fmla="*/ 101185 w 573750"/>
              <a:gd name="connsiteY3" fmla="*/ 363222 h 607845"/>
              <a:gd name="connsiteX4" fmla="*/ 66188 w 573750"/>
              <a:gd name="connsiteY4" fmla="*/ 328212 h 607845"/>
              <a:gd name="connsiteX5" fmla="*/ 0 w 573750"/>
              <a:gd name="connsiteY5" fmla="*/ 303779 h 607845"/>
              <a:gd name="connsiteX6" fmla="*/ 132451 w 573750"/>
              <a:gd name="connsiteY6" fmla="*/ 303779 h 607845"/>
              <a:gd name="connsiteX7" fmla="*/ 132451 w 573750"/>
              <a:gd name="connsiteY7" fmla="*/ 607845 h 607845"/>
              <a:gd name="connsiteX8" fmla="*/ 0 w 573750"/>
              <a:gd name="connsiteY8" fmla="*/ 607845 h 607845"/>
              <a:gd name="connsiteX9" fmla="*/ 364852 w 573750"/>
              <a:gd name="connsiteY9" fmla="*/ 583 h 607845"/>
              <a:gd name="connsiteX10" fmla="*/ 386354 w 573750"/>
              <a:gd name="connsiteY10" fmla="*/ 11635 h 607845"/>
              <a:gd name="connsiteX11" fmla="*/ 395753 w 573750"/>
              <a:gd name="connsiteY11" fmla="*/ 168802 h 607845"/>
              <a:gd name="connsiteX12" fmla="*/ 370390 w 573750"/>
              <a:gd name="connsiteY12" fmla="*/ 227945 h 607845"/>
              <a:gd name="connsiteX13" fmla="*/ 468483 w 573750"/>
              <a:gd name="connsiteY13" fmla="*/ 236437 h 607845"/>
              <a:gd name="connsiteX14" fmla="*/ 567545 w 573750"/>
              <a:gd name="connsiteY14" fmla="*/ 315021 h 607845"/>
              <a:gd name="connsiteX15" fmla="*/ 567545 w 573750"/>
              <a:gd name="connsiteY15" fmla="*/ 354276 h 607845"/>
              <a:gd name="connsiteX16" fmla="*/ 560384 w 573750"/>
              <a:gd name="connsiteY16" fmla="*/ 393605 h 607845"/>
              <a:gd name="connsiteX17" fmla="*/ 554566 w 573750"/>
              <a:gd name="connsiteY17" fmla="*/ 425858 h 607845"/>
              <a:gd name="connsiteX18" fmla="*/ 535096 w 573750"/>
              <a:gd name="connsiteY18" fmla="*/ 488055 h 607845"/>
              <a:gd name="connsiteX19" fmla="*/ 526965 w 573750"/>
              <a:gd name="connsiteY19" fmla="*/ 514870 h 607845"/>
              <a:gd name="connsiteX20" fmla="*/ 505780 w 573750"/>
              <a:gd name="connsiteY20" fmla="*/ 560456 h 607845"/>
              <a:gd name="connsiteX21" fmla="*/ 375761 w 573750"/>
              <a:gd name="connsiteY21" fmla="*/ 581685 h 607845"/>
              <a:gd name="connsiteX22" fmla="*/ 251187 w 573750"/>
              <a:gd name="connsiteY22" fmla="*/ 563808 h 607845"/>
              <a:gd name="connsiteX23" fmla="*/ 158913 w 573750"/>
              <a:gd name="connsiteY23" fmla="*/ 551145 h 607845"/>
              <a:gd name="connsiteX24" fmla="*/ 158913 w 573750"/>
              <a:gd name="connsiteY24" fmla="*/ 321427 h 607845"/>
              <a:gd name="connsiteX25" fmla="*/ 216873 w 573750"/>
              <a:gd name="connsiteY25" fmla="*/ 254314 h 607845"/>
              <a:gd name="connsiteX26" fmla="*/ 311609 w 573750"/>
              <a:gd name="connsiteY26" fmla="*/ 120535 h 607845"/>
              <a:gd name="connsiteX27" fmla="*/ 338538 w 573750"/>
              <a:gd name="connsiteY27" fmla="*/ 27575 h 607845"/>
              <a:gd name="connsiteX28" fmla="*/ 364852 w 573750"/>
              <a:gd name="connsiteY28" fmla="*/ 583 h 607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73750" h="607845">
                <a:moveTo>
                  <a:pt x="66188" y="328212"/>
                </a:moveTo>
                <a:cubicBezTo>
                  <a:pt x="46862" y="328212"/>
                  <a:pt x="31117" y="343929"/>
                  <a:pt x="31117" y="363222"/>
                </a:cubicBezTo>
                <a:cubicBezTo>
                  <a:pt x="31117" y="382514"/>
                  <a:pt x="46862" y="398232"/>
                  <a:pt x="66188" y="398232"/>
                </a:cubicBezTo>
                <a:cubicBezTo>
                  <a:pt x="85515" y="398232"/>
                  <a:pt x="101185" y="382514"/>
                  <a:pt x="101185" y="363222"/>
                </a:cubicBezTo>
                <a:cubicBezTo>
                  <a:pt x="101185" y="343929"/>
                  <a:pt x="85515" y="328212"/>
                  <a:pt x="66188" y="328212"/>
                </a:cubicBezTo>
                <a:close/>
                <a:moveTo>
                  <a:pt x="0" y="303779"/>
                </a:moveTo>
                <a:lnTo>
                  <a:pt x="132451" y="303779"/>
                </a:lnTo>
                <a:lnTo>
                  <a:pt x="132451" y="607845"/>
                </a:lnTo>
                <a:lnTo>
                  <a:pt x="0" y="607845"/>
                </a:lnTo>
                <a:close/>
                <a:moveTo>
                  <a:pt x="364852" y="583"/>
                </a:moveTo>
                <a:cubicBezTo>
                  <a:pt x="376004" y="2939"/>
                  <a:pt x="386354" y="11635"/>
                  <a:pt x="386354" y="11635"/>
                </a:cubicBezTo>
                <a:cubicBezTo>
                  <a:pt x="467513" y="89250"/>
                  <a:pt x="395753" y="168802"/>
                  <a:pt x="395753" y="168802"/>
                </a:cubicBezTo>
                <a:cubicBezTo>
                  <a:pt x="363378" y="207610"/>
                  <a:pt x="370390" y="227945"/>
                  <a:pt x="370390" y="227945"/>
                </a:cubicBezTo>
                <a:cubicBezTo>
                  <a:pt x="380535" y="254835"/>
                  <a:pt x="468483" y="236437"/>
                  <a:pt x="468483" y="236437"/>
                </a:cubicBezTo>
                <a:cubicBezTo>
                  <a:pt x="610885" y="210366"/>
                  <a:pt x="567545" y="315021"/>
                  <a:pt x="567545" y="315021"/>
                </a:cubicBezTo>
                <a:cubicBezTo>
                  <a:pt x="557027" y="335728"/>
                  <a:pt x="567545" y="354276"/>
                  <a:pt x="567545" y="354276"/>
                </a:cubicBezTo>
                <a:cubicBezTo>
                  <a:pt x="583359" y="375877"/>
                  <a:pt x="560384" y="393605"/>
                  <a:pt x="560384" y="393605"/>
                </a:cubicBezTo>
                <a:cubicBezTo>
                  <a:pt x="544794" y="408502"/>
                  <a:pt x="554566" y="425858"/>
                  <a:pt x="554566" y="425858"/>
                </a:cubicBezTo>
                <a:cubicBezTo>
                  <a:pt x="573140" y="463995"/>
                  <a:pt x="535096" y="488055"/>
                  <a:pt x="535096" y="488055"/>
                </a:cubicBezTo>
                <a:cubicBezTo>
                  <a:pt x="521968" y="497887"/>
                  <a:pt x="526965" y="514870"/>
                  <a:pt x="526965" y="514870"/>
                </a:cubicBezTo>
                <a:cubicBezTo>
                  <a:pt x="532411" y="540717"/>
                  <a:pt x="505780" y="560456"/>
                  <a:pt x="505780" y="560456"/>
                </a:cubicBezTo>
                <a:cubicBezTo>
                  <a:pt x="475420" y="583994"/>
                  <a:pt x="375761" y="581685"/>
                  <a:pt x="375761" y="581685"/>
                </a:cubicBezTo>
                <a:cubicBezTo>
                  <a:pt x="326677" y="581685"/>
                  <a:pt x="251187" y="563808"/>
                  <a:pt x="251187" y="563808"/>
                </a:cubicBezTo>
                <a:cubicBezTo>
                  <a:pt x="209936" y="549432"/>
                  <a:pt x="170997" y="550922"/>
                  <a:pt x="158913" y="551145"/>
                </a:cubicBezTo>
                <a:lnTo>
                  <a:pt x="158913" y="321427"/>
                </a:lnTo>
                <a:cubicBezTo>
                  <a:pt x="195166" y="320384"/>
                  <a:pt x="216873" y="254314"/>
                  <a:pt x="216873" y="254314"/>
                </a:cubicBezTo>
                <a:cubicBezTo>
                  <a:pt x="233135" y="196139"/>
                  <a:pt x="311609" y="120535"/>
                  <a:pt x="311609" y="120535"/>
                </a:cubicBezTo>
                <a:cubicBezTo>
                  <a:pt x="339508" y="81280"/>
                  <a:pt x="332048" y="78301"/>
                  <a:pt x="338538" y="27575"/>
                </a:cubicBezTo>
                <a:cubicBezTo>
                  <a:pt x="341745" y="2212"/>
                  <a:pt x="353700" y="-1773"/>
                  <a:pt x="364852" y="583"/>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Microsoft YaHei UI"/>
              <a:ea typeface="微软雅黑"/>
              <a:cs typeface="+mn-cs"/>
            </a:endParaRPr>
          </a:p>
        </p:txBody>
      </p:sp>
    </p:spTree>
    <p:extLst>
      <p:ext uri="{BB962C8B-B14F-4D97-AF65-F5344CB8AC3E}">
        <p14:creationId xmlns:p14="http://schemas.microsoft.com/office/powerpoint/2010/main" val="115344175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1">
            <a:extLst>
              <a:ext uri="{FF2B5EF4-FFF2-40B4-BE49-F238E27FC236}">
                <a16:creationId xmlns:a16="http://schemas.microsoft.com/office/drawing/2014/main" id="{7FDA4BC4-71A6-4DAF-A9AF-44B04C78FB97}"/>
              </a:ext>
            </a:extLst>
          </p:cNvPr>
          <p:cNvSpPr txBox="1"/>
          <p:nvPr/>
        </p:nvSpPr>
        <p:spPr>
          <a:xfrm>
            <a:off x="3992910" y="2028167"/>
            <a:ext cx="7300882" cy="3600000"/>
          </a:xfrm>
          <a:prstGeom prst="rect">
            <a:avLst/>
          </a:prstGeom>
          <a:noFill/>
        </p:spPr>
        <p:txBody>
          <a:bodyPr wrap="square" rtlCol="0">
            <a:noAutofit/>
          </a:bodyPr>
          <a:lstStyle/>
          <a:p>
            <a:pPr>
              <a:spcBef>
                <a:spcPts val="600"/>
              </a:spcBef>
              <a:defRPr/>
            </a:pPr>
            <a:r>
              <a:rPr lang="en-US" altLang="zh-CN" dirty="0">
                <a:solidFill>
                  <a:srgbClr val="000000"/>
                </a:solidFill>
              </a:rPr>
              <a:t>1</a:t>
            </a:r>
            <a:r>
              <a:rPr lang="zh-CN" altLang="en-US" dirty="0">
                <a:solidFill>
                  <a:srgbClr val="000000"/>
                </a:solidFill>
              </a:rPr>
              <a:t>）受</a:t>
            </a:r>
            <a:r>
              <a:rPr lang="zh-CN" altLang="en-US" b="1" dirty="0">
                <a:solidFill>
                  <a:srgbClr val="000000"/>
                </a:solidFill>
              </a:rPr>
              <a:t>活动节奏影响，</a:t>
            </a:r>
            <a:r>
              <a:rPr lang="zh-CN" altLang="en-US" dirty="0">
                <a:solidFill>
                  <a:srgbClr val="000000"/>
                </a:solidFill>
              </a:rPr>
              <a:t>店铺咖啡机生意趋势与店铺保持一致，同比下降</a:t>
            </a:r>
            <a:r>
              <a:rPr lang="en-US" altLang="zh-CN" dirty="0">
                <a:solidFill>
                  <a:srgbClr val="000000"/>
                </a:solidFill>
              </a:rPr>
              <a:t>-48%</a:t>
            </a:r>
            <a:r>
              <a:rPr lang="zh-CN" altLang="en-US" dirty="0">
                <a:solidFill>
                  <a:srgbClr val="000000"/>
                </a:solidFill>
              </a:rPr>
              <a:t>，</a:t>
            </a:r>
            <a:r>
              <a:rPr lang="en-US" altLang="zh-CN" dirty="0">
                <a:solidFill>
                  <a:srgbClr val="000000"/>
                </a:solidFill>
                <a:latin typeface="Microsoft YaHei UI"/>
                <a:ea typeface="微软雅黑"/>
              </a:rPr>
              <a:t>Nespresso</a:t>
            </a:r>
            <a:r>
              <a:rPr lang="zh-CN" altLang="en-US" dirty="0">
                <a:solidFill>
                  <a:srgbClr val="000000"/>
                </a:solidFill>
                <a:latin typeface="Microsoft YaHei UI"/>
                <a:ea typeface="微软雅黑"/>
              </a:rPr>
              <a:t>咖啡机类目</a:t>
            </a:r>
            <a:r>
              <a:rPr lang="zh-CN" altLang="en-US" b="1" dirty="0">
                <a:solidFill>
                  <a:srgbClr val="000000"/>
                </a:solidFill>
                <a:latin typeface="Microsoft YaHei UI"/>
                <a:ea typeface="微软雅黑"/>
              </a:rPr>
              <a:t>控盘率同比下滑</a:t>
            </a:r>
            <a:endParaRPr kumimoji="0" lang="en-US" altLang="zh-CN" sz="1800" b="1" i="0" u="none" strike="noStrike" kern="1200" cap="none" spc="0" normalizeH="0" baseline="0" noProof="0" dirty="0">
              <a:ln>
                <a:noFill/>
              </a:ln>
              <a:solidFill>
                <a:srgbClr val="000000"/>
              </a:solidFill>
              <a:effectLst/>
              <a:uLnTx/>
              <a:uFillTx/>
              <a:latin typeface="Microsoft YaHei UI"/>
              <a:ea typeface="微软雅黑"/>
              <a:cs typeface="+mn-cs"/>
            </a:endParaRPr>
          </a:p>
          <a:p>
            <a:pPr marL="0" marR="0" lvl="0" indent="0" algn="l" defTabSz="914400" rtl="0" eaLnBrk="1" fontAlgn="auto" latinLnBrk="0" hangingPunct="1">
              <a:spcBef>
                <a:spcPts val="600"/>
              </a:spcBef>
              <a:spcAft>
                <a:spcPts val="0"/>
              </a:spcAft>
              <a:buClrTx/>
              <a:buSzTx/>
              <a:buFontTx/>
              <a:buNone/>
              <a:tabLst/>
              <a:defRPr/>
            </a:pPr>
            <a:endParaRPr kumimoji="0" lang="en-US" altLang="zh-CN" sz="1800" b="0" i="0" u="none" strike="noStrike" kern="1200" cap="none" spc="0" normalizeH="0" baseline="0" noProof="0" dirty="0">
              <a:ln>
                <a:noFill/>
              </a:ln>
              <a:solidFill>
                <a:srgbClr val="000000"/>
              </a:solidFill>
              <a:effectLst/>
              <a:uLnTx/>
              <a:uFillTx/>
              <a:latin typeface="Microsoft YaHei UI"/>
              <a:ea typeface="微软雅黑"/>
              <a:cs typeface="+mn-cs"/>
            </a:endParaRPr>
          </a:p>
          <a:p>
            <a:pPr>
              <a:spcBef>
                <a:spcPts val="600"/>
              </a:spcBef>
              <a:defRPr/>
            </a:pPr>
            <a:r>
              <a:rPr lang="en-US" altLang="zh-CN" dirty="0">
                <a:solidFill>
                  <a:srgbClr val="000000"/>
                </a:solidFill>
                <a:latin typeface="Microsoft YaHei UI"/>
                <a:ea typeface="微软雅黑"/>
              </a:rPr>
              <a:t>2</a:t>
            </a:r>
            <a:r>
              <a:rPr lang="zh-CN" altLang="en-US" dirty="0">
                <a:solidFill>
                  <a:srgbClr val="000000"/>
                </a:solidFill>
                <a:latin typeface="Microsoft YaHei UI"/>
                <a:ea typeface="微软雅黑"/>
              </a:rPr>
              <a:t>）</a:t>
            </a:r>
            <a:r>
              <a:rPr lang="zh-CN" altLang="en-US" b="1" dirty="0">
                <a:solidFill>
                  <a:srgbClr val="000000"/>
                </a:solidFill>
                <a:latin typeface="Microsoft YaHei UI"/>
                <a:ea typeface="微软雅黑"/>
              </a:rPr>
              <a:t>流量是市场</a:t>
            </a:r>
            <a:r>
              <a:rPr lang="en-US" altLang="zh-CN" b="1" dirty="0"/>
              <a:t>Top</a:t>
            </a:r>
            <a:r>
              <a:rPr lang="zh-CN" altLang="en-US" b="1" dirty="0"/>
              <a:t>品牌生意增长的核心因素</a:t>
            </a:r>
            <a:r>
              <a:rPr lang="zh-CN" altLang="en-US" dirty="0"/>
              <a:t>：其中格米莱通过增加站内付费渠道的投入，小熊通过站内外同时发力驱动手淘搜索</a:t>
            </a:r>
            <a:r>
              <a:rPr lang="en-US" altLang="zh-CN" dirty="0"/>
              <a:t>UV</a:t>
            </a:r>
            <a:r>
              <a:rPr lang="zh-CN" altLang="en-US" dirty="0"/>
              <a:t>上涨，</a:t>
            </a:r>
            <a:r>
              <a:rPr lang="en-US" altLang="zh-CN" b="1" dirty="0"/>
              <a:t>Nespresso</a:t>
            </a:r>
            <a:r>
              <a:rPr lang="zh-CN" altLang="en-US" b="1" dirty="0"/>
              <a:t>后续仍需加强在场域方面的关注，通过加大站内投放以及站外种草力度驱动店铺生意增长</a:t>
            </a:r>
            <a:r>
              <a:rPr lang="zh-CN" altLang="en-US" dirty="0"/>
              <a:t>；</a:t>
            </a:r>
            <a:endParaRPr lang="en-US" altLang="zh-CN" dirty="0"/>
          </a:p>
          <a:p>
            <a:pPr marL="0" marR="0" lvl="0" indent="0" algn="l" defTabSz="914400" rtl="0" eaLnBrk="1" fontAlgn="auto" latinLnBrk="0" hangingPunct="1">
              <a:spcBef>
                <a:spcPts val="600"/>
              </a:spcBef>
              <a:spcAft>
                <a:spcPts val="0"/>
              </a:spcAft>
              <a:buClrTx/>
              <a:buSzTx/>
              <a:buFontTx/>
              <a:buNone/>
              <a:tabLst/>
              <a:defRPr/>
            </a:pPr>
            <a:endParaRPr lang="en-US" altLang="zh-CN" b="1" dirty="0">
              <a:solidFill>
                <a:srgbClr val="000000"/>
              </a:solidFill>
              <a:latin typeface="Microsoft YaHei UI"/>
              <a:ea typeface="微软雅黑"/>
            </a:endParaRPr>
          </a:p>
          <a:p>
            <a:pPr>
              <a:spcBef>
                <a:spcPts val="600"/>
              </a:spcBef>
              <a:defRPr/>
            </a:pPr>
            <a:r>
              <a:rPr lang="en-US" altLang="zh-CN" dirty="0">
                <a:solidFill>
                  <a:srgbClr val="000000"/>
                </a:solidFill>
              </a:rPr>
              <a:t>3</a:t>
            </a:r>
            <a:r>
              <a:rPr lang="zh-CN" altLang="en-US" dirty="0">
                <a:solidFill>
                  <a:srgbClr val="000000"/>
                </a:solidFill>
              </a:rPr>
              <a:t>）</a:t>
            </a:r>
            <a:r>
              <a:rPr lang="en-US" altLang="zh-CN" dirty="0">
                <a:solidFill>
                  <a:srgbClr val="000000"/>
                </a:solidFill>
              </a:rPr>
              <a:t>Pixie23</a:t>
            </a:r>
            <a:r>
              <a:rPr lang="zh-CN" altLang="en-US" dirty="0">
                <a:solidFill>
                  <a:srgbClr val="000000"/>
                </a:solidFill>
              </a:rPr>
              <a:t>年在销售表现较店铺其他咖啡机产品有一定优势，</a:t>
            </a:r>
            <a:r>
              <a:rPr lang="zh-CN" altLang="en-US" b="1" dirty="0">
                <a:solidFill>
                  <a:srgbClr val="000000"/>
                </a:solidFill>
              </a:rPr>
              <a:t>建议</a:t>
            </a:r>
            <a:r>
              <a:rPr lang="en-US" altLang="zh-CN" b="1" dirty="0">
                <a:solidFill>
                  <a:srgbClr val="000000"/>
                </a:solidFill>
              </a:rPr>
              <a:t>Nespresso</a:t>
            </a:r>
            <a:r>
              <a:rPr lang="zh-CN" altLang="en-US" b="1" dirty="0">
                <a:solidFill>
                  <a:srgbClr val="000000"/>
                </a:solidFill>
              </a:rPr>
              <a:t>针对这一型号适当加大投放力度</a:t>
            </a:r>
            <a:endParaRPr lang="en-US" altLang="zh-CN" b="1" dirty="0">
              <a:solidFill>
                <a:srgbClr val="000000"/>
              </a:solidFill>
            </a:endParaRPr>
          </a:p>
          <a:p>
            <a:pPr marL="0" marR="0" lvl="0" indent="0" algn="l" defTabSz="914400" rtl="0" eaLnBrk="1" fontAlgn="auto" latinLnBrk="0" hangingPunct="1">
              <a:spcBef>
                <a:spcPts val="600"/>
              </a:spcBef>
              <a:spcAft>
                <a:spcPts val="0"/>
              </a:spcAft>
              <a:buClrTx/>
              <a:buSzTx/>
              <a:buFontTx/>
              <a:buNone/>
              <a:tabLst/>
              <a:defRPr/>
            </a:pPr>
            <a:endParaRPr lang="en-US" altLang="zh-CN" b="1" dirty="0">
              <a:solidFill>
                <a:srgbClr val="000000"/>
              </a:solidFill>
              <a:latin typeface="Microsoft YaHei UI"/>
              <a:ea typeface="微软雅黑"/>
            </a:endParaRPr>
          </a:p>
          <a:p>
            <a:pPr marL="0" marR="0" lvl="0" indent="0" algn="l" defTabSz="914400" rtl="0" eaLnBrk="1" fontAlgn="auto" latinLnBrk="0" hangingPunct="1">
              <a:spcBef>
                <a:spcPts val="600"/>
              </a:spcBef>
              <a:spcAft>
                <a:spcPts val="0"/>
              </a:spcAft>
              <a:buClrTx/>
              <a:buSzTx/>
              <a:buFontTx/>
              <a:buNone/>
              <a:tabLst/>
              <a:defRPr/>
            </a:pPr>
            <a:endParaRPr kumimoji="0" lang="en-US" altLang="zh-CN" sz="1800" b="0" i="0" u="none" strike="noStrike" kern="1200" cap="none" spc="0" normalizeH="0" baseline="0" noProof="0" dirty="0">
              <a:ln>
                <a:noFill/>
              </a:ln>
              <a:solidFill>
                <a:srgbClr val="000000"/>
              </a:solidFill>
              <a:effectLst/>
              <a:uLnTx/>
              <a:uFillTx/>
              <a:latin typeface="Microsoft YaHei UI"/>
              <a:ea typeface="微软雅黑"/>
              <a:cs typeface="+mn-cs"/>
            </a:endParaRPr>
          </a:p>
          <a:p>
            <a:pPr marL="0" marR="0" lvl="0" indent="0" algn="l" defTabSz="914400" rtl="0" eaLnBrk="1" fontAlgn="auto" latinLnBrk="0" hangingPunct="1">
              <a:spcBef>
                <a:spcPts val="600"/>
              </a:spcBef>
              <a:spcAft>
                <a:spcPts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Microsoft YaHei UI"/>
              <a:ea typeface="微软雅黑"/>
              <a:cs typeface="+mn-cs"/>
            </a:endParaRPr>
          </a:p>
        </p:txBody>
      </p:sp>
    </p:spTree>
    <p:extLst>
      <p:ext uri="{BB962C8B-B14F-4D97-AF65-F5344CB8AC3E}">
        <p14:creationId xmlns:p14="http://schemas.microsoft.com/office/powerpoint/2010/main" val="18362250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EC55C3-7AB4-DB4D-8031-46BCA5108C8A}"/>
              </a:ext>
            </a:extLst>
          </p:cNvPr>
          <p:cNvSpPr>
            <a:spLocks noGrp="1"/>
          </p:cNvSpPr>
          <p:nvPr>
            <p:ph type="title"/>
          </p:nvPr>
        </p:nvSpPr>
        <p:spPr/>
        <p:txBody>
          <a:bodyPr/>
          <a:lstStyle/>
          <a:p>
            <a:r>
              <a:rPr lang="x-none" dirty="0"/>
              <a:t>店铺整体生意表现</a:t>
            </a:r>
          </a:p>
        </p:txBody>
      </p:sp>
      <p:sp>
        <p:nvSpPr>
          <p:cNvPr id="3" name="Text Placeholder 2">
            <a:extLst>
              <a:ext uri="{FF2B5EF4-FFF2-40B4-BE49-F238E27FC236}">
                <a16:creationId xmlns:a16="http://schemas.microsoft.com/office/drawing/2014/main" id="{591F6164-46A2-E64D-8399-A12CEFE86484}"/>
              </a:ext>
            </a:extLst>
          </p:cNvPr>
          <p:cNvSpPr>
            <a:spLocks noGrp="1"/>
          </p:cNvSpPr>
          <p:nvPr>
            <p:ph type="body" sz="quarter" idx="10"/>
          </p:nvPr>
        </p:nvSpPr>
        <p:spPr/>
        <p:txBody>
          <a:bodyPr/>
          <a:lstStyle/>
          <a:p>
            <a:pPr>
              <a:lnSpc>
                <a:spcPct val="100000"/>
              </a:lnSpc>
            </a:pPr>
            <a:r>
              <a:rPr lang="zh-CN" altLang="en-US" b="1" dirty="0">
                <a:latin typeface="Microsoft YaHei UI" panose="020B0503020204020204" pitchFamily="34" charset="-122"/>
              </a:rPr>
              <a:t>店铺生意不及去年</a:t>
            </a:r>
            <a:r>
              <a:rPr lang="zh-CN" altLang="en-US" dirty="0">
                <a:latin typeface="Microsoft YaHei UI" panose="020B0503020204020204" pitchFamily="34" charset="-122"/>
              </a:rPr>
              <a:t>：</a:t>
            </a:r>
            <a:r>
              <a:rPr lang="en-US" altLang="zh-CN" dirty="0">
                <a:latin typeface="Microsoft YaHei UI" panose="020B0503020204020204" pitchFamily="34" charset="-122"/>
              </a:rPr>
              <a:t>12</a:t>
            </a:r>
            <a:r>
              <a:rPr lang="zh-CN" altLang="en-US" dirty="0">
                <a:latin typeface="Microsoft YaHei UI" panose="020B0503020204020204" pitchFamily="34" charset="-122"/>
              </a:rPr>
              <a:t>月店铺</a:t>
            </a:r>
            <a:r>
              <a:rPr lang="en-US" altLang="zh-CN" dirty="0">
                <a:latin typeface="Microsoft YaHei UI" panose="020B0503020204020204" pitchFamily="34" charset="-122"/>
              </a:rPr>
              <a:t>GMV</a:t>
            </a:r>
            <a:r>
              <a:rPr lang="zh-CN" altLang="en-US" dirty="0">
                <a:latin typeface="Microsoft YaHei UI" panose="020B0503020204020204" pitchFamily="34" charset="-122"/>
              </a:rPr>
              <a:t>同比下滑，跌幅创半年内谷底，与购买人数及客单价的双跌相关；</a:t>
            </a:r>
            <a:endParaRPr lang="en-US" altLang="zh-CN" dirty="0">
              <a:latin typeface="Microsoft YaHei UI" panose="020B0503020204020204" pitchFamily="34" charset="-122"/>
            </a:endParaRPr>
          </a:p>
          <a:p>
            <a:pPr>
              <a:lnSpc>
                <a:spcPct val="100000"/>
              </a:lnSpc>
            </a:pPr>
            <a:r>
              <a:rPr lang="zh-CN" altLang="en-US" dirty="0">
                <a:latin typeface="Microsoft YaHei UI" panose="020B0503020204020204" pitchFamily="34" charset="-122"/>
              </a:rPr>
              <a:t>店铺生意大幅下跌，或与</a:t>
            </a:r>
            <a:r>
              <a:rPr lang="zh-CN" altLang="en-US" b="1" dirty="0">
                <a:latin typeface="Microsoft YaHei UI" panose="020B0503020204020204" pitchFamily="34" charset="-122"/>
              </a:rPr>
              <a:t>店铺两年活动差异</a:t>
            </a:r>
            <a:r>
              <a:rPr lang="zh-CN" altLang="en-US" dirty="0">
                <a:latin typeface="Microsoft YaHei UI" panose="020B0503020204020204" pitchFamily="34" charset="-122"/>
              </a:rPr>
              <a:t>有关：</a:t>
            </a:r>
            <a:r>
              <a:rPr lang="en-US" altLang="zh-CN" dirty="0">
                <a:latin typeface="Microsoft YaHei UI" panose="020B0503020204020204" pitchFamily="34" charset="-122"/>
              </a:rPr>
              <a:t>22</a:t>
            </a:r>
            <a:r>
              <a:rPr lang="zh-CN" altLang="en-US" dirty="0">
                <a:latin typeface="Microsoft YaHei UI" panose="020B0503020204020204" pitchFamily="34" charset="-122"/>
              </a:rPr>
              <a:t>年店铺参与</a:t>
            </a:r>
            <a:r>
              <a:rPr lang="en-US" altLang="zh-CN" dirty="0">
                <a:latin typeface="Microsoft YaHei UI" panose="020B0503020204020204" pitchFamily="34" charset="-122"/>
              </a:rPr>
              <a:t>4</a:t>
            </a:r>
            <a:r>
              <a:rPr lang="zh-CN" altLang="en-US" dirty="0">
                <a:latin typeface="Microsoft YaHei UI" panose="020B0503020204020204" pitchFamily="34" charset="-122"/>
              </a:rPr>
              <a:t>场平台活动，贡献</a:t>
            </a:r>
            <a:r>
              <a:rPr lang="en-US" altLang="zh-CN" dirty="0">
                <a:latin typeface="Microsoft YaHei UI" panose="020B0503020204020204" pitchFamily="34" charset="-122"/>
              </a:rPr>
              <a:t>80%GMV</a:t>
            </a:r>
            <a:r>
              <a:rPr lang="zh-CN" altLang="en-US" dirty="0">
                <a:latin typeface="Microsoft YaHei UI" panose="020B0503020204020204" pitchFamily="34" charset="-122"/>
              </a:rPr>
              <a:t>，而</a:t>
            </a:r>
            <a:r>
              <a:rPr lang="en-US" altLang="zh-CN" dirty="0">
                <a:latin typeface="Microsoft YaHei UI" panose="020B0503020204020204" pitchFamily="34" charset="-122"/>
              </a:rPr>
              <a:t>23</a:t>
            </a:r>
            <a:r>
              <a:rPr lang="zh-CN" altLang="en-US" dirty="0">
                <a:latin typeface="Microsoft YaHei UI" panose="020B0503020204020204" pitchFamily="34" charset="-122"/>
              </a:rPr>
              <a:t>年店铺未参与任何平台活动；</a:t>
            </a:r>
            <a:endParaRPr lang="en-US" altLang="zh-CN" dirty="0">
              <a:latin typeface="Microsoft YaHei UI" panose="020B0503020204020204" pitchFamily="34" charset="-122"/>
            </a:endParaRPr>
          </a:p>
          <a:p>
            <a:endParaRPr lang="x-none" dirty="0">
              <a:latin typeface="Microsoft YaHei UI" panose="020B0503020204020204" pitchFamily="34" charset="-122"/>
            </a:endParaRPr>
          </a:p>
        </p:txBody>
      </p:sp>
      <p:sp>
        <p:nvSpPr>
          <p:cNvPr id="4" name="Text Placeholder 3">
            <a:extLst>
              <a:ext uri="{FF2B5EF4-FFF2-40B4-BE49-F238E27FC236}">
                <a16:creationId xmlns:a16="http://schemas.microsoft.com/office/drawing/2014/main" id="{B1840849-27C7-BB43-B736-4B5985A305F4}"/>
              </a:ext>
            </a:extLst>
          </p:cNvPr>
          <p:cNvSpPr>
            <a:spLocks noGrp="1"/>
          </p:cNvSpPr>
          <p:nvPr>
            <p:ph type="body" sz="quarter" idx="11"/>
          </p:nvPr>
        </p:nvSpPr>
        <p:spPr/>
        <p:txBody>
          <a:bodyPr/>
          <a:lstStyle/>
          <a:p>
            <a:r>
              <a:t>数据来源：生意参谋</a:t>
            </a:r>
          </a:p>
          <a:p>
            <a:r>
              <a:t>时间维度：2023.12</a:t>
            </a:r>
          </a:p>
        </p:txBody>
      </p:sp>
      <p:sp>
        <p:nvSpPr>
          <p:cNvPr id="6" name="矩形 31">
            <a:extLst>
              <a:ext uri="{FF2B5EF4-FFF2-40B4-BE49-F238E27FC236}">
                <a16:creationId xmlns:a16="http://schemas.microsoft.com/office/drawing/2014/main" id="{D0552D94-D9B2-6448-BE04-B3F1D90B2C26}"/>
              </a:ext>
            </a:extLst>
          </p:cNvPr>
          <p:cNvSpPr/>
          <p:nvPr/>
        </p:nvSpPr>
        <p:spPr>
          <a:xfrm>
            <a:off x="4932000" y="4874399"/>
            <a:ext cx="6897600" cy="1384703"/>
          </a:xfrm>
          <a:prstGeom prst="rect">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7" name="矩形 30">
            <a:extLst>
              <a:ext uri="{FF2B5EF4-FFF2-40B4-BE49-F238E27FC236}">
                <a16:creationId xmlns:a16="http://schemas.microsoft.com/office/drawing/2014/main" id="{EB800C51-FC21-BA47-8A90-962F5A5CC5ED}"/>
              </a:ext>
            </a:extLst>
          </p:cNvPr>
          <p:cNvSpPr/>
          <p:nvPr/>
        </p:nvSpPr>
        <p:spPr>
          <a:xfrm>
            <a:off x="4932000" y="1923693"/>
            <a:ext cx="6897600" cy="2785107"/>
          </a:xfrm>
          <a:prstGeom prst="rect">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10" name="iconfont-10796-5191319">
            <a:extLst>
              <a:ext uri="{FF2B5EF4-FFF2-40B4-BE49-F238E27FC236}">
                <a16:creationId xmlns:a16="http://schemas.microsoft.com/office/drawing/2014/main" id="{88E2117D-544D-244A-8A18-DEF73383F240}"/>
              </a:ext>
            </a:extLst>
          </p:cNvPr>
          <p:cNvSpPr/>
          <p:nvPr/>
        </p:nvSpPr>
        <p:spPr>
          <a:xfrm>
            <a:off x="5238173" y="5217557"/>
            <a:ext cx="609685" cy="609685"/>
          </a:xfrm>
          <a:custGeom>
            <a:avLst/>
            <a:gdLst>
              <a:gd name="T0" fmla="*/ 3413 w 7680"/>
              <a:gd name="T1" fmla="*/ 4267 h 7680"/>
              <a:gd name="T2" fmla="*/ 3413 w 7680"/>
              <a:gd name="T3" fmla="*/ 4693 h 7680"/>
              <a:gd name="T4" fmla="*/ 2559 w 7680"/>
              <a:gd name="T5" fmla="*/ 4693 h 7680"/>
              <a:gd name="T6" fmla="*/ 2133 w 7680"/>
              <a:gd name="T7" fmla="*/ 5120 h 7680"/>
              <a:gd name="T8" fmla="*/ 2559 w 7680"/>
              <a:gd name="T9" fmla="*/ 5547 h 7680"/>
              <a:gd name="T10" fmla="*/ 3413 w 7680"/>
              <a:gd name="T11" fmla="*/ 5547 h 7680"/>
              <a:gd name="T12" fmla="*/ 3413 w 7680"/>
              <a:gd name="T13" fmla="*/ 5972 h 7680"/>
              <a:gd name="T14" fmla="*/ 3840 w 7680"/>
              <a:gd name="T15" fmla="*/ 6400 h 7680"/>
              <a:gd name="T16" fmla="*/ 4267 w 7680"/>
              <a:gd name="T17" fmla="*/ 5972 h 7680"/>
              <a:gd name="T18" fmla="*/ 4267 w 7680"/>
              <a:gd name="T19" fmla="*/ 5547 h 7680"/>
              <a:gd name="T20" fmla="*/ 5121 w 7680"/>
              <a:gd name="T21" fmla="*/ 5547 h 7680"/>
              <a:gd name="T22" fmla="*/ 5547 w 7680"/>
              <a:gd name="T23" fmla="*/ 5120 h 7680"/>
              <a:gd name="T24" fmla="*/ 5121 w 7680"/>
              <a:gd name="T25" fmla="*/ 4693 h 7680"/>
              <a:gd name="T26" fmla="*/ 4267 w 7680"/>
              <a:gd name="T27" fmla="*/ 4693 h 7680"/>
              <a:gd name="T28" fmla="*/ 4267 w 7680"/>
              <a:gd name="T29" fmla="*/ 4267 h 7680"/>
              <a:gd name="T30" fmla="*/ 5121 w 7680"/>
              <a:gd name="T31" fmla="*/ 4267 h 7680"/>
              <a:gd name="T32" fmla="*/ 5547 w 7680"/>
              <a:gd name="T33" fmla="*/ 3840 h 7680"/>
              <a:gd name="T34" fmla="*/ 5121 w 7680"/>
              <a:gd name="T35" fmla="*/ 3413 h 7680"/>
              <a:gd name="T36" fmla="*/ 4456 w 7680"/>
              <a:gd name="T37" fmla="*/ 3413 h 7680"/>
              <a:gd name="T38" fmla="*/ 5419 w 7680"/>
              <a:gd name="T39" fmla="*/ 2459 h 7680"/>
              <a:gd name="T40" fmla="*/ 5416 w 7680"/>
              <a:gd name="T41" fmla="*/ 1837 h 7680"/>
              <a:gd name="T42" fmla="*/ 4789 w 7680"/>
              <a:gd name="T43" fmla="*/ 1834 h 7680"/>
              <a:gd name="T44" fmla="*/ 3841 w 7680"/>
              <a:gd name="T45" fmla="*/ 2774 h 7680"/>
              <a:gd name="T46" fmla="*/ 2892 w 7680"/>
              <a:gd name="T47" fmla="*/ 1834 h 7680"/>
              <a:gd name="T48" fmla="*/ 2265 w 7680"/>
              <a:gd name="T49" fmla="*/ 1837 h 7680"/>
              <a:gd name="T50" fmla="*/ 2262 w 7680"/>
              <a:gd name="T51" fmla="*/ 2459 h 7680"/>
              <a:gd name="T52" fmla="*/ 3226 w 7680"/>
              <a:gd name="T53" fmla="*/ 3413 h 7680"/>
              <a:gd name="T54" fmla="*/ 2559 w 7680"/>
              <a:gd name="T55" fmla="*/ 3413 h 7680"/>
              <a:gd name="T56" fmla="*/ 2133 w 7680"/>
              <a:gd name="T57" fmla="*/ 3840 h 7680"/>
              <a:gd name="T58" fmla="*/ 2559 w 7680"/>
              <a:gd name="T59" fmla="*/ 4267 h 7680"/>
              <a:gd name="T60" fmla="*/ 3413 w 7680"/>
              <a:gd name="T61" fmla="*/ 4267 h 7680"/>
              <a:gd name="T62" fmla="*/ 0 w 7680"/>
              <a:gd name="T63" fmla="*/ 851 h 7680"/>
              <a:gd name="T64" fmla="*/ 851 w 7680"/>
              <a:gd name="T65" fmla="*/ 0 h 7680"/>
              <a:gd name="T66" fmla="*/ 6829 w 7680"/>
              <a:gd name="T67" fmla="*/ 0 h 7680"/>
              <a:gd name="T68" fmla="*/ 7680 w 7680"/>
              <a:gd name="T69" fmla="*/ 851 h 7680"/>
              <a:gd name="T70" fmla="*/ 7680 w 7680"/>
              <a:gd name="T71" fmla="*/ 6829 h 7680"/>
              <a:gd name="T72" fmla="*/ 6829 w 7680"/>
              <a:gd name="T73" fmla="*/ 7680 h 7680"/>
              <a:gd name="T74" fmla="*/ 851 w 7680"/>
              <a:gd name="T75" fmla="*/ 7680 h 7680"/>
              <a:gd name="T76" fmla="*/ 0 w 7680"/>
              <a:gd name="T77" fmla="*/ 6829 h 7680"/>
              <a:gd name="T78" fmla="*/ 0 w 7680"/>
              <a:gd name="T79" fmla="*/ 851 h 7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680" h="7680">
                <a:moveTo>
                  <a:pt x="3413" y="4267"/>
                </a:moveTo>
                <a:lnTo>
                  <a:pt x="3413" y="4693"/>
                </a:lnTo>
                <a:lnTo>
                  <a:pt x="2559" y="4693"/>
                </a:lnTo>
                <a:cubicBezTo>
                  <a:pt x="2327" y="4693"/>
                  <a:pt x="2133" y="4884"/>
                  <a:pt x="2133" y="5120"/>
                </a:cubicBezTo>
                <a:cubicBezTo>
                  <a:pt x="2133" y="5357"/>
                  <a:pt x="2324" y="5547"/>
                  <a:pt x="2559" y="5547"/>
                </a:cubicBezTo>
                <a:lnTo>
                  <a:pt x="3413" y="5547"/>
                </a:lnTo>
                <a:lnTo>
                  <a:pt x="3413" y="5972"/>
                </a:lnTo>
                <a:cubicBezTo>
                  <a:pt x="3411" y="6209"/>
                  <a:pt x="3603" y="6401"/>
                  <a:pt x="3840" y="6400"/>
                </a:cubicBezTo>
                <a:cubicBezTo>
                  <a:pt x="4077" y="6400"/>
                  <a:pt x="4267" y="6208"/>
                  <a:pt x="4267" y="5972"/>
                </a:cubicBezTo>
                <a:lnTo>
                  <a:pt x="4267" y="5547"/>
                </a:lnTo>
                <a:lnTo>
                  <a:pt x="5121" y="5547"/>
                </a:lnTo>
                <a:cubicBezTo>
                  <a:pt x="5353" y="5547"/>
                  <a:pt x="5547" y="5356"/>
                  <a:pt x="5547" y="5120"/>
                </a:cubicBezTo>
                <a:cubicBezTo>
                  <a:pt x="5547" y="4883"/>
                  <a:pt x="5356" y="4693"/>
                  <a:pt x="5121" y="4693"/>
                </a:cubicBezTo>
                <a:lnTo>
                  <a:pt x="4267" y="4693"/>
                </a:lnTo>
                <a:lnTo>
                  <a:pt x="4267" y="4267"/>
                </a:lnTo>
                <a:lnTo>
                  <a:pt x="5121" y="4267"/>
                </a:lnTo>
                <a:cubicBezTo>
                  <a:pt x="5353" y="4267"/>
                  <a:pt x="5547" y="4076"/>
                  <a:pt x="5547" y="3840"/>
                </a:cubicBezTo>
                <a:cubicBezTo>
                  <a:pt x="5547" y="3603"/>
                  <a:pt x="5356" y="3413"/>
                  <a:pt x="5121" y="3413"/>
                </a:cubicBezTo>
                <a:lnTo>
                  <a:pt x="4456" y="3413"/>
                </a:lnTo>
                <a:lnTo>
                  <a:pt x="5419" y="2459"/>
                </a:lnTo>
                <a:cubicBezTo>
                  <a:pt x="5590" y="2287"/>
                  <a:pt x="5589" y="2008"/>
                  <a:pt x="5416" y="1837"/>
                </a:cubicBezTo>
                <a:cubicBezTo>
                  <a:pt x="5243" y="1664"/>
                  <a:pt x="4963" y="1663"/>
                  <a:pt x="4789" y="1834"/>
                </a:cubicBezTo>
                <a:lnTo>
                  <a:pt x="3841" y="2774"/>
                </a:lnTo>
                <a:lnTo>
                  <a:pt x="2892" y="1834"/>
                </a:lnTo>
                <a:cubicBezTo>
                  <a:pt x="2717" y="1665"/>
                  <a:pt x="2439" y="1666"/>
                  <a:pt x="2265" y="1837"/>
                </a:cubicBezTo>
                <a:cubicBezTo>
                  <a:pt x="2090" y="2007"/>
                  <a:pt x="2089" y="2287"/>
                  <a:pt x="2262" y="2459"/>
                </a:cubicBezTo>
                <a:lnTo>
                  <a:pt x="3226" y="3413"/>
                </a:lnTo>
                <a:lnTo>
                  <a:pt x="2559" y="3413"/>
                </a:lnTo>
                <a:cubicBezTo>
                  <a:pt x="2327" y="3413"/>
                  <a:pt x="2133" y="3604"/>
                  <a:pt x="2133" y="3840"/>
                </a:cubicBezTo>
                <a:cubicBezTo>
                  <a:pt x="2133" y="4077"/>
                  <a:pt x="2324" y="4267"/>
                  <a:pt x="2559" y="4267"/>
                </a:cubicBezTo>
                <a:lnTo>
                  <a:pt x="3413" y="4267"/>
                </a:lnTo>
                <a:close/>
                <a:moveTo>
                  <a:pt x="0" y="851"/>
                </a:moveTo>
                <a:cubicBezTo>
                  <a:pt x="0" y="381"/>
                  <a:pt x="381" y="0"/>
                  <a:pt x="851" y="0"/>
                </a:cubicBezTo>
                <a:lnTo>
                  <a:pt x="6829" y="0"/>
                </a:lnTo>
                <a:cubicBezTo>
                  <a:pt x="7299" y="0"/>
                  <a:pt x="7680" y="381"/>
                  <a:pt x="7680" y="851"/>
                </a:cubicBezTo>
                <a:lnTo>
                  <a:pt x="7680" y="6829"/>
                </a:lnTo>
                <a:cubicBezTo>
                  <a:pt x="7680" y="7299"/>
                  <a:pt x="7299" y="7680"/>
                  <a:pt x="6829" y="7680"/>
                </a:cubicBezTo>
                <a:lnTo>
                  <a:pt x="851" y="7680"/>
                </a:lnTo>
                <a:cubicBezTo>
                  <a:pt x="381" y="7680"/>
                  <a:pt x="0" y="7299"/>
                  <a:pt x="0" y="6829"/>
                </a:cubicBezTo>
                <a:lnTo>
                  <a:pt x="0" y="851"/>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Microsoft YaHei UI"/>
              <a:ea typeface="微软雅黑"/>
              <a:cs typeface="+mn-cs"/>
            </a:endParaRPr>
          </a:p>
        </p:txBody>
      </p:sp>
      <p:sp>
        <p:nvSpPr>
          <p:cNvPr id="11" name="iconfont-1016-791856">
            <a:extLst>
              <a:ext uri="{FF2B5EF4-FFF2-40B4-BE49-F238E27FC236}">
                <a16:creationId xmlns:a16="http://schemas.microsoft.com/office/drawing/2014/main" id="{5AA7469A-A50F-F746-A32D-AA8BBE00F3A5}"/>
              </a:ext>
            </a:extLst>
          </p:cNvPr>
          <p:cNvSpPr/>
          <p:nvPr/>
        </p:nvSpPr>
        <p:spPr>
          <a:xfrm>
            <a:off x="5238173" y="3135371"/>
            <a:ext cx="609685" cy="587258"/>
          </a:xfrm>
          <a:custGeom>
            <a:avLst/>
            <a:gdLst>
              <a:gd name="T0" fmla="*/ 4658 w 12912"/>
              <a:gd name="T1" fmla="*/ 6919 h 12436"/>
              <a:gd name="T2" fmla="*/ 5030 w 12912"/>
              <a:gd name="T3" fmla="*/ 6982 h 12436"/>
              <a:gd name="T4" fmla="*/ 9165 w 12912"/>
              <a:gd name="T5" fmla="*/ 6982 h 12436"/>
              <a:gd name="T6" fmla="*/ 10444 w 12912"/>
              <a:gd name="T7" fmla="*/ 6207 h 12436"/>
              <a:gd name="T8" fmla="*/ 12683 w 12912"/>
              <a:gd name="T9" fmla="*/ 2011 h 12436"/>
              <a:gd name="T10" fmla="*/ 12216 w 12912"/>
              <a:gd name="T11" fmla="*/ 1236 h 12436"/>
              <a:gd name="T12" fmla="*/ 2958 w 12912"/>
              <a:gd name="T13" fmla="*/ 1236 h 12436"/>
              <a:gd name="T14" fmla="*/ 2255 w 12912"/>
              <a:gd name="T15" fmla="*/ 0 h 12436"/>
              <a:gd name="T16" fmla="*/ 0 w 12912"/>
              <a:gd name="T17" fmla="*/ 0 h 12436"/>
              <a:gd name="T18" fmla="*/ 0 w 12912"/>
              <a:gd name="T19" fmla="*/ 1114 h 12436"/>
              <a:gd name="T20" fmla="*/ 1301 w 12912"/>
              <a:gd name="T21" fmla="*/ 1114 h 12436"/>
              <a:gd name="T22" fmla="*/ 1389 w 12912"/>
              <a:gd name="T23" fmla="*/ 1236 h 12436"/>
              <a:gd name="T24" fmla="*/ 1389 w 12912"/>
              <a:gd name="T25" fmla="*/ 1236 h 12436"/>
              <a:gd name="T26" fmla="*/ 1376 w 12912"/>
              <a:gd name="T27" fmla="*/ 1236 h 12436"/>
              <a:gd name="T28" fmla="*/ 3728 w 12912"/>
              <a:gd name="T29" fmla="*/ 6082 h 12436"/>
              <a:gd name="T30" fmla="*/ 2804 w 12912"/>
              <a:gd name="T31" fmla="*/ 7731 h 12436"/>
              <a:gd name="T32" fmla="*/ 3473 w 12912"/>
              <a:gd name="T33" fmla="*/ 9307 h 12436"/>
              <a:gd name="T34" fmla="*/ 11491 w 12912"/>
              <a:gd name="T35" fmla="*/ 9307 h 12436"/>
              <a:gd name="T36" fmla="*/ 11491 w 12912"/>
              <a:gd name="T37" fmla="*/ 8147 h 12436"/>
              <a:gd name="T38" fmla="*/ 4135 w 12912"/>
              <a:gd name="T39" fmla="*/ 8147 h 12436"/>
              <a:gd name="T40" fmla="*/ 4026 w 12912"/>
              <a:gd name="T41" fmla="*/ 7965 h 12436"/>
              <a:gd name="T42" fmla="*/ 4658 w 12912"/>
              <a:gd name="T43" fmla="*/ 6919 h 12436"/>
              <a:gd name="T44" fmla="*/ 3964 w 12912"/>
              <a:gd name="T45" fmla="*/ 12436 h 12436"/>
              <a:gd name="T46" fmla="*/ 5309 w 12912"/>
              <a:gd name="T47" fmla="*/ 11091 h 12436"/>
              <a:gd name="T48" fmla="*/ 3964 w 12912"/>
              <a:gd name="T49" fmla="*/ 9745 h 12436"/>
              <a:gd name="T50" fmla="*/ 2618 w 12912"/>
              <a:gd name="T51" fmla="*/ 11091 h 12436"/>
              <a:gd name="T52" fmla="*/ 3964 w 12912"/>
              <a:gd name="T53" fmla="*/ 12436 h 12436"/>
              <a:gd name="T54" fmla="*/ 10145 w 12912"/>
              <a:gd name="T55" fmla="*/ 12436 h 12436"/>
              <a:gd name="T56" fmla="*/ 11491 w 12912"/>
              <a:gd name="T57" fmla="*/ 11091 h 12436"/>
              <a:gd name="T58" fmla="*/ 10145 w 12912"/>
              <a:gd name="T59" fmla="*/ 9745 h 12436"/>
              <a:gd name="T60" fmla="*/ 8800 w 12912"/>
              <a:gd name="T61" fmla="*/ 11091 h 12436"/>
              <a:gd name="T62" fmla="*/ 10145 w 12912"/>
              <a:gd name="T63" fmla="*/ 12436 h 12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912" h="12436">
                <a:moveTo>
                  <a:pt x="4658" y="6919"/>
                </a:moveTo>
                <a:cubicBezTo>
                  <a:pt x="4782" y="6959"/>
                  <a:pt x="4909" y="6982"/>
                  <a:pt x="5030" y="6982"/>
                </a:cubicBezTo>
                <a:lnTo>
                  <a:pt x="9165" y="6982"/>
                </a:lnTo>
                <a:cubicBezTo>
                  <a:pt x="9643" y="6982"/>
                  <a:pt x="10213" y="6640"/>
                  <a:pt x="10444" y="6207"/>
                </a:cubicBezTo>
                <a:lnTo>
                  <a:pt x="12683" y="2011"/>
                </a:lnTo>
                <a:cubicBezTo>
                  <a:pt x="12912" y="1583"/>
                  <a:pt x="12707" y="1236"/>
                  <a:pt x="12216" y="1236"/>
                </a:cubicBezTo>
                <a:lnTo>
                  <a:pt x="2958" y="1236"/>
                </a:lnTo>
                <a:lnTo>
                  <a:pt x="2255" y="0"/>
                </a:lnTo>
                <a:lnTo>
                  <a:pt x="0" y="0"/>
                </a:lnTo>
                <a:lnTo>
                  <a:pt x="0" y="1114"/>
                </a:lnTo>
                <a:lnTo>
                  <a:pt x="1301" y="1114"/>
                </a:lnTo>
                <a:lnTo>
                  <a:pt x="1389" y="1236"/>
                </a:lnTo>
                <a:lnTo>
                  <a:pt x="1389" y="1236"/>
                </a:lnTo>
                <a:lnTo>
                  <a:pt x="1376" y="1236"/>
                </a:lnTo>
                <a:lnTo>
                  <a:pt x="3728" y="6082"/>
                </a:lnTo>
                <a:lnTo>
                  <a:pt x="2804" y="7731"/>
                </a:lnTo>
                <a:cubicBezTo>
                  <a:pt x="2360" y="8522"/>
                  <a:pt x="2737" y="9235"/>
                  <a:pt x="3473" y="9307"/>
                </a:cubicBezTo>
                <a:lnTo>
                  <a:pt x="11491" y="9307"/>
                </a:lnTo>
                <a:lnTo>
                  <a:pt x="11491" y="8147"/>
                </a:lnTo>
                <a:lnTo>
                  <a:pt x="4135" y="8147"/>
                </a:lnTo>
                <a:cubicBezTo>
                  <a:pt x="4014" y="8147"/>
                  <a:pt x="3968" y="8061"/>
                  <a:pt x="4026" y="7965"/>
                </a:cubicBezTo>
                <a:lnTo>
                  <a:pt x="4658" y="6919"/>
                </a:lnTo>
                <a:close/>
                <a:moveTo>
                  <a:pt x="3964" y="12436"/>
                </a:moveTo>
                <a:cubicBezTo>
                  <a:pt x="4707" y="12436"/>
                  <a:pt x="5309" y="11834"/>
                  <a:pt x="5309" y="11091"/>
                </a:cubicBezTo>
                <a:cubicBezTo>
                  <a:pt x="5309" y="10348"/>
                  <a:pt x="4707" y="9745"/>
                  <a:pt x="3964" y="9745"/>
                </a:cubicBezTo>
                <a:cubicBezTo>
                  <a:pt x="3221" y="9745"/>
                  <a:pt x="2618" y="10348"/>
                  <a:pt x="2618" y="11091"/>
                </a:cubicBezTo>
                <a:cubicBezTo>
                  <a:pt x="2618" y="11834"/>
                  <a:pt x="3221" y="12436"/>
                  <a:pt x="3964" y="12436"/>
                </a:cubicBezTo>
                <a:close/>
                <a:moveTo>
                  <a:pt x="10145" y="12436"/>
                </a:moveTo>
                <a:cubicBezTo>
                  <a:pt x="10889" y="12436"/>
                  <a:pt x="11491" y="11834"/>
                  <a:pt x="11491" y="11091"/>
                </a:cubicBezTo>
                <a:cubicBezTo>
                  <a:pt x="11491" y="10348"/>
                  <a:pt x="10889" y="9745"/>
                  <a:pt x="10145" y="9745"/>
                </a:cubicBezTo>
                <a:cubicBezTo>
                  <a:pt x="9402" y="9745"/>
                  <a:pt x="8800" y="10348"/>
                  <a:pt x="8800" y="11091"/>
                </a:cubicBezTo>
                <a:cubicBezTo>
                  <a:pt x="8800" y="11834"/>
                  <a:pt x="9402" y="12436"/>
                  <a:pt x="10145" y="12436"/>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Microsoft YaHei UI"/>
              <a:ea typeface="微软雅黑"/>
              <a:cs typeface="+mn-cs"/>
            </a:endParaRPr>
          </a:p>
        </p:txBody>
      </p:sp>
      <p:sp>
        <p:nvSpPr>
          <p:cNvPr id="13" name="文本框 12">
            <a:extLst>
              <a:ext uri="{FF2B5EF4-FFF2-40B4-BE49-F238E27FC236}">
                <a16:creationId xmlns:a16="http://schemas.microsoft.com/office/drawing/2014/main" id="{1CCB15D5-9C60-A742-A634-BED5F1527EF2}"/>
              </a:ext>
            </a:extLst>
          </p:cNvPr>
          <p:cNvSpPr txBox="1"/>
          <p:nvPr/>
        </p:nvSpPr>
        <p:spPr>
          <a:xfrm>
            <a:off x="6095999" y="2907639"/>
            <a:ext cx="1562101" cy="49956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000000"/>
                </a:solidFill>
                <a:effectLst/>
                <a:uLnTx/>
                <a:uFillTx/>
                <a:latin typeface="微软雅黑" panose="020B0503020204020204" pitchFamily="34" charset="-122"/>
                <a:ea typeface="微软雅黑"/>
                <a:cs typeface="+mn-cs"/>
              </a:rPr>
              <a:t>购买人数</a:t>
            </a:r>
            <a:endParaRPr kumimoji="0" lang="en-US" altLang="zh-CN" sz="24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endParaRPr>
          </a:p>
        </p:txBody>
      </p:sp>
      <p:sp>
        <p:nvSpPr>
          <p:cNvPr id="14" name="文本框 12">
            <a:extLst>
              <a:ext uri="{FF2B5EF4-FFF2-40B4-BE49-F238E27FC236}">
                <a16:creationId xmlns:a16="http://schemas.microsoft.com/office/drawing/2014/main" id="{12FC57DB-41AD-004C-9819-9FB809C6FE62}"/>
              </a:ext>
            </a:extLst>
          </p:cNvPr>
          <p:cNvSpPr txBox="1"/>
          <p:nvPr/>
        </p:nvSpPr>
        <p:spPr>
          <a:xfrm>
            <a:off x="6095998" y="5001038"/>
            <a:ext cx="1562101" cy="49956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000000"/>
                </a:solidFill>
                <a:effectLst/>
                <a:uLnTx/>
                <a:uFillTx/>
                <a:latin typeface="微软雅黑" panose="020B0503020204020204" pitchFamily="34" charset="-122"/>
                <a:ea typeface="微软雅黑"/>
                <a:cs typeface="+mn-cs"/>
              </a:rPr>
              <a:t>客单价</a:t>
            </a:r>
            <a:endParaRPr kumimoji="0" lang="en-US" altLang="zh-CN" sz="24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endParaRPr>
          </a:p>
        </p:txBody>
      </p:sp>
      <p:sp>
        <p:nvSpPr>
          <p:cNvPr id="15" name="文本框 12">
            <a:extLst>
              <a:ext uri="{FF2B5EF4-FFF2-40B4-BE49-F238E27FC236}">
                <a16:creationId xmlns:a16="http://schemas.microsoft.com/office/drawing/2014/main" id="{A115287F-5058-A646-A7BB-08F50B21D1CF}"/>
              </a:ext>
            </a:extLst>
          </p:cNvPr>
          <p:cNvSpPr txBox="1"/>
          <p:nvPr/>
        </p:nvSpPr>
        <p:spPr>
          <a:xfrm>
            <a:off x="8822099" y="2270316"/>
            <a:ext cx="1562101" cy="49956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000000"/>
                </a:solidFill>
                <a:effectLst/>
                <a:uLnTx/>
                <a:uFillTx/>
                <a:latin typeface="微软雅黑" panose="020B0503020204020204" pitchFamily="34" charset="-122"/>
                <a:ea typeface="微软雅黑"/>
                <a:cs typeface="+mn-cs"/>
              </a:rPr>
              <a:t>访客人数</a:t>
            </a:r>
            <a:endParaRPr kumimoji="0" lang="en-US" altLang="zh-CN" sz="24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endParaRPr>
          </a:p>
        </p:txBody>
      </p:sp>
      <p:sp>
        <p:nvSpPr>
          <p:cNvPr id="16" name="文本框 12">
            <a:extLst>
              <a:ext uri="{FF2B5EF4-FFF2-40B4-BE49-F238E27FC236}">
                <a16:creationId xmlns:a16="http://schemas.microsoft.com/office/drawing/2014/main" id="{0B78A896-A0CE-8A42-9C9A-C4E75946418B}"/>
              </a:ext>
            </a:extLst>
          </p:cNvPr>
          <p:cNvSpPr txBox="1"/>
          <p:nvPr/>
        </p:nvSpPr>
        <p:spPr>
          <a:xfrm>
            <a:off x="8822098" y="3478637"/>
            <a:ext cx="1562101" cy="49956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000000"/>
                </a:solidFill>
                <a:effectLst/>
                <a:uLnTx/>
                <a:uFillTx/>
                <a:latin typeface="微软雅黑" panose="020B0503020204020204" pitchFamily="34" charset="-122"/>
                <a:ea typeface="微软雅黑"/>
                <a:cs typeface="+mn-cs"/>
              </a:rPr>
              <a:t>支付转化率</a:t>
            </a:r>
            <a:endParaRPr kumimoji="0" lang="en-US" altLang="zh-CN" sz="24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endParaRPr>
          </a:p>
        </p:txBody>
      </p:sp>
      <p:sp>
        <p:nvSpPr>
          <p:cNvPr id="36" name="文本框 12">
            <a:extLst>
              <a:ext uri="{FF2B5EF4-FFF2-40B4-BE49-F238E27FC236}">
                <a16:creationId xmlns:a16="http://schemas.microsoft.com/office/drawing/2014/main" id="{43FBF4F1-64EF-3C41-9494-461690680249}"/>
              </a:ext>
            </a:extLst>
          </p:cNvPr>
          <p:cNvSpPr txBox="1"/>
          <p:nvPr/>
        </p:nvSpPr>
        <p:spPr>
          <a:xfrm>
            <a:off x="6095998" y="3366643"/>
            <a:ext cx="2315559" cy="581057"/>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rPr>
              <a:t>20,865</a:t>
            </a:r>
          </a:p>
        </p:txBody>
      </p:sp>
      <p:sp>
        <p:nvSpPr>
          <p:cNvPr id="38" name="文本框 12">
            <a:extLst>
              <a:ext uri="{FF2B5EF4-FFF2-40B4-BE49-F238E27FC236}">
                <a16:creationId xmlns:a16="http://schemas.microsoft.com/office/drawing/2014/main" id="{9E67B90D-01ED-5C42-A35B-E96B739975AB}"/>
              </a:ext>
            </a:extLst>
          </p:cNvPr>
          <p:cNvSpPr txBox="1"/>
          <p:nvPr/>
        </p:nvSpPr>
        <p:spPr>
          <a:xfrm>
            <a:off x="8822098" y="2724107"/>
            <a:ext cx="2315559" cy="49956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rPr>
              <a:t>584,789</a:t>
            </a:r>
          </a:p>
        </p:txBody>
      </p:sp>
      <p:sp>
        <p:nvSpPr>
          <p:cNvPr id="39" name="文本框 12">
            <a:extLst>
              <a:ext uri="{FF2B5EF4-FFF2-40B4-BE49-F238E27FC236}">
                <a16:creationId xmlns:a16="http://schemas.microsoft.com/office/drawing/2014/main" id="{6A4C3C7B-3D41-3F49-B7AE-222B0C905111}"/>
              </a:ext>
            </a:extLst>
          </p:cNvPr>
          <p:cNvSpPr txBox="1"/>
          <p:nvPr/>
        </p:nvSpPr>
        <p:spPr>
          <a:xfrm>
            <a:off x="8847432" y="3938974"/>
            <a:ext cx="2315559" cy="49956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rPr>
              <a:t>4%</a:t>
            </a:r>
          </a:p>
        </p:txBody>
      </p:sp>
      <p:sp>
        <p:nvSpPr>
          <p:cNvPr id="40" name="文本框 12">
            <a:extLst>
              <a:ext uri="{FF2B5EF4-FFF2-40B4-BE49-F238E27FC236}">
                <a16:creationId xmlns:a16="http://schemas.microsoft.com/office/drawing/2014/main" id="{D729403E-F579-6844-BC9B-212D04F62C2A}"/>
              </a:ext>
            </a:extLst>
          </p:cNvPr>
          <p:cNvSpPr txBox="1"/>
          <p:nvPr/>
        </p:nvSpPr>
        <p:spPr>
          <a:xfrm>
            <a:off x="6095058" y="5457042"/>
            <a:ext cx="2315559" cy="581057"/>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rPr>
              <a:t>535</a:t>
            </a:r>
          </a:p>
        </p:txBody>
      </p:sp>
      <p:sp>
        <p:nvSpPr>
          <p:cNvPr id="58" name="文本框 15">
            <a:extLst>
              <a:ext uri="{FF2B5EF4-FFF2-40B4-BE49-F238E27FC236}">
                <a16:creationId xmlns:a16="http://schemas.microsoft.com/office/drawing/2014/main" id="{AF443303-7DE4-A647-B069-F10703E05AAA}"/>
              </a:ext>
            </a:extLst>
          </p:cNvPr>
          <p:cNvSpPr txBox="1"/>
          <p:nvPr/>
        </p:nvSpPr>
        <p:spPr>
          <a:xfrm flipH="1">
            <a:off x="7468747" y="3535721"/>
            <a:ext cx="1125016"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59" name="箭头: 上 32">
            <a:extLst>
              <a:ext uri="{FF2B5EF4-FFF2-40B4-BE49-F238E27FC236}">
                <a16:creationId xmlns:a16="http://schemas.microsoft.com/office/drawing/2014/main" id="{58047233-770B-C147-BFC6-ECF6FC85760B}"/>
              </a:ext>
            </a:extLst>
          </p:cNvPr>
          <p:cNvSpPr/>
          <p:nvPr/>
        </p:nvSpPr>
        <p:spPr>
          <a:xfrm rot="10800000">
            <a:off x="7785763" y="3005630"/>
            <a:ext cx="323220" cy="476069"/>
          </a:xfrm>
          <a:prstGeom prst="upArrow">
            <a:avLst/>
          </a:prstGeom>
          <a:solidFill>
            <a:srgbClr val="EDA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62" name="文本框 15">
            <a:extLst>
              <a:ext uri="{FF2B5EF4-FFF2-40B4-BE49-F238E27FC236}">
                <a16:creationId xmlns:a16="http://schemas.microsoft.com/office/drawing/2014/main" id="{F4B305EE-EF1D-ED40-BAD2-E30D7000AC9A}"/>
              </a:ext>
            </a:extLst>
          </p:cNvPr>
          <p:cNvSpPr txBox="1"/>
          <p:nvPr/>
        </p:nvSpPr>
        <p:spPr>
          <a:xfrm flipH="1">
            <a:off x="10179169" y="2874580"/>
            <a:ext cx="1125016"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63" name="箭头: 上 32">
            <a:extLst>
              <a:ext uri="{FF2B5EF4-FFF2-40B4-BE49-F238E27FC236}">
                <a16:creationId xmlns:a16="http://schemas.microsoft.com/office/drawing/2014/main" id="{775DFB79-7D99-944D-845F-8199A3A46E05}"/>
              </a:ext>
            </a:extLst>
          </p:cNvPr>
          <p:cNvSpPr/>
          <p:nvPr/>
        </p:nvSpPr>
        <p:spPr>
          <a:xfrm rot="10800000">
            <a:off x="10496185" y="2344489"/>
            <a:ext cx="323220" cy="476069"/>
          </a:xfrm>
          <a:prstGeom prst="upArrow">
            <a:avLst/>
          </a:prstGeom>
          <a:solidFill>
            <a:srgbClr val="EDA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66" name="文本框 15">
            <a:extLst>
              <a:ext uri="{FF2B5EF4-FFF2-40B4-BE49-F238E27FC236}">
                <a16:creationId xmlns:a16="http://schemas.microsoft.com/office/drawing/2014/main" id="{A65BC8B9-496A-5340-A134-DE86D37E40EC}"/>
              </a:ext>
            </a:extLst>
          </p:cNvPr>
          <p:cNvSpPr txBox="1"/>
          <p:nvPr/>
        </p:nvSpPr>
        <p:spPr>
          <a:xfrm flipH="1">
            <a:off x="10179169" y="4099947"/>
            <a:ext cx="1125016"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67" name="箭头: 上 32">
            <a:extLst>
              <a:ext uri="{FF2B5EF4-FFF2-40B4-BE49-F238E27FC236}">
                <a16:creationId xmlns:a16="http://schemas.microsoft.com/office/drawing/2014/main" id="{C3F212C2-CB77-C943-8709-E356A5FF9619}"/>
              </a:ext>
            </a:extLst>
          </p:cNvPr>
          <p:cNvSpPr/>
          <p:nvPr/>
        </p:nvSpPr>
        <p:spPr>
          <a:xfrm rot="10800000">
            <a:off x="10496185" y="3569856"/>
            <a:ext cx="323220" cy="476069"/>
          </a:xfrm>
          <a:prstGeom prst="upArrow">
            <a:avLst/>
          </a:prstGeom>
          <a:solidFill>
            <a:srgbClr val="EDA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70" name="文本框 15">
            <a:extLst>
              <a:ext uri="{FF2B5EF4-FFF2-40B4-BE49-F238E27FC236}">
                <a16:creationId xmlns:a16="http://schemas.microsoft.com/office/drawing/2014/main" id="{5DC679A6-7602-A04F-BCC6-E24327FF8493}"/>
              </a:ext>
            </a:extLst>
          </p:cNvPr>
          <p:cNvSpPr txBox="1"/>
          <p:nvPr/>
        </p:nvSpPr>
        <p:spPr>
          <a:xfrm flipH="1">
            <a:off x="6983967" y="5663544"/>
            <a:ext cx="1125016"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71" name="箭头: 上 32">
            <a:extLst>
              <a:ext uri="{FF2B5EF4-FFF2-40B4-BE49-F238E27FC236}">
                <a16:creationId xmlns:a16="http://schemas.microsoft.com/office/drawing/2014/main" id="{75C79A81-4B01-434D-B47A-0F99D4724B5D}"/>
              </a:ext>
            </a:extLst>
          </p:cNvPr>
          <p:cNvSpPr/>
          <p:nvPr/>
        </p:nvSpPr>
        <p:spPr>
          <a:xfrm rot="10800000">
            <a:off x="7300983" y="5133453"/>
            <a:ext cx="323220" cy="476069"/>
          </a:xfrm>
          <a:prstGeom prst="upArrow">
            <a:avLst/>
          </a:prstGeom>
          <a:solidFill>
            <a:srgbClr val="EDA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41" name="文本框 15">
            <a:extLst>
              <a:ext uri="{FF2B5EF4-FFF2-40B4-BE49-F238E27FC236}">
                <a16:creationId xmlns:a16="http://schemas.microsoft.com/office/drawing/2014/main" id="{0A63C1DD-5984-3A47-B147-3FEB56D9F21F}"/>
              </a:ext>
            </a:extLst>
          </p:cNvPr>
          <p:cNvSpPr txBox="1"/>
          <p:nvPr/>
        </p:nvSpPr>
        <p:spPr>
          <a:xfrm flipH="1">
            <a:off x="7552980" y="3538958"/>
            <a:ext cx="1292783"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-46%</a:t>
            </a:r>
          </a:p>
        </p:txBody>
      </p:sp>
      <p:sp>
        <p:nvSpPr>
          <p:cNvPr id="42" name="文本框 15">
            <a:extLst>
              <a:ext uri="{FF2B5EF4-FFF2-40B4-BE49-F238E27FC236}">
                <a16:creationId xmlns:a16="http://schemas.microsoft.com/office/drawing/2014/main" id="{FDF32FB6-8B67-7548-A68C-D3C50ADE045F}"/>
              </a:ext>
            </a:extLst>
          </p:cNvPr>
          <p:cNvSpPr txBox="1"/>
          <p:nvPr/>
        </p:nvSpPr>
        <p:spPr>
          <a:xfrm flipH="1">
            <a:off x="10379162" y="2877126"/>
            <a:ext cx="1292783"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-40%</a:t>
            </a:r>
          </a:p>
        </p:txBody>
      </p:sp>
      <p:sp>
        <p:nvSpPr>
          <p:cNvPr id="43" name="文本框 15">
            <a:extLst>
              <a:ext uri="{FF2B5EF4-FFF2-40B4-BE49-F238E27FC236}">
                <a16:creationId xmlns:a16="http://schemas.microsoft.com/office/drawing/2014/main" id="{F671AE41-D63F-104A-994B-A184848180E9}"/>
              </a:ext>
            </a:extLst>
          </p:cNvPr>
          <p:cNvSpPr txBox="1"/>
          <p:nvPr/>
        </p:nvSpPr>
        <p:spPr>
          <a:xfrm flipH="1">
            <a:off x="10379161" y="4099946"/>
            <a:ext cx="1292783"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-0.4pp</a:t>
            </a:r>
          </a:p>
        </p:txBody>
      </p:sp>
      <p:sp>
        <p:nvSpPr>
          <p:cNvPr id="44" name="文本框 15">
            <a:extLst>
              <a:ext uri="{FF2B5EF4-FFF2-40B4-BE49-F238E27FC236}">
                <a16:creationId xmlns:a16="http://schemas.microsoft.com/office/drawing/2014/main" id="{10286AF0-EF92-BE48-9A40-1E564ACFFBB0}"/>
              </a:ext>
            </a:extLst>
          </p:cNvPr>
          <p:cNvSpPr txBox="1"/>
          <p:nvPr/>
        </p:nvSpPr>
        <p:spPr>
          <a:xfrm flipH="1">
            <a:off x="7088017" y="5656113"/>
            <a:ext cx="1292783"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-13%</a:t>
            </a:r>
          </a:p>
        </p:txBody>
      </p:sp>
      <p:sp>
        <p:nvSpPr>
          <p:cNvPr id="47" name="矩形 11">
            <a:extLst>
              <a:ext uri="{FF2B5EF4-FFF2-40B4-BE49-F238E27FC236}">
                <a16:creationId xmlns:a16="http://schemas.microsoft.com/office/drawing/2014/main" id="{46C3EFC4-F481-43CD-AC43-58350F270D65}"/>
              </a:ext>
            </a:extLst>
          </p:cNvPr>
          <p:cNvSpPr/>
          <p:nvPr/>
        </p:nvSpPr>
        <p:spPr>
          <a:xfrm>
            <a:off x="360000" y="1929172"/>
            <a:ext cx="4320000" cy="4320000"/>
          </a:xfrm>
          <a:prstGeom prst="rect">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48" name="文本框 12">
            <a:extLst>
              <a:ext uri="{FF2B5EF4-FFF2-40B4-BE49-F238E27FC236}">
                <a16:creationId xmlns:a16="http://schemas.microsoft.com/office/drawing/2014/main" id="{C02E4429-C4AD-485C-A17A-10F1DBF14130}"/>
              </a:ext>
            </a:extLst>
          </p:cNvPr>
          <p:cNvSpPr txBox="1"/>
          <p:nvPr/>
        </p:nvSpPr>
        <p:spPr>
          <a:xfrm>
            <a:off x="697144" y="2270316"/>
            <a:ext cx="3645712" cy="961225"/>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000000"/>
                </a:solidFill>
                <a:effectLst/>
                <a:uLnTx/>
                <a:uFillTx/>
                <a:latin typeface="微软雅黑" panose="020B0503020204020204" pitchFamily="34" charset="-122"/>
                <a:ea typeface="微软雅黑"/>
                <a:cs typeface="+mn-cs"/>
              </a:rPr>
              <a:t>2023年12月 销售金额</a:t>
            </a:r>
            <a:endParaRPr kumimoji="0" lang="en-US" altLang="zh-CN" sz="20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rPr>
              <a:t>RMB</a:t>
            </a:r>
          </a:p>
        </p:txBody>
      </p:sp>
      <p:sp>
        <p:nvSpPr>
          <p:cNvPr id="49" name="文本框 15">
            <a:extLst>
              <a:ext uri="{FF2B5EF4-FFF2-40B4-BE49-F238E27FC236}">
                <a16:creationId xmlns:a16="http://schemas.microsoft.com/office/drawing/2014/main" id="{AA80F116-873D-440D-BA8F-3043D7B2D4EE}"/>
              </a:ext>
            </a:extLst>
          </p:cNvPr>
          <p:cNvSpPr txBox="1"/>
          <p:nvPr/>
        </p:nvSpPr>
        <p:spPr>
          <a:xfrm flipH="1">
            <a:off x="3434622" y="2877474"/>
            <a:ext cx="1125016"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50" name="箭头: 上 32">
            <a:extLst>
              <a:ext uri="{FF2B5EF4-FFF2-40B4-BE49-F238E27FC236}">
                <a16:creationId xmlns:a16="http://schemas.microsoft.com/office/drawing/2014/main" id="{70B11C3F-66B2-4ED1-8BAB-370C8CD5D37B}"/>
              </a:ext>
            </a:extLst>
          </p:cNvPr>
          <p:cNvSpPr/>
          <p:nvPr/>
        </p:nvSpPr>
        <p:spPr>
          <a:xfrm rot="10800000">
            <a:off x="3751638" y="2347383"/>
            <a:ext cx="323220" cy="476069"/>
          </a:xfrm>
          <a:prstGeom prst="upArrow">
            <a:avLst/>
          </a:prstGeom>
          <a:solidFill>
            <a:srgbClr val="EDA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51" name="文本框 12">
            <a:extLst>
              <a:ext uri="{FF2B5EF4-FFF2-40B4-BE49-F238E27FC236}">
                <a16:creationId xmlns:a16="http://schemas.microsoft.com/office/drawing/2014/main" id="{D745CB92-7E78-4E0C-AC14-C67BD25B929B}"/>
              </a:ext>
            </a:extLst>
          </p:cNvPr>
          <p:cNvSpPr txBox="1"/>
          <p:nvPr/>
        </p:nvSpPr>
        <p:spPr>
          <a:xfrm>
            <a:off x="1401892" y="2687197"/>
            <a:ext cx="2315559" cy="581057"/>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rPr>
              <a:t>11,164,887</a:t>
            </a:r>
          </a:p>
        </p:txBody>
      </p:sp>
      <p:sp>
        <p:nvSpPr>
          <p:cNvPr id="52" name="文本框 15">
            <a:extLst>
              <a:ext uri="{FF2B5EF4-FFF2-40B4-BE49-F238E27FC236}">
                <a16:creationId xmlns:a16="http://schemas.microsoft.com/office/drawing/2014/main" id="{8F716070-6BEF-4371-908F-E618EB99C29E}"/>
              </a:ext>
            </a:extLst>
          </p:cNvPr>
          <p:cNvSpPr txBox="1"/>
          <p:nvPr/>
        </p:nvSpPr>
        <p:spPr>
          <a:xfrm flipH="1">
            <a:off x="3538504" y="2878765"/>
            <a:ext cx="1292783"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-53%</a:t>
            </a:r>
          </a:p>
        </p:txBody>
      </p:sp>
      <p:graphicFrame>
        <p:nvGraphicFramePr>
          <p:cNvPr id="53" name="表格 52">
            <a:extLst>
              <a:ext uri="{FF2B5EF4-FFF2-40B4-BE49-F238E27FC236}">
                <a16:creationId xmlns:a16="http://schemas.microsoft.com/office/drawing/2014/main" id="{7495317E-6007-456E-A57A-7B0D1C2256A3}"/>
              </a:ext>
            </a:extLst>
          </p:cNvPr>
          <p:cNvGraphicFramePr>
            <a:graphicFrameLocks noGrp="1"/>
          </p:cNvGraphicFramePr>
          <p:nvPr>
            <p:extLst/>
          </p:nvPr>
        </p:nvGraphicFramePr>
        <p:xfrm>
          <a:off x="1293001" y="3272217"/>
          <a:ext cx="3112683" cy="393467"/>
        </p:xfrm>
        <a:graphic>
          <a:graphicData uri="http://schemas.openxmlformats.org/drawingml/2006/table">
            <a:tbl>
              <a:tblPr bandRow="1">
                <a:tableStyleId>{21E4AEA4-8DFA-4A89-87EB-49C32662AFE0}</a:tableStyleId>
              </a:tblPr>
              <a:tblGrid>
                <a:gridCol w="500925">
                  <a:extLst>
                    <a:ext uri="{9D8B030D-6E8A-4147-A177-3AD203B41FA5}">
                      <a16:colId xmlns:a16="http://schemas.microsoft.com/office/drawing/2014/main" val="3848505058"/>
                    </a:ext>
                  </a:extLst>
                </a:gridCol>
                <a:gridCol w="400368">
                  <a:extLst>
                    <a:ext uri="{9D8B030D-6E8A-4147-A177-3AD203B41FA5}">
                      <a16:colId xmlns:a16="http://schemas.microsoft.com/office/drawing/2014/main" val="2732440919"/>
                    </a:ext>
                  </a:extLst>
                </a:gridCol>
                <a:gridCol w="400368">
                  <a:extLst>
                    <a:ext uri="{9D8B030D-6E8A-4147-A177-3AD203B41FA5}">
                      <a16:colId xmlns:a16="http://schemas.microsoft.com/office/drawing/2014/main" val="579182909"/>
                    </a:ext>
                  </a:extLst>
                </a:gridCol>
                <a:gridCol w="400368">
                  <a:extLst>
                    <a:ext uri="{9D8B030D-6E8A-4147-A177-3AD203B41FA5}">
                      <a16:colId xmlns:a16="http://schemas.microsoft.com/office/drawing/2014/main" val="1323195109"/>
                    </a:ext>
                  </a:extLst>
                </a:gridCol>
                <a:gridCol w="470218">
                  <a:extLst>
                    <a:ext uri="{9D8B030D-6E8A-4147-A177-3AD203B41FA5}">
                      <a16:colId xmlns:a16="http://schemas.microsoft.com/office/drawing/2014/main" val="20000"/>
                    </a:ext>
                  </a:extLst>
                </a:gridCol>
                <a:gridCol w="470218">
                  <a:extLst>
                    <a:ext uri="{9D8B030D-6E8A-4147-A177-3AD203B41FA5}">
                      <a16:colId xmlns:a16="http://schemas.microsoft.com/office/drawing/2014/main" val="1180329852"/>
                    </a:ext>
                  </a:extLst>
                </a:gridCol>
                <a:gridCol w="470218">
                  <a:extLst>
                    <a:ext uri="{9D8B030D-6E8A-4147-A177-3AD203B41FA5}">
                      <a16:colId xmlns:a16="http://schemas.microsoft.com/office/drawing/2014/main" val="2041092872"/>
                    </a:ext>
                  </a:extLst>
                </a:gridCol>
              </a:tblGrid>
              <a:tr h="122653">
                <a:tc rowSpan="2">
                  <a:txBody>
                    <a:bodyPr/>
                    <a:lstStyle/>
                    <a:p>
                      <a:pPr algn="ctr" fontAlgn="ctr"/>
                      <a:r>
                        <a:rPr lang="zh-CN" altLang="en-US" sz="900" b="1" i="0" u="none" strike="noStrike" dirty="0">
                          <a:solidFill>
                            <a:schemeClr val="tx1"/>
                          </a:solidFill>
                          <a:effectLst/>
                          <a:latin typeface="微软雅黑" panose="020B0503020204020204" pitchFamily="34" charset="-122"/>
                          <a:ea typeface="微软雅黑" panose="020B0503020204020204" pitchFamily="34" charset="-122"/>
                        </a:rPr>
                        <a:t>同比</a:t>
                      </a:r>
                      <a:endParaRPr lang="en-US" altLang="zh-CN" sz="900" b="1" i="0" u="none" strike="noStrike" dirty="0">
                        <a:solidFill>
                          <a:schemeClr val="tx1"/>
                        </a:solidFill>
                        <a:effectLst/>
                        <a:latin typeface="微软雅黑" panose="020B0503020204020204" pitchFamily="34" charset="-122"/>
                        <a:ea typeface="微软雅黑" panose="020B0503020204020204" pitchFamily="34" charset="-122"/>
                      </a:endParaRPr>
                    </a:p>
                  </a:txBody>
                  <a:tcPr anchor="ctr">
                    <a:solidFill>
                      <a:schemeClr val="accent4">
                        <a:lumMod val="20000"/>
                        <a:lumOff val="80000"/>
                      </a:schemeClr>
                    </a:solidFill>
                  </a:tcPr>
                </a:tc>
                <a:tc>
                  <a:txBody>
                    <a:bodyPr/>
                    <a:lstStyle/>
                    <a:p>
                      <a:pPr algn="ctr"/>
                      <a:r>
                        <a:rPr lang="en-US" altLang="zh-CN" sz="900" b="1" dirty="0">
                          <a:solidFill>
                            <a:schemeClr val="tx1">
                              <a:lumMod val="50000"/>
                              <a:lumOff val="50000"/>
                            </a:schemeClr>
                          </a:solidFill>
                        </a:rPr>
                        <a:t>7</a:t>
                      </a:r>
                      <a:r>
                        <a:rPr lang="zh-CN" altLang="en-US" sz="900" b="1" dirty="0">
                          <a:solidFill>
                            <a:schemeClr val="tx1">
                              <a:lumMod val="50000"/>
                              <a:lumOff val="50000"/>
                            </a:schemeClr>
                          </a:solidFill>
                        </a:rPr>
                        <a:t>月</a:t>
                      </a:r>
                    </a:p>
                  </a:txBody>
                  <a:tcPr anchor="ctr">
                    <a:solidFill>
                      <a:schemeClr val="accent4">
                        <a:lumMod val="20000"/>
                        <a:lumOff val="80000"/>
                      </a:schemeClr>
                    </a:solidFill>
                  </a:tcPr>
                </a:tc>
                <a:tc>
                  <a:txBody>
                    <a:bodyPr/>
                    <a:lstStyle/>
                    <a:p>
                      <a:pPr algn="ctr"/>
                      <a:r>
                        <a:rPr lang="en-US" altLang="zh-CN" sz="900" b="1" dirty="0">
                          <a:solidFill>
                            <a:schemeClr val="tx1">
                              <a:lumMod val="50000"/>
                              <a:lumOff val="50000"/>
                            </a:schemeClr>
                          </a:solidFill>
                        </a:rPr>
                        <a:t>8</a:t>
                      </a:r>
                      <a:r>
                        <a:rPr lang="zh-CN" altLang="en-US" sz="900" b="1" dirty="0">
                          <a:solidFill>
                            <a:schemeClr val="tx1">
                              <a:lumMod val="50000"/>
                              <a:lumOff val="50000"/>
                            </a:schemeClr>
                          </a:solidFill>
                        </a:rPr>
                        <a:t>月</a:t>
                      </a:r>
                    </a:p>
                  </a:txBody>
                  <a:tcPr anchor="ctr">
                    <a:solidFill>
                      <a:schemeClr val="accent4">
                        <a:lumMod val="20000"/>
                        <a:lumOff val="80000"/>
                      </a:schemeClr>
                    </a:solidFill>
                  </a:tcPr>
                </a:tc>
                <a:tc>
                  <a:txBody>
                    <a:bodyPr/>
                    <a:lstStyle/>
                    <a:p>
                      <a:pPr algn="ctr"/>
                      <a:r>
                        <a:rPr lang="en-US" altLang="zh-CN" sz="900" b="1" dirty="0">
                          <a:solidFill>
                            <a:schemeClr val="tx1">
                              <a:lumMod val="50000"/>
                              <a:lumOff val="50000"/>
                            </a:schemeClr>
                          </a:solidFill>
                        </a:rPr>
                        <a:t>9</a:t>
                      </a:r>
                      <a:r>
                        <a:rPr lang="zh-CN" altLang="en-US" sz="900" b="1" dirty="0">
                          <a:solidFill>
                            <a:schemeClr val="tx1">
                              <a:lumMod val="50000"/>
                              <a:lumOff val="50000"/>
                            </a:schemeClr>
                          </a:solidFill>
                        </a:rPr>
                        <a:t>月</a:t>
                      </a:r>
                    </a:p>
                  </a:txBody>
                  <a:tcPr anchor="ctr">
                    <a:solidFill>
                      <a:schemeClr val="accent4">
                        <a:lumMod val="20000"/>
                        <a:lumOff val="80000"/>
                      </a:schemeClr>
                    </a:solidFill>
                  </a:tcPr>
                </a:tc>
                <a:tc>
                  <a:txBody>
                    <a:bodyPr/>
                    <a:lstStyle/>
                    <a:p>
                      <a:pPr algn="ctr"/>
                      <a:r>
                        <a:rPr lang="en-US" altLang="zh-CN" sz="900" b="1" dirty="0">
                          <a:solidFill>
                            <a:schemeClr val="tx1">
                              <a:lumMod val="50000"/>
                              <a:lumOff val="50000"/>
                            </a:schemeClr>
                          </a:solidFill>
                        </a:rPr>
                        <a:t>10</a:t>
                      </a:r>
                      <a:r>
                        <a:rPr lang="zh-CN" altLang="en-US" sz="900" b="1" dirty="0">
                          <a:solidFill>
                            <a:schemeClr val="tx1">
                              <a:lumMod val="50000"/>
                              <a:lumOff val="50000"/>
                            </a:schemeClr>
                          </a:solidFill>
                        </a:rPr>
                        <a:t>月</a:t>
                      </a:r>
                    </a:p>
                  </a:txBody>
                  <a:tcPr anchor="ctr">
                    <a:solidFill>
                      <a:schemeClr val="accent4">
                        <a:lumMod val="20000"/>
                        <a:lumOff val="80000"/>
                      </a:schemeClr>
                    </a:solidFill>
                  </a:tcPr>
                </a:tc>
                <a:tc>
                  <a:txBody>
                    <a:bodyPr/>
                    <a:lstStyle/>
                    <a:p>
                      <a:pPr algn="ctr"/>
                      <a:r>
                        <a:rPr lang="en-US" altLang="zh-CN" sz="900" b="1" dirty="0">
                          <a:solidFill>
                            <a:schemeClr val="tx1">
                              <a:lumMod val="50000"/>
                              <a:lumOff val="50000"/>
                            </a:schemeClr>
                          </a:solidFill>
                        </a:rPr>
                        <a:t>11</a:t>
                      </a:r>
                      <a:r>
                        <a:rPr lang="zh-CN" altLang="en-US" sz="900" b="1" dirty="0">
                          <a:solidFill>
                            <a:schemeClr val="tx1">
                              <a:lumMod val="50000"/>
                              <a:lumOff val="50000"/>
                            </a:schemeClr>
                          </a:solidFill>
                        </a:rPr>
                        <a:t>月</a:t>
                      </a:r>
                    </a:p>
                  </a:txBody>
                  <a:tcPr anchor="ctr">
                    <a:solidFill>
                      <a:schemeClr val="accent4">
                        <a:lumMod val="20000"/>
                        <a:lumOff val="80000"/>
                      </a:schemeClr>
                    </a:solidFill>
                  </a:tcPr>
                </a:tc>
                <a:tc>
                  <a:txBody>
                    <a:bodyPr/>
                    <a:lstStyle/>
                    <a:p>
                      <a:pPr algn="ctr"/>
                      <a:r>
                        <a:rPr lang="en-US" altLang="zh-CN" sz="900" b="1" dirty="0">
                          <a:solidFill>
                            <a:schemeClr val="tx1">
                              <a:lumMod val="50000"/>
                              <a:lumOff val="50000"/>
                            </a:schemeClr>
                          </a:solidFill>
                        </a:rPr>
                        <a:t>12</a:t>
                      </a:r>
                      <a:r>
                        <a:rPr lang="zh-CN" altLang="en-US" sz="900" b="1" dirty="0">
                          <a:solidFill>
                            <a:schemeClr val="tx1">
                              <a:lumMod val="50000"/>
                              <a:lumOff val="50000"/>
                            </a:schemeClr>
                          </a:solidFill>
                        </a:rPr>
                        <a:t>月</a:t>
                      </a:r>
                    </a:p>
                  </a:txBody>
                  <a:tcPr anchor="ctr">
                    <a:solidFill>
                      <a:schemeClr val="accent4">
                        <a:lumMod val="20000"/>
                        <a:lumOff val="80000"/>
                      </a:schemeClr>
                    </a:solidFill>
                  </a:tcPr>
                </a:tc>
                <a:extLst>
                  <a:ext uri="{0D108BD9-81ED-4DB2-BD59-A6C34878D82A}">
                    <a16:rowId xmlns:a16="http://schemas.microsoft.com/office/drawing/2014/main" val="1880367089"/>
                  </a:ext>
                </a:extLst>
              </a:tr>
              <a:tr h="164867">
                <a:tc vMerge="1">
                  <a:txBody>
                    <a:bodyPr/>
                    <a:lstStyle/>
                    <a:p>
                      <a:pPr algn="ctr" fontAlgn="ctr"/>
                      <a:endParaRPr lang="en-US" altLang="zh-CN" sz="800" b="0" i="0" u="none" strike="noStrike" dirty="0">
                        <a:solidFill>
                          <a:srgbClr val="C00000"/>
                        </a:solidFill>
                        <a:effectLst/>
                        <a:latin typeface="微软雅黑" panose="020B0503020204020204" pitchFamily="34" charset="-122"/>
                        <a:ea typeface="微软雅黑" panose="020B0503020204020204" pitchFamily="34" charset="-122"/>
                      </a:endParaRPr>
                    </a:p>
                  </a:txBody>
                  <a:tcPr marL="7620" marR="7620" marT="7620" marB="0" anchor="ctr"/>
                </a:tc>
                <a:tc>
                  <a:txBody>
                    <a:bodyPr/>
                    <a:lstStyle/>
                    <a:p>
                      <a:pPr algn="ctr" fontAlgn="ctr"/>
                      <a:r>
                        <a:rPr lang="en-US" altLang="zh-CN" sz="1000" b="0" i="0" u="none" strike="noStrike">
                          <a:solidFill>
                            <a:srgbClr val="C00000"/>
                          </a:solidFill>
                          <a:effectLst/>
                          <a:latin typeface="微软雅黑" panose="020B0503020204020204" pitchFamily="34" charset="-122"/>
                          <a:ea typeface="微软雅黑" panose="020B0503020204020204" pitchFamily="34" charset="-122"/>
                        </a:rPr>
                        <a:t>-28%</a:t>
                      </a:r>
                    </a:p>
                  </a:txBody>
                  <a:tcPr marL="0" marR="0" marT="0" marB="0" anchor="ctr"/>
                </a:tc>
                <a:tc>
                  <a:txBody>
                    <a:bodyPr/>
                    <a:lstStyle/>
                    <a:p>
                      <a:pPr algn="ctr" fontAlgn="ctr"/>
                      <a:r>
                        <a:rPr lang="en-US" altLang="zh-CN" sz="1000" b="0" i="0" u="none" strike="noStrike">
                          <a:solidFill>
                            <a:srgbClr val="C00000"/>
                          </a:solidFill>
                          <a:effectLst/>
                          <a:latin typeface="微软雅黑" panose="020B0503020204020204" pitchFamily="34" charset="-122"/>
                          <a:ea typeface="微软雅黑" panose="020B0503020204020204" pitchFamily="34" charset="-122"/>
                        </a:rPr>
                        <a:t>-11%</a:t>
                      </a:r>
                    </a:p>
                  </a:txBody>
                  <a:tcPr marL="0" marR="0" marT="0" marB="0" anchor="ctr"/>
                </a:tc>
                <a:tc>
                  <a:txBody>
                    <a:bodyPr/>
                    <a:lstStyle/>
                    <a:p>
                      <a:pPr algn="ctr" fontAlgn="ctr"/>
                      <a:r>
                        <a:rPr lang="en-US" altLang="zh-CN" sz="1000" b="0" i="0" u="none" strike="noStrike">
                          <a:solidFill>
                            <a:srgbClr val="C00000"/>
                          </a:solidFill>
                          <a:effectLst/>
                          <a:latin typeface="微软雅黑" panose="020B0503020204020204" pitchFamily="34" charset="-122"/>
                          <a:ea typeface="微软雅黑" panose="020B0503020204020204" pitchFamily="34" charset="-122"/>
                        </a:rPr>
                        <a:t>-45%</a:t>
                      </a:r>
                    </a:p>
                  </a:txBody>
                  <a:tcPr marL="0" marR="0" marT="0" marB="0" anchor="ctr"/>
                </a:tc>
                <a:tc>
                  <a:txBody>
                    <a:bodyPr/>
                    <a:lstStyle/>
                    <a:p>
                      <a:pPr algn="ctr" fontAlgn="ctr"/>
                      <a:r>
                        <a:rPr lang="en-US" altLang="zh-CN" sz="1000" b="0" i="0" u="none" strike="noStrike">
                          <a:solidFill>
                            <a:srgbClr val="C00000"/>
                          </a:solidFill>
                          <a:effectLst/>
                          <a:latin typeface="微软雅黑" panose="020B0503020204020204" pitchFamily="34" charset="-122"/>
                          <a:ea typeface="微软雅黑" panose="020B0503020204020204" pitchFamily="34" charset="-122"/>
                        </a:rPr>
                        <a:t>-30%</a:t>
                      </a:r>
                    </a:p>
                  </a:txBody>
                  <a:tcPr marL="0" marR="0" marT="0" marB="0" anchor="ctr"/>
                </a:tc>
                <a:tc>
                  <a:txBody>
                    <a:bodyPr/>
                    <a:lstStyle/>
                    <a:p>
                      <a:pPr algn="ctr" fontAlgn="ctr"/>
                      <a:r>
                        <a:rPr lang="en-US" altLang="zh-CN" sz="1000" b="0" i="0" u="none" strike="noStrike">
                          <a:solidFill>
                            <a:srgbClr val="C00000"/>
                          </a:solidFill>
                          <a:effectLst/>
                          <a:latin typeface="微软雅黑" panose="020B0503020204020204" pitchFamily="34" charset="-122"/>
                          <a:ea typeface="微软雅黑" panose="020B0503020204020204" pitchFamily="34" charset="-122"/>
                        </a:rPr>
                        <a:t>-25%</a:t>
                      </a:r>
                    </a:p>
                  </a:txBody>
                  <a:tcPr marL="0" marR="0" marT="0" marB="0" anchor="ctr"/>
                </a:tc>
                <a:tc>
                  <a:txBody>
                    <a:bodyPr/>
                    <a:lstStyle/>
                    <a:p>
                      <a:pPr algn="ctr" fontAlgn="ctr"/>
                      <a:r>
                        <a:rPr lang="en-US" altLang="zh-CN" sz="1000" b="0" i="0" u="none" strike="noStrike" dirty="0">
                          <a:solidFill>
                            <a:srgbClr val="C00000"/>
                          </a:solidFill>
                          <a:effectLst/>
                          <a:latin typeface="微软雅黑" panose="020B0503020204020204" pitchFamily="34" charset="-122"/>
                          <a:ea typeface="微软雅黑" panose="020B0503020204020204" pitchFamily="34" charset="-122"/>
                        </a:rPr>
                        <a:t>-53%</a:t>
                      </a:r>
                    </a:p>
                  </a:txBody>
                  <a:tcPr marL="0" marR="0" marT="0" marB="0" anchor="ctr"/>
                </a:tc>
                <a:extLst>
                  <a:ext uri="{0D108BD9-81ED-4DB2-BD59-A6C34878D82A}">
                    <a16:rowId xmlns:a16="http://schemas.microsoft.com/office/drawing/2014/main" val="550167568"/>
                  </a:ext>
                </a:extLst>
              </a:tr>
            </a:tbl>
          </a:graphicData>
        </a:graphic>
      </p:graphicFrame>
      <p:graphicFrame>
        <p:nvGraphicFramePr>
          <p:cNvPr id="54" name="图表 16">
            <a:extLst>
              <a:ext uri="{FF2B5EF4-FFF2-40B4-BE49-F238E27FC236}">
                <a16:creationId xmlns:a16="http://schemas.microsoft.com/office/drawing/2014/main" id="{F29D2AA9-4F46-4E8E-8CF6-74A75C60B949}"/>
              </a:ext>
            </a:extLst>
          </p:cNvPr>
          <p:cNvGraphicFramePr/>
          <p:nvPr>
            <p:extLst>
              <p:ext uri="{D42A27DB-BD31-4B8C-83A1-F6EECF244321}">
                <p14:modId xmlns:p14="http://schemas.microsoft.com/office/powerpoint/2010/main" val="1540885746"/>
              </p:ext>
            </p:extLst>
          </p:nvPr>
        </p:nvGraphicFramePr>
        <p:xfrm>
          <a:off x="360000" y="3657172"/>
          <a:ext cx="4320000" cy="2592000"/>
        </p:xfrm>
        <a:graphic>
          <a:graphicData uri="http://schemas.openxmlformats.org/drawingml/2006/chart">
            <c:chart xmlns:c="http://schemas.openxmlformats.org/drawingml/2006/chart" xmlns:r="http://schemas.openxmlformats.org/officeDocument/2006/relationships" r:id="rId2"/>
          </a:graphicData>
        </a:graphic>
      </p:graphicFrame>
      <p:sp>
        <p:nvSpPr>
          <p:cNvPr id="55" name="文本框 12">
            <a:extLst>
              <a:ext uri="{FF2B5EF4-FFF2-40B4-BE49-F238E27FC236}">
                <a16:creationId xmlns:a16="http://schemas.microsoft.com/office/drawing/2014/main" id="{95F425E9-8F98-428A-9CB5-6AFBDB17110B}"/>
              </a:ext>
            </a:extLst>
          </p:cNvPr>
          <p:cNvSpPr txBox="1"/>
          <p:nvPr/>
        </p:nvSpPr>
        <p:spPr>
          <a:xfrm>
            <a:off x="8823037" y="5001038"/>
            <a:ext cx="1562101" cy="49956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zh-CN" altLang="en-US" sz="2000" b="1" dirty="0">
                <a:solidFill>
                  <a:srgbClr val="000000"/>
                </a:solidFill>
                <a:latin typeface="微软雅黑" panose="020B0503020204020204" pitchFamily="34" charset="-122"/>
                <a:ea typeface="微软雅黑"/>
              </a:rPr>
              <a:t>件</a:t>
            </a:r>
            <a:r>
              <a:rPr kumimoji="0" lang="zh-CN" altLang="en-US" sz="2000" b="1" i="0" u="none" strike="noStrike" kern="1200" cap="none" spc="0" normalizeH="0" baseline="0" noProof="0" dirty="0">
                <a:ln>
                  <a:noFill/>
                </a:ln>
                <a:solidFill>
                  <a:srgbClr val="000000"/>
                </a:solidFill>
                <a:effectLst/>
                <a:uLnTx/>
                <a:uFillTx/>
                <a:latin typeface="微软雅黑" panose="020B0503020204020204" pitchFamily="34" charset="-122"/>
                <a:ea typeface="微软雅黑"/>
                <a:cs typeface="+mn-cs"/>
              </a:rPr>
              <a:t>单价</a:t>
            </a:r>
            <a:endParaRPr kumimoji="0" lang="en-US" altLang="zh-CN" sz="24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endParaRPr>
          </a:p>
        </p:txBody>
      </p:sp>
      <p:sp>
        <p:nvSpPr>
          <p:cNvPr id="56" name="文本框 12">
            <a:extLst>
              <a:ext uri="{FF2B5EF4-FFF2-40B4-BE49-F238E27FC236}">
                <a16:creationId xmlns:a16="http://schemas.microsoft.com/office/drawing/2014/main" id="{1A06A262-87AC-4C00-88BC-C9B0CC4A62D5}"/>
              </a:ext>
            </a:extLst>
          </p:cNvPr>
          <p:cNvSpPr txBox="1"/>
          <p:nvPr/>
        </p:nvSpPr>
        <p:spPr>
          <a:xfrm>
            <a:off x="8822097" y="5457042"/>
            <a:ext cx="2315559" cy="581057"/>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en-US" altLang="zh-CN" sz="2400" b="1" dirty="0">
                <a:solidFill>
                  <a:srgbClr val="B1A190">
                    <a:lumMod val="75000"/>
                  </a:srgbClr>
                </a:solidFill>
                <a:latin typeface="微软雅黑" panose="020B0503020204020204" pitchFamily="34" charset="-122"/>
                <a:ea typeface="微软雅黑"/>
              </a:rPr>
              <a:t>194</a:t>
            </a:r>
            <a:endParaRPr kumimoji="0" lang="en-US" altLang="zh-CN" sz="24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endParaRPr>
          </a:p>
        </p:txBody>
      </p:sp>
      <p:sp>
        <p:nvSpPr>
          <p:cNvPr id="57" name="文本框 15">
            <a:extLst>
              <a:ext uri="{FF2B5EF4-FFF2-40B4-BE49-F238E27FC236}">
                <a16:creationId xmlns:a16="http://schemas.microsoft.com/office/drawing/2014/main" id="{90F86F61-B69A-4F41-9A47-4149BDE8D582}"/>
              </a:ext>
            </a:extLst>
          </p:cNvPr>
          <p:cNvSpPr txBox="1"/>
          <p:nvPr/>
        </p:nvSpPr>
        <p:spPr>
          <a:xfrm flipH="1">
            <a:off x="9711006" y="5663544"/>
            <a:ext cx="1125016"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60" name="箭头: 上 32">
            <a:extLst>
              <a:ext uri="{FF2B5EF4-FFF2-40B4-BE49-F238E27FC236}">
                <a16:creationId xmlns:a16="http://schemas.microsoft.com/office/drawing/2014/main" id="{5A695358-3D5B-4B66-BCDA-0BC3051EDD78}"/>
              </a:ext>
            </a:extLst>
          </p:cNvPr>
          <p:cNvSpPr/>
          <p:nvPr/>
        </p:nvSpPr>
        <p:spPr>
          <a:xfrm>
            <a:off x="10028022" y="5176998"/>
            <a:ext cx="323220" cy="476069"/>
          </a:xfrm>
          <a:prstGeom prst="upArrow">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61" name="文本框 15">
            <a:extLst>
              <a:ext uri="{FF2B5EF4-FFF2-40B4-BE49-F238E27FC236}">
                <a16:creationId xmlns:a16="http://schemas.microsoft.com/office/drawing/2014/main" id="{71901C6A-B046-4522-AEDE-146C8FC02AE3}"/>
              </a:ext>
            </a:extLst>
          </p:cNvPr>
          <p:cNvSpPr txBox="1"/>
          <p:nvPr/>
        </p:nvSpPr>
        <p:spPr>
          <a:xfrm flipH="1">
            <a:off x="9844873" y="5663544"/>
            <a:ext cx="1292783"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dirty="0">
                <a:solidFill>
                  <a:schemeClr val="accent6"/>
                </a:solidFill>
                <a:latin typeface="微软雅黑" panose="020B0503020204020204" pitchFamily="34" charset="-122"/>
                <a:ea typeface="微软雅黑" panose="020B0503020204020204" pitchFamily="34" charset="-122"/>
              </a:rPr>
              <a:t>+10</a:t>
            </a:r>
            <a:r>
              <a:rPr kumimoji="0" lang="en-US" altLang="zh-CN" sz="1200" b="0" i="0" u="none" strike="noStrike" kern="1200" cap="none" spc="0" normalizeH="0" baseline="0" noProof="0" dirty="0">
                <a:ln>
                  <a:noFill/>
                </a:ln>
                <a:solidFill>
                  <a:schemeClr val="accent6"/>
                </a:solidFill>
                <a:effectLst/>
                <a:uLnTx/>
                <a:uFillTx/>
                <a:latin typeface="微软雅黑" panose="020B0503020204020204" pitchFamily="34" charset="-122"/>
                <a:ea typeface="微软雅黑" panose="020B0503020204020204" pitchFamily="34" charset="-122"/>
                <a:cs typeface="+mn-cs"/>
              </a:rPr>
              <a:t>%</a:t>
            </a:r>
          </a:p>
        </p:txBody>
      </p:sp>
    </p:spTree>
    <p:extLst>
      <p:ext uri="{BB962C8B-B14F-4D97-AF65-F5344CB8AC3E}">
        <p14:creationId xmlns:p14="http://schemas.microsoft.com/office/powerpoint/2010/main" val="72607183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8293496-8950-4F42-9AE4-ACDA791FC79B}"/>
              </a:ext>
            </a:extLst>
          </p:cNvPr>
          <p:cNvSpPr>
            <a:spLocks noGrp="1"/>
          </p:cNvSpPr>
          <p:nvPr>
            <p:ph type="body" sz="quarter" idx="10"/>
          </p:nvPr>
        </p:nvSpPr>
        <p:spPr/>
        <p:txBody>
          <a:bodyPr/>
          <a:lstStyle/>
          <a:p>
            <a:r>
              <a:rPr lang="x-none" sz="4400" dirty="0"/>
              <a:t>咖啡市场情况</a:t>
            </a:r>
          </a:p>
        </p:txBody>
      </p:sp>
    </p:spTree>
    <p:extLst>
      <p:ext uri="{BB962C8B-B14F-4D97-AF65-F5344CB8AC3E}">
        <p14:creationId xmlns:p14="http://schemas.microsoft.com/office/powerpoint/2010/main" val="173556630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E632DE8A-C519-48D3-874B-F91520ACE35C}"/>
              </a:ext>
            </a:extLst>
          </p:cNvPr>
          <p:cNvSpPr>
            <a:spLocks noGrp="1"/>
          </p:cNvSpPr>
          <p:nvPr>
            <p:ph type="title"/>
          </p:nvPr>
        </p:nvSpPr>
        <p:spPr>
          <a:prstGeom prst="rect">
            <a:avLst/>
          </a:prstGeom>
        </p:spPr>
        <p:txBody>
          <a:bodyPr/>
          <a:lstStyle/>
          <a:p>
            <a:r>
              <a:rPr lang="zh-CN" altLang="en-US" sz="2800" dirty="0"/>
              <a:t>咖啡市场大盘数据</a:t>
            </a:r>
            <a:endParaRPr lang="en-US" sz="2800" dirty="0"/>
          </a:p>
        </p:txBody>
      </p:sp>
      <p:sp>
        <p:nvSpPr>
          <p:cNvPr id="2" name="文本占位符 1">
            <a:extLst>
              <a:ext uri="{FF2B5EF4-FFF2-40B4-BE49-F238E27FC236}">
                <a16:creationId xmlns:a16="http://schemas.microsoft.com/office/drawing/2014/main" id="{BF3B4F18-0276-47CD-B0CD-CA6DFFCF7EF8}"/>
              </a:ext>
            </a:extLst>
          </p:cNvPr>
          <p:cNvSpPr>
            <a:spLocks noGrp="1"/>
          </p:cNvSpPr>
          <p:nvPr>
            <p:ph type="body" sz="quarter" idx="10"/>
          </p:nvPr>
        </p:nvSpPr>
        <p:spPr/>
        <p:txBody>
          <a:bodyPr/>
          <a:lstStyle/>
          <a:p>
            <a:pPr>
              <a:lnSpc>
                <a:spcPct val="100000"/>
              </a:lnSpc>
            </a:pPr>
            <a:r>
              <a:rPr lang="zh-CN" altLang="en-US" dirty="0">
                <a:latin typeface="+mn-ea"/>
              </a:rPr>
              <a:t>咖啡市场</a:t>
            </a:r>
            <a:r>
              <a:rPr lang="en-US" altLang="zh-CN" dirty="0">
                <a:latin typeface="+mn-ea"/>
              </a:rPr>
              <a:t>12</a:t>
            </a:r>
            <a:r>
              <a:rPr lang="zh-CN" altLang="en-US" dirty="0">
                <a:latin typeface="+mn-ea"/>
              </a:rPr>
              <a:t>月生意呈现同比下滑趋势，平均价格是核心驱动因子；</a:t>
            </a:r>
          </a:p>
        </p:txBody>
      </p:sp>
      <p:sp>
        <p:nvSpPr>
          <p:cNvPr id="9" name="文本占位符 8">
            <a:extLst>
              <a:ext uri="{FF2B5EF4-FFF2-40B4-BE49-F238E27FC236}">
                <a16:creationId xmlns:a16="http://schemas.microsoft.com/office/drawing/2014/main" id="{A2508A45-5B42-4219-B72D-1DCD8CF37353}"/>
              </a:ext>
            </a:extLst>
          </p:cNvPr>
          <p:cNvSpPr>
            <a:spLocks noGrp="1"/>
          </p:cNvSpPr>
          <p:nvPr>
            <p:ph type="body" sz="quarter" idx="11"/>
          </p:nvPr>
        </p:nvSpPr>
        <p:spPr/>
        <p:txBody>
          <a:bodyPr/>
          <a:lstStyle/>
          <a:p>
            <a:pPr>
              <a:lnSpc>
                <a:spcPct val="100000"/>
              </a:lnSpc>
            </a:pPr>
            <a:r>
              <a:rPr lang="zh-CN" altLang="en-US" dirty="0"/>
              <a:t>数据来源：策略中心；渠道：全渠道；</a:t>
            </a:r>
            <a:r>
              <a:rPr lang="en-US" altLang="zh-CN" dirty="0"/>
              <a:t>(</a:t>
            </a:r>
            <a:r>
              <a:rPr lang="zh-CN" altLang="en-US" dirty="0"/>
              <a:t>由于生意参谋平台限制，大盘数据无法转化为真实值，改用策略中心（大盘同比值均为真实值）数据</a:t>
            </a:r>
            <a:r>
              <a:rPr lang="en-US" altLang="zh-CN" dirty="0"/>
              <a:t>)</a:t>
            </a:r>
          </a:p>
          <a:p>
            <a:pPr>
              <a:lnSpc>
                <a:spcPct val="100000"/>
              </a:lnSpc>
            </a:pPr>
            <a:r>
              <a:rPr lang="zh-CN" altLang="en-US" dirty="0"/>
              <a:t>时间维度：</a:t>
            </a:r>
            <a:r>
              <a:rPr lang="en-US" altLang="zh-CN" dirty="0"/>
              <a:t>2023.12</a:t>
            </a:r>
          </a:p>
          <a:p>
            <a:pPr>
              <a:lnSpc>
                <a:spcPct val="100000"/>
              </a:lnSpc>
            </a:pPr>
            <a:r>
              <a:rPr lang="en-US" altLang="zh-CN" dirty="0"/>
              <a:t>*</a:t>
            </a:r>
            <a:r>
              <a:rPr lang="zh-CN" altLang="en-US" dirty="0"/>
              <a:t>平均价格</a:t>
            </a:r>
            <a:r>
              <a:rPr lang="en-US" altLang="zh-CN" dirty="0"/>
              <a:t>(</a:t>
            </a:r>
            <a:r>
              <a:rPr lang="zh-CN" altLang="en-US" dirty="0"/>
              <a:t>指数</a:t>
            </a:r>
            <a:r>
              <a:rPr lang="en-US" altLang="zh-CN" dirty="0"/>
              <a:t>)</a:t>
            </a:r>
            <a:r>
              <a:rPr lang="zh-CN" altLang="en-US" dirty="0"/>
              <a:t>：商品的平均成交价格</a:t>
            </a:r>
            <a:r>
              <a:rPr lang="en-US" altLang="zh-CN" dirty="0"/>
              <a:t>(</a:t>
            </a:r>
            <a:r>
              <a:rPr lang="zh-CN" altLang="en-US" dirty="0"/>
              <a:t>为准确洞察，不包含</a:t>
            </a:r>
            <a:r>
              <a:rPr lang="en-US" altLang="zh-CN" dirty="0"/>
              <a:t>0.01</a:t>
            </a:r>
            <a:r>
              <a:rPr lang="zh-CN" altLang="en-US" dirty="0"/>
              <a:t>元的订单数据</a:t>
            </a:r>
            <a:r>
              <a:rPr lang="en-US" altLang="zh-CN" dirty="0"/>
              <a:t>)</a:t>
            </a:r>
            <a:r>
              <a:rPr lang="zh-CN" altLang="en-US" dirty="0"/>
              <a:t>；人均购买量</a:t>
            </a:r>
            <a:r>
              <a:rPr lang="en-US" altLang="zh-CN" dirty="0"/>
              <a:t>(</a:t>
            </a:r>
            <a:r>
              <a:rPr lang="zh-CN" altLang="en-US" dirty="0"/>
              <a:t>指数</a:t>
            </a:r>
            <a:r>
              <a:rPr lang="en-US" altLang="zh-CN" dirty="0"/>
              <a:t>)</a:t>
            </a:r>
            <a:r>
              <a:rPr lang="zh-CN" altLang="en-US" dirty="0"/>
              <a:t>：消费者平均一次购买的商品件数（</a:t>
            </a:r>
            <a:r>
              <a:rPr lang="en-US" altLang="zh-CN" dirty="0"/>
              <a:t>=</a:t>
            </a:r>
            <a:r>
              <a:rPr lang="zh-CN" altLang="en-US" dirty="0"/>
              <a:t>销量</a:t>
            </a:r>
            <a:r>
              <a:rPr lang="en-US" altLang="zh-CN" dirty="0"/>
              <a:t>(</a:t>
            </a:r>
            <a:r>
              <a:rPr lang="zh-CN" altLang="en-US" dirty="0"/>
              <a:t>指数</a:t>
            </a:r>
            <a:r>
              <a:rPr lang="en-US" altLang="zh-CN" dirty="0"/>
              <a:t>)/</a:t>
            </a:r>
            <a:r>
              <a:rPr lang="zh-CN" altLang="en-US" dirty="0"/>
              <a:t>购买人数</a:t>
            </a:r>
            <a:r>
              <a:rPr lang="en-US" altLang="zh-CN" dirty="0"/>
              <a:t>(</a:t>
            </a:r>
            <a:r>
              <a:rPr lang="zh-CN" altLang="en-US" dirty="0"/>
              <a:t>指数</a:t>
            </a:r>
            <a:r>
              <a:rPr lang="en-US" altLang="zh-CN" dirty="0"/>
              <a:t>)/</a:t>
            </a:r>
            <a:r>
              <a:rPr lang="zh-CN" altLang="en-US" dirty="0"/>
              <a:t>购买频次）；购买频次：每个消费者平均购买次数；</a:t>
            </a:r>
            <a:endParaRPr lang="en-US" altLang="zh-CN" dirty="0"/>
          </a:p>
        </p:txBody>
      </p:sp>
      <p:sp>
        <p:nvSpPr>
          <p:cNvPr id="6" name="矩形 5">
            <a:extLst>
              <a:ext uri="{FF2B5EF4-FFF2-40B4-BE49-F238E27FC236}">
                <a16:creationId xmlns:a16="http://schemas.microsoft.com/office/drawing/2014/main" id="{336577F8-392B-4B3E-A931-887F882543D2}"/>
              </a:ext>
            </a:extLst>
          </p:cNvPr>
          <p:cNvSpPr/>
          <p:nvPr/>
        </p:nvSpPr>
        <p:spPr>
          <a:xfrm>
            <a:off x="282372" y="1926270"/>
            <a:ext cx="4446265" cy="4261948"/>
          </a:xfrm>
          <a:prstGeom prst="rect">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37" name="文本框 36">
            <a:extLst>
              <a:ext uri="{FF2B5EF4-FFF2-40B4-BE49-F238E27FC236}">
                <a16:creationId xmlns:a16="http://schemas.microsoft.com/office/drawing/2014/main" id="{7B25D224-726A-428A-83B9-78C329E32AB4}"/>
              </a:ext>
            </a:extLst>
          </p:cNvPr>
          <p:cNvSpPr txBox="1"/>
          <p:nvPr/>
        </p:nvSpPr>
        <p:spPr>
          <a:xfrm>
            <a:off x="451227" y="2179190"/>
            <a:ext cx="3645712" cy="1124219"/>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000000"/>
                </a:solidFill>
                <a:effectLst/>
                <a:uLnTx/>
                <a:uFillTx/>
                <a:latin typeface="微软雅黑" panose="020B0503020204020204" pitchFamily="34" charset="-122"/>
                <a:ea typeface="微软雅黑"/>
                <a:cs typeface="+mn-cs"/>
              </a:rPr>
              <a:t>2023</a:t>
            </a:r>
            <a:r>
              <a:rPr kumimoji="0" lang="zh-CN" altLang="en-US" sz="2000" b="1" i="0" u="none" strike="noStrike" kern="1200" cap="none" spc="0" normalizeH="0" baseline="0" noProof="0" dirty="0">
                <a:ln>
                  <a:noFill/>
                </a:ln>
                <a:solidFill>
                  <a:srgbClr val="000000"/>
                </a:solidFill>
                <a:effectLst/>
                <a:uLnTx/>
                <a:uFillTx/>
                <a:latin typeface="微软雅黑" panose="020B0503020204020204" pitchFamily="34" charset="-122"/>
                <a:ea typeface="微软雅黑"/>
                <a:cs typeface="+mn-cs"/>
              </a:rPr>
              <a:t>年</a:t>
            </a:r>
            <a:r>
              <a:rPr kumimoji="0" lang="en-US" altLang="zh-CN" sz="2000" b="1" i="0" u="none" strike="noStrike" kern="1200" cap="none" spc="0" normalizeH="0" baseline="0" noProof="0" dirty="0">
                <a:ln>
                  <a:noFill/>
                </a:ln>
                <a:solidFill>
                  <a:srgbClr val="000000"/>
                </a:solidFill>
                <a:effectLst/>
                <a:uLnTx/>
                <a:uFillTx/>
                <a:latin typeface="微软雅黑" panose="020B0503020204020204" pitchFamily="34" charset="-122"/>
                <a:ea typeface="微软雅黑"/>
                <a:cs typeface="+mn-cs"/>
              </a:rPr>
              <a:t>12</a:t>
            </a:r>
            <a:r>
              <a:rPr kumimoji="0" lang="zh-CN" altLang="en-US" sz="2000" b="1" i="0" u="none" strike="noStrike" kern="1200" cap="none" spc="0" normalizeH="0" baseline="0" noProof="0" dirty="0">
                <a:ln>
                  <a:noFill/>
                </a:ln>
                <a:solidFill>
                  <a:srgbClr val="000000"/>
                </a:solidFill>
                <a:effectLst/>
                <a:uLnTx/>
                <a:uFillTx/>
                <a:latin typeface="微软雅黑" panose="020B0503020204020204" pitchFamily="34" charset="-122"/>
                <a:ea typeface="微软雅黑"/>
                <a:cs typeface="+mn-cs"/>
              </a:rPr>
              <a:t>月 销售金额</a:t>
            </a:r>
            <a:r>
              <a:rPr kumimoji="0" lang="en-US" altLang="zh-CN" sz="2000" b="1" i="0" u="none" strike="noStrike" kern="1200" cap="none" spc="0" normalizeH="0" baseline="0" noProof="0" dirty="0">
                <a:ln>
                  <a:noFill/>
                </a:ln>
                <a:solidFill>
                  <a:srgbClr val="000000"/>
                </a:solidFill>
                <a:effectLst/>
                <a:uLnTx/>
                <a:uFillTx/>
                <a:latin typeface="微软雅黑" panose="020B0503020204020204" pitchFamily="34" charset="-122"/>
                <a:ea typeface="微软雅黑"/>
                <a:cs typeface="+mn-cs"/>
              </a:rPr>
              <a:t>(</a:t>
            </a:r>
            <a:r>
              <a:rPr kumimoji="0" lang="zh-CN" altLang="en-US" sz="2000" b="1" i="0" u="none" strike="noStrike" kern="1200" cap="none" spc="0" normalizeH="0" baseline="0" noProof="0" dirty="0">
                <a:ln>
                  <a:noFill/>
                </a:ln>
                <a:solidFill>
                  <a:srgbClr val="000000"/>
                </a:solidFill>
                <a:effectLst/>
                <a:uLnTx/>
                <a:uFillTx/>
                <a:latin typeface="微软雅黑" panose="020B0503020204020204" pitchFamily="34" charset="-122"/>
                <a:ea typeface="微软雅黑"/>
                <a:cs typeface="+mn-cs"/>
              </a:rPr>
              <a:t>指数</a:t>
            </a:r>
            <a:r>
              <a:rPr kumimoji="0" lang="en-US" altLang="zh-CN" sz="2000" b="1" i="0" u="none" strike="noStrike" kern="1200" cap="none" spc="0" normalizeH="0" baseline="0" noProof="0" dirty="0">
                <a:ln>
                  <a:noFill/>
                </a:ln>
                <a:solidFill>
                  <a:srgbClr val="000000"/>
                </a:solidFill>
                <a:effectLst/>
                <a:uLnTx/>
                <a:uFillTx/>
                <a:latin typeface="微软雅黑" panose="020B0503020204020204" pitchFamily="34" charset="-122"/>
                <a:ea typeface="微软雅黑"/>
                <a:cs typeface="+mn-cs"/>
              </a:rPr>
              <a:t>)</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rPr>
              <a:t>115,903,210 </a:t>
            </a:r>
          </a:p>
        </p:txBody>
      </p:sp>
      <p:grpSp>
        <p:nvGrpSpPr>
          <p:cNvPr id="34" name="组合 33">
            <a:extLst>
              <a:ext uri="{FF2B5EF4-FFF2-40B4-BE49-F238E27FC236}">
                <a16:creationId xmlns:a16="http://schemas.microsoft.com/office/drawing/2014/main" id="{6CCF18D9-26DA-4944-9B4D-C13193097CEC}"/>
              </a:ext>
            </a:extLst>
          </p:cNvPr>
          <p:cNvGrpSpPr/>
          <p:nvPr/>
        </p:nvGrpSpPr>
        <p:grpSpPr>
          <a:xfrm>
            <a:off x="3527022" y="2514974"/>
            <a:ext cx="1292783" cy="739053"/>
            <a:chOff x="6891969" y="3162297"/>
            <a:chExt cx="1292783" cy="739053"/>
          </a:xfrm>
        </p:grpSpPr>
        <p:sp>
          <p:nvSpPr>
            <p:cNvPr id="35" name="箭头: 上 34">
              <a:extLst>
                <a:ext uri="{FF2B5EF4-FFF2-40B4-BE49-F238E27FC236}">
                  <a16:creationId xmlns:a16="http://schemas.microsoft.com/office/drawing/2014/main" id="{20FAA455-B9BB-4BCD-B11F-58E31D737736}"/>
                </a:ext>
              </a:extLst>
            </p:cNvPr>
            <p:cNvSpPr/>
            <p:nvPr/>
          </p:nvSpPr>
          <p:spPr>
            <a:xfrm flipV="1">
              <a:off x="7376751" y="3162297"/>
              <a:ext cx="323220" cy="476069"/>
            </a:xfrm>
            <a:prstGeom prst="upArrow">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36" name="文本框 35">
              <a:extLst>
                <a:ext uri="{FF2B5EF4-FFF2-40B4-BE49-F238E27FC236}">
                  <a16:creationId xmlns:a16="http://schemas.microsoft.com/office/drawing/2014/main" id="{17450702-6EFF-41A7-864D-7E4434F081C3}"/>
                </a:ext>
              </a:extLst>
            </p:cNvPr>
            <p:cNvSpPr txBox="1"/>
            <p:nvPr/>
          </p:nvSpPr>
          <p:spPr>
            <a:xfrm>
              <a:off x="6891969" y="3624351"/>
              <a:ext cx="1292783"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r>
                <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-18%</a:t>
              </a:r>
            </a:p>
          </p:txBody>
        </p:sp>
      </p:grpSp>
      <p:sp>
        <p:nvSpPr>
          <p:cNvPr id="31" name="矩形 30">
            <a:extLst>
              <a:ext uri="{FF2B5EF4-FFF2-40B4-BE49-F238E27FC236}">
                <a16:creationId xmlns:a16="http://schemas.microsoft.com/office/drawing/2014/main" id="{4B6B6B7F-B394-4749-847F-5F2E9A5D3255}"/>
              </a:ext>
            </a:extLst>
          </p:cNvPr>
          <p:cNvSpPr/>
          <p:nvPr/>
        </p:nvSpPr>
        <p:spPr>
          <a:xfrm>
            <a:off x="4931828" y="1926269"/>
            <a:ext cx="6977799" cy="2700723"/>
          </a:xfrm>
          <a:prstGeom prst="rect">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28" name="iconfont-1016-791856">
            <a:extLst>
              <a:ext uri="{FF2B5EF4-FFF2-40B4-BE49-F238E27FC236}">
                <a16:creationId xmlns:a16="http://schemas.microsoft.com/office/drawing/2014/main" id="{A6873F14-DC15-4805-9612-99B58556532F}"/>
              </a:ext>
            </a:extLst>
          </p:cNvPr>
          <p:cNvSpPr/>
          <p:nvPr/>
        </p:nvSpPr>
        <p:spPr>
          <a:xfrm>
            <a:off x="5133986" y="2980539"/>
            <a:ext cx="609685" cy="587258"/>
          </a:xfrm>
          <a:custGeom>
            <a:avLst/>
            <a:gdLst>
              <a:gd name="T0" fmla="*/ 4658 w 12912"/>
              <a:gd name="T1" fmla="*/ 6919 h 12436"/>
              <a:gd name="T2" fmla="*/ 5030 w 12912"/>
              <a:gd name="T3" fmla="*/ 6982 h 12436"/>
              <a:gd name="T4" fmla="*/ 9165 w 12912"/>
              <a:gd name="T5" fmla="*/ 6982 h 12436"/>
              <a:gd name="T6" fmla="*/ 10444 w 12912"/>
              <a:gd name="T7" fmla="*/ 6207 h 12436"/>
              <a:gd name="T8" fmla="*/ 12683 w 12912"/>
              <a:gd name="T9" fmla="*/ 2011 h 12436"/>
              <a:gd name="T10" fmla="*/ 12216 w 12912"/>
              <a:gd name="T11" fmla="*/ 1236 h 12436"/>
              <a:gd name="T12" fmla="*/ 2958 w 12912"/>
              <a:gd name="T13" fmla="*/ 1236 h 12436"/>
              <a:gd name="T14" fmla="*/ 2255 w 12912"/>
              <a:gd name="T15" fmla="*/ 0 h 12436"/>
              <a:gd name="T16" fmla="*/ 0 w 12912"/>
              <a:gd name="T17" fmla="*/ 0 h 12436"/>
              <a:gd name="T18" fmla="*/ 0 w 12912"/>
              <a:gd name="T19" fmla="*/ 1114 h 12436"/>
              <a:gd name="T20" fmla="*/ 1301 w 12912"/>
              <a:gd name="T21" fmla="*/ 1114 h 12436"/>
              <a:gd name="T22" fmla="*/ 1389 w 12912"/>
              <a:gd name="T23" fmla="*/ 1236 h 12436"/>
              <a:gd name="T24" fmla="*/ 1389 w 12912"/>
              <a:gd name="T25" fmla="*/ 1236 h 12436"/>
              <a:gd name="T26" fmla="*/ 1376 w 12912"/>
              <a:gd name="T27" fmla="*/ 1236 h 12436"/>
              <a:gd name="T28" fmla="*/ 3728 w 12912"/>
              <a:gd name="T29" fmla="*/ 6082 h 12436"/>
              <a:gd name="T30" fmla="*/ 2804 w 12912"/>
              <a:gd name="T31" fmla="*/ 7731 h 12436"/>
              <a:gd name="T32" fmla="*/ 3473 w 12912"/>
              <a:gd name="T33" fmla="*/ 9307 h 12436"/>
              <a:gd name="T34" fmla="*/ 11491 w 12912"/>
              <a:gd name="T35" fmla="*/ 9307 h 12436"/>
              <a:gd name="T36" fmla="*/ 11491 w 12912"/>
              <a:gd name="T37" fmla="*/ 8147 h 12436"/>
              <a:gd name="T38" fmla="*/ 4135 w 12912"/>
              <a:gd name="T39" fmla="*/ 8147 h 12436"/>
              <a:gd name="T40" fmla="*/ 4026 w 12912"/>
              <a:gd name="T41" fmla="*/ 7965 h 12436"/>
              <a:gd name="T42" fmla="*/ 4658 w 12912"/>
              <a:gd name="T43" fmla="*/ 6919 h 12436"/>
              <a:gd name="T44" fmla="*/ 3964 w 12912"/>
              <a:gd name="T45" fmla="*/ 12436 h 12436"/>
              <a:gd name="T46" fmla="*/ 5309 w 12912"/>
              <a:gd name="T47" fmla="*/ 11091 h 12436"/>
              <a:gd name="T48" fmla="*/ 3964 w 12912"/>
              <a:gd name="T49" fmla="*/ 9745 h 12436"/>
              <a:gd name="T50" fmla="*/ 2618 w 12912"/>
              <a:gd name="T51" fmla="*/ 11091 h 12436"/>
              <a:gd name="T52" fmla="*/ 3964 w 12912"/>
              <a:gd name="T53" fmla="*/ 12436 h 12436"/>
              <a:gd name="T54" fmla="*/ 10145 w 12912"/>
              <a:gd name="T55" fmla="*/ 12436 h 12436"/>
              <a:gd name="T56" fmla="*/ 11491 w 12912"/>
              <a:gd name="T57" fmla="*/ 11091 h 12436"/>
              <a:gd name="T58" fmla="*/ 10145 w 12912"/>
              <a:gd name="T59" fmla="*/ 9745 h 12436"/>
              <a:gd name="T60" fmla="*/ 8800 w 12912"/>
              <a:gd name="T61" fmla="*/ 11091 h 12436"/>
              <a:gd name="T62" fmla="*/ 10145 w 12912"/>
              <a:gd name="T63" fmla="*/ 12436 h 12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912" h="12436">
                <a:moveTo>
                  <a:pt x="4658" y="6919"/>
                </a:moveTo>
                <a:cubicBezTo>
                  <a:pt x="4782" y="6959"/>
                  <a:pt x="4909" y="6982"/>
                  <a:pt x="5030" y="6982"/>
                </a:cubicBezTo>
                <a:lnTo>
                  <a:pt x="9165" y="6982"/>
                </a:lnTo>
                <a:cubicBezTo>
                  <a:pt x="9643" y="6982"/>
                  <a:pt x="10213" y="6640"/>
                  <a:pt x="10444" y="6207"/>
                </a:cubicBezTo>
                <a:lnTo>
                  <a:pt x="12683" y="2011"/>
                </a:lnTo>
                <a:cubicBezTo>
                  <a:pt x="12912" y="1583"/>
                  <a:pt x="12707" y="1236"/>
                  <a:pt x="12216" y="1236"/>
                </a:cubicBezTo>
                <a:lnTo>
                  <a:pt x="2958" y="1236"/>
                </a:lnTo>
                <a:lnTo>
                  <a:pt x="2255" y="0"/>
                </a:lnTo>
                <a:lnTo>
                  <a:pt x="0" y="0"/>
                </a:lnTo>
                <a:lnTo>
                  <a:pt x="0" y="1114"/>
                </a:lnTo>
                <a:lnTo>
                  <a:pt x="1301" y="1114"/>
                </a:lnTo>
                <a:lnTo>
                  <a:pt x="1389" y="1236"/>
                </a:lnTo>
                <a:lnTo>
                  <a:pt x="1389" y="1236"/>
                </a:lnTo>
                <a:lnTo>
                  <a:pt x="1376" y="1236"/>
                </a:lnTo>
                <a:lnTo>
                  <a:pt x="3728" y="6082"/>
                </a:lnTo>
                <a:lnTo>
                  <a:pt x="2804" y="7731"/>
                </a:lnTo>
                <a:cubicBezTo>
                  <a:pt x="2360" y="8522"/>
                  <a:pt x="2737" y="9235"/>
                  <a:pt x="3473" y="9307"/>
                </a:cubicBezTo>
                <a:lnTo>
                  <a:pt x="11491" y="9307"/>
                </a:lnTo>
                <a:lnTo>
                  <a:pt x="11491" y="8147"/>
                </a:lnTo>
                <a:lnTo>
                  <a:pt x="4135" y="8147"/>
                </a:lnTo>
                <a:cubicBezTo>
                  <a:pt x="4014" y="8147"/>
                  <a:pt x="3968" y="8061"/>
                  <a:pt x="4026" y="7965"/>
                </a:cubicBezTo>
                <a:lnTo>
                  <a:pt x="4658" y="6919"/>
                </a:lnTo>
                <a:close/>
                <a:moveTo>
                  <a:pt x="3964" y="12436"/>
                </a:moveTo>
                <a:cubicBezTo>
                  <a:pt x="4707" y="12436"/>
                  <a:pt x="5309" y="11834"/>
                  <a:pt x="5309" y="11091"/>
                </a:cubicBezTo>
                <a:cubicBezTo>
                  <a:pt x="5309" y="10348"/>
                  <a:pt x="4707" y="9745"/>
                  <a:pt x="3964" y="9745"/>
                </a:cubicBezTo>
                <a:cubicBezTo>
                  <a:pt x="3221" y="9745"/>
                  <a:pt x="2618" y="10348"/>
                  <a:pt x="2618" y="11091"/>
                </a:cubicBezTo>
                <a:cubicBezTo>
                  <a:pt x="2618" y="11834"/>
                  <a:pt x="3221" y="12436"/>
                  <a:pt x="3964" y="12436"/>
                </a:cubicBezTo>
                <a:close/>
                <a:moveTo>
                  <a:pt x="10145" y="12436"/>
                </a:moveTo>
                <a:cubicBezTo>
                  <a:pt x="10889" y="12436"/>
                  <a:pt x="11491" y="11834"/>
                  <a:pt x="11491" y="11091"/>
                </a:cubicBezTo>
                <a:cubicBezTo>
                  <a:pt x="11491" y="10348"/>
                  <a:pt x="10889" y="9745"/>
                  <a:pt x="10145" y="9745"/>
                </a:cubicBezTo>
                <a:cubicBezTo>
                  <a:pt x="9402" y="9745"/>
                  <a:pt x="8800" y="10348"/>
                  <a:pt x="8800" y="11091"/>
                </a:cubicBezTo>
                <a:cubicBezTo>
                  <a:pt x="8800" y="11834"/>
                  <a:pt x="9402" y="12436"/>
                  <a:pt x="10145" y="12436"/>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Microsoft YaHei UI"/>
              <a:ea typeface="微软雅黑"/>
              <a:cs typeface="+mn-cs"/>
            </a:endParaRPr>
          </a:p>
        </p:txBody>
      </p:sp>
      <p:sp>
        <p:nvSpPr>
          <p:cNvPr id="72" name="文本框 71">
            <a:extLst>
              <a:ext uri="{FF2B5EF4-FFF2-40B4-BE49-F238E27FC236}">
                <a16:creationId xmlns:a16="http://schemas.microsoft.com/office/drawing/2014/main" id="{9D0BC17A-0148-483E-8982-4428148D9A8E}"/>
              </a:ext>
            </a:extLst>
          </p:cNvPr>
          <p:cNvSpPr txBox="1"/>
          <p:nvPr/>
        </p:nvSpPr>
        <p:spPr>
          <a:xfrm>
            <a:off x="7469693" y="3436521"/>
            <a:ext cx="1292783"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r>
              <a:rPr kumimoji="0" lang="en-US" altLang="zh-CN" sz="1200" b="0" i="0" u="none" strike="noStrike" kern="1200" cap="none" spc="0" normalizeH="0" baseline="0" noProof="0" dirty="0">
                <a:ln>
                  <a:noFill/>
                </a:ln>
                <a:solidFill>
                  <a:srgbClr val="49711E"/>
                </a:solidFill>
                <a:effectLst/>
                <a:uLnTx/>
                <a:uFillTx/>
                <a:latin typeface="微软雅黑" panose="020B0503020204020204" pitchFamily="34" charset="-122"/>
                <a:ea typeface="微软雅黑" panose="020B0503020204020204" pitchFamily="34" charset="-122"/>
                <a:cs typeface="+mn-cs"/>
              </a:rPr>
              <a:t>+0.6%</a:t>
            </a:r>
          </a:p>
        </p:txBody>
      </p:sp>
      <p:sp>
        <p:nvSpPr>
          <p:cNvPr id="29" name="文本框 28">
            <a:extLst>
              <a:ext uri="{FF2B5EF4-FFF2-40B4-BE49-F238E27FC236}">
                <a16:creationId xmlns:a16="http://schemas.microsoft.com/office/drawing/2014/main" id="{02E5A7F1-C66E-469E-A8EA-2E02F875DEB5}"/>
              </a:ext>
            </a:extLst>
          </p:cNvPr>
          <p:cNvSpPr txBox="1"/>
          <p:nvPr/>
        </p:nvSpPr>
        <p:spPr>
          <a:xfrm>
            <a:off x="5876509" y="2753048"/>
            <a:ext cx="1713410" cy="1042721"/>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销量</a:t>
            </a:r>
            <a:r>
              <a:rPr kumimoji="0" lang="en-US" altLang="zh-CN" sz="20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a:t>
            </a:r>
            <a:r>
              <a:rPr kumimoji="0" lang="zh-CN" altLang="en-US" sz="20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指数</a:t>
            </a:r>
            <a:r>
              <a:rPr kumimoji="0" lang="en-US" altLang="zh-CN" sz="20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panose="020B0503020204020204" pitchFamily="34" charset="-122"/>
                <a:cs typeface="+mn-cs"/>
              </a:rPr>
              <a:t>2,482,440     </a:t>
            </a:r>
          </a:p>
        </p:txBody>
      </p:sp>
      <p:sp>
        <p:nvSpPr>
          <p:cNvPr id="77" name="文本框 76">
            <a:extLst>
              <a:ext uri="{FF2B5EF4-FFF2-40B4-BE49-F238E27FC236}">
                <a16:creationId xmlns:a16="http://schemas.microsoft.com/office/drawing/2014/main" id="{77FE11CC-E848-4201-9A0B-97C8D56B6EA9}"/>
              </a:ext>
            </a:extLst>
          </p:cNvPr>
          <p:cNvSpPr txBox="1"/>
          <p:nvPr/>
        </p:nvSpPr>
        <p:spPr>
          <a:xfrm>
            <a:off x="8796202" y="2061542"/>
            <a:ext cx="1679913" cy="692049"/>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购买人数</a:t>
            </a:r>
            <a:r>
              <a:rPr kumimoji="0" lang="en-US" altLang="zh-CN" sz="16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a:t>
            </a:r>
            <a:r>
              <a:rPr kumimoji="0" lang="zh-CN" altLang="en-US" sz="16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指数</a:t>
            </a:r>
            <a:r>
              <a:rPr kumimoji="0" lang="en-US" altLang="zh-CN" sz="16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a:t>
            </a: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panose="020B0503020204020204" pitchFamily="34" charset="-122"/>
                <a:cs typeface="+mn-cs"/>
              </a:rPr>
              <a:t>4,700,000    </a:t>
            </a:r>
          </a:p>
        </p:txBody>
      </p:sp>
      <p:grpSp>
        <p:nvGrpSpPr>
          <p:cNvPr id="38" name="组合 37">
            <a:extLst>
              <a:ext uri="{FF2B5EF4-FFF2-40B4-BE49-F238E27FC236}">
                <a16:creationId xmlns:a16="http://schemas.microsoft.com/office/drawing/2014/main" id="{856C9A8D-F6F8-49AD-90D0-5D2EE8D7793E}"/>
              </a:ext>
            </a:extLst>
          </p:cNvPr>
          <p:cNvGrpSpPr/>
          <p:nvPr/>
        </p:nvGrpSpPr>
        <p:grpSpPr>
          <a:xfrm>
            <a:off x="10194524" y="2118974"/>
            <a:ext cx="1292783" cy="676719"/>
            <a:chOff x="6891969" y="3224631"/>
            <a:chExt cx="1292783" cy="676719"/>
          </a:xfrm>
        </p:grpSpPr>
        <p:sp>
          <p:nvSpPr>
            <p:cNvPr id="39" name="箭头: 上 38">
              <a:extLst>
                <a:ext uri="{FF2B5EF4-FFF2-40B4-BE49-F238E27FC236}">
                  <a16:creationId xmlns:a16="http://schemas.microsoft.com/office/drawing/2014/main" id="{EFEE531E-ED63-4EA6-B3AC-CB8930E1CA39}"/>
                </a:ext>
              </a:extLst>
            </p:cNvPr>
            <p:cNvSpPr/>
            <p:nvPr/>
          </p:nvSpPr>
          <p:spPr>
            <a:xfrm flipV="1">
              <a:off x="7383064" y="3224631"/>
              <a:ext cx="288000" cy="396000"/>
            </a:xfrm>
            <a:prstGeom prst="upArrow">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40" name="文本框 39">
              <a:extLst>
                <a:ext uri="{FF2B5EF4-FFF2-40B4-BE49-F238E27FC236}">
                  <a16:creationId xmlns:a16="http://schemas.microsoft.com/office/drawing/2014/main" id="{40147274-7927-43EA-8D8F-52B67DA93BDF}"/>
                </a:ext>
              </a:extLst>
            </p:cNvPr>
            <p:cNvSpPr txBox="1"/>
            <p:nvPr/>
          </p:nvSpPr>
          <p:spPr>
            <a:xfrm>
              <a:off x="6891969" y="3624351"/>
              <a:ext cx="1292783"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r>
                <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-10%</a:t>
              </a:r>
            </a:p>
          </p:txBody>
        </p:sp>
      </p:grpSp>
      <p:sp>
        <p:nvSpPr>
          <p:cNvPr id="33" name="文本框 32">
            <a:extLst>
              <a:ext uri="{FF2B5EF4-FFF2-40B4-BE49-F238E27FC236}">
                <a16:creationId xmlns:a16="http://schemas.microsoft.com/office/drawing/2014/main" id="{C00D6CFF-A5E0-48EE-9432-171E373D9D3C}"/>
              </a:ext>
            </a:extLst>
          </p:cNvPr>
          <p:cNvSpPr txBox="1"/>
          <p:nvPr/>
        </p:nvSpPr>
        <p:spPr>
          <a:xfrm>
            <a:off x="8792355" y="2978291"/>
            <a:ext cx="1705127" cy="692049"/>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购买频次</a:t>
            </a:r>
            <a:endParaRPr kumimoji="0" lang="en-US" altLang="zh-CN" sz="16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panose="020B0503020204020204" pitchFamily="34" charset="-122"/>
                <a:cs typeface="+mn-cs"/>
              </a:rPr>
              <a:t>1.46</a:t>
            </a:r>
          </a:p>
        </p:txBody>
      </p:sp>
      <p:sp>
        <p:nvSpPr>
          <p:cNvPr id="49" name="文本框 48">
            <a:extLst>
              <a:ext uri="{FF2B5EF4-FFF2-40B4-BE49-F238E27FC236}">
                <a16:creationId xmlns:a16="http://schemas.microsoft.com/office/drawing/2014/main" id="{F92B9C8D-B08B-46B9-9689-0601DE545189}"/>
              </a:ext>
            </a:extLst>
          </p:cNvPr>
          <p:cNvSpPr txBox="1"/>
          <p:nvPr/>
        </p:nvSpPr>
        <p:spPr>
          <a:xfrm>
            <a:off x="10138569" y="3378077"/>
            <a:ext cx="1370401"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r>
              <a:rPr kumimoji="0" lang="en-US" altLang="zh-CN" sz="1200" b="0" i="0" u="none" strike="noStrike" kern="1200" cap="none" spc="0" normalizeH="0" baseline="0" noProof="0" dirty="0">
                <a:ln>
                  <a:noFill/>
                </a:ln>
                <a:solidFill>
                  <a:srgbClr val="49711E"/>
                </a:solidFill>
                <a:effectLst/>
                <a:uLnTx/>
                <a:uFillTx/>
                <a:latin typeface="微软雅黑" panose="020B0503020204020204" pitchFamily="34" charset="-122"/>
                <a:ea typeface="微软雅黑" panose="020B0503020204020204" pitchFamily="34" charset="-122"/>
                <a:cs typeface="+mn-cs"/>
              </a:rPr>
              <a:t>+2%</a:t>
            </a:r>
          </a:p>
        </p:txBody>
      </p:sp>
      <p:sp>
        <p:nvSpPr>
          <p:cNvPr id="80" name="矩形 79">
            <a:extLst>
              <a:ext uri="{FF2B5EF4-FFF2-40B4-BE49-F238E27FC236}">
                <a16:creationId xmlns:a16="http://schemas.microsoft.com/office/drawing/2014/main" id="{4334FCF8-3B8E-4F65-A339-7212A8431924}"/>
              </a:ext>
            </a:extLst>
          </p:cNvPr>
          <p:cNvSpPr/>
          <p:nvPr/>
        </p:nvSpPr>
        <p:spPr>
          <a:xfrm>
            <a:off x="4931828" y="4802065"/>
            <a:ext cx="6977799" cy="1386152"/>
          </a:xfrm>
          <a:prstGeom prst="rect">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82" name="iconfont-10796-5191319">
            <a:extLst>
              <a:ext uri="{FF2B5EF4-FFF2-40B4-BE49-F238E27FC236}">
                <a16:creationId xmlns:a16="http://schemas.microsoft.com/office/drawing/2014/main" id="{94D0806A-A069-48D4-BAAE-432CD6E6DD84}"/>
              </a:ext>
            </a:extLst>
          </p:cNvPr>
          <p:cNvSpPr/>
          <p:nvPr/>
        </p:nvSpPr>
        <p:spPr>
          <a:xfrm>
            <a:off x="5169826" y="5221936"/>
            <a:ext cx="609685" cy="609685"/>
          </a:xfrm>
          <a:custGeom>
            <a:avLst/>
            <a:gdLst>
              <a:gd name="T0" fmla="*/ 3413 w 7680"/>
              <a:gd name="T1" fmla="*/ 4267 h 7680"/>
              <a:gd name="T2" fmla="*/ 3413 w 7680"/>
              <a:gd name="T3" fmla="*/ 4693 h 7680"/>
              <a:gd name="T4" fmla="*/ 2559 w 7680"/>
              <a:gd name="T5" fmla="*/ 4693 h 7680"/>
              <a:gd name="T6" fmla="*/ 2133 w 7680"/>
              <a:gd name="T7" fmla="*/ 5120 h 7680"/>
              <a:gd name="T8" fmla="*/ 2559 w 7680"/>
              <a:gd name="T9" fmla="*/ 5547 h 7680"/>
              <a:gd name="T10" fmla="*/ 3413 w 7680"/>
              <a:gd name="T11" fmla="*/ 5547 h 7680"/>
              <a:gd name="T12" fmla="*/ 3413 w 7680"/>
              <a:gd name="T13" fmla="*/ 5972 h 7680"/>
              <a:gd name="T14" fmla="*/ 3840 w 7680"/>
              <a:gd name="T15" fmla="*/ 6400 h 7680"/>
              <a:gd name="T16" fmla="*/ 4267 w 7680"/>
              <a:gd name="T17" fmla="*/ 5972 h 7680"/>
              <a:gd name="T18" fmla="*/ 4267 w 7680"/>
              <a:gd name="T19" fmla="*/ 5547 h 7680"/>
              <a:gd name="T20" fmla="*/ 5121 w 7680"/>
              <a:gd name="T21" fmla="*/ 5547 h 7680"/>
              <a:gd name="T22" fmla="*/ 5547 w 7680"/>
              <a:gd name="T23" fmla="*/ 5120 h 7680"/>
              <a:gd name="T24" fmla="*/ 5121 w 7680"/>
              <a:gd name="T25" fmla="*/ 4693 h 7680"/>
              <a:gd name="T26" fmla="*/ 4267 w 7680"/>
              <a:gd name="T27" fmla="*/ 4693 h 7680"/>
              <a:gd name="T28" fmla="*/ 4267 w 7680"/>
              <a:gd name="T29" fmla="*/ 4267 h 7680"/>
              <a:gd name="T30" fmla="*/ 5121 w 7680"/>
              <a:gd name="T31" fmla="*/ 4267 h 7680"/>
              <a:gd name="T32" fmla="*/ 5547 w 7680"/>
              <a:gd name="T33" fmla="*/ 3840 h 7680"/>
              <a:gd name="T34" fmla="*/ 5121 w 7680"/>
              <a:gd name="T35" fmla="*/ 3413 h 7680"/>
              <a:gd name="T36" fmla="*/ 4456 w 7680"/>
              <a:gd name="T37" fmla="*/ 3413 h 7680"/>
              <a:gd name="T38" fmla="*/ 5419 w 7680"/>
              <a:gd name="T39" fmla="*/ 2459 h 7680"/>
              <a:gd name="T40" fmla="*/ 5416 w 7680"/>
              <a:gd name="T41" fmla="*/ 1837 h 7680"/>
              <a:gd name="T42" fmla="*/ 4789 w 7680"/>
              <a:gd name="T43" fmla="*/ 1834 h 7680"/>
              <a:gd name="T44" fmla="*/ 3841 w 7680"/>
              <a:gd name="T45" fmla="*/ 2774 h 7680"/>
              <a:gd name="T46" fmla="*/ 2892 w 7680"/>
              <a:gd name="T47" fmla="*/ 1834 h 7680"/>
              <a:gd name="T48" fmla="*/ 2265 w 7680"/>
              <a:gd name="T49" fmla="*/ 1837 h 7680"/>
              <a:gd name="T50" fmla="*/ 2262 w 7680"/>
              <a:gd name="T51" fmla="*/ 2459 h 7680"/>
              <a:gd name="T52" fmla="*/ 3226 w 7680"/>
              <a:gd name="T53" fmla="*/ 3413 h 7680"/>
              <a:gd name="T54" fmla="*/ 2559 w 7680"/>
              <a:gd name="T55" fmla="*/ 3413 h 7680"/>
              <a:gd name="T56" fmla="*/ 2133 w 7680"/>
              <a:gd name="T57" fmla="*/ 3840 h 7680"/>
              <a:gd name="T58" fmla="*/ 2559 w 7680"/>
              <a:gd name="T59" fmla="*/ 4267 h 7680"/>
              <a:gd name="T60" fmla="*/ 3413 w 7680"/>
              <a:gd name="T61" fmla="*/ 4267 h 7680"/>
              <a:gd name="T62" fmla="*/ 0 w 7680"/>
              <a:gd name="T63" fmla="*/ 851 h 7680"/>
              <a:gd name="T64" fmla="*/ 851 w 7680"/>
              <a:gd name="T65" fmla="*/ 0 h 7680"/>
              <a:gd name="T66" fmla="*/ 6829 w 7680"/>
              <a:gd name="T67" fmla="*/ 0 h 7680"/>
              <a:gd name="T68" fmla="*/ 7680 w 7680"/>
              <a:gd name="T69" fmla="*/ 851 h 7680"/>
              <a:gd name="T70" fmla="*/ 7680 w 7680"/>
              <a:gd name="T71" fmla="*/ 6829 h 7680"/>
              <a:gd name="T72" fmla="*/ 6829 w 7680"/>
              <a:gd name="T73" fmla="*/ 7680 h 7680"/>
              <a:gd name="T74" fmla="*/ 851 w 7680"/>
              <a:gd name="T75" fmla="*/ 7680 h 7680"/>
              <a:gd name="T76" fmla="*/ 0 w 7680"/>
              <a:gd name="T77" fmla="*/ 6829 h 7680"/>
              <a:gd name="T78" fmla="*/ 0 w 7680"/>
              <a:gd name="T79" fmla="*/ 851 h 7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680" h="7680">
                <a:moveTo>
                  <a:pt x="3413" y="4267"/>
                </a:moveTo>
                <a:lnTo>
                  <a:pt x="3413" y="4693"/>
                </a:lnTo>
                <a:lnTo>
                  <a:pt x="2559" y="4693"/>
                </a:lnTo>
                <a:cubicBezTo>
                  <a:pt x="2327" y="4693"/>
                  <a:pt x="2133" y="4884"/>
                  <a:pt x="2133" y="5120"/>
                </a:cubicBezTo>
                <a:cubicBezTo>
                  <a:pt x="2133" y="5357"/>
                  <a:pt x="2324" y="5547"/>
                  <a:pt x="2559" y="5547"/>
                </a:cubicBezTo>
                <a:lnTo>
                  <a:pt x="3413" y="5547"/>
                </a:lnTo>
                <a:lnTo>
                  <a:pt x="3413" y="5972"/>
                </a:lnTo>
                <a:cubicBezTo>
                  <a:pt x="3411" y="6209"/>
                  <a:pt x="3603" y="6401"/>
                  <a:pt x="3840" y="6400"/>
                </a:cubicBezTo>
                <a:cubicBezTo>
                  <a:pt x="4077" y="6400"/>
                  <a:pt x="4267" y="6208"/>
                  <a:pt x="4267" y="5972"/>
                </a:cubicBezTo>
                <a:lnTo>
                  <a:pt x="4267" y="5547"/>
                </a:lnTo>
                <a:lnTo>
                  <a:pt x="5121" y="5547"/>
                </a:lnTo>
                <a:cubicBezTo>
                  <a:pt x="5353" y="5547"/>
                  <a:pt x="5547" y="5356"/>
                  <a:pt x="5547" y="5120"/>
                </a:cubicBezTo>
                <a:cubicBezTo>
                  <a:pt x="5547" y="4883"/>
                  <a:pt x="5356" y="4693"/>
                  <a:pt x="5121" y="4693"/>
                </a:cubicBezTo>
                <a:lnTo>
                  <a:pt x="4267" y="4693"/>
                </a:lnTo>
                <a:lnTo>
                  <a:pt x="4267" y="4267"/>
                </a:lnTo>
                <a:lnTo>
                  <a:pt x="5121" y="4267"/>
                </a:lnTo>
                <a:cubicBezTo>
                  <a:pt x="5353" y="4267"/>
                  <a:pt x="5547" y="4076"/>
                  <a:pt x="5547" y="3840"/>
                </a:cubicBezTo>
                <a:cubicBezTo>
                  <a:pt x="5547" y="3603"/>
                  <a:pt x="5356" y="3413"/>
                  <a:pt x="5121" y="3413"/>
                </a:cubicBezTo>
                <a:lnTo>
                  <a:pt x="4456" y="3413"/>
                </a:lnTo>
                <a:lnTo>
                  <a:pt x="5419" y="2459"/>
                </a:lnTo>
                <a:cubicBezTo>
                  <a:pt x="5590" y="2287"/>
                  <a:pt x="5589" y="2008"/>
                  <a:pt x="5416" y="1837"/>
                </a:cubicBezTo>
                <a:cubicBezTo>
                  <a:pt x="5243" y="1664"/>
                  <a:pt x="4963" y="1663"/>
                  <a:pt x="4789" y="1834"/>
                </a:cubicBezTo>
                <a:lnTo>
                  <a:pt x="3841" y="2774"/>
                </a:lnTo>
                <a:lnTo>
                  <a:pt x="2892" y="1834"/>
                </a:lnTo>
                <a:cubicBezTo>
                  <a:pt x="2717" y="1665"/>
                  <a:pt x="2439" y="1666"/>
                  <a:pt x="2265" y="1837"/>
                </a:cubicBezTo>
                <a:cubicBezTo>
                  <a:pt x="2090" y="2007"/>
                  <a:pt x="2089" y="2287"/>
                  <a:pt x="2262" y="2459"/>
                </a:cubicBezTo>
                <a:lnTo>
                  <a:pt x="3226" y="3413"/>
                </a:lnTo>
                <a:lnTo>
                  <a:pt x="2559" y="3413"/>
                </a:lnTo>
                <a:cubicBezTo>
                  <a:pt x="2327" y="3413"/>
                  <a:pt x="2133" y="3604"/>
                  <a:pt x="2133" y="3840"/>
                </a:cubicBezTo>
                <a:cubicBezTo>
                  <a:pt x="2133" y="4077"/>
                  <a:pt x="2324" y="4267"/>
                  <a:pt x="2559" y="4267"/>
                </a:cubicBezTo>
                <a:lnTo>
                  <a:pt x="3413" y="4267"/>
                </a:lnTo>
                <a:close/>
                <a:moveTo>
                  <a:pt x="0" y="851"/>
                </a:moveTo>
                <a:cubicBezTo>
                  <a:pt x="0" y="381"/>
                  <a:pt x="381" y="0"/>
                  <a:pt x="851" y="0"/>
                </a:cubicBezTo>
                <a:lnTo>
                  <a:pt x="6829" y="0"/>
                </a:lnTo>
                <a:cubicBezTo>
                  <a:pt x="7299" y="0"/>
                  <a:pt x="7680" y="381"/>
                  <a:pt x="7680" y="851"/>
                </a:cubicBezTo>
                <a:lnTo>
                  <a:pt x="7680" y="6829"/>
                </a:lnTo>
                <a:cubicBezTo>
                  <a:pt x="7680" y="7299"/>
                  <a:pt x="7299" y="7680"/>
                  <a:pt x="6829" y="7680"/>
                </a:cubicBezTo>
                <a:lnTo>
                  <a:pt x="851" y="7680"/>
                </a:lnTo>
                <a:cubicBezTo>
                  <a:pt x="381" y="7680"/>
                  <a:pt x="0" y="7299"/>
                  <a:pt x="0" y="6829"/>
                </a:cubicBezTo>
                <a:lnTo>
                  <a:pt x="0" y="851"/>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Microsoft YaHei UI"/>
              <a:ea typeface="微软雅黑"/>
              <a:cs typeface="+mn-cs"/>
            </a:endParaRPr>
          </a:p>
        </p:txBody>
      </p:sp>
      <p:sp>
        <p:nvSpPr>
          <p:cNvPr id="50" name="箭头: 上 49">
            <a:extLst>
              <a:ext uri="{FF2B5EF4-FFF2-40B4-BE49-F238E27FC236}">
                <a16:creationId xmlns:a16="http://schemas.microsoft.com/office/drawing/2014/main" id="{083DFA1A-31E4-4ED7-B171-8BFF3B59B82A}"/>
              </a:ext>
            </a:extLst>
          </p:cNvPr>
          <p:cNvSpPr/>
          <p:nvPr/>
        </p:nvSpPr>
        <p:spPr>
          <a:xfrm>
            <a:off x="7958338" y="2883719"/>
            <a:ext cx="323220" cy="476069"/>
          </a:xfrm>
          <a:prstGeom prst="upArrow">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C00000"/>
              </a:solidFill>
              <a:effectLst/>
              <a:uLnTx/>
              <a:uFillTx/>
              <a:latin typeface="Verdana"/>
              <a:ea typeface="微软雅黑" panose="020B0503020204020204" pitchFamily="34" charset="-122"/>
              <a:cs typeface="+mn-cs"/>
            </a:endParaRPr>
          </a:p>
        </p:txBody>
      </p:sp>
      <p:sp>
        <p:nvSpPr>
          <p:cNvPr id="53" name="文本框 52">
            <a:extLst>
              <a:ext uri="{FF2B5EF4-FFF2-40B4-BE49-F238E27FC236}">
                <a16:creationId xmlns:a16="http://schemas.microsoft.com/office/drawing/2014/main" id="{83B49BEF-A2B8-47E7-9C6C-B3FE93D76A4F}"/>
              </a:ext>
            </a:extLst>
          </p:cNvPr>
          <p:cNvSpPr txBox="1"/>
          <p:nvPr/>
        </p:nvSpPr>
        <p:spPr>
          <a:xfrm>
            <a:off x="5992870" y="4998790"/>
            <a:ext cx="2003578" cy="1042721"/>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平均价格</a:t>
            </a:r>
            <a:r>
              <a:rPr kumimoji="0" lang="en-US" altLang="zh-CN" sz="20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a:t>
            </a:r>
            <a:r>
              <a:rPr kumimoji="0" lang="zh-CN" altLang="en-US" sz="20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指数</a:t>
            </a:r>
            <a:r>
              <a:rPr kumimoji="0" lang="en-US" altLang="zh-CN" sz="20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panose="020B0503020204020204" pitchFamily="34" charset="-122"/>
                <a:cs typeface="+mn-cs"/>
              </a:rPr>
              <a:t>47     </a:t>
            </a:r>
          </a:p>
        </p:txBody>
      </p:sp>
      <p:sp>
        <p:nvSpPr>
          <p:cNvPr id="54" name="文本框 53">
            <a:extLst>
              <a:ext uri="{FF2B5EF4-FFF2-40B4-BE49-F238E27FC236}">
                <a16:creationId xmlns:a16="http://schemas.microsoft.com/office/drawing/2014/main" id="{A18015D5-0404-4D17-BD2D-FC27FB4FCF35}"/>
              </a:ext>
            </a:extLst>
          </p:cNvPr>
          <p:cNvSpPr txBox="1"/>
          <p:nvPr/>
        </p:nvSpPr>
        <p:spPr>
          <a:xfrm>
            <a:off x="7804065" y="5688909"/>
            <a:ext cx="1292783"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r>
              <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-18%</a:t>
            </a:r>
          </a:p>
        </p:txBody>
      </p:sp>
      <p:sp>
        <p:nvSpPr>
          <p:cNvPr id="55" name="箭头: 上 54">
            <a:extLst>
              <a:ext uri="{FF2B5EF4-FFF2-40B4-BE49-F238E27FC236}">
                <a16:creationId xmlns:a16="http://schemas.microsoft.com/office/drawing/2014/main" id="{395A6C00-A91C-4ED8-9A7E-BA6D5DF636BC}"/>
              </a:ext>
            </a:extLst>
          </p:cNvPr>
          <p:cNvSpPr/>
          <p:nvPr/>
        </p:nvSpPr>
        <p:spPr>
          <a:xfrm rot="10800000">
            <a:off x="8295586" y="5127232"/>
            <a:ext cx="323220" cy="476069"/>
          </a:xfrm>
          <a:prstGeom prst="upArrow">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C00000"/>
              </a:solidFill>
              <a:effectLst/>
              <a:uLnTx/>
              <a:uFillTx/>
              <a:latin typeface="Verdana"/>
              <a:ea typeface="微软雅黑" panose="020B0503020204020204" pitchFamily="34" charset="-122"/>
              <a:cs typeface="+mn-cs"/>
            </a:endParaRPr>
          </a:p>
        </p:txBody>
      </p:sp>
      <p:sp>
        <p:nvSpPr>
          <p:cNvPr id="56" name="文本框 55">
            <a:extLst>
              <a:ext uri="{FF2B5EF4-FFF2-40B4-BE49-F238E27FC236}">
                <a16:creationId xmlns:a16="http://schemas.microsoft.com/office/drawing/2014/main" id="{B17A20D8-B462-445A-96FC-8EC331320874}"/>
              </a:ext>
            </a:extLst>
          </p:cNvPr>
          <p:cNvSpPr txBox="1"/>
          <p:nvPr/>
        </p:nvSpPr>
        <p:spPr>
          <a:xfrm>
            <a:off x="8792355" y="3824803"/>
            <a:ext cx="1908616" cy="692049"/>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单次购买量</a:t>
            </a:r>
            <a:r>
              <a:rPr kumimoji="0" lang="en-US" altLang="zh-CN" sz="16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a:t>
            </a:r>
            <a:r>
              <a:rPr kumimoji="0" lang="zh-CN" altLang="en-US" sz="16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指数</a:t>
            </a:r>
            <a:r>
              <a:rPr kumimoji="0" lang="en-US" altLang="zh-CN" sz="16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a:t>
            </a: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panose="020B0503020204020204" pitchFamily="34" charset="-122"/>
                <a:cs typeface="+mn-cs"/>
              </a:rPr>
              <a:t>0.35</a:t>
            </a:r>
          </a:p>
        </p:txBody>
      </p:sp>
      <p:grpSp>
        <p:nvGrpSpPr>
          <p:cNvPr id="57" name="组合 56">
            <a:extLst>
              <a:ext uri="{FF2B5EF4-FFF2-40B4-BE49-F238E27FC236}">
                <a16:creationId xmlns:a16="http://schemas.microsoft.com/office/drawing/2014/main" id="{5D31C5F6-B1C1-467D-BB61-B355B2E5BC45}"/>
              </a:ext>
            </a:extLst>
          </p:cNvPr>
          <p:cNvGrpSpPr/>
          <p:nvPr/>
        </p:nvGrpSpPr>
        <p:grpSpPr>
          <a:xfrm>
            <a:off x="10152095" y="3841402"/>
            <a:ext cx="1370401" cy="675450"/>
            <a:chOff x="6786293" y="3201788"/>
            <a:chExt cx="1370401" cy="675450"/>
          </a:xfrm>
        </p:grpSpPr>
        <p:sp>
          <p:nvSpPr>
            <p:cNvPr id="58" name="箭头: 上 57">
              <a:extLst>
                <a:ext uri="{FF2B5EF4-FFF2-40B4-BE49-F238E27FC236}">
                  <a16:creationId xmlns:a16="http://schemas.microsoft.com/office/drawing/2014/main" id="{6EBF6530-F128-4B6D-82D7-861FEA7C8505}"/>
                </a:ext>
              </a:extLst>
            </p:cNvPr>
            <p:cNvSpPr/>
            <p:nvPr/>
          </p:nvSpPr>
          <p:spPr>
            <a:xfrm>
              <a:off x="7319817" y="3201788"/>
              <a:ext cx="288000" cy="396000"/>
            </a:xfrm>
            <a:prstGeom prst="upArrow">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C00000"/>
                </a:solidFill>
                <a:effectLst/>
                <a:uLnTx/>
                <a:uFillTx/>
                <a:latin typeface="Verdana"/>
                <a:ea typeface="微软雅黑" panose="020B0503020204020204" pitchFamily="34" charset="-122"/>
                <a:cs typeface="+mn-cs"/>
              </a:endParaRPr>
            </a:p>
          </p:txBody>
        </p:sp>
        <p:sp>
          <p:nvSpPr>
            <p:cNvPr id="59" name="文本框 58">
              <a:extLst>
                <a:ext uri="{FF2B5EF4-FFF2-40B4-BE49-F238E27FC236}">
                  <a16:creationId xmlns:a16="http://schemas.microsoft.com/office/drawing/2014/main" id="{28A8E467-B429-46B4-A03E-D3B8B55851C2}"/>
                </a:ext>
              </a:extLst>
            </p:cNvPr>
            <p:cNvSpPr txBox="1"/>
            <p:nvPr/>
          </p:nvSpPr>
          <p:spPr>
            <a:xfrm>
              <a:off x="6786293" y="3600239"/>
              <a:ext cx="1370401"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r>
                <a:rPr kumimoji="0" lang="en-US" altLang="zh-CN" sz="1200" b="0" i="0" u="none" strike="noStrike" kern="1200" cap="none" spc="0" normalizeH="0" baseline="0" noProof="0" dirty="0">
                  <a:ln>
                    <a:noFill/>
                  </a:ln>
                  <a:solidFill>
                    <a:srgbClr val="49711E"/>
                  </a:solidFill>
                  <a:effectLst/>
                  <a:uLnTx/>
                  <a:uFillTx/>
                  <a:latin typeface="微软雅黑" panose="020B0503020204020204" pitchFamily="34" charset="-122"/>
                  <a:ea typeface="微软雅黑" panose="020B0503020204020204" pitchFamily="34" charset="-122"/>
                  <a:cs typeface="+mn-cs"/>
                </a:rPr>
                <a:t>+9%</a:t>
              </a:r>
            </a:p>
          </p:txBody>
        </p:sp>
      </p:grpSp>
      <p:sp>
        <p:nvSpPr>
          <p:cNvPr id="41" name="箭头: 上 40">
            <a:extLst>
              <a:ext uri="{FF2B5EF4-FFF2-40B4-BE49-F238E27FC236}">
                <a16:creationId xmlns:a16="http://schemas.microsoft.com/office/drawing/2014/main" id="{20D2FF74-7A52-4518-B125-D890EEBA6BB6}"/>
              </a:ext>
            </a:extLst>
          </p:cNvPr>
          <p:cNvSpPr/>
          <p:nvPr/>
        </p:nvSpPr>
        <p:spPr>
          <a:xfrm rot="10800000" flipV="1">
            <a:off x="10692876" y="2993751"/>
            <a:ext cx="288000" cy="396000"/>
          </a:xfrm>
          <a:prstGeom prst="upArrow">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graphicFrame>
        <p:nvGraphicFramePr>
          <p:cNvPr id="42" name="图表 41">
            <a:extLst>
              <a:ext uri="{FF2B5EF4-FFF2-40B4-BE49-F238E27FC236}">
                <a16:creationId xmlns:a16="http://schemas.microsoft.com/office/drawing/2014/main" id="{E76B178B-4429-4535-81B2-04CFCB40B1EA}"/>
              </a:ext>
            </a:extLst>
          </p:cNvPr>
          <p:cNvGraphicFramePr/>
          <p:nvPr>
            <p:extLst/>
          </p:nvPr>
        </p:nvGraphicFramePr>
        <p:xfrm>
          <a:off x="377819" y="3699154"/>
          <a:ext cx="4278830" cy="2495210"/>
        </p:xfrm>
        <a:graphic>
          <a:graphicData uri="http://schemas.openxmlformats.org/drawingml/2006/chart">
            <c:chart xmlns:c="http://schemas.openxmlformats.org/drawingml/2006/chart" xmlns:r="http://schemas.openxmlformats.org/officeDocument/2006/relationships" r:id="rId4"/>
          </a:graphicData>
        </a:graphic>
      </p:graphicFrame>
      <p:sp>
        <p:nvSpPr>
          <p:cNvPr id="43" name="文本框 42">
            <a:extLst>
              <a:ext uri="{FF2B5EF4-FFF2-40B4-BE49-F238E27FC236}">
                <a16:creationId xmlns:a16="http://schemas.microsoft.com/office/drawing/2014/main" id="{BB088003-C32F-4FC2-BD74-5F0FFD7EF901}"/>
              </a:ext>
            </a:extLst>
          </p:cNvPr>
          <p:cNvSpPr txBox="1"/>
          <p:nvPr/>
        </p:nvSpPr>
        <p:spPr>
          <a:xfrm>
            <a:off x="591021" y="3968455"/>
            <a:ext cx="3658373"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1200" cap="none" spc="0" normalizeH="0" baseline="0" noProof="0" dirty="0">
                <a:ln>
                  <a:noFill/>
                </a:ln>
                <a:solidFill>
                  <a:srgbClr val="000000"/>
                </a:solidFill>
                <a:effectLst/>
                <a:uLnTx/>
                <a:uFillTx/>
                <a:latin typeface="Microsoft YaHei UI"/>
                <a:ea typeface="微软雅黑"/>
                <a:cs typeface="+mn-cs"/>
              </a:rPr>
              <a:t>单位：亿</a:t>
            </a:r>
          </a:p>
        </p:txBody>
      </p:sp>
    </p:spTree>
    <p:custDataLst>
      <p:tags r:id="rId1"/>
    </p:custDataLst>
    <p:extLst>
      <p:ext uri="{BB962C8B-B14F-4D97-AF65-F5344CB8AC3E}">
        <p14:creationId xmlns:p14="http://schemas.microsoft.com/office/powerpoint/2010/main" val="117788162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矩形 84">
            <a:extLst>
              <a:ext uri="{FF2B5EF4-FFF2-40B4-BE49-F238E27FC236}">
                <a16:creationId xmlns:a16="http://schemas.microsoft.com/office/drawing/2014/main" id="{C52542E8-E7FF-4111-8BFA-9F6C5F42B331}"/>
              </a:ext>
            </a:extLst>
          </p:cNvPr>
          <p:cNvSpPr/>
          <p:nvPr/>
        </p:nvSpPr>
        <p:spPr>
          <a:xfrm>
            <a:off x="470912" y="1887524"/>
            <a:ext cx="11170213" cy="4508898"/>
          </a:xfrm>
          <a:prstGeom prst="rect">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8" name="文本占位符 7">
            <a:extLst>
              <a:ext uri="{FF2B5EF4-FFF2-40B4-BE49-F238E27FC236}">
                <a16:creationId xmlns:a16="http://schemas.microsoft.com/office/drawing/2014/main" id="{0EB7CC36-4E71-4E28-9D8C-927348171B5E}"/>
              </a:ext>
            </a:extLst>
          </p:cNvPr>
          <p:cNvSpPr>
            <a:spLocks noGrp="1"/>
          </p:cNvSpPr>
          <p:nvPr>
            <p:ph type="body" sz="quarter" idx="10"/>
          </p:nvPr>
        </p:nvSpPr>
        <p:spPr>
          <a:xfrm>
            <a:off x="282373" y="1084267"/>
            <a:ext cx="11627255" cy="712788"/>
          </a:xfrm>
        </p:spPr>
        <p:txBody>
          <a:bodyPr/>
          <a:lstStyle/>
          <a:p>
            <a:pPr>
              <a:lnSpc>
                <a:spcPct val="100000"/>
              </a:lnSpc>
            </a:pPr>
            <a:r>
              <a:rPr lang="zh-CN" altLang="en-US" dirty="0">
                <a:latin typeface="+mn-ea"/>
                <a:ea typeface="+mn-ea"/>
              </a:rPr>
              <a:t>与前几月趋势相同，除咖啡豆类目外其他细分咖啡类目均呈现生意下跌；</a:t>
            </a:r>
            <a:endParaRPr lang="en-US" altLang="zh-CN" dirty="0">
              <a:latin typeface="+mn-ea"/>
              <a:ea typeface="+mn-ea"/>
            </a:endParaRPr>
          </a:p>
          <a:p>
            <a:pPr>
              <a:lnSpc>
                <a:spcPct val="100000"/>
              </a:lnSpc>
            </a:pPr>
            <a:r>
              <a:rPr lang="zh-CN" altLang="en-US" dirty="0">
                <a:latin typeface="+mn-ea"/>
                <a:ea typeface="+mn-ea"/>
              </a:rPr>
              <a:t>胶囊咖啡市场跌幅仅低于咖啡液类目</a:t>
            </a:r>
            <a:endParaRPr lang="en-US" altLang="zh-CN" dirty="0">
              <a:latin typeface="+mn-ea"/>
              <a:ea typeface="+mn-ea"/>
            </a:endParaRPr>
          </a:p>
        </p:txBody>
      </p:sp>
      <p:sp>
        <p:nvSpPr>
          <p:cNvPr id="5" name="标题 4">
            <a:extLst>
              <a:ext uri="{FF2B5EF4-FFF2-40B4-BE49-F238E27FC236}">
                <a16:creationId xmlns:a16="http://schemas.microsoft.com/office/drawing/2014/main" id="{E632DE8A-C519-48D3-874B-F91520ACE35C}"/>
              </a:ext>
            </a:extLst>
          </p:cNvPr>
          <p:cNvSpPr>
            <a:spLocks noGrp="1"/>
          </p:cNvSpPr>
          <p:nvPr>
            <p:ph type="title"/>
          </p:nvPr>
        </p:nvSpPr>
        <p:spPr>
          <a:prstGeom prst="rect">
            <a:avLst/>
          </a:prstGeom>
        </p:spPr>
        <p:txBody>
          <a:bodyPr/>
          <a:lstStyle/>
          <a:p>
            <a:r>
              <a:rPr lang="zh-CN" altLang="en-US" sz="2800" dirty="0"/>
              <a:t>咖啡</a:t>
            </a:r>
            <a:r>
              <a:rPr lang="zh-CN" altLang="en-US" dirty="0"/>
              <a:t>市场</a:t>
            </a:r>
            <a:r>
              <a:rPr lang="zh-CN" altLang="en-US" sz="2800" dirty="0"/>
              <a:t>品类拆解</a:t>
            </a:r>
            <a:endParaRPr lang="en-US" sz="2800" dirty="0"/>
          </a:p>
        </p:txBody>
      </p:sp>
      <p:sp>
        <p:nvSpPr>
          <p:cNvPr id="9" name="文本占位符 8">
            <a:extLst>
              <a:ext uri="{FF2B5EF4-FFF2-40B4-BE49-F238E27FC236}">
                <a16:creationId xmlns:a16="http://schemas.microsoft.com/office/drawing/2014/main" id="{A2508A45-5B42-4219-B72D-1DCD8CF37353}"/>
              </a:ext>
            </a:extLst>
          </p:cNvPr>
          <p:cNvSpPr>
            <a:spLocks noGrp="1"/>
          </p:cNvSpPr>
          <p:nvPr>
            <p:ph type="body" sz="quarter" idx="11"/>
          </p:nvPr>
        </p:nvSpPr>
        <p:spPr/>
        <p:txBody>
          <a:bodyPr/>
          <a:lstStyle/>
          <a:p>
            <a:pPr>
              <a:lnSpc>
                <a:spcPct val="100000"/>
              </a:lnSpc>
            </a:pPr>
            <a:r>
              <a:rPr lang="zh-CN" altLang="en-US" dirty="0"/>
              <a:t>数据来源：策略中心；</a:t>
            </a:r>
            <a:endParaRPr lang="en-US" altLang="zh-CN" dirty="0"/>
          </a:p>
          <a:p>
            <a:pPr>
              <a:lnSpc>
                <a:spcPct val="100000"/>
              </a:lnSpc>
            </a:pPr>
            <a:r>
              <a:rPr lang="zh-CN" altLang="en-US" dirty="0"/>
              <a:t>时间维度：</a:t>
            </a:r>
            <a:r>
              <a:rPr lang="en-US" altLang="zh-CN" dirty="0"/>
              <a:t>2023.12</a:t>
            </a:r>
          </a:p>
        </p:txBody>
      </p:sp>
      <p:grpSp>
        <p:nvGrpSpPr>
          <p:cNvPr id="10" name="组合 9">
            <a:extLst>
              <a:ext uri="{FF2B5EF4-FFF2-40B4-BE49-F238E27FC236}">
                <a16:creationId xmlns:a16="http://schemas.microsoft.com/office/drawing/2014/main" id="{45152DC2-6D04-4643-AC66-C530A2B2A80C}"/>
              </a:ext>
            </a:extLst>
          </p:cNvPr>
          <p:cNvGrpSpPr/>
          <p:nvPr/>
        </p:nvGrpSpPr>
        <p:grpSpPr>
          <a:xfrm>
            <a:off x="3104795" y="2138338"/>
            <a:ext cx="3766291" cy="1206640"/>
            <a:chOff x="5255913" y="1992324"/>
            <a:chExt cx="3142915" cy="1097583"/>
          </a:xfrm>
        </p:grpSpPr>
        <p:grpSp>
          <p:nvGrpSpPr>
            <p:cNvPr id="7" name="组合 6">
              <a:extLst>
                <a:ext uri="{FF2B5EF4-FFF2-40B4-BE49-F238E27FC236}">
                  <a16:creationId xmlns:a16="http://schemas.microsoft.com/office/drawing/2014/main" id="{D4E075ED-EF0E-4860-890A-1E6BE85FF9C6}"/>
                </a:ext>
              </a:extLst>
            </p:cNvPr>
            <p:cNvGrpSpPr/>
            <p:nvPr/>
          </p:nvGrpSpPr>
          <p:grpSpPr>
            <a:xfrm>
              <a:off x="5255913" y="1992324"/>
              <a:ext cx="3142915" cy="1097583"/>
              <a:chOff x="4555625" y="1721896"/>
              <a:chExt cx="3142915" cy="1097583"/>
            </a:xfrm>
          </p:grpSpPr>
          <p:grpSp>
            <p:nvGrpSpPr>
              <p:cNvPr id="17" name="组合 16">
                <a:extLst>
                  <a:ext uri="{FF2B5EF4-FFF2-40B4-BE49-F238E27FC236}">
                    <a16:creationId xmlns:a16="http://schemas.microsoft.com/office/drawing/2014/main" id="{E8855BF4-A460-4EF4-B76F-24B45E6CE750}"/>
                  </a:ext>
                </a:extLst>
              </p:cNvPr>
              <p:cNvGrpSpPr/>
              <p:nvPr/>
            </p:nvGrpSpPr>
            <p:grpSpPr>
              <a:xfrm>
                <a:off x="4555625" y="1721896"/>
                <a:ext cx="3142915" cy="1097583"/>
                <a:chOff x="874901" y="1937645"/>
                <a:chExt cx="2835652" cy="3191554"/>
              </a:xfrm>
            </p:grpSpPr>
            <p:sp>
              <p:nvSpPr>
                <p:cNvPr id="18" name="矩形: 圆角 17">
                  <a:extLst>
                    <a:ext uri="{FF2B5EF4-FFF2-40B4-BE49-F238E27FC236}">
                      <a16:creationId xmlns:a16="http://schemas.microsoft.com/office/drawing/2014/main" id="{A5B63353-8BA6-46F8-9B16-E2874257C77F}"/>
                    </a:ext>
                  </a:extLst>
                </p:cNvPr>
                <p:cNvSpPr/>
                <p:nvPr/>
              </p:nvSpPr>
              <p:spPr>
                <a:xfrm>
                  <a:off x="874901" y="1937645"/>
                  <a:ext cx="2835652" cy="3191554"/>
                </a:xfrm>
                <a:prstGeom prst="roundRect">
                  <a:avLst>
                    <a:gd name="adj" fmla="val 9254"/>
                  </a:avLst>
                </a:prstGeom>
                <a:solidFill>
                  <a:srgbClr val="FBFAF7"/>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19" name="文本框 18">
                  <a:extLst>
                    <a:ext uri="{FF2B5EF4-FFF2-40B4-BE49-F238E27FC236}">
                      <a16:creationId xmlns:a16="http://schemas.microsoft.com/office/drawing/2014/main" id="{71873ADE-7F86-43CF-A01F-E476C84C2604}"/>
                    </a:ext>
                  </a:extLst>
                </p:cNvPr>
                <p:cNvSpPr txBox="1"/>
                <p:nvPr/>
              </p:nvSpPr>
              <p:spPr>
                <a:xfrm>
                  <a:off x="984368" y="2134759"/>
                  <a:ext cx="2319428" cy="984448"/>
                </a:xfrm>
                <a:prstGeom prst="rect">
                  <a:avLst/>
                </a:prstGeom>
                <a:noFill/>
                <a:ln>
                  <a:noFill/>
                  <a:prstDash val="dash"/>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srgbClr val="D2C6B6">
                          <a:lumMod val="75000"/>
                        </a:srgbClr>
                      </a:solidFill>
                      <a:effectLst/>
                      <a:uLnTx/>
                      <a:uFillTx/>
                      <a:latin typeface="Verdana"/>
                      <a:ea typeface="微软雅黑"/>
                      <a:cs typeface="+mn-cs"/>
                    </a:rPr>
                    <a:t>1.</a:t>
                  </a:r>
                  <a:r>
                    <a:rPr kumimoji="0" lang="zh-CN" altLang="en-US" sz="1600" b="1" i="0" u="none" strike="noStrike" kern="1200" cap="none" spc="0" normalizeH="0" baseline="0" noProof="0" dirty="0">
                      <a:ln>
                        <a:noFill/>
                      </a:ln>
                      <a:solidFill>
                        <a:srgbClr val="D2C6B6">
                          <a:lumMod val="75000"/>
                        </a:srgbClr>
                      </a:solidFill>
                      <a:effectLst/>
                      <a:uLnTx/>
                      <a:uFillTx/>
                      <a:latin typeface="Verdana"/>
                      <a:ea typeface="微软雅黑"/>
                      <a:cs typeface="+mn-cs"/>
                    </a:rPr>
                    <a:t>速溶咖啡类目</a:t>
                  </a:r>
                  <a:endParaRPr kumimoji="0" lang="en-US" sz="1600" b="1" i="0" u="none" strike="noStrike" kern="1200" cap="none" spc="0" normalizeH="0" baseline="0" noProof="0" dirty="0">
                    <a:ln>
                      <a:noFill/>
                    </a:ln>
                    <a:solidFill>
                      <a:srgbClr val="D2C6B6">
                        <a:lumMod val="75000"/>
                      </a:srgbClr>
                    </a:solidFill>
                    <a:effectLst/>
                    <a:uLnTx/>
                    <a:uFillTx/>
                    <a:latin typeface="Verdana"/>
                    <a:ea typeface="微软雅黑"/>
                    <a:cs typeface="+mn-cs"/>
                  </a:endParaRPr>
                </a:p>
              </p:txBody>
            </p:sp>
          </p:grpSp>
          <p:sp>
            <p:nvSpPr>
              <p:cNvPr id="47" name="文本框 46">
                <a:extLst>
                  <a:ext uri="{FF2B5EF4-FFF2-40B4-BE49-F238E27FC236}">
                    <a16:creationId xmlns:a16="http://schemas.microsoft.com/office/drawing/2014/main" id="{6DA216BB-3CDD-4E1E-AEC2-3C3BEA01FBA0}"/>
                  </a:ext>
                </a:extLst>
              </p:cNvPr>
              <p:cNvSpPr txBox="1"/>
              <p:nvPr/>
            </p:nvSpPr>
            <p:spPr>
              <a:xfrm>
                <a:off x="4668871" y="2069131"/>
                <a:ext cx="2221909" cy="581057"/>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D58C2D"/>
                    </a:solidFill>
                    <a:effectLst/>
                    <a:uLnTx/>
                    <a:uFillTx/>
                    <a:latin typeface="微软雅黑" panose="020B0503020204020204" pitchFamily="34" charset="-122"/>
                    <a:ea typeface="微软雅黑" panose="020B0503020204020204" pitchFamily="34" charset="-122"/>
                    <a:cs typeface="+mn-cs"/>
                  </a:rPr>
                  <a:t>59,141,761</a:t>
                </a:r>
              </a:p>
            </p:txBody>
          </p:sp>
          <p:sp>
            <p:nvSpPr>
              <p:cNvPr id="48" name="文本框 47">
                <a:extLst>
                  <a:ext uri="{FF2B5EF4-FFF2-40B4-BE49-F238E27FC236}">
                    <a16:creationId xmlns:a16="http://schemas.microsoft.com/office/drawing/2014/main" id="{1FBF6205-5019-4425-9018-354D223064AB}"/>
                  </a:ext>
                </a:extLst>
              </p:cNvPr>
              <p:cNvSpPr txBox="1"/>
              <p:nvPr/>
            </p:nvSpPr>
            <p:spPr>
              <a:xfrm>
                <a:off x="5832492" y="2416711"/>
                <a:ext cx="1607015" cy="295145"/>
              </a:xfrm>
              <a:prstGeom prst="rect">
                <a:avLst/>
              </a:prstGeom>
              <a:noFill/>
            </p:spPr>
            <p:txBody>
              <a:bodyPr wrap="square" rtlCol="0">
                <a:spAutoFit/>
              </a:bodyPr>
              <a:lstStyle/>
              <a:p>
                <a:pPr marL="0" marR="0" lvl="0" indent="0" algn="r" defTabSz="914400" rtl="0" eaLnBrk="1" fontAlgn="auto" latinLnBrk="0" hangingPunct="1">
                  <a:lnSpc>
                    <a:spcPct val="12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r>
                  <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-22%</a:t>
                </a:r>
              </a:p>
            </p:txBody>
          </p:sp>
        </p:grpSp>
        <p:sp>
          <p:nvSpPr>
            <p:cNvPr id="87" name="箭头: 上 86">
              <a:extLst>
                <a:ext uri="{FF2B5EF4-FFF2-40B4-BE49-F238E27FC236}">
                  <a16:creationId xmlns:a16="http://schemas.microsoft.com/office/drawing/2014/main" id="{271DF788-CE99-4D1D-AEA4-EC7C434E2006}"/>
                </a:ext>
              </a:extLst>
            </p:cNvPr>
            <p:cNvSpPr/>
            <p:nvPr/>
          </p:nvSpPr>
          <p:spPr>
            <a:xfrm flipV="1">
              <a:off x="8139795" y="2737696"/>
              <a:ext cx="143228" cy="216000"/>
            </a:xfrm>
            <a:prstGeom prst="upArrow">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grpSp>
      <p:grpSp>
        <p:nvGrpSpPr>
          <p:cNvPr id="6" name="组合 5">
            <a:extLst>
              <a:ext uri="{FF2B5EF4-FFF2-40B4-BE49-F238E27FC236}">
                <a16:creationId xmlns:a16="http://schemas.microsoft.com/office/drawing/2014/main" id="{D593D7C9-1578-4898-89C4-5C3555C230C7}"/>
              </a:ext>
            </a:extLst>
          </p:cNvPr>
          <p:cNvGrpSpPr/>
          <p:nvPr/>
        </p:nvGrpSpPr>
        <p:grpSpPr>
          <a:xfrm>
            <a:off x="3104795" y="3535472"/>
            <a:ext cx="3766291" cy="1206640"/>
            <a:chOff x="5255913" y="3493950"/>
            <a:chExt cx="3142915" cy="1097583"/>
          </a:xfrm>
        </p:grpSpPr>
        <p:grpSp>
          <p:nvGrpSpPr>
            <p:cNvPr id="55" name="组合 54">
              <a:extLst>
                <a:ext uri="{FF2B5EF4-FFF2-40B4-BE49-F238E27FC236}">
                  <a16:creationId xmlns:a16="http://schemas.microsoft.com/office/drawing/2014/main" id="{146E5963-48F5-4C86-9433-84C817E27957}"/>
                </a:ext>
              </a:extLst>
            </p:cNvPr>
            <p:cNvGrpSpPr/>
            <p:nvPr/>
          </p:nvGrpSpPr>
          <p:grpSpPr>
            <a:xfrm>
              <a:off x="5255913" y="3493950"/>
              <a:ext cx="3142915" cy="1097583"/>
              <a:chOff x="4555625" y="1721896"/>
              <a:chExt cx="3142915" cy="1097583"/>
            </a:xfrm>
          </p:grpSpPr>
          <p:grpSp>
            <p:nvGrpSpPr>
              <p:cNvPr id="56" name="组合 55">
                <a:extLst>
                  <a:ext uri="{FF2B5EF4-FFF2-40B4-BE49-F238E27FC236}">
                    <a16:creationId xmlns:a16="http://schemas.microsoft.com/office/drawing/2014/main" id="{AB21FA61-829E-494A-9E45-A97D36F1637B}"/>
                  </a:ext>
                </a:extLst>
              </p:cNvPr>
              <p:cNvGrpSpPr/>
              <p:nvPr/>
            </p:nvGrpSpPr>
            <p:grpSpPr>
              <a:xfrm>
                <a:off x="4555625" y="1721896"/>
                <a:ext cx="3142915" cy="1097583"/>
                <a:chOff x="874901" y="1937645"/>
                <a:chExt cx="2835652" cy="3191554"/>
              </a:xfrm>
            </p:grpSpPr>
            <p:sp>
              <p:nvSpPr>
                <p:cNvPr id="59" name="矩形: 圆角 58">
                  <a:extLst>
                    <a:ext uri="{FF2B5EF4-FFF2-40B4-BE49-F238E27FC236}">
                      <a16:creationId xmlns:a16="http://schemas.microsoft.com/office/drawing/2014/main" id="{341E5ABD-2520-4EDD-80C7-E7C2F79AEFCF}"/>
                    </a:ext>
                  </a:extLst>
                </p:cNvPr>
                <p:cNvSpPr/>
                <p:nvPr/>
              </p:nvSpPr>
              <p:spPr>
                <a:xfrm>
                  <a:off x="874901" y="1937645"/>
                  <a:ext cx="2835652" cy="3191554"/>
                </a:xfrm>
                <a:prstGeom prst="roundRect">
                  <a:avLst>
                    <a:gd name="adj" fmla="val 9254"/>
                  </a:avLst>
                </a:prstGeom>
                <a:solidFill>
                  <a:srgbClr val="FBFAF7"/>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60" name="文本框 59">
                  <a:extLst>
                    <a:ext uri="{FF2B5EF4-FFF2-40B4-BE49-F238E27FC236}">
                      <a16:creationId xmlns:a16="http://schemas.microsoft.com/office/drawing/2014/main" id="{18AF0A43-07FC-430D-B3A3-23E7788DC61C}"/>
                    </a:ext>
                  </a:extLst>
                </p:cNvPr>
                <p:cNvSpPr txBox="1"/>
                <p:nvPr/>
              </p:nvSpPr>
              <p:spPr>
                <a:xfrm>
                  <a:off x="984368" y="2134759"/>
                  <a:ext cx="2319428" cy="984448"/>
                </a:xfrm>
                <a:prstGeom prst="rect">
                  <a:avLst/>
                </a:prstGeom>
                <a:noFill/>
                <a:ln>
                  <a:noFill/>
                  <a:prstDash val="dash"/>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srgbClr val="D2C6B6">
                          <a:lumMod val="75000"/>
                        </a:srgbClr>
                      </a:solidFill>
                      <a:effectLst/>
                      <a:uLnTx/>
                      <a:uFillTx/>
                      <a:latin typeface="Verdana"/>
                      <a:ea typeface="微软雅黑"/>
                      <a:cs typeface="+mn-cs"/>
                    </a:rPr>
                    <a:t>2.</a:t>
                  </a:r>
                  <a:r>
                    <a:rPr kumimoji="0" lang="zh-CN" altLang="en-US" sz="1600" b="1" i="0" u="none" strike="noStrike" kern="1200" cap="none" spc="0" normalizeH="0" baseline="0" noProof="0" dirty="0">
                      <a:ln>
                        <a:noFill/>
                      </a:ln>
                      <a:solidFill>
                        <a:srgbClr val="D2C6B6">
                          <a:lumMod val="75000"/>
                        </a:srgbClr>
                      </a:solidFill>
                      <a:effectLst/>
                      <a:uLnTx/>
                      <a:uFillTx/>
                      <a:latin typeface="Verdana"/>
                      <a:ea typeface="微软雅黑"/>
                      <a:cs typeface="+mn-cs"/>
                    </a:rPr>
                    <a:t>咖啡豆类目</a:t>
                  </a:r>
                  <a:endParaRPr kumimoji="0" lang="en-US" sz="1600" b="1" i="0" u="none" strike="noStrike" kern="1200" cap="none" spc="0" normalizeH="0" baseline="0" noProof="0" dirty="0">
                    <a:ln>
                      <a:noFill/>
                    </a:ln>
                    <a:solidFill>
                      <a:srgbClr val="D2C6B6">
                        <a:lumMod val="75000"/>
                      </a:srgbClr>
                    </a:solidFill>
                    <a:effectLst/>
                    <a:uLnTx/>
                    <a:uFillTx/>
                    <a:latin typeface="Verdana"/>
                    <a:ea typeface="微软雅黑"/>
                    <a:cs typeface="+mn-cs"/>
                  </a:endParaRPr>
                </a:p>
              </p:txBody>
            </p:sp>
          </p:grpSp>
          <p:sp>
            <p:nvSpPr>
              <p:cNvPr id="57" name="文本框 56">
                <a:extLst>
                  <a:ext uri="{FF2B5EF4-FFF2-40B4-BE49-F238E27FC236}">
                    <a16:creationId xmlns:a16="http://schemas.microsoft.com/office/drawing/2014/main" id="{973776AA-5266-4DFF-AFBF-7324EA2F512B}"/>
                  </a:ext>
                </a:extLst>
              </p:cNvPr>
              <p:cNvSpPr txBox="1"/>
              <p:nvPr/>
            </p:nvSpPr>
            <p:spPr>
              <a:xfrm>
                <a:off x="4668871" y="2069131"/>
                <a:ext cx="1740779" cy="581057"/>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D58C2D"/>
                    </a:solidFill>
                    <a:effectLst/>
                    <a:uLnTx/>
                    <a:uFillTx/>
                    <a:latin typeface="微软雅黑" panose="020B0503020204020204" pitchFamily="34" charset="-122"/>
                    <a:ea typeface="微软雅黑" panose="020B0503020204020204" pitchFamily="34" charset="-122"/>
                    <a:cs typeface="+mn-cs"/>
                  </a:rPr>
                  <a:t>28,784,224</a:t>
                </a:r>
              </a:p>
            </p:txBody>
          </p:sp>
          <p:sp>
            <p:nvSpPr>
              <p:cNvPr id="58" name="文本框 57">
                <a:extLst>
                  <a:ext uri="{FF2B5EF4-FFF2-40B4-BE49-F238E27FC236}">
                    <a16:creationId xmlns:a16="http://schemas.microsoft.com/office/drawing/2014/main" id="{F867D729-3FA8-4B39-898F-72086AC115E8}"/>
                  </a:ext>
                </a:extLst>
              </p:cNvPr>
              <p:cNvSpPr txBox="1"/>
              <p:nvPr/>
            </p:nvSpPr>
            <p:spPr>
              <a:xfrm>
                <a:off x="5867860" y="2416711"/>
                <a:ext cx="1607015" cy="295145"/>
              </a:xfrm>
              <a:prstGeom prst="rect">
                <a:avLst/>
              </a:prstGeom>
              <a:noFill/>
            </p:spPr>
            <p:txBody>
              <a:bodyPr wrap="square" rtlCol="0">
                <a:spAutoFit/>
              </a:bodyPr>
              <a:lstStyle/>
              <a:p>
                <a:pPr marL="0" marR="0" lvl="0" indent="0" algn="r" defTabSz="914400" rtl="0" eaLnBrk="1" fontAlgn="auto" latinLnBrk="0" hangingPunct="1">
                  <a:lnSpc>
                    <a:spcPct val="12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r>
                  <a:rPr kumimoji="0" lang="en-US" altLang="zh-CN" sz="1200" b="0" i="0" u="none" strike="noStrike" kern="1200" cap="none" spc="0" normalizeH="0" baseline="0" noProof="0" dirty="0">
                    <a:ln>
                      <a:noFill/>
                    </a:ln>
                    <a:solidFill>
                      <a:srgbClr val="49711E"/>
                    </a:solidFill>
                    <a:effectLst/>
                    <a:uLnTx/>
                    <a:uFillTx/>
                    <a:latin typeface="微软雅黑" panose="020B0503020204020204" pitchFamily="34" charset="-122"/>
                    <a:ea typeface="微软雅黑" panose="020B0503020204020204" pitchFamily="34" charset="-122"/>
                    <a:cs typeface="+mn-cs"/>
                  </a:rPr>
                  <a:t>+8%</a:t>
                </a:r>
              </a:p>
            </p:txBody>
          </p:sp>
        </p:grpSp>
        <p:sp>
          <p:nvSpPr>
            <p:cNvPr id="88" name="箭头: 上 87">
              <a:extLst>
                <a:ext uri="{FF2B5EF4-FFF2-40B4-BE49-F238E27FC236}">
                  <a16:creationId xmlns:a16="http://schemas.microsoft.com/office/drawing/2014/main" id="{4CF6792A-5435-40E7-B0AB-4B939FCEF95D}"/>
                </a:ext>
              </a:extLst>
            </p:cNvPr>
            <p:cNvSpPr/>
            <p:nvPr/>
          </p:nvSpPr>
          <p:spPr>
            <a:xfrm rot="10800000" flipV="1">
              <a:off x="8139795" y="4210087"/>
              <a:ext cx="143228" cy="216000"/>
            </a:xfrm>
            <a:prstGeom prst="upArrow">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grpSp>
      <p:grpSp>
        <p:nvGrpSpPr>
          <p:cNvPr id="3" name="组合 2">
            <a:extLst>
              <a:ext uri="{FF2B5EF4-FFF2-40B4-BE49-F238E27FC236}">
                <a16:creationId xmlns:a16="http://schemas.microsoft.com/office/drawing/2014/main" id="{6F15A454-2DAB-43C8-9293-AE2FC7E40DFD}"/>
              </a:ext>
            </a:extLst>
          </p:cNvPr>
          <p:cNvGrpSpPr/>
          <p:nvPr/>
        </p:nvGrpSpPr>
        <p:grpSpPr>
          <a:xfrm>
            <a:off x="3104794" y="4923177"/>
            <a:ext cx="3766291" cy="1206640"/>
            <a:chOff x="5255913" y="4993983"/>
            <a:chExt cx="3142915" cy="1097583"/>
          </a:xfrm>
        </p:grpSpPr>
        <p:grpSp>
          <p:nvGrpSpPr>
            <p:cNvPr id="61" name="组合 60">
              <a:extLst>
                <a:ext uri="{FF2B5EF4-FFF2-40B4-BE49-F238E27FC236}">
                  <a16:creationId xmlns:a16="http://schemas.microsoft.com/office/drawing/2014/main" id="{3F6A7A18-AF65-4AD0-BC10-7DCFAF102CFD}"/>
                </a:ext>
              </a:extLst>
            </p:cNvPr>
            <p:cNvGrpSpPr/>
            <p:nvPr/>
          </p:nvGrpSpPr>
          <p:grpSpPr>
            <a:xfrm>
              <a:off x="5255913" y="4993983"/>
              <a:ext cx="3142915" cy="1097583"/>
              <a:chOff x="4555625" y="1721896"/>
              <a:chExt cx="3142915" cy="1097583"/>
            </a:xfrm>
          </p:grpSpPr>
          <p:grpSp>
            <p:nvGrpSpPr>
              <p:cNvPr id="62" name="组合 61">
                <a:extLst>
                  <a:ext uri="{FF2B5EF4-FFF2-40B4-BE49-F238E27FC236}">
                    <a16:creationId xmlns:a16="http://schemas.microsoft.com/office/drawing/2014/main" id="{59E8A48A-B754-4559-A21E-ECECE30327DB}"/>
                  </a:ext>
                </a:extLst>
              </p:cNvPr>
              <p:cNvGrpSpPr/>
              <p:nvPr/>
            </p:nvGrpSpPr>
            <p:grpSpPr>
              <a:xfrm>
                <a:off x="4555625" y="1721896"/>
                <a:ext cx="3142915" cy="1097583"/>
                <a:chOff x="874901" y="1937645"/>
                <a:chExt cx="2835652" cy="3191554"/>
              </a:xfrm>
            </p:grpSpPr>
            <p:sp>
              <p:nvSpPr>
                <p:cNvPr id="65" name="矩形: 圆角 64">
                  <a:extLst>
                    <a:ext uri="{FF2B5EF4-FFF2-40B4-BE49-F238E27FC236}">
                      <a16:creationId xmlns:a16="http://schemas.microsoft.com/office/drawing/2014/main" id="{11310ABD-6DD0-4506-B51B-F8454CE52702}"/>
                    </a:ext>
                  </a:extLst>
                </p:cNvPr>
                <p:cNvSpPr/>
                <p:nvPr/>
              </p:nvSpPr>
              <p:spPr>
                <a:xfrm>
                  <a:off x="874901" y="1937645"/>
                  <a:ext cx="2835652" cy="3191554"/>
                </a:xfrm>
                <a:prstGeom prst="roundRect">
                  <a:avLst>
                    <a:gd name="adj" fmla="val 9254"/>
                  </a:avLst>
                </a:prstGeom>
                <a:solidFill>
                  <a:srgbClr val="FBFAF7"/>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66" name="文本框 65">
                  <a:extLst>
                    <a:ext uri="{FF2B5EF4-FFF2-40B4-BE49-F238E27FC236}">
                      <a16:creationId xmlns:a16="http://schemas.microsoft.com/office/drawing/2014/main" id="{0B45FD39-6179-4E65-A10B-258DAA0AEF1A}"/>
                    </a:ext>
                  </a:extLst>
                </p:cNvPr>
                <p:cNvSpPr txBox="1"/>
                <p:nvPr/>
              </p:nvSpPr>
              <p:spPr>
                <a:xfrm>
                  <a:off x="984368" y="2134759"/>
                  <a:ext cx="2319428" cy="984448"/>
                </a:xfrm>
                <a:prstGeom prst="rect">
                  <a:avLst/>
                </a:prstGeom>
                <a:noFill/>
                <a:ln>
                  <a:noFill/>
                  <a:prstDash val="dash"/>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srgbClr val="D2C6B6">
                          <a:lumMod val="75000"/>
                        </a:srgbClr>
                      </a:solidFill>
                      <a:effectLst/>
                      <a:uLnTx/>
                      <a:uFillTx/>
                      <a:latin typeface="Verdana"/>
                      <a:ea typeface="微软雅黑"/>
                      <a:cs typeface="+mn-cs"/>
                    </a:rPr>
                    <a:t>3.</a:t>
                  </a:r>
                  <a:r>
                    <a:rPr kumimoji="0" lang="zh-CN" altLang="en-US" sz="1600" b="1" i="0" u="none" strike="noStrike" kern="1200" cap="none" spc="0" normalizeH="0" baseline="0" noProof="0" dirty="0">
                      <a:ln>
                        <a:noFill/>
                      </a:ln>
                      <a:solidFill>
                        <a:srgbClr val="D2C6B6">
                          <a:lumMod val="75000"/>
                        </a:srgbClr>
                      </a:solidFill>
                      <a:effectLst/>
                      <a:uLnTx/>
                      <a:uFillTx/>
                      <a:latin typeface="Verdana"/>
                      <a:ea typeface="微软雅黑"/>
                      <a:cs typeface="+mn-cs"/>
                    </a:rPr>
                    <a:t>挂耳咖啡类目</a:t>
                  </a:r>
                  <a:endParaRPr kumimoji="0" lang="en-US" sz="1600" b="1" i="0" u="none" strike="noStrike" kern="1200" cap="none" spc="0" normalizeH="0" baseline="0" noProof="0" dirty="0">
                    <a:ln>
                      <a:noFill/>
                    </a:ln>
                    <a:solidFill>
                      <a:srgbClr val="D2C6B6">
                        <a:lumMod val="75000"/>
                      </a:srgbClr>
                    </a:solidFill>
                    <a:effectLst/>
                    <a:uLnTx/>
                    <a:uFillTx/>
                    <a:latin typeface="Verdana"/>
                    <a:ea typeface="微软雅黑"/>
                    <a:cs typeface="+mn-cs"/>
                  </a:endParaRPr>
                </a:p>
              </p:txBody>
            </p:sp>
          </p:grpSp>
          <p:sp>
            <p:nvSpPr>
              <p:cNvPr id="63" name="文本框 62">
                <a:extLst>
                  <a:ext uri="{FF2B5EF4-FFF2-40B4-BE49-F238E27FC236}">
                    <a16:creationId xmlns:a16="http://schemas.microsoft.com/office/drawing/2014/main" id="{6748DC43-F8FA-490C-96BC-0407B21B2BD4}"/>
                  </a:ext>
                </a:extLst>
              </p:cNvPr>
              <p:cNvSpPr txBox="1"/>
              <p:nvPr/>
            </p:nvSpPr>
            <p:spPr>
              <a:xfrm>
                <a:off x="4668871" y="2069131"/>
                <a:ext cx="1740779" cy="581057"/>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D58C2D"/>
                    </a:solidFill>
                    <a:effectLst/>
                    <a:uLnTx/>
                    <a:uFillTx/>
                    <a:latin typeface="微软雅黑" panose="020B0503020204020204" pitchFamily="34" charset="-122"/>
                    <a:ea typeface="微软雅黑" panose="020B0503020204020204" pitchFamily="34" charset="-122"/>
                    <a:cs typeface="+mn-cs"/>
                  </a:rPr>
                  <a:t>7,806,022</a:t>
                </a:r>
              </a:p>
            </p:txBody>
          </p:sp>
          <p:sp>
            <p:nvSpPr>
              <p:cNvPr id="64" name="文本框 63">
                <a:extLst>
                  <a:ext uri="{FF2B5EF4-FFF2-40B4-BE49-F238E27FC236}">
                    <a16:creationId xmlns:a16="http://schemas.microsoft.com/office/drawing/2014/main" id="{1C06B4FB-962A-4134-AC0B-6F421F8D8EFC}"/>
                  </a:ext>
                </a:extLst>
              </p:cNvPr>
              <p:cNvSpPr txBox="1"/>
              <p:nvPr/>
            </p:nvSpPr>
            <p:spPr>
              <a:xfrm>
                <a:off x="5996980" y="2416711"/>
                <a:ext cx="1477895" cy="295145"/>
              </a:xfrm>
              <a:prstGeom prst="rect">
                <a:avLst/>
              </a:prstGeom>
              <a:noFill/>
            </p:spPr>
            <p:txBody>
              <a:bodyPr wrap="square" rtlCol="0">
                <a:spAutoFit/>
              </a:bodyPr>
              <a:lstStyle/>
              <a:p>
                <a:pPr marL="0" marR="0" lvl="0" indent="0" algn="r" defTabSz="914400" rtl="0" eaLnBrk="1" fontAlgn="auto" latinLnBrk="0" hangingPunct="1">
                  <a:lnSpc>
                    <a:spcPct val="12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r>
                  <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-17%</a:t>
                </a:r>
              </a:p>
            </p:txBody>
          </p:sp>
        </p:grpSp>
        <p:sp>
          <p:nvSpPr>
            <p:cNvPr id="89" name="箭头: 上 88">
              <a:extLst>
                <a:ext uri="{FF2B5EF4-FFF2-40B4-BE49-F238E27FC236}">
                  <a16:creationId xmlns:a16="http://schemas.microsoft.com/office/drawing/2014/main" id="{7E7BF7EE-E7EB-401D-9F8E-57E3C109D8E5}"/>
                </a:ext>
              </a:extLst>
            </p:cNvPr>
            <p:cNvSpPr/>
            <p:nvPr/>
          </p:nvSpPr>
          <p:spPr>
            <a:xfrm flipV="1">
              <a:off x="8144735" y="5705911"/>
              <a:ext cx="143228" cy="216000"/>
            </a:xfrm>
            <a:prstGeom prst="upArrow">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grpSp>
      <p:grpSp>
        <p:nvGrpSpPr>
          <p:cNvPr id="11" name="组合 10">
            <a:extLst>
              <a:ext uri="{FF2B5EF4-FFF2-40B4-BE49-F238E27FC236}">
                <a16:creationId xmlns:a16="http://schemas.microsoft.com/office/drawing/2014/main" id="{EE377AD8-FBA9-4546-901E-C2CC187E8B6C}"/>
              </a:ext>
            </a:extLst>
          </p:cNvPr>
          <p:cNvGrpSpPr/>
          <p:nvPr/>
        </p:nvGrpSpPr>
        <p:grpSpPr>
          <a:xfrm>
            <a:off x="7330922" y="4923177"/>
            <a:ext cx="3766291" cy="1206639"/>
            <a:chOff x="8766712" y="4993983"/>
            <a:chExt cx="3142915" cy="1097582"/>
          </a:xfrm>
        </p:grpSpPr>
        <p:grpSp>
          <p:nvGrpSpPr>
            <p:cNvPr id="79" name="组合 78">
              <a:extLst>
                <a:ext uri="{FF2B5EF4-FFF2-40B4-BE49-F238E27FC236}">
                  <a16:creationId xmlns:a16="http://schemas.microsoft.com/office/drawing/2014/main" id="{A82C9207-B2FE-4D97-810C-2D331DAFDD24}"/>
                </a:ext>
              </a:extLst>
            </p:cNvPr>
            <p:cNvGrpSpPr/>
            <p:nvPr/>
          </p:nvGrpSpPr>
          <p:grpSpPr>
            <a:xfrm>
              <a:off x="8766712" y="4993983"/>
              <a:ext cx="3142915" cy="1097582"/>
              <a:chOff x="4555625" y="1721896"/>
              <a:chExt cx="3142915" cy="1097582"/>
            </a:xfrm>
          </p:grpSpPr>
          <p:grpSp>
            <p:nvGrpSpPr>
              <p:cNvPr id="80" name="组合 79">
                <a:extLst>
                  <a:ext uri="{FF2B5EF4-FFF2-40B4-BE49-F238E27FC236}">
                    <a16:creationId xmlns:a16="http://schemas.microsoft.com/office/drawing/2014/main" id="{DA91263B-9CD1-4F55-A514-81A801A1417B}"/>
                  </a:ext>
                </a:extLst>
              </p:cNvPr>
              <p:cNvGrpSpPr/>
              <p:nvPr/>
            </p:nvGrpSpPr>
            <p:grpSpPr>
              <a:xfrm>
                <a:off x="4555625" y="1721896"/>
                <a:ext cx="3142915" cy="1097582"/>
                <a:chOff x="874901" y="1937645"/>
                <a:chExt cx="2835652" cy="3191552"/>
              </a:xfrm>
            </p:grpSpPr>
            <p:sp>
              <p:nvSpPr>
                <p:cNvPr id="83" name="矩形: 圆角 82">
                  <a:extLst>
                    <a:ext uri="{FF2B5EF4-FFF2-40B4-BE49-F238E27FC236}">
                      <a16:creationId xmlns:a16="http://schemas.microsoft.com/office/drawing/2014/main" id="{FB199A00-AB66-4348-9CC9-EF032FD491EC}"/>
                    </a:ext>
                  </a:extLst>
                </p:cNvPr>
                <p:cNvSpPr/>
                <p:nvPr/>
              </p:nvSpPr>
              <p:spPr>
                <a:xfrm>
                  <a:off x="874901" y="1937645"/>
                  <a:ext cx="2835652" cy="3191552"/>
                </a:xfrm>
                <a:prstGeom prst="roundRect">
                  <a:avLst>
                    <a:gd name="adj" fmla="val 9254"/>
                  </a:avLst>
                </a:prstGeom>
                <a:solidFill>
                  <a:srgbClr val="FBFAF7"/>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84" name="文本框 83">
                  <a:extLst>
                    <a:ext uri="{FF2B5EF4-FFF2-40B4-BE49-F238E27FC236}">
                      <a16:creationId xmlns:a16="http://schemas.microsoft.com/office/drawing/2014/main" id="{26743B32-08FC-4622-9EF5-3EE07A6E36C9}"/>
                    </a:ext>
                  </a:extLst>
                </p:cNvPr>
                <p:cNvSpPr txBox="1"/>
                <p:nvPr/>
              </p:nvSpPr>
              <p:spPr>
                <a:xfrm>
                  <a:off x="984368" y="2134759"/>
                  <a:ext cx="2319428" cy="984448"/>
                </a:xfrm>
                <a:prstGeom prst="rect">
                  <a:avLst/>
                </a:prstGeom>
                <a:noFill/>
                <a:ln>
                  <a:noFill/>
                  <a:prstDash val="dash"/>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srgbClr val="D2C6B6">
                          <a:lumMod val="75000"/>
                        </a:srgbClr>
                      </a:solidFill>
                      <a:effectLst/>
                      <a:uLnTx/>
                      <a:uFillTx/>
                      <a:latin typeface="Verdana"/>
                      <a:ea typeface="微软雅黑"/>
                      <a:cs typeface="+mn-cs"/>
                    </a:rPr>
                    <a:t>6.</a:t>
                  </a:r>
                  <a:r>
                    <a:rPr kumimoji="0" lang="zh-CN" altLang="en-US" sz="1600" b="1" i="0" u="none" strike="noStrike" kern="1200" cap="none" spc="0" normalizeH="0" baseline="0" noProof="0" dirty="0">
                      <a:ln>
                        <a:noFill/>
                      </a:ln>
                      <a:solidFill>
                        <a:srgbClr val="D2C6B6">
                          <a:lumMod val="75000"/>
                        </a:srgbClr>
                      </a:solidFill>
                      <a:effectLst/>
                      <a:uLnTx/>
                      <a:uFillTx/>
                      <a:latin typeface="Verdana"/>
                      <a:ea typeface="微软雅黑"/>
                      <a:cs typeface="+mn-cs"/>
                    </a:rPr>
                    <a:t>咖啡粉类目</a:t>
                  </a:r>
                  <a:endParaRPr kumimoji="0" lang="en-US" sz="1600" b="1" i="0" u="none" strike="noStrike" kern="1200" cap="none" spc="0" normalizeH="0" baseline="0" noProof="0" dirty="0">
                    <a:ln>
                      <a:noFill/>
                    </a:ln>
                    <a:solidFill>
                      <a:srgbClr val="D2C6B6">
                        <a:lumMod val="75000"/>
                      </a:srgbClr>
                    </a:solidFill>
                    <a:effectLst/>
                    <a:uLnTx/>
                    <a:uFillTx/>
                    <a:latin typeface="Verdana"/>
                    <a:ea typeface="微软雅黑"/>
                    <a:cs typeface="+mn-cs"/>
                  </a:endParaRPr>
                </a:p>
              </p:txBody>
            </p:sp>
          </p:grpSp>
          <p:sp>
            <p:nvSpPr>
              <p:cNvPr id="81" name="文本框 80">
                <a:extLst>
                  <a:ext uri="{FF2B5EF4-FFF2-40B4-BE49-F238E27FC236}">
                    <a16:creationId xmlns:a16="http://schemas.microsoft.com/office/drawing/2014/main" id="{B2108A02-BA6F-4AA7-8180-7BE412AD01F3}"/>
                  </a:ext>
                </a:extLst>
              </p:cNvPr>
              <p:cNvSpPr txBox="1"/>
              <p:nvPr/>
            </p:nvSpPr>
            <p:spPr>
              <a:xfrm>
                <a:off x="4668871" y="2069131"/>
                <a:ext cx="1740779" cy="581057"/>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D58C2D"/>
                    </a:solidFill>
                    <a:effectLst/>
                    <a:uLnTx/>
                    <a:uFillTx/>
                    <a:latin typeface="微软雅黑" panose="020B0503020204020204" pitchFamily="34" charset="-122"/>
                    <a:ea typeface="微软雅黑" panose="020B0503020204020204" pitchFamily="34" charset="-122"/>
                    <a:cs typeface="+mn-cs"/>
                  </a:rPr>
                  <a:t>4,480,028</a:t>
                </a:r>
              </a:p>
            </p:txBody>
          </p:sp>
          <p:sp>
            <p:nvSpPr>
              <p:cNvPr id="82" name="文本框 81">
                <a:extLst>
                  <a:ext uri="{FF2B5EF4-FFF2-40B4-BE49-F238E27FC236}">
                    <a16:creationId xmlns:a16="http://schemas.microsoft.com/office/drawing/2014/main" id="{46E019BD-1C66-425E-96D4-0BEBD040B7E5}"/>
                  </a:ext>
                </a:extLst>
              </p:cNvPr>
              <p:cNvSpPr txBox="1"/>
              <p:nvPr/>
            </p:nvSpPr>
            <p:spPr>
              <a:xfrm>
                <a:off x="5942329" y="2404462"/>
                <a:ext cx="1477895" cy="295145"/>
              </a:xfrm>
              <a:prstGeom prst="rect">
                <a:avLst/>
              </a:prstGeom>
              <a:noFill/>
            </p:spPr>
            <p:txBody>
              <a:bodyPr wrap="square" rtlCol="0">
                <a:spAutoFit/>
              </a:bodyPr>
              <a:lstStyle/>
              <a:p>
                <a:pPr marL="0" marR="0" lvl="0" indent="0" algn="r" defTabSz="914400" rtl="0" eaLnBrk="1" fontAlgn="auto" latinLnBrk="0" hangingPunct="1">
                  <a:lnSpc>
                    <a:spcPct val="12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r>
                  <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-29%</a:t>
                </a:r>
              </a:p>
            </p:txBody>
          </p:sp>
        </p:grpSp>
        <p:sp>
          <p:nvSpPr>
            <p:cNvPr id="91" name="箭头: 上 90">
              <a:extLst>
                <a:ext uri="{FF2B5EF4-FFF2-40B4-BE49-F238E27FC236}">
                  <a16:creationId xmlns:a16="http://schemas.microsoft.com/office/drawing/2014/main" id="{DDA40C5D-7760-4E0D-8E17-ED8A150A1105}"/>
                </a:ext>
              </a:extLst>
            </p:cNvPr>
            <p:cNvSpPr/>
            <p:nvPr/>
          </p:nvSpPr>
          <p:spPr>
            <a:xfrm rot="10800000">
              <a:off x="11651103" y="5711514"/>
              <a:ext cx="143228" cy="216000"/>
            </a:xfrm>
            <a:prstGeom prst="upArrow">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grpSp>
      <p:grpSp>
        <p:nvGrpSpPr>
          <p:cNvPr id="13" name="组合 12">
            <a:extLst>
              <a:ext uri="{FF2B5EF4-FFF2-40B4-BE49-F238E27FC236}">
                <a16:creationId xmlns:a16="http://schemas.microsoft.com/office/drawing/2014/main" id="{074C9AD6-F24B-4F72-885F-3C7317F35E72}"/>
              </a:ext>
            </a:extLst>
          </p:cNvPr>
          <p:cNvGrpSpPr/>
          <p:nvPr/>
        </p:nvGrpSpPr>
        <p:grpSpPr>
          <a:xfrm>
            <a:off x="7341422" y="3529590"/>
            <a:ext cx="3766291" cy="1206640"/>
            <a:chOff x="8766712" y="3493950"/>
            <a:chExt cx="3142915" cy="1097583"/>
          </a:xfrm>
        </p:grpSpPr>
        <p:grpSp>
          <p:nvGrpSpPr>
            <p:cNvPr id="73" name="组合 72">
              <a:extLst>
                <a:ext uri="{FF2B5EF4-FFF2-40B4-BE49-F238E27FC236}">
                  <a16:creationId xmlns:a16="http://schemas.microsoft.com/office/drawing/2014/main" id="{2C52D1E3-0039-4B7C-92E3-233A297C04E6}"/>
                </a:ext>
              </a:extLst>
            </p:cNvPr>
            <p:cNvGrpSpPr/>
            <p:nvPr/>
          </p:nvGrpSpPr>
          <p:grpSpPr>
            <a:xfrm>
              <a:off x="8766712" y="3493950"/>
              <a:ext cx="3142915" cy="1097583"/>
              <a:chOff x="4555625" y="1721896"/>
              <a:chExt cx="3142915" cy="1097583"/>
            </a:xfrm>
          </p:grpSpPr>
          <p:grpSp>
            <p:nvGrpSpPr>
              <p:cNvPr id="74" name="组合 73">
                <a:extLst>
                  <a:ext uri="{FF2B5EF4-FFF2-40B4-BE49-F238E27FC236}">
                    <a16:creationId xmlns:a16="http://schemas.microsoft.com/office/drawing/2014/main" id="{3881E4EF-24A8-4E0F-ACFE-109238D4E58A}"/>
                  </a:ext>
                </a:extLst>
              </p:cNvPr>
              <p:cNvGrpSpPr/>
              <p:nvPr/>
            </p:nvGrpSpPr>
            <p:grpSpPr>
              <a:xfrm>
                <a:off x="4555625" y="1721896"/>
                <a:ext cx="3142915" cy="1097583"/>
                <a:chOff x="874901" y="1937645"/>
                <a:chExt cx="2835652" cy="3191554"/>
              </a:xfrm>
            </p:grpSpPr>
            <p:sp>
              <p:nvSpPr>
                <p:cNvPr id="77" name="矩形: 圆角 76">
                  <a:extLst>
                    <a:ext uri="{FF2B5EF4-FFF2-40B4-BE49-F238E27FC236}">
                      <a16:creationId xmlns:a16="http://schemas.microsoft.com/office/drawing/2014/main" id="{CC1AAE54-C771-4112-9C0F-715571235397}"/>
                    </a:ext>
                  </a:extLst>
                </p:cNvPr>
                <p:cNvSpPr/>
                <p:nvPr/>
              </p:nvSpPr>
              <p:spPr>
                <a:xfrm>
                  <a:off x="874901" y="1937645"/>
                  <a:ext cx="2835652" cy="3191554"/>
                </a:xfrm>
                <a:prstGeom prst="roundRect">
                  <a:avLst>
                    <a:gd name="adj" fmla="val 9254"/>
                  </a:avLst>
                </a:prstGeom>
                <a:solidFill>
                  <a:srgbClr val="FBFAF7"/>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78" name="文本框 77">
                  <a:extLst>
                    <a:ext uri="{FF2B5EF4-FFF2-40B4-BE49-F238E27FC236}">
                      <a16:creationId xmlns:a16="http://schemas.microsoft.com/office/drawing/2014/main" id="{0C237FC9-A21F-4E3F-949B-E447F7B41E4B}"/>
                    </a:ext>
                  </a:extLst>
                </p:cNvPr>
                <p:cNvSpPr txBox="1"/>
                <p:nvPr/>
              </p:nvSpPr>
              <p:spPr>
                <a:xfrm>
                  <a:off x="984368" y="2134759"/>
                  <a:ext cx="2319428" cy="984448"/>
                </a:xfrm>
                <a:prstGeom prst="rect">
                  <a:avLst/>
                </a:prstGeom>
                <a:noFill/>
                <a:ln>
                  <a:noFill/>
                  <a:prstDash val="dash"/>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srgbClr val="D2C6B6">
                          <a:lumMod val="75000"/>
                        </a:srgbClr>
                      </a:solidFill>
                      <a:effectLst/>
                      <a:uLnTx/>
                      <a:uFillTx/>
                      <a:latin typeface="Verdana"/>
                      <a:ea typeface="微软雅黑"/>
                      <a:cs typeface="+mn-cs"/>
                    </a:rPr>
                    <a:t>5.</a:t>
                  </a:r>
                  <a:r>
                    <a:rPr kumimoji="0" lang="zh-CN" altLang="en-US" sz="1600" b="1" i="0" u="none" strike="noStrike" kern="1200" cap="none" spc="0" normalizeH="0" baseline="0" noProof="0" dirty="0">
                      <a:ln>
                        <a:noFill/>
                      </a:ln>
                      <a:solidFill>
                        <a:srgbClr val="D2C6B6">
                          <a:lumMod val="75000"/>
                        </a:srgbClr>
                      </a:solidFill>
                      <a:effectLst/>
                      <a:uLnTx/>
                      <a:uFillTx/>
                      <a:latin typeface="Verdana"/>
                      <a:ea typeface="微软雅黑"/>
                      <a:cs typeface="+mn-cs"/>
                    </a:rPr>
                    <a:t>咖啡液类目</a:t>
                  </a:r>
                  <a:endParaRPr kumimoji="0" lang="en-US" sz="1600" b="1" i="0" u="none" strike="noStrike" kern="1200" cap="none" spc="0" normalizeH="0" baseline="0" noProof="0" dirty="0">
                    <a:ln>
                      <a:noFill/>
                    </a:ln>
                    <a:solidFill>
                      <a:srgbClr val="D2C6B6">
                        <a:lumMod val="75000"/>
                      </a:srgbClr>
                    </a:solidFill>
                    <a:effectLst/>
                    <a:uLnTx/>
                    <a:uFillTx/>
                    <a:latin typeface="Verdana"/>
                    <a:ea typeface="微软雅黑"/>
                    <a:cs typeface="+mn-cs"/>
                  </a:endParaRPr>
                </a:p>
              </p:txBody>
            </p:sp>
          </p:grpSp>
          <p:sp>
            <p:nvSpPr>
              <p:cNvPr id="75" name="文本框 74">
                <a:extLst>
                  <a:ext uri="{FF2B5EF4-FFF2-40B4-BE49-F238E27FC236}">
                    <a16:creationId xmlns:a16="http://schemas.microsoft.com/office/drawing/2014/main" id="{71CEAF0A-DE71-4438-B4A5-7F80A19A80F2}"/>
                  </a:ext>
                </a:extLst>
              </p:cNvPr>
              <p:cNvSpPr txBox="1"/>
              <p:nvPr/>
            </p:nvSpPr>
            <p:spPr>
              <a:xfrm>
                <a:off x="4668871" y="2069131"/>
                <a:ext cx="1740779" cy="581057"/>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D58C2D"/>
                    </a:solidFill>
                    <a:effectLst/>
                    <a:uLnTx/>
                    <a:uFillTx/>
                    <a:latin typeface="微软雅黑" panose="020B0503020204020204" pitchFamily="34" charset="-122"/>
                    <a:ea typeface="微软雅黑" panose="020B0503020204020204" pitchFamily="34" charset="-122"/>
                    <a:cs typeface="+mn-cs"/>
                  </a:rPr>
                  <a:t>5,057,012</a:t>
                </a:r>
              </a:p>
            </p:txBody>
          </p:sp>
          <p:sp>
            <p:nvSpPr>
              <p:cNvPr id="76" name="文本框 75">
                <a:extLst>
                  <a:ext uri="{FF2B5EF4-FFF2-40B4-BE49-F238E27FC236}">
                    <a16:creationId xmlns:a16="http://schemas.microsoft.com/office/drawing/2014/main" id="{00ED5776-97AC-45FA-92A7-F119CBB5A7EC}"/>
                  </a:ext>
                </a:extLst>
              </p:cNvPr>
              <p:cNvSpPr txBox="1"/>
              <p:nvPr/>
            </p:nvSpPr>
            <p:spPr>
              <a:xfrm>
                <a:off x="5876770" y="2407685"/>
                <a:ext cx="1534692" cy="295145"/>
              </a:xfrm>
              <a:prstGeom prst="rect">
                <a:avLst/>
              </a:prstGeom>
              <a:noFill/>
            </p:spPr>
            <p:txBody>
              <a:bodyPr wrap="square" rtlCol="0">
                <a:spAutoFit/>
              </a:bodyPr>
              <a:lstStyle/>
              <a:p>
                <a:pPr marL="0" marR="0" lvl="0" indent="0" algn="r" defTabSz="914400" rtl="0" eaLnBrk="1" fontAlgn="auto" latinLnBrk="0" hangingPunct="1">
                  <a:lnSpc>
                    <a:spcPct val="12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r>
                  <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-49%</a:t>
                </a:r>
              </a:p>
            </p:txBody>
          </p:sp>
        </p:grpSp>
        <p:sp>
          <p:nvSpPr>
            <p:cNvPr id="93" name="箭头: 上 92">
              <a:extLst>
                <a:ext uri="{FF2B5EF4-FFF2-40B4-BE49-F238E27FC236}">
                  <a16:creationId xmlns:a16="http://schemas.microsoft.com/office/drawing/2014/main" id="{324605D4-1FA8-4196-A427-1A755F9AAEE3}"/>
                </a:ext>
              </a:extLst>
            </p:cNvPr>
            <p:cNvSpPr/>
            <p:nvPr/>
          </p:nvSpPr>
          <p:spPr>
            <a:xfrm flipV="1">
              <a:off x="11647122" y="4210159"/>
              <a:ext cx="143228" cy="216000"/>
            </a:xfrm>
            <a:prstGeom prst="upArrow">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grpSp>
      <p:grpSp>
        <p:nvGrpSpPr>
          <p:cNvPr id="14" name="组合 13">
            <a:extLst>
              <a:ext uri="{FF2B5EF4-FFF2-40B4-BE49-F238E27FC236}">
                <a16:creationId xmlns:a16="http://schemas.microsoft.com/office/drawing/2014/main" id="{F094B09D-3505-4D13-AF20-A82D59A81DD8}"/>
              </a:ext>
            </a:extLst>
          </p:cNvPr>
          <p:cNvGrpSpPr/>
          <p:nvPr/>
        </p:nvGrpSpPr>
        <p:grpSpPr>
          <a:xfrm>
            <a:off x="7330922" y="2143146"/>
            <a:ext cx="3766291" cy="1206640"/>
            <a:chOff x="8766712" y="1992324"/>
            <a:chExt cx="3142915" cy="1097583"/>
          </a:xfrm>
        </p:grpSpPr>
        <p:grpSp>
          <p:nvGrpSpPr>
            <p:cNvPr id="67" name="组合 66">
              <a:extLst>
                <a:ext uri="{FF2B5EF4-FFF2-40B4-BE49-F238E27FC236}">
                  <a16:creationId xmlns:a16="http://schemas.microsoft.com/office/drawing/2014/main" id="{5372F465-CA05-4BF5-A906-4C616220836E}"/>
                </a:ext>
              </a:extLst>
            </p:cNvPr>
            <p:cNvGrpSpPr/>
            <p:nvPr/>
          </p:nvGrpSpPr>
          <p:grpSpPr>
            <a:xfrm>
              <a:off x="8766712" y="1992324"/>
              <a:ext cx="3142915" cy="1097583"/>
              <a:chOff x="4555625" y="1721896"/>
              <a:chExt cx="3142915" cy="1097583"/>
            </a:xfrm>
          </p:grpSpPr>
          <p:grpSp>
            <p:nvGrpSpPr>
              <p:cNvPr id="68" name="组合 67">
                <a:extLst>
                  <a:ext uri="{FF2B5EF4-FFF2-40B4-BE49-F238E27FC236}">
                    <a16:creationId xmlns:a16="http://schemas.microsoft.com/office/drawing/2014/main" id="{802CA73B-CA58-483C-AA09-444E4D38F620}"/>
                  </a:ext>
                </a:extLst>
              </p:cNvPr>
              <p:cNvGrpSpPr/>
              <p:nvPr/>
            </p:nvGrpSpPr>
            <p:grpSpPr>
              <a:xfrm>
                <a:off x="4555625" y="1721896"/>
                <a:ext cx="3142915" cy="1097583"/>
                <a:chOff x="874901" y="1937645"/>
                <a:chExt cx="2835652" cy="3191554"/>
              </a:xfrm>
            </p:grpSpPr>
            <p:sp>
              <p:nvSpPr>
                <p:cNvPr id="71" name="矩形: 圆角 70">
                  <a:extLst>
                    <a:ext uri="{FF2B5EF4-FFF2-40B4-BE49-F238E27FC236}">
                      <a16:creationId xmlns:a16="http://schemas.microsoft.com/office/drawing/2014/main" id="{71A683FE-094C-4950-A011-3838BAE7DDD4}"/>
                    </a:ext>
                  </a:extLst>
                </p:cNvPr>
                <p:cNvSpPr/>
                <p:nvPr/>
              </p:nvSpPr>
              <p:spPr>
                <a:xfrm>
                  <a:off x="874901" y="1937645"/>
                  <a:ext cx="2835652" cy="3191554"/>
                </a:xfrm>
                <a:prstGeom prst="roundRect">
                  <a:avLst>
                    <a:gd name="adj" fmla="val 9254"/>
                  </a:avLst>
                </a:prstGeom>
                <a:solidFill>
                  <a:schemeClr val="accent2">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Microsoft YaHei UI"/>
                    <a:ea typeface="微软雅黑"/>
                    <a:cs typeface="+mn-cs"/>
                  </a:endParaRPr>
                </a:p>
              </p:txBody>
            </p:sp>
            <p:sp>
              <p:nvSpPr>
                <p:cNvPr id="72" name="文本框 71">
                  <a:extLst>
                    <a:ext uri="{FF2B5EF4-FFF2-40B4-BE49-F238E27FC236}">
                      <a16:creationId xmlns:a16="http://schemas.microsoft.com/office/drawing/2014/main" id="{A9634D87-2275-40E8-8818-F2ABDAEE252C}"/>
                    </a:ext>
                  </a:extLst>
                </p:cNvPr>
                <p:cNvSpPr txBox="1"/>
                <p:nvPr/>
              </p:nvSpPr>
              <p:spPr>
                <a:xfrm>
                  <a:off x="984368" y="2134759"/>
                  <a:ext cx="2319428" cy="984448"/>
                </a:xfrm>
                <a:prstGeom prst="rect">
                  <a:avLst/>
                </a:prstGeom>
                <a:noFill/>
                <a:ln>
                  <a:noFill/>
                  <a:prstDash val="dash"/>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srgbClr val="FFFFFF"/>
                      </a:solidFill>
                      <a:effectLst/>
                      <a:uLnTx/>
                      <a:uFillTx/>
                      <a:latin typeface="Verdana"/>
                      <a:ea typeface="微软雅黑"/>
                      <a:cs typeface="+mn-cs"/>
                    </a:rPr>
                    <a:t>4.</a:t>
                  </a:r>
                  <a:r>
                    <a:rPr kumimoji="0" lang="zh-CN" altLang="en-US" sz="1600" b="1" i="0" u="none" strike="noStrike" kern="1200" cap="none" spc="0" normalizeH="0" baseline="0" noProof="0" dirty="0">
                      <a:ln>
                        <a:noFill/>
                      </a:ln>
                      <a:solidFill>
                        <a:srgbClr val="FFFFFF"/>
                      </a:solidFill>
                      <a:effectLst/>
                      <a:uLnTx/>
                      <a:uFillTx/>
                      <a:latin typeface="Verdana"/>
                      <a:ea typeface="微软雅黑"/>
                      <a:cs typeface="+mn-cs"/>
                    </a:rPr>
                    <a:t>胶囊咖啡类目</a:t>
                  </a:r>
                  <a:endParaRPr kumimoji="0" lang="en-US" sz="1600" b="1" i="0" u="none" strike="noStrike" kern="1200" cap="none" spc="0" normalizeH="0" baseline="0" noProof="0" dirty="0">
                    <a:ln>
                      <a:noFill/>
                    </a:ln>
                    <a:solidFill>
                      <a:srgbClr val="FFFFFF"/>
                    </a:solidFill>
                    <a:effectLst/>
                    <a:uLnTx/>
                    <a:uFillTx/>
                    <a:latin typeface="Verdana"/>
                    <a:ea typeface="微软雅黑"/>
                    <a:cs typeface="+mn-cs"/>
                  </a:endParaRPr>
                </a:p>
              </p:txBody>
            </p:sp>
          </p:grpSp>
          <p:sp>
            <p:nvSpPr>
              <p:cNvPr id="69" name="文本框 68">
                <a:extLst>
                  <a:ext uri="{FF2B5EF4-FFF2-40B4-BE49-F238E27FC236}">
                    <a16:creationId xmlns:a16="http://schemas.microsoft.com/office/drawing/2014/main" id="{07D8BA2F-62B4-4C7B-8452-253798386B96}"/>
                  </a:ext>
                </a:extLst>
              </p:cNvPr>
              <p:cNvSpPr txBox="1"/>
              <p:nvPr/>
            </p:nvSpPr>
            <p:spPr>
              <a:xfrm>
                <a:off x="4668871" y="2069131"/>
                <a:ext cx="1740779" cy="581057"/>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D58C2D">
                        <a:lumMod val="20000"/>
                        <a:lumOff val="80000"/>
                      </a:srgbClr>
                    </a:solidFill>
                    <a:effectLst/>
                    <a:uLnTx/>
                    <a:uFillTx/>
                    <a:latin typeface="微软雅黑" panose="020B0503020204020204" pitchFamily="34" charset="-122"/>
                    <a:ea typeface="微软雅黑" panose="020B0503020204020204" pitchFamily="34" charset="-122"/>
                    <a:cs typeface="+mn-cs"/>
                  </a:rPr>
                  <a:t>6,789,717</a:t>
                </a:r>
              </a:p>
            </p:txBody>
          </p:sp>
          <p:sp>
            <p:nvSpPr>
              <p:cNvPr id="70" name="文本框 69">
                <a:extLst>
                  <a:ext uri="{FF2B5EF4-FFF2-40B4-BE49-F238E27FC236}">
                    <a16:creationId xmlns:a16="http://schemas.microsoft.com/office/drawing/2014/main" id="{A17A0D54-D8E9-46B1-B7D3-D148B14AD0AF}"/>
                  </a:ext>
                </a:extLst>
              </p:cNvPr>
              <p:cNvSpPr txBox="1"/>
              <p:nvPr/>
            </p:nvSpPr>
            <p:spPr>
              <a:xfrm>
                <a:off x="5863742" y="2416711"/>
                <a:ext cx="1578273" cy="295145"/>
              </a:xfrm>
              <a:prstGeom prst="rect">
                <a:avLst/>
              </a:prstGeom>
              <a:noFill/>
            </p:spPr>
            <p:txBody>
              <a:bodyPr wrap="square" rtlCol="0">
                <a:spAutoFit/>
              </a:bodyPr>
              <a:lstStyle/>
              <a:p>
                <a:pPr marL="0" marR="0" lvl="0" indent="0" algn="r" defTabSz="914400" rtl="0" eaLnBrk="1" fontAlgn="auto" latinLnBrk="0" hangingPunct="1">
                  <a:lnSpc>
                    <a:spcPct val="12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同比：</a:t>
                </a:r>
                <a:r>
                  <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-30%</a:t>
                </a:r>
              </a:p>
            </p:txBody>
          </p:sp>
        </p:grpSp>
        <p:sp>
          <p:nvSpPr>
            <p:cNvPr id="95" name="箭头: 上 94">
              <a:extLst>
                <a:ext uri="{FF2B5EF4-FFF2-40B4-BE49-F238E27FC236}">
                  <a16:creationId xmlns:a16="http://schemas.microsoft.com/office/drawing/2014/main" id="{CAF2F679-26D0-4155-A76F-F3C91F17E26C}"/>
                </a:ext>
              </a:extLst>
            </p:cNvPr>
            <p:cNvSpPr/>
            <p:nvPr/>
          </p:nvSpPr>
          <p:spPr>
            <a:xfrm flipV="1">
              <a:off x="11651103" y="2737288"/>
              <a:ext cx="143228" cy="216000"/>
            </a:xfrm>
            <a:prstGeom prst="upArrow">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grpSp>
      <p:sp>
        <p:nvSpPr>
          <p:cNvPr id="96" name="文本框 95">
            <a:extLst>
              <a:ext uri="{FF2B5EF4-FFF2-40B4-BE49-F238E27FC236}">
                <a16:creationId xmlns:a16="http://schemas.microsoft.com/office/drawing/2014/main" id="{DC0A01F3-7F41-4634-AC8E-6AC3740E9120}"/>
              </a:ext>
            </a:extLst>
          </p:cNvPr>
          <p:cNvSpPr txBox="1"/>
          <p:nvPr/>
        </p:nvSpPr>
        <p:spPr>
          <a:xfrm>
            <a:off x="741687" y="3680796"/>
            <a:ext cx="3645712" cy="961289"/>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D2C6B6">
                    <a:lumMod val="50000"/>
                  </a:srgbClr>
                </a:solidFill>
                <a:effectLst/>
                <a:uLnTx/>
                <a:uFillTx/>
                <a:latin typeface="微软雅黑" panose="020B0503020204020204" pitchFamily="34" charset="-122"/>
                <a:ea typeface="微软雅黑"/>
                <a:cs typeface="+mn-cs"/>
              </a:rPr>
              <a:t>2023</a:t>
            </a:r>
            <a:r>
              <a:rPr kumimoji="0" lang="zh-CN" altLang="en-US" sz="2000" b="1" i="0" u="none" strike="noStrike" kern="1200" cap="none" spc="0" normalizeH="0" baseline="0" noProof="0" dirty="0">
                <a:ln>
                  <a:noFill/>
                </a:ln>
                <a:solidFill>
                  <a:srgbClr val="D2C6B6">
                    <a:lumMod val="50000"/>
                  </a:srgbClr>
                </a:solidFill>
                <a:effectLst/>
                <a:uLnTx/>
                <a:uFillTx/>
                <a:latin typeface="微软雅黑" panose="020B0503020204020204" pitchFamily="34" charset="-122"/>
                <a:ea typeface="微软雅黑"/>
                <a:cs typeface="+mn-cs"/>
              </a:rPr>
              <a:t>年</a:t>
            </a:r>
            <a:r>
              <a:rPr kumimoji="0" lang="en-US" altLang="zh-CN" sz="2000" b="1" i="0" u="none" strike="noStrike" kern="1200" cap="none" spc="0" normalizeH="0" baseline="0" noProof="0" dirty="0">
                <a:ln>
                  <a:noFill/>
                </a:ln>
                <a:solidFill>
                  <a:srgbClr val="D2C6B6">
                    <a:lumMod val="50000"/>
                  </a:srgbClr>
                </a:solidFill>
                <a:effectLst/>
                <a:uLnTx/>
                <a:uFillTx/>
                <a:latin typeface="微软雅黑" panose="020B0503020204020204" pitchFamily="34" charset="-122"/>
                <a:ea typeface="微软雅黑"/>
                <a:cs typeface="+mn-cs"/>
              </a:rPr>
              <a:t>12</a:t>
            </a:r>
            <a:r>
              <a:rPr kumimoji="0" lang="zh-CN" altLang="en-US" sz="2000" b="1" i="0" u="none" strike="noStrike" kern="1200" cap="none" spc="0" normalizeH="0" baseline="0" noProof="0" dirty="0">
                <a:ln>
                  <a:noFill/>
                </a:ln>
                <a:solidFill>
                  <a:srgbClr val="D2C6B6">
                    <a:lumMod val="50000"/>
                  </a:srgbClr>
                </a:solidFill>
                <a:effectLst/>
                <a:uLnTx/>
                <a:uFillTx/>
                <a:latin typeface="微软雅黑" panose="020B0503020204020204" pitchFamily="34" charset="-122"/>
                <a:ea typeface="微软雅黑"/>
                <a:cs typeface="+mn-cs"/>
              </a:rPr>
              <a:t>月 </a:t>
            </a:r>
            <a:endParaRPr kumimoji="0" lang="en-US" altLang="zh-CN" sz="2000" b="1" i="0" u="none" strike="noStrike" kern="1200" cap="none" spc="0" normalizeH="0" baseline="0" noProof="0" dirty="0">
              <a:ln>
                <a:noFill/>
              </a:ln>
              <a:solidFill>
                <a:srgbClr val="D2C6B6">
                  <a:lumMod val="50000"/>
                </a:srgbClr>
              </a:solidFill>
              <a:effectLst/>
              <a:uLnTx/>
              <a:uFillTx/>
              <a:latin typeface="微软雅黑" panose="020B0503020204020204" pitchFamily="34" charset="-122"/>
              <a:ea typeface="微软雅黑"/>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D2C6B6">
                    <a:lumMod val="50000"/>
                  </a:srgbClr>
                </a:solidFill>
                <a:effectLst/>
                <a:uLnTx/>
                <a:uFillTx/>
                <a:latin typeface="微软雅黑" panose="020B0503020204020204" pitchFamily="34" charset="-122"/>
                <a:ea typeface="微软雅黑"/>
                <a:cs typeface="+mn-cs"/>
              </a:rPr>
              <a:t>销售金额</a:t>
            </a:r>
            <a:r>
              <a:rPr kumimoji="0" lang="en-US" altLang="zh-CN" sz="2000" b="1" i="0" u="none" strike="noStrike" kern="1200" cap="none" spc="0" normalizeH="0" baseline="0" noProof="0" dirty="0">
                <a:ln>
                  <a:noFill/>
                </a:ln>
                <a:solidFill>
                  <a:srgbClr val="D2C6B6">
                    <a:lumMod val="50000"/>
                  </a:srgbClr>
                </a:solidFill>
                <a:effectLst/>
                <a:uLnTx/>
                <a:uFillTx/>
                <a:latin typeface="微软雅黑" panose="020B0503020204020204" pitchFamily="34" charset="-122"/>
                <a:ea typeface="微软雅黑"/>
                <a:cs typeface="+mn-cs"/>
              </a:rPr>
              <a:t>(</a:t>
            </a:r>
            <a:r>
              <a:rPr kumimoji="0" lang="zh-CN" altLang="en-US" sz="2000" b="1" i="0" u="none" strike="noStrike" kern="1200" cap="none" spc="0" normalizeH="0" baseline="0" noProof="0" dirty="0">
                <a:ln>
                  <a:noFill/>
                </a:ln>
                <a:solidFill>
                  <a:srgbClr val="D2C6B6">
                    <a:lumMod val="50000"/>
                  </a:srgbClr>
                </a:solidFill>
                <a:effectLst/>
                <a:uLnTx/>
                <a:uFillTx/>
                <a:latin typeface="微软雅黑" panose="020B0503020204020204" pitchFamily="34" charset="-122"/>
                <a:ea typeface="微软雅黑"/>
                <a:cs typeface="+mn-cs"/>
              </a:rPr>
              <a:t>指数</a:t>
            </a:r>
            <a:r>
              <a:rPr kumimoji="0" lang="en-US" altLang="zh-CN" sz="2000" b="1" i="0" u="none" strike="noStrike" kern="1200" cap="none" spc="0" normalizeH="0" baseline="0" noProof="0" dirty="0">
                <a:ln>
                  <a:noFill/>
                </a:ln>
                <a:solidFill>
                  <a:srgbClr val="D2C6B6">
                    <a:lumMod val="50000"/>
                  </a:srgbClr>
                </a:solidFill>
                <a:effectLst/>
                <a:uLnTx/>
                <a:uFillTx/>
                <a:latin typeface="微软雅黑" panose="020B0503020204020204" pitchFamily="34" charset="-122"/>
                <a:ea typeface="微软雅黑"/>
                <a:cs typeface="+mn-cs"/>
              </a:rPr>
              <a:t>)</a:t>
            </a:r>
          </a:p>
        </p:txBody>
      </p:sp>
    </p:spTree>
    <p:extLst>
      <p:ext uri="{BB962C8B-B14F-4D97-AF65-F5344CB8AC3E}">
        <p14:creationId xmlns:p14="http://schemas.microsoft.com/office/powerpoint/2010/main" val="321903907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7AC10D93-840C-D146-9596-DA52F38C2B69}"/>
              </a:ext>
            </a:extLst>
          </p:cNvPr>
          <p:cNvSpPr txBox="1"/>
          <p:nvPr/>
        </p:nvSpPr>
        <p:spPr>
          <a:xfrm>
            <a:off x="4035600" y="2367171"/>
            <a:ext cx="7098384" cy="2123658"/>
          </a:xfrm>
          <a:prstGeom prst="rect">
            <a:avLst/>
          </a:prstGeom>
          <a:noFill/>
        </p:spPr>
        <p:txBody>
          <a:bodyPr wrap="square" rtlCol="0" anchor="ctr">
            <a:spAutoFit/>
          </a:bodyPr>
          <a:lstStyle/>
          <a:p>
            <a:pPr algn="ctr"/>
            <a:r>
              <a:rPr lang="zh-CN" altLang="en-US" sz="6600" b="1" dirty="0">
                <a:solidFill>
                  <a:schemeClr val="accent5"/>
                </a:solidFill>
              </a:rPr>
              <a:t>胶囊咖啡</a:t>
            </a:r>
            <a:endParaRPr lang="en-US" altLang="zh-CN" sz="6600" b="1" dirty="0">
              <a:solidFill>
                <a:schemeClr val="accent5"/>
              </a:solidFill>
            </a:endParaRPr>
          </a:p>
          <a:p>
            <a:pPr algn="ctr"/>
            <a:r>
              <a:rPr lang="zh-CN" altLang="en-US" sz="6600" b="1" dirty="0">
                <a:solidFill>
                  <a:schemeClr val="accent5"/>
                </a:solidFill>
              </a:rPr>
              <a:t>行业情况</a:t>
            </a:r>
          </a:p>
        </p:txBody>
      </p:sp>
    </p:spTree>
    <p:extLst>
      <p:ext uri="{BB962C8B-B14F-4D97-AF65-F5344CB8AC3E}">
        <p14:creationId xmlns:p14="http://schemas.microsoft.com/office/powerpoint/2010/main" val="312510098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E632DE8A-C519-48D3-874B-F91520ACE35C}"/>
              </a:ext>
            </a:extLst>
          </p:cNvPr>
          <p:cNvSpPr>
            <a:spLocks noGrp="1"/>
          </p:cNvSpPr>
          <p:nvPr>
            <p:ph type="title"/>
          </p:nvPr>
        </p:nvSpPr>
        <p:spPr>
          <a:prstGeom prst="rect">
            <a:avLst/>
          </a:prstGeom>
        </p:spPr>
        <p:txBody>
          <a:bodyPr/>
          <a:lstStyle/>
          <a:p>
            <a:r>
              <a:rPr lang="zh-CN" altLang="en-US" sz="2800" dirty="0"/>
              <a:t>胶囊咖啡市场大盘数据</a:t>
            </a:r>
            <a:endParaRPr lang="en-US" sz="2800" dirty="0"/>
          </a:p>
        </p:txBody>
      </p:sp>
      <p:sp>
        <p:nvSpPr>
          <p:cNvPr id="2" name="文本占位符 1">
            <a:extLst>
              <a:ext uri="{FF2B5EF4-FFF2-40B4-BE49-F238E27FC236}">
                <a16:creationId xmlns:a16="http://schemas.microsoft.com/office/drawing/2014/main" id="{BF3B4F18-0276-47CD-B0CD-CA6DFFCF7EF8}"/>
              </a:ext>
            </a:extLst>
          </p:cNvPr>
          <p:cNvSpPr>
            <a:spLocks noGrp="1"/>
          </p:cNvSpPr>
          <p:nvPr>
            <p:ph type="body" sz="quarter" idx="10"/>
          </p:nvPr>
        </p:nvSpPr>
        <p:spPr/>
        <p:txBody>
          <a:bodyPr/>
          <a:lstStyle/>
          <a:p>
            <a:pPr>
              <a:lnSpc>
                <a:spcPct val="100000"/>
              </a:lnSpc>
            </a:pPr>
            <a:r>
              <a:rPr lang="zh-CN" altLang="en-US" dirty="0">
                <a:latin typeface="+mn-ea"/>
              </a:rPr>
              <a:t>胶囊咖啡与咖啡市场趋势一致，同样呈现</a:t>
            </a:r>
            <a:r>
              <a:rPr lang="en-US" altLang="zh-CN" dirty="0">
                <a:latin typeface="+mn-ea"/>
              </a:rPr>
              <a:t>GMV</a:t>
            </a:r>
            <a:r>
              <a:rPr lang="zh-CN" altLang="en-US" dirty="0">
                <a:latin typeface="+mn-ea"/>
              </a:rPr>
              <a:t>的同比减少，且下跌幅度更高；</a:t>
            </a:r>
            <a:endParaRPr lang="en-US" altLang="zh-CN" dirty="0">
              <a:latin typeface="+mn-ea"/>
            </a:endParaRPr>
          </a:p>
          <a:p>
            <a:pPr>
              <a:lnSpc>
                <a:spcPct val="100000"/>
              </a:lnSpc>
            </a:pPr>
            <a:r>
              <a:rPr lang="en-US" altLang="zh-CN" dirty="0">
                <a:latin typeface="+mn-ea"/>
              </a:rPr>
              <a:t>12</a:t>
            </a:r>
            <a:r>
              <a:rPr lang="zh-CN" altLang="en-US" dirty="0">
                <a:latin typeface="+mn-ea"/>
              </a:rPr>
              <a:t>月市场</a:t>
            </a:r>
            <a:r>
              <a:rPr lang="en-US" altLang="zh-CN" dirty="0">
                <a:latin typeface="+mn-ea"/>
              </a:rPr>
              <a:t>GMV</a:t>
            </a:r>
            <a:r>
              <a:rPr lang="zh-CN" altLang="en-US" dirty="0">
                <a:latin typeface="+mn-ea"/>
              </a:rPr>
              <a:t>下滑幅度达到近半年来谷底，来源于销量及平均价格的双跌</a:t>
            </a:r>
          </a:p>
        </p:txBody>
      </p:sp>
      <p:sp>
        <p:nvSpPr>
          <p:cNvPr id="9" name="文本占位符 8">
            <a:extLst>
              <a:ext uri="{FF2B5EF4-FFF2-40B4-BE49-F238E27FC236}">
                <a16:creationId xmlns:a16="http://schemas.microsoft.com/office/drawing/2014/main" id="{A2508A45-5B42-4219-B72D-1DCD8CF37353}"/>
              </a:ext>
            </a:extLst>
          </p:cNvPr>
          <p:cNvSpPr>
            <a:spLocks noGrp="1"/>
          </p:cNvSpPr>
          <p:nvPr>
            <p:ph type="body" sz="quarter" idx="11"/>
          </p:nvPr>
        </p:nvSpPr>
        <p:spPr/>
        <p:txBody>
          <a:bodyPr/>
          <a:lstStyle/>
          <a:p>
            <a:pPr>
              <a:lnSpc>
                <a:spcPct val="100000"/>
              </a:lnSpc>
            </a:pPr>
            <a:r>
              <a:rPr lang="zh-CN" altLang="en-US" dirty="0"/>
              <a:t>数据来源：策略中心；渠道：全渠道；</a:t>
            </a:r>
            <a:r>
              <a:rPr lang="en-US" altLang="zh-CN" dirty="0"/>
              <a:t> (</a:t>
            </a:r>
            <a:r>
              <a:rPr lang="zh-CN" altLang="en-US" dirty="0"/>
              <a:t>由于生意参谋平台限制，大盘数据无法转化为真实值，改用策略中心（大盘同比值均为真实值）数据</a:t>
            </a:r>
            <a:r>
              <a:rPr lang="en-US" altLang="zh-CN" dirty="0"/>
              <a:t>)</a:t>
            </a:r>
          </a:p>
          <a:p>
            <a:pPr>
              <a:lnSpc>
                <a:spcPct val="100000"/>
              </a:lnSpc>
            </a:pPr>
            <a:r>
              <a:rPr lang="zh-CN" altLang="en-US" dirty="0"/>
              <a:t>时间维度：</a:t>
            </a:r>
            <a:r>
              <a:rPr lang="en-US" altLang="zh-CN" dirty="0"/>
              <a:t>2023.12</a:t>
            </a:r>
          </a:p>
          <a:p>
            <a:pPr>
              <a:lnSpc>
                <a:spcPct val="100000"/>
              </a:lnSpc>
            </a:pPr>
            <a:r>
              <a:rPr lang="en-US" altLang="zh-CN" dirty="0"/>
              <a:t>*</a:t>
            </a:r>
            <a:r>
              <a:rPr lang="zh-CN" altLang="en-US" dirty="0"/>
              <a:t>平均价格</a:t>
            </a:r>
            <a:r>
              <a:rPr lang="en-US" altLang="zh-CN" dirty="0"/>
              <a:t>(</a:t>
            </a:r>
            <a:r>
              <a:rPr lang="zh-CN" altLang="en-US" dirty="0"/>
              <a:t>指数</a:t>
            </a:r>
            <a:r>
              <a:rPr lang="en-US" altLang="zh-CN" dirty="0"/>
              <a:t>)</a:t>
            </a:r>
            <a:r>
              <a:rPr lang="zh-CN" altLang="en-US" dirty="0"/>
              <a:t>：商品的平均成交价格</a:t>
            </a:r>
            <a:r>
              <a:rPr lang="en-US" altLang="zh-CN" dirty="0"/>
              <a:t>(</a:t>
            </a:r>
            <a:r>
              <a:rPr lang="zh-CN" altLang="en-US" dirty="0"/>
              <a:t>为准确洞察，不包含</a:t>
            </a:r>
            <a:r>
              <a:rPr lang="en-US" altLang="zh-CN" dirty="0"/>
              <a:t>0.01</a:t>
            </a:r>
            <a:r>
              <a:rPr lang="zh-CN" altLang="en-US" dirty="0"/>
              <a:t>元的订单数据</a:t>
            </a:r>
            <a:r>
              <a:rPr lang="en-US" altLang="zh-CN" dirty="0"/>
              <a:t>)</a:t>
            </a:r>
            <a:r>
              <a:rPr lang="zh-CN" altLang="en-US" dirty="0"/>
              <a:t>；人均购买量</a:t>
            </a:r>
            <a:r>
              <a:rPr lang="en-US" altLang="zh-CN" dirty="0"/>
              <a:t>(</a:t>
            </a:r>
            <a:r>
              <a:rPr lang="zh-CN" altLang="en-US" dirty="0"/>
              <a:t>指数</a:t>
            </a:r>
            <a:r>
              <a:rPr lang="en-US" altLang="zh-CN" dirty="0"/>
              <a:t>)</a:t>
            </a:r>
            <a:r>
              <a:rPr lang="zh-CN" altLang="en-US" dirty="0"/>
              <a:t>：消费者平均一次购买的商品件数（</a:t>
            </a:r>
            <a:r>
              <a:rPr lang="en-US" altLang="zh-CN" dirty="0"/>
              <a:t>=</a:t>
            </a:r>
            <a:r>
              <a:rPr lang="zh-CN" altLang="en-US" dirty="0"/>
              <a:t>销量</a:t>
            </a:r>
            <a:r>
              <a:rPr lang="en-US" altLang="zh-CN" dirty="0"/>
              <a:t>(</a:t>
            </a:r>
            <a:r>
              <a:rPr lang="zh-CN" altLang="en-US" dirty="0"/>
              <a:t>指数</a:t>
            </a:r>
            <a:r>
              <a:rPr lang="en-US" altLang="zh-CN" dirty="0"/>
              <a:t>)/</a:t>
            </a:r>
            <a:r>
              <a:rPr lang="zh-CN" altLang="en-US" dirty="0"/>
              <a:t>购买人数</a:t>
            </a:r>
            <a:r>
              <a:rPr lang="en-US" altLang="zh-CN" dirty="0"/>
              <a:t>(</a:t>
            </a:r>
            <a:r>
              <a:rPr lang="zh-CN" altLang="en-US" dirty="0"/>
              <a:t>指数</a:t>
            </a:r>
            <a:r>
              <a:rPr lang="en-US" altLang="zh-CN" dirty="0"/>
              <a:t>)/</a:t>
            </a:r>
            <a:r>
              <a:rPr lang="zh-CN" altLang="en-US" dirty="0"/>
              <a:t>购买频次）；购买频次：每个消费者平均购买次数；</a:t>
            </a:r>
            <a:endParaRPr lang="en-US" altLang="zh-CN" dirty="0"/>
          </a:p>
        </p:txBody>
      </p:sp>
      <p:sp>
        <p:nvSpPr>
          <p:cNvPr id="6" name="矩形 5">
            <a:extLst>
              <a:ext uri="{FF2B5EF4-FFF2-40B4-BE49-F238E27FC236}">
                <a16:creationId xmlns:a16="http://schemas.microsoft.com/office/drawing/2014/main" id="{336577F8-392B-4B3E-A931-887F882543D2}"/>
              </a:ext>
            </a:extLst>
          </p:cNvPr>
          <p:cNvSpPr/>
          <p:nvPr/>
        </p:nvSpPr>
        <p:spPr>
          <a:xfrm>
            <a:off x="282372" y="1926270"/>
            <a:ext cx="4446265" cy="4261948"/>
          </a:xfrm>
          <a:prstGeom prst="rect">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37" name="文本框 36">
            <a:extLst>
              <a:ext uri="{FF2B5EF4-FFF2-40B4-BE49-F238E27FC236}">
                <a16:creationId xmlns:a16="http://schemas.microsoft.com/office/drawing/2014/main" id="{7B25D224-726A-428A-83B9-78C329E32AB4}"/>
              </a:ext>
            </a:extLst>
          </p:cNvPr>
          <p:cNvSpPr txBox="1"/>
          <p:nvPr/>
        </p:nvSpPr>
        <p:spPr>
          <a:xfrm>
            <a:off x="451227" y="2179190"/>
            <a:ext cx="3645712" cy="1124219"/>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000000"/>
                </a:solidFill>
                <a:effectLst/>
                <a:uLnTx/>
                <a:uFillTx/>
                <a:latin typeface="微软雅黑" panose="020B0503020204020204" pitchFamily="34" charset="-122"/>
                <a:ea typeface="微软雅黑"/>
                <a:cs typeface="+mn-cs"/>
              </a:rPr>
              <a:t>2023</a:t>
            </a:r>
            <a:r>
              <a:rPr kumimoji="0" lang="zh-CN" altLang="en-US" sz="2000" b="1" i="0" u="none" strike="noStrike" kern="1200" cap="none" spc="0" normalizeH="0" baseline="0" noProof="0" dirty="0">
                <a:ln>
                  <a:noFill/>
                </a:ln>
                <a:solidFill>
                  <a:srgbClr val="000000"/>
                </a:solidFill>
                <a:effectLst/>
                <a:uLnTx/>
                <a:uFillTx/>
                <a:latin typeface="微软雅黑" panose="020B0503020204020204" pitchFamily="34" charset="-122"/>
                <a:ea typeface="微软雅黑"/>
                <a:cs typeface="+mn-cs"/>
              </a:rPr>
              <a:t>年</a:t>
            </a:r>
            <a:r>
              <a:rPr kumimoji="0" lang="en-US" altLang="zh-CN" sz="2000" b="1" i="0" u="none" strike="noStrike" kern="1200" cap="none" spc="0" normalizeH="0" baseline="0" noProof="0" dirty="0">
                <a:ln>
                  <a:noFill/>
                </a:ln>
                <a:solidFill>
                  <a:srgbClr val="000000"/>
                </a:solidFill>
                <a:effectLst/>
                <a:uLnTx/>
                <a:uFillTx/>
                <a:latin typeface="微软雅黑" panose="020B0503020204020204" pitchFamily="34" charset="-122"/>
                <a:ea typeface="微软雅黑"/>
                <a:cs typeface="+mn-cs"/>
              </a:rPr>
              <a:t>12</a:t>
            </a:r>
            <a:r>
              <a:rPr kumimoji="0" lang="zh-CN" altLang="en-US" sz="2000" b="1" i="0" u="none" strike="noStrike" kern="1200" cap="none" spc="0" normalizeH="0" baseline="0" noProof="0" dirty="0">
                <a:ln>
                  <a:noFill/>
                </a:ln>
                <a:solidFill>
                  <a:srgbClr val="000000"/>
                </a:solidFill>
                <a:effectLst/>
                <a:uLnTx/>
                <a:uFillTx/>
                <a:latin typeface="微软雅黑" panose="020B0503020204020204" pitchFamily="34" charset="-122"/>
                <a:ea typeface="微软雅黑"/>
                <a:cs typeface="+mn-cs"/>
              </a:rPr>
              <a:t>月 销售金额</a:t>
            </a:r>
            <a:r>
              <a:rPr kumimoji="0" lang="en-US" altLang="zh-CN" sz="2000" b="1" i="0" u="none" strike="noStrike" kern="1200" cap="none" spc="0" normalizeH="0" baseline="0" noProof="0" dirty="0">
                <a:ln>
                  <a:noFill/>
                </a:ln>
                <a:solidFill>
                  <a:srgbClr val="000000"/>
                </a:solidFill>
                <a:effectLst/>
                <a:uLnTx/>
                <a:uFillTx/>
                <a:latin typeface="微软雅黑" panose="020B0503020204020204" pitchFamily="34" charset="-122"/>
                <a:ea typeface="微软雅黑"/>
                <a:cs typeface="+mn-cs"/>
              </a:rPr>
              <a:t>(</a:t>
            </a:r>
            <a:r>
              <a:rPr kumimoji="0" lang="zh-CN" altLang="en-US" sz="2000" b="1" i="0" u="none" strike="noStrike" kern="1200" cap="none" spc="0" normalizeH="0" baseline="0" noProof="0" dirty="0">
                <a:ln>
                  <a:noFill/>
                </a:ln>
                <a:solidFill>
                  <a:srgbClr val="000000"/>
                </a:solidFill>
                <a:effectLst/>
                <a:uLnTx/>
                <a:uFillTx/>
                <a:latin typeface="微软雅黑" panose="020B0503020204020204" pitchFamily="34" charset="-122"/>
                <a:ea typeface="微软雅黑"/>
                <a:cs typeface="+mn-cs"/>
              </a:rPr>
              <a:t>指数</a:t>
            </a:r>
            <a:r>
              <a:rPr kumimoji="0" lang="en-US" altLang="zh-CN" sz="2000" b="1" i="0" u="none" strike="noStrike" kern="1200" cap="none" spc="0" normalizeH="0" baseline="0" noProof="0" dirty="0">
                <a:ln>
                  <a:noFill/>
                </a:ln>
                <a:solidFill>
                  <a:srgbClr val="000000"/>
                </a:solidFill>
                <a:effectLst/>
                <a:uLnTx/>
                <a:uFillTx/>
                <a:latin typeface="微软雅黑" panose="020B0503020204020204" pitchFamily="34" charset="-122"/>
                <a:ea typeface="微软雅黑"/>
                <a:cs typeface="+mn-cs"/>
              </a:rPr>
              <a:t>)</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rPr>
              <a:t>6,789,717 </a:t>
            </a:r>
          </a:p>
        </p:txBody>
      </p:sp>
      <p:grpSp>
        <p:nvGrpSpPr>
          <p:cNvPr id="34" name="组合 33">
            <a:extLst>
              <a:ext uri="{FF2B5EF4-FFF2-40B4-BE49-F238E27FC236}">
                <a16:creationId xmlns:a16="http://schemas.microsoft.com/office/drawing/2014/main" id="{6CCF18D9-26DA-4944-9B4D-C13193097CEC}"/>
              </a:ext>
            </a:extLst>
          </p:cNvPr>
          <p:cNvGrpSpPr/>
          <p:nvPr/>
        </p:nvGrpSpPr>
        <p:grpSpPr>
          <a:xfrm>
            <a:off x="3527022" y="2514974"/>
            <a:ext cx="1292783" cy="739053"/>
            <a:chOff x="6891969" y="3162297"/>
            <a:chExt cx="1292783" cy="739053"/>
          </a:xfrm>
        </p:grpSpPr>
        <p:sp>
          <p:nvSpPr>
            <p:cNvPr id="35" name="箭头: 上 34">
              <a:extLst>
                <a:ext uri="{FF2B5EF4-FFF2-40B4-BE49-F238E27FC236}">
                  <a16:creationId xmlns:a16="http://schemas.microsoft.com/office/drawing/2014/main" id="{20FAA455-B9BB-4BCD-B11F-58E31D737736}"/>
                </a:ext>
              </a:extLst>
            </p:cNvPr>
            <p:cNvSpPr/>
            <p:nvPr/>
          </p:nvSpPr>
          <p:spPr>
            <a:xfrm flipV="1">
              <a:off x="7376751" y="3162297"/>
              <a:ext cx="323220" cy="476069"/>
            </a:xfrm>
            <a:prstGeom prst="upArrow">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36" name="文本框 35">
              <a:extLst>
                <a:ext uri="{FF2B5EF4-FFF2-40B4-BE49-F238E27FC236}">
                  <a16:creationId xmlns:a16="http://schemas.microsoft.com/office/drawing/2014/main" id="{17450702-6EFF-41A7-864D-7E4434F081C3}"/>
                </a:ext>
              </a:extLst>
            </p:cNvPr>
            <p:cNvSpPr txBox="1"/>
            <p:nvPr/>
          </p:nvSpPr>
          <p:spPr>
            <a:xfrm>
              <a:off x="6891969" y="3624351"/>
              <a:ext cx="1292783"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r>
                <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-30%</a:t>
              </a:r>
            </a:p>
          </p:txBody>
        </p:sp>
      </p:grpSp>
      <p:sp>
        <p:nvSpPr>
          <p:cNvPr id="31" name="矩形 30">
            <a:extLst>
              <a:ext uri="{FF2B5EF4-FFF2-40B4-BE49-F238E27FC236}">
                <a16:creationId xmlns:a16="http://schemas.microsoft.com/office/drawing/2014/main" id="{4B6B6B7F-B394-4749-847F-5F2E9A5D3255}"/>
              </a:ext>
            </a:extLst>
          </p:cNvPr>
          <p:cNvSpPr/>
          <p:nvPr/>
        </p:nvSpPr>
        <p:spPr>
          <a:xfrm>
            <a:off x="4931828" y="1926269"/>
            <a:ext cx="6977799" cy="2700723"/>
          </a:xfrm>
          <a:prstGeom prst="rect">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28" name="iconfont-1016-791856">
            <a:extLst>
              <a:ext uri="{FF2B5EF4-FFF2-40B4-BE49-F238E27FC236}">
                <a16:creationId xmlns:a16="http://schemas.microsoft.com/office/drawing/2014/main" id="{A6873F14-DC15-4805-9612-99B58556532F}"/>
              </a:ext>
            </a:extLst>
          </p:cNvPr>
          <p:cNvSpPr/>
          <p:nvPr/>
        </p:nvSpPr>
        <p:spPr>
          <a:xfrm>
            <a:off x="5133986" y="2980539"/>
            <a:ext cx="609685" cy="587258"/>
          </a:xfrm>
          <a:custGeom>
            <a:avLst/>
            <a:gdLst>
              <a:gd name="T0" fmla="*/ 4658 w 12912"/>
              <a:gd name="T1" fmla="*/ 6919 h 12436"/>
              <a:gd name="T2" fmla="*/ 5030 w 12912"/>
              <a:gd name="T3" fmla="*/ 6982 h 12436"/>
              <a:gd name="T4" fmla="*/ 9165 w 12912"/>
              <a:gd name="T5" fmla="*/ 6982 h 12436"/>
              <a:gd name="T6" fmla="*/ 10444 w 12912"/>
              <a:gd name="T7" fmla="*/ 6207 h 12436"/>
              <a:gd name="T8" fmla="*/ 12683 w 12912"/>
              <a:gd name="T9" fmla="*/ 2011 h 12436"/>
              <a:gd name="T10" fmla="*/ 12216 w 12912"/>
              <a:gd name="T11" fmla="*/ 1236 h 12436"/>
              <a:gd name="T12" fmla="*/ 2958 w 12912"/>
              <a:gd name="T13" fmla="*/ 1236 h 12436"/>
              <a:gd name="T14" fmla="*/ 2255 w 12912"/>
              <a:gd name="T15" fmla="*/ 0 h 12436"/>
              <a:gd name="T16" fmla="*/ 0 w 12912"/>
              <a:gd name="T17" fmla="*/ 0 h 12436"/>
              <a:gd name="T18" fmla="*/ 0 w 12912"/>
              <a:gd name="T19" fmla="*/ 1114 h 12436"/>
              <a:gd name="T20" fmla="*/ 1301 w 12912"/>
              <a:gd name="T21" fmla="*/ 1114 h 12436"/>
              <a:gd name="T22" fmla="*/ 1389 w 12912"/>
              <a:gd name="T23" fmla="*/ 1236 h 12436"/>
              <a:gd name="T24" fmla="*/ 1389 w 12912"/>
              <a:gd name="T25" fmla="*/ 1236 h 12436"/>
              <a:gd name="T26" fmla="*/ 1376 w 12912"/>
              <a:gd name="T27" fmla="*/ 1236 h 12436"/>
              <a:gd name="T28" fmla="*/ 3728 w 12912"/>
              <a:gd name="T29" fmla="*/ 6082 h 12436"/>
              <a:gd name="T30" fmla="*/ 2804 w 12912"/>
              <a:gd name="T31" fmla="*/ 7731 h 12436"/>
              <a:gd name="T32" fmla="*/ 3473 w 12912"/>
              <a:gd name="T33" fmla="*/ 9307 h 12436"/>
              <a:gd name="T34" fmla="*/ 11491 w 12912"/>
              <a:gd name="T35" fmla="*/ 9307 h 12436"/>
              <a:gd name="T36" fmla="*/ 11491 w 12912"/>
              <a:gd name="T37" fmla="*/ 8147 h 12436"/>
              <a:gd name="T38" fmla="*/ 4135 w 12912"/>
              <a:gd name="T39" fmla="*/ 8147 h 12436"/>
              <a:gd name="T40" fmla="*/ 4026 w 12912"/>
              <a:gd name="T41" fmla="*/ 7965 h 12436"/>
              <a:gd name="T42" fmla="*/ 4658 w 12912"/>
              <a:gd name="T43" fmla="*/ 6919 h 12436"/>
              <a:gd name="T44" fmla="*/ 3964 w 12912"/>
              <a:gd name="T45" fmla="*/ 12436 h 12436"/>
              <a:gd name="T46" fmla="*/ 5309 w 12912"/>
              <a:gd name="T47" fmla="*/ 11091 h 12436"/>
              <a:gd name="T48" fmla="*/ 3964 w 12912"/>
              <a:gd name="T49" fmla="*/ 9745 h 12436"/>
              <a:gd name="T50" fmla="*/ 2618 w 12912"/>
              <a:gd name="T51" fmla="*/ 11091 h 12436"/>
              <a:gd name="T52" fmla="*/ 3964 w 12912"/>
              <a:gd name="T53" fmla="*/ 12436 h 12436"/>
              <a:gd name="T54" fmla="*/ 10145 w 12912"/>
              <a:gd name="T55" fmla="*/ 12436 h 12436"/>
              <a:gd name="T56" fmla="*/ 11491 w 12912"/>
              <a:gd name="T57" fmla="*/ 11091 h 12436"/>
              <a:gd name="T58" fmla="*/ 10145 w 12912"/>
              <a:gd name="T59" fmla="*/ 9745 h 12436"/>
              <a:gd name="T60" fmla="*/ 8800 w 12912"/>
              <a:gd name="T61" fmla="*/ 11091 h 12436"/>
              <a:gd name="T62" fmla="*/ 10145 w 12912"/>
              <a:gd name="T63" fmla="*/ 12436 h 12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912" h="12436">
                <a:moveTo>
                  <a:pt x="4658" y="6919"/>
                </a:moveTo>
                <a:cubicBezTo>
                  <a:pt x="4782" y="6959"/>
                  <a:pt x="4909" y="6982"/>
                  <a:pt x="5030" y="6982"/>
                </a:cubicBezTo>
                <a:lnTo>
                  <a:pt x="9165" y="6982"/>
                </a:lnTo>
                <a:cubicBezTo>
                  <a:pt x="9643" y="6982"/>
                  <a:pt x="10213" y="6640"/>
                  <a:pt x="10444" y="6207"/>
                </a:cubicBezTo>
                <a:lnTo>
                  <a:pt x="12683" y="2011"/>
                </a:lnTo>
                <a:cubicBezTo>
                  <a:pt x="12912" y="1583"/>
                  <a:pt x="12707" y="1236"/>
                  <a:pt x="12216" y="1236"/>
                </a:cubicBezTo>
                <a:lnTo>
                  <a:pt x="2958" y="1236"/>
                </a:lnTo>
                <a:lnTo>
                  <a:pt x="2255" y="0"/>
                </a:lnTo>
                <a:lnTo>
                  <a:pt x="0" y="0"/>
                </a:lnTo>
                <a:lnTo>
                  <a:pt x="0" y="1114"/>
                </a:lnTo>
                <a:lnTo>
                  <a:pt x="1301" y="1114"/>
                </a:lnTo>
                <a:lnTo>
                  <a:pt x="1389" y="1236"/>
                </a:lnTo>
                <a:lnTo>
                  <a:pt x="1389" y="1236"/>
                </a:lnTo>
                <a:lnTo>
                  <a:pt x="1376" y="1236"/>
                </a:lnTo>
                <a:lnTo>
                  <a:pt x="3728" y="6082"/>
                </a:lnTo>
                <a:lnTo>
                  <a:pt x="2804" y="7731"/>
                </a:lnTo>
                <a:cubicBezTo>
                  <a:pt x="2360" y="8522"/>
                  <a:pt x="2737" y="9235"/>
                  <a:pt x="3473" y="9307"/>
                </a:cubicBezTo>
                <a:lnTo>
                  <a:pt x="11491" y="9307"/>
                </a:lnTo>
                <a:lnTo>
                  <a:pt x="11491" y="8147"/>
                </a:lnTo>
                <a:lnTo>
                  <a:pt x="4135" y="8147"/>
                </a:lnTo>
                <a:cubicBezTo>
                  <a:pt x="4014" y="8147"/>
                  <a:pt x="3968" y="8061"/>
                  <a:pt x="4026" y="7965"/>
                </a:cubicBezTo>
                <a:lnTo>
                  <a:pt x="4658" y="6919"/>
                </a:lnTo>
                <a:close/>
                <a:moveTo>
                  <a:pt x="3964" y="12436"/>
                </a:moveTo>
                <a:cubicBezTo>
                  <a:pt x="4707" y="12436"/>
                  <a:pt x="5309" y="11834"/>
                  <a:pt x="5309" y="11091"/>
                </a:cubicBezTo>
                <a:cubicBezTo>
                  <a:pt x="5309" y="10348"/>
                  <a:pt x="4707" y="9745"/>
                  <a:pt x="3964" y="9745"/>
                </a:cubicBezTo>
                <a:cubicBezTo>
                  <a:pt x="3221" y="9745"/>
                  <a:pt x="2618" y="10348"/>
                  <a:pt x="2618" y="11091"/>
                </a:cubicBezTo>
                <a:cubicBezTo>
                  <a:pt x="2618" y="11834"/>
                  <a:pt x="3221" y="12436"/>
                  <a:pt x="3964" y="12436"/>
                </a:cubicBezTo>
                <a:close/>
                <a:moveTo>
                  <a:pt x="10145" y="12436"/>
                </a:moveTo>
                <a:cubicBezTo>
                  <a:pt x="10889" y="12436"/>
                  <a:pt x="11491" y="11834"/>
                  <a:pt x="11491" y="11091"/>
                </a:cubicBezTo>
                <a:cubicBezTo>
                  <a:pt x="11491" y="10348"/>
                  <a:pt x="10889" y="9745"/>
                  <a:pt x="10145" y="9745"/>
                </a:cubicBezTo>
                <a:cubicBezTo>
                  <a:pt x="9402" y="9745"/>
                  <a:pt x="8800" y="10348"/>
                  <a:pt x="8800" y="11091"/>
                </a:cubicBezTo>
                <a:cubicBezTo>
                  <a:pt x="8800" y="11834"/>
                  <a:pt x="9402" y="12436"/>
                  <a:pt x="10145" y="12436"/>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Microsoft YaHei UI"/>
              <a:ea typeface="微软雅黑"/>
              <a:cs typeface="+mn-cs"/>
            </a:endParaRPr>
          </a:p>
        </p:txBody>
      </p:sp>
      <p:sp>
        <p:nvSpPr>
          <p:cNvPr id="72" name="文本框 71">
            <a:extLst>
              <a:ext uri="{FF2B5EF4-FFF2-40B4-BE49-F238E27FC236}">
                <a16:creationId xmlns:a16="http://schemas.microsoft.com/office/drawing/2014/main" id="{9D0BC17A-0148-483E-8982-4428148D9A8E}"/>
              </a:ext>
            </a:extLst>
          </p:cNvPr>
          <p:cNvSpPr txBox="1"/>
          <p:nvPr/>
        </p:nvSpPr>
        <p:spPr>
          <a:xfrm>
            <a:off x="7318772" y="3436521"/>
            <a:ext cx="1292783"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r>
              <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-22%</a:t>
            </a:r>
          </a:p>
        </p:txBody>
      </p:sp>
      <p:sp>
        <p:nvSpPr>
          <p:cNvPr id="29" name="文本框 28">
            <a:extLst>
              <a:ext uri="{FF2B5EF4-FFF2-40B4-BE49-F238E27FC236}">
                <a16:creationId xmlns:a16="http://schemas.microsoft.com/office/drawing/2014/main" id="{02E5A7F1-C66E-469E-A8EA-2E02F875DEB5}"/>
              </a:ext>
            </a:extLst>
          </p:cNvPr>
          <p:cNvSpPr txBox="1"/>
          <p:nvPr/>
        </p:nvSpPr>
        <p:spPr>
          <a:xfrm>
            <a:off x="5991923" y="2753048"/>
            <a:ext cx="1502715" cy="1042721"/>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销量</a:t>
            </a:r>
            <a:r>
              <a:rPr kumimoji="0" lang="en-US" altLang="zh-CN" sz="20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a:t>
            </a:r>
            <a:r>
              <a:rPr kumimoji="0" lang="zh-CN" altLang="en-US" sz="20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指数</a:t>
            </a:r>
            <a:r>
              <a:rPr kumimoji="0" lang="en-US" altLang="zh-CN" sz="20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panose="020B0503020204020204" pitchFamily="34" charset="-122"/>
                <a:cs typeface="+mn-cs"/>
              </a:rPr>
              <a:t>92,031     </a:t>
            </a:r>
          </a:p>
        </p:txBody>
      </p:sp>
      <p:sp>
        <p:nvSpPr>
          <p:cNvPr id="77" name="文本框 76">
            <a:extLst>
              <a:ext uri="{FF2B5EF4-FFF2-40B4-BE49-F238E27FC236}">
                <a16:creationId xmlns:a16="http://schemas.microsoft.com/office/drawing/2014/main" id="{77FE11CC-E848-4201-9A0B-97C8D56B6EA9}"/>
              </a:ext>
            </a:extLst>
          </p:cNvPr>
          <p:cNvSpPr txBox="1"/>
          <p:nvPr/>
        </p:nvSpPr>
        <p:spPr>
          <a:xfrm>
            <a:off x="8796202" y="2061542"/>
            <a:ext cx="1679913" cy="692049"/>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购买人数</a:t>
            </a:r>
            <a:r>
              <a:rPr kumimoji="0" lang="en-US" altLang="zh-CN" sz="16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a:t>
            </a:r>
            <a:r>
              <a:rPr kumimoji="0" lang="zh-CN" altLang="en-US" sz="16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指数</a:t>
            </a:r>
            <a:r>
              <a:rPr kumimoji="0" lang="en-US" altLang="zh-CN" sz="16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a:t>
            </a: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panose="020B0503020204020204" pitchFamily="34" charset="-122"/>
                <a:cs typeface="+mn-cs"/>
              </a:rPr>
              <a:t>140,000    </a:t>
            </a:r>
          </a:p>
        </p:txBody>
      </p:sp>
      <p:grpSp>
        <p:nvGrpSpPr>
          <p:cNvPr id="38" name="组合 37">
            <a:extLst>
              <a:ext uri="{FF2B5EF4-FFF2-40B4-BE49-F238E27FC236}">
                <a16:creationId xmlns:a16="http://schemas.microsoft.com/office/drawing/2014/main" id="{856C9A8D-F6F8-49AD-90D0-5D2EE8D7793E}"/>
              </a:ext>
            </a:extLst>
          </p:cNvPr>
          <p:cNvGrpSpPr/>
          <p:nvPr/>
        </p:nvGrpSpPr>
        <p:grpSpPr>
          <a:xfrm>
            <a:off x="10194524" y="2118974"/>
            <a:ext cx="1292783" cy="676719"/>
            <a:chOff x="6891969" y="3224631"/>
            <a:chExt cx="1292783" cy="676719"/>
          </a:xfrm>
        </p:grpSpPr>
        <p:sp>
          <p:nvSpPr>
            <p:cNvPr id="39" name="箭头: 上 38">
              <a:extLst>
                <a:ext uri="{FF2B5EF4-FFF2-40B4-BE49-F238E27FC236}">
                  <a16:creationId xmlns:a16="http://schemas.microsoft.com/office/drawing/2014/main" id="{EFEE531E-ED63-4EA6-B3AC-CB8930E1CA39}"/>
                </a:ext>
              </a:extLst>
            </p:cNvPr>
            <p:cNvSpPr/>
            <p:nvPr/>
          </p:nvSpPr>
          <p:spPr>
            <a:xfrm flipV="1">
              <a:off x="7383064" y="3224631"/>
              <a:ext cx="288000" cy="396000"/>
            </a:xfrm>
            <a:prstGeom prst="upArrow">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40" name="文本框 39">
              <a:extLst>
                <a:ext uri="{FF2B5EF4-FFF2-40B4-BE49-F238E27FC236}">
                  <a16:creationId xmlns:a16="http://schemas.microsoft.com/office/drawing/2014/main" id="{40147274-7927-43EA-8D8F-52B67DA93BDF}"/>
                </a:ext>
              </a:extLst>
            </p:cNvPr>
            <p:cNvSpPr txBox="1"/>
            <p:nvPr/>
          </p:nvSpPr>
          <p:spPr>
            <a:xfrm>
              <a:off x="6891969" y="3624351"/>
              <a:ext cx="1292783"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r>
                <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-9%</a:t>
              </a:r>
            </a:p>
          </p:txBody>
        </p:sp>
      </p:grpSp>
      <p:sp>
        <p:nvSpPr>
          <p:cNvPr id="33" name="文本框 32">
            <a:extLst>
              <a:ext uri="{FF2B5EF4-FFF2-40B4-BE49-F238E27FC236}">
                <a16:creationId xmlns:a16="http://schemas.microsoft.com/office/drawing/2014/main" id="{C00D6CFF-A5E0-48EE-9432-171E373D9D3C}"/>
              </a:ext>
            </a:extLst>
          </p:cNvPr>
          <p:cNvSpPr txBox="1"/>
          <p:nvPr/>
        </p:nvSpPr>
        <p:spPr>
          <a:xfrm>
            <a:off x="8792355" y="2978291"/>
            <a:ext cx="1705127" cy="692049"/>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购买频次</a:t>
            </a:r>
            <a:endParaRPr kumimoji="0" lang="en-US" altLang="zh-CN" sz="16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panose="020B0503020204020204" pitchFamily="34" charset="-122"/>
                <a:cs typeface="+mn-cs"/>
              </a:rPr>
              <a:t>1.61</a:t>
            </a:r>
          </a:p>
        </p:txBody>
      </p:sp>
      <p:sp>
        <p:nvSpPr>
          <p:cNvPr id="49" name="文本框 48">
            <a:extLst>
              <a:ext uri="{FF2B5EF4-FFF2-40B4-BE49-F238E27FC236}">
                <a16:creationId xmlns:a16="http://schemas.microsoft.com/office/drawing/2014/main" id="{F92B9C8D-B08B-46B9-9689-0601DE545189}"/>
              </a:ext>
            </a:extLst>
          </p:cNvPr>
          <p:cNvSpPr txBox="1"/>
          <p:nvPr/>
        </p:nvSpPr>
        <p:spPr>
          <a:xfrm>
            <a:off x="10138569" y="3378077"/>
            <a:ext cx="1370401"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r>
              <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-5%</a:t>
            </a:r>
          </a:p>
        </p:txBody>
      </p:sp>
      <p:graphicFrame>
        <p:nvGraphicFramePr>
          <p:cNvPr id="4" name="图表 3">
            <a:extLst>
              <a:ext uri="{FF2B5EF4-FFF2-40B4-BE49-F238E27FC236}">
                <a16:creationId xmlns:a16="http://schemas.microsoft.com/office/drawing/2014/main" id="{4B7D6ED7-5654-4706-9E90-987B4AC758DD}"/>
              </a:ext>
            </a:extLst>
          </p:cNvPr>
          <p:cNvGraphicFramePr/>
          <p:nvPr>
            <p:extLst/>
          </p:nvPr>
        </p:nvGraphicFramePr>
        <p:xfrm>
          <a:off x="377819" y="3699152"/>
          <a:ext cx="4278830" cy="2495210"/>
        </p:xfrm>
        <a:graphic>
          <a:graphicData uri="http://schemas.openxmlformats.org/drawingml/2006/chart">
            <c:chart xmlns:c="http://schemas.openxmlformats.org/drawingml/2006/chart" xmlns:r="http://schemas.openxmlformats.org/officeDocument/2006/relationships" r:id="rId4"/>
          </a:graphicData>
        </a:graphic>
      </p:graphicFrame>
      <p:sp>
        <p:nvSpPr>
          <p:cNvPr id="80" name="矩形 79">
            <a:extLst>
              <a:ext uri="{FF2B5EF4-FFF2-40B4-BE49-F238E27FC236}">
                <a16:creationId xmlns:a16="http://schemas.microsoft.com/office/drawing/2014/main" id="{4334FCF8-3B8E-4F65-A339-7212A8431924}"/>
              </a:ext>
            </a:extLst>
          </p:cNvPr>
          <p:cNvSpPr/>
          <p:nvPr/>
        </p:nvSpPr>
        <p:spPr>
          <a:xfrm>
            <a:off x="4931828" y="4802065"/>
            <a:ext cx="6977799" cy="1386152"/>
          </a:xfrm>
          <a:prstGeom prst="rect">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82" name="iconfont-10796-5191319">
            <a:extLst>
              <a:ext uri="{FF2B5EF4-FFF2-40B4-BE49-F238E27FC236}">
                <a16:creationId xmlns:a16="http://schemas.microsoft.com/office/drawing/2014/main" id="{94D0806A-A069-48D4-BAAE-432CD6E6DD84}"/>
              </a:ext>
            </a:extLst>
          </p:cNvPr>
          <p:cNvSpPr/>
          <p:nvPr/>
        </p:nvSpPr>
        <p:spPr>
          <a:xfrm>
            <a:off x="5169826" y="5221936"/>
            <a:ext cx="609685" cy="609685"/>
          </a:xfrm>
          <a:custGeom>
            <a:avLst/>
            <a:gdLst>
              <a:gd name="T0" fmla="*/ 3413 w 7680"/>
              <a:gd name="T1" fmla="*/ 4267 h 7680"/>
              <a:gd name="T2" fmla="*/ 3413 w 7680"/>
              <a:gd name="T3" fmla="*/ 4693 h 7680"/>
              <a:gd name="T4" fmla="*/ 2559 w 7680"/>
              <a:gd name="T5" fmla="*/ 4693 h 7680"/>
              <a:gd name="T6" fmla="*/ 2133 w 7680"/>
              <a:gd name="T7" fmla="*/ 5120 h 7680"/>
              <a:gd name="T8" fmla="*/ 2559 w 7680"/>
              <a:gd name="T9" fmla="*/ 5547 h 7680"/>
              <a:gd name="T10" fmla="*/ 3413 w 7680"/>
              <a:gd name="T11" fmla="*/ 5547 h 7680"/>
              <a:gd name="T12" fmla="*/ 3413 w 7680"/>
              <a:gd name="T13" fmla="*/ 5972 h 7680"/>
              <a:gd name="T14" fmla="*/ 3840 w 7680"/>
              <a:gd name="T15" fmla="*/ 6400 h 7680"/>
              <a:gd name="T16" fmla="*/ 4267 w 7680"/>
              <a:gd name="T17" fmla="*/ 5972 h 7680"/>
              <a:gd name="T18" fmla="*/ 4267 w 7680"/>
              <a:gd name="T19" fmla="*/ 5547 h 7680"/>
              <a:gd name="T20" fmla="*/ 5121 w 7680"/>
              <a:gd name="T21" fmla="*/ 5547 h 7680"/>
              <a:gd name="T22" fmla="*/ 5547 w 7680"/>
              <a:gd name="T23" fmla="*/ 5120 h 7680"/>
              <a:gd name="T24" fmla="*/ 5121 w 7680"/>
              <a:gd name="T25" fmla="*/ 4693 h 7680"/>
              <a:gd name="T26" fmla="*/ 4267 w 7680"/>
              <a:gd name="T27" fmla="*/ 4693 h 7680"/>
              <a:gd name="T28" fmla="*/ 4267 w 7680"/>
              <a:gd name="T29" fmla="*/ 4267 h 7680"/>
              <a:gd name="T30" fmla="*/ 5121 w 7680"/>
              <a:gd name="T31" fmla="*/ 4267 h 7680"/>
              <a:gd name="T32" fmla="*/ 5547 w 7680"/>
              <a:gd name="T33" fmla="*/ 3840 h 7680"/>
              <a:gd name="T34" fmla="*/ 5121 w 7680"/>
              <a:gd name="T35" fmla="*/ 3413 h 7680"/>
              <a:gd name="T36" fmla="*/ 4456 w 7680"/>
              <a:gd name="T37" fmla="*/ 3413 h 7680"/>
              <a:gd name="T38" fmla="*/ 5419 w 7680"/>
              <a:gd name="T39" fmla="*/ 2459 h 7680"/>
              <a:gd name="T40" fmla="*/ 5416 w 7680"/>
              <a:gd name="T41" fmla="*/ 1837 h 7680"/>
              <a:gd name="T42" fmla="*/ 4789 w 7680"/>
              <a:gd name="T43" fmla="*/ 1834 h 7680"/>
              <a:gd name="T44" fmla="*/ 3841 w 7680"/>
              <a:gd name="T45" fmla="*/ 2774 h 7680"/>
              <a:gd name="T46" fmla="*/ 2892 w 7680"/>
              <a:gd name="T47" fmla="*/ 1834 h 7680"/>
              <a:gd name="T48" fmla="*/ 2265 w 7680"/>
              <a:gd name="T49" fmla="*/ 1837 h 7680"/>
              <a:gd name="T50" fmla="*/ 2262 w 7680"/>
              <a:gd name="T51" fmla="*/ 2459 h 7680"/>
              <a:gd name="T52" fmla="*/ 3226 w 7680"/>
              <a:gd name="T53" fmla="*/ 3413 h 7680"/>
              <a:gd name="T54" fmla="*/ 2559 w 7680"/>
              <a:gd name="T55" fmla="*/ 3413 h 7680"/>
              <a:gd name="T56" fmla="*/ 2133 w 7680"/>
              <a:gd name="T57" fmla="*/ 3840 h 7680"/>
              <a:gd name="T58" fmla="*/ 2559 w 7680"/>
              <a:gd name="T59" fmla="*/ 4267 h 7680"/>
              <a:gd name="T60" fmla="*/ 3413 w 7680"/>
              <a:gd name="T61" fmla="*/ 4267 h 7680"/>
              <a:gd name="T62" fmla="*/ 0 w 7680"/>
              <a:gd name="T63" fmla="*/ 851 h 7680"/>
              <a:gd name="T64" fmla="*/ 851 w 7680"/>
              <a:gd name="T65" fmla="*/ 0 h 7680"/>
              <a:gd name="T66" fmla="*/ 6829 w 7680"/>
              <a:gd name="T67" fmla="*/ 0 h 7680"/>
              <a:gd name="T68" fmla="*/ 7680 w 7680"/>
              <a:gd name="T69" fmla="*/ 851 h 7680"/>
              <a:gd name="T70" fmla="*/ 7680 w 7680"/>
              <a:gd name="T71" fmla="*/ 6829 h 7680"/>
              <a:gd name="T72" fmla="*/ 6829 w 7680"/>
              <a:gd name="T73" fmla="*/ 7680 h 7680"/>
              <a:gd name="T74" fmla="*/ 851 w 7680"/>
              <a:gd name="T75" fmla="*/ 7680 h 7680"/>
              <a:gd name="T76" fmla="*/ 0 w 7680"/>
              <a:gd name="T77" fmla="*/ 6829 h 7680"/>
              <a:gd name="T78" fmla="*/ 0 w 7680"/>
              <a:gd name="T79" fmla="*/ 851 h 7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680" h="7680">
                <a:moveTo>
                  <a:pt x="3413" y="4267"/>
                </a:moveTo>
                <a:lnTo>
                  <a:pt x="3413" y="4693"/>
                </a:lnTo>
                <a:lnTo>
                  <a:pt x="2559" y="4693"/>
                </a:lnTo>
                <a:cubicBezTo>
                  <a:pt x="2327" y="4693"/>
                  <a:pt x="2133" y="4884"/>
                  <a:pt x="2133" y="5120"/>
                </a:cubicBezTo>
                <a:cubicBezTo>
                  <a:pt x="2133" y="5357"/>
                  <a:pt x="2324" y="5547"/>
                  <a:pt x="2559" y="5547"/>
                </a:cubicBezTo>
                <a:lnTo>
                  <a:pt x="3413" y="5547"/>
                </a:lnTo>
                <a:lnTo>
                  <a:pt x="3413" y="5972"/>
                </a:lnTo>
                <a:cubicBezTo>
                  <a:pt x="3411" y="6209"/>
                  <a:pt x="3603" y="6401"/>
                  <a:pt x="3840" y="6400"/>
                </a:cubicBezTo>
                <a:cubicBezTo>
                  <a:pt x="4077" y="6400"/>
                  <a:pt x="4267" y="6208"/>
                  <a:pt x="4267" y="5972"/>
                </a:cubicBezTo>
                <a:lnTo>
                  <a:pt x="4267" y="5547"/>
                </a:lnTo>
                <a:lnTo>
                  <a:pt x="5121" y="5547"/>
                </a:lnTo>
                <a:cubicBezTo>
                  <a:pt x="5353" y="5547"/>
                  <a:pt x="5547" y="5356"/>
                  <a:pt x="5547" y="5120"/>
                </a:cubicBezTo>
                <a:cubicBezTo>
                  <a:pt x="5547" y="4883"/>
                  <a:pt x="5356" y="4693"/>
                  <a:pt x="5121" y="4693"/>
                </a:cubicBezTo>
                <a:lnTo>
                  <a:pt x="4267" y="4693"/>
                </a:lnTo>
                <a:lnTo>
                  <a:pt x="4267" y="4267"/>
                </a:lnTo>
                <a:lnTo>
                  <a:pt x="5121" y="4267"/>
                </a:lnTo>
                <a:cubicBezTo>
                  <a:pt x="5353" y="4267"/>
                  <a:pt x="5547" y="4076"/>
                  <a:pt x="5547" y="3840"/>
                </a:cubicBezTo>
                <a:cubicBezTo>
                  <a:pt x="5547" y="3603"/>
                  <a:pt x="5356" y="3413"/>
                  <a:pt x="5121" y="3413"/>
                </a:cubicBezTo>
                <a:lnTo>
                  <a:pt x="4456" y="3413"/>
                </a:lnTo>
                <a:lnTo>
                  <a:pt x="5419" y="2459"/>
                </a:lnTo>
                <a:cubicBezTo>
                  <a:pt x="5590" y="2287"/>
                  <a:pt x="5589" y="2008"/>
                  <a:pt x="5416" y="1837"/>
                </a:cubicBezTo>
                <a:cubicBezTo>
                  <a:pt x="5243" y="1664"/>
                  <a:pt x="4963" y="1663"/>
                  <a:pt x="4789" y="1834"/>
                </a:cubicBezTo>
                <a:lnTo>
                  <a:pt x="3841" y="2774"/>
                </a:lnTo>
                <a:lnTo>
                  <a:pt x="2892" y="1834"/>
                </a:lnTo>
                <a:cubicBezTo>
                  <a:pt x="2717" y="1665"/>
                  <a:pt x="2439" y="1666"/>
                  <a:pt x="2265" y="1837"/>
                </a:cubicBezTo>
                <a:cubicBezTo>
                  <a:pt x="2090" y="2007"/>
                  <a:pt x="2089" y="2287"/>
                  <a:pt x="2262" y="2459"/>
                </a:cubicBezTo>
                <a:lnTo>
                  <a:pt x="3226" y="3413"/>
                </a:lnTo>
                <a:lnTo>
                  <a:pt x="2559" y="3413"/>
                </a:lnTo>
                <a:cubicBezTo>
                  <a:pt x="2327" y="3413"/>
                  <a:pt x="2133" y="3604"/>
                  <a:pt x="2133" y="3840"/>
                </a:cubicBezTo>
                <a:cubicBezTo>
                  <a:pt x="2133" y="4077"/>
                  <a:pt x="2324" y="4267"/>
                  <a:pt x="2559" y="4267"/>
                </a:cubicBezTo>
                <a:lnTo>
                  <a:pt x="3413" y="4267"/>
                </a:lnTo>
                <a:close/>
                <a:moveTo>
                  <a:pt x="0" y="851"/>
                </a:moveTo>
                <a:cubicBezTo>
                  <a:pt x="0" y="381"/>
                  <a:pt x="381" y="0"/>
                  <a:pt x="851" y="0"/>
                </a:cubicBezTo>
                <a:lnTo>
                  <a:pt x="6829" y="0"/>
                </a:lnTo>
                <a:cubicBezTo>
                  <a:pt x="7299" y="0"/>
                  <a:pt x="7680" y="381"/>
                  <a:pt x="7680" y="851"/>
                </a:cubicBezTo>
                <a:lnTo>
                  <a:pt x="7680" y="6829"/>
                </a:lnTo>
                <a:cubicBezTo>
                  <a:pt x="7680" y="7299"/>
                  <a:pt x="7299" y="7680"/>
                  <a:pt x="6829" y="7680"/>
                </a:cubicBezTo>
                <a:lnTo>
                  <a:pt x="851" y="7680"/>
                </a:lnTo>
                <a:cubicBezTo>
                  <a:pt x="381" y="7680"/>
                  <a:pt x="0" y="7299"/>
                  <a:pt x="0" y="6829"/>
                </a:cubicBezTo>
                <a:lnTo>
                  <a:pt x="0" y="851"/>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Microsoft YaHei UI"/>
              <a:ea typeface="微软雅黑"/>
              <a:cs typeface="+mn-cs"/>
            </a:endParaRPr>
          </a:p>
        </p:txBody>
      </p:sp>
      <p:sp>
        <p:nvSpPr>
          <p:cNvPr id="50" name="箭头: 上 49">
            <a:extLst>
              <a:ext uri="{FF2B5EF4-FFF2-40B4-BE49-F238E27FC236}">
                <a16:creationId xmlns:a16="http://schemas.microsoft.com/office/drawing/2014/main" id="{083DFA1A-31E4-4ED7-B171-8BFF3B59B82A}"/>
              </a:ext>
            </a:extLst>
          </p:cNvPr>
          <p:cNvSpPr/>
          <p:nvPr/>
        </p:nvSpPr>
        <p:spPr>
          <a:xfrm rot="10800000">
            <a:off x="7807417" y="2883719"/>
            <a:ext cx="323220" cy="476069"/>
          </a:xfrm>
          <a:prstGeom prst="upArrow">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C00000"/>
              </a:solidFill>
              <a:effectLst/>
              <a:uLnTx/>
              <a:uFillTx/>
              <a:latin typeface="Verdana"/>
              <a:ea typeface="微软雅黑" panose="020B0503020204020204" pitchFamily="34" charset="-122"/>
              <a:cs typeface="+mn-cs"/>
            </a:endParaRPr>
          </a:p>
        </p:txBody>
      </p:sp>
      <p:sp>
        <p:nvSpPr>
          <p:cNvPr id="53" name="文本框 52">
            <a:extLst>
              <a:ext uri="{FF2B5EF4-FFF2-40B4-BE49-F238E27FC236}">
                <a16:creationId xmlns:a16="http://schemas.microsoft.com/office/drawing/2014/main" id="{83B49BEF-A2B8-47E7-9C6C-B3FE93D76A4F}"/>
              </a:ext>
            </a:extLst>
          </p:cNvPr>
          <p:cNvSpPr txBox="1"/>
          <p:nvPr/>
        </p:nvSpPr>
        <p:spPr>
          <a:xfrm>
            <a:off x="5992870" y="4998790"/>
            <a:ext cx="2003578" cy="1042721"/>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平均价格</a:t>
            </a:r>
            <a:r>
              <a:rPr kumimoji="0" lang="en-US" altLang="zh-CN" sz="20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a:t>
            </a:r>
            <a:r>
              <a:rPr kumimoji="0" lang="zh-CN" altLang="en-US" sz="20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指数</a:t>
            </a:r>
            <a:r>
              <a:rPr kumimoji="0" lang="en-US" altLang="zh-CN" sz="20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panose="020B0503020204020204" pitchFamily="34" charset="-122"/>
                <a:cs typeface="+mn-cs"/>
              </a:rPr>
              <a:t>74     </a:t>
            </a:r>
          </a:p>
        </p:txBody>
      </p:sp>
      <p:sp>
        <p:nvSpPr>
          <p:cNvPr id="54" name="文本框 53">
            <a:extLst>
              <a:ext uri="{FF2B5EF4-FFF2-40B4-BE49-F238E27FC236}">
                <a16:creationId xmlns:a16="http://schemas.microsoft.com/office/drawing/2014/main" id="{A18015D5-0404-4D17-BD2D-FC27FB4FCF35}"/>
              </a:ext>
            </a:extLst>
          </p:cNvPr>
          <p:cNvSpPr txBox="1"/>
          <p:nvPr/>
        </p:nvSpPr>
        <p:spPr>
          <a:xfrm>
            <a:off x="7804065" y="5688909"/>
            <a:ext cx="1292783"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r>
              <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-10%</a:t>
            </a:r>
          </a:p>
        </p:txBody>
      </p:sp>
      <p:sp>
        <p:nvSpPr>
          <p:cNvPr id="55" name="箭头: 上 54">
            <a:extLst>
              <a:ext uri="{FF2B5EF4-FFF2-40B4-BE49-F238E27FC236}">
                <a16:creationId xmlns:a16="http://schemas.microsoft.com/office/drawing/2014/main" id="{395A6C00-A91C-4ED8-9A7E-BA6D5DF636BC}"/>
              </a:ext>
            </a:extLst>
          </p:cNvPr>
          <p:cNvSpPr/>
          <p:nvPr/>
        </p:nvSpPr>
        <p:spPr>
          <a:xfrm rot="10800000">
            <a:off x="8295586" y="5127232"/>
            <a:ext cx="323220" cy="476069"/>
          </a:xfrm>
          <a:prstGeom prst="upArrow">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C00000"/>
              </a:solidFill>
              <a:effectLst/>
              <a:uLnTx/>
              <a:uFillTx/>
              <a:latin typeface="Verdana"/>
              <a:ea typeface="微软雅黑" panose="020B0503020204020204" pitchFamily="34" charset="-122"/>
              <a:cs typeface="+mn-cs"/>
            </a:endParaRPr>
          </a:p>
        </p:txBody>
      </p:sp>
      <p:sp>
        <p:nvSpPr>
          <p:cNvPr id="56" name="文本框 55">
            <a:extLst>
              <a:ext uri="{FF2B5EF4-FFF2-40B4-BE49-F238E27FC236}">
                <a16:creationId xmlns:a16="http://schemas.microsoft.com/office/drawing/2014/main" id="{B17A20D8-B462-445A-96FC-8EC331320874}"/>
              </a:ext>
            </a:extLst>
          </p:cNvPr>
          <p:cNvSpPr txBox="1"/>
          <p:nvPr/>
        </p:nvSpPr>
        <p:spPr>
          <a:xfrm>
            <a:off x="8792355" y="3824803"/>
            <a:ext cx="1908616" cy="692049"/>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单次购买量</a:t>
            </a:r>
            <a:r>
              <a:rPr kumimoji="0" lang="en-US" altLang="zh-CN" sz="16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a:t>
            </a:r>
            <a:r>
              <a:rPr kumimoji="0" lang="zh-CN" altLang="en-US" sz="16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指数</a:t>
            </a:r>
            <a:r>
              <a:rPr kumimoji="0" lang="en-US" altLang="zh-CN" sz="16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a:t>
            </a: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panose="020B0503020204020204" pitchFamily="34" charset="-122"/>
                <a:cs typeface="+mn-cs"/>
              </a:rPr>
              <a:t>0.41</a:t>
            </a:r>
          </a:p>
        </p:txBody>
      </p:sp>
      <p:grpSp>
        <p:nvGrpSpPr>
          <p:cNvPr id="57" name="组合 56">
            <a:extLst>
              <a:ext uri="{FF2B5EF4-FFF2-40B4-BE49-F238E27FC236}">
                <a16:creationId xmlns:a16="http://schemas.microsoft.com/office/drawing/2014/main" id="{5D31C5F6-B1C1-467D-BB61-B355B2E5BC45}"/>
              </a:ext>
            </a:extLst>
          </p:cNvPr>
          <p:cNvGrpSpPr/>
          <p:nvPr/>
        </p:nvGrpSpPr>
        <p:grpSpPr>
          <a:xfrm>
            <a:off x="10152095" y="3841402"/>
            <a:ext cx="1370401" cy="675450"/>
            <a:chOff x="6786293" y="3201788"/>
            <a:chExt cx="1370401" cy="675450"/>
          </a:xfrm>
        </p:grpSpPr>
        <p:sp>
          <p:nvSpPr>
            <p:cNvPr id="58" name="箭头: 上 57">
              <a:extLst>
                <a:ext uri="{FF2B5EF4-FFF2-40B4-BE49-F238E27FC236}">
                  <a16:creationId xmlns:a16="http://schemas.microsoft.com/office/drawing/2014/main" id="{6EBF6530-F128-4B6D-82D7-861FEA7C8505}"/>
                </a:ext>
              </a:extLst>
            </p:cNvPr>
            <p:cNvSpPr/>
            <p:nvPr/>
          </p:nvSpPr>
          <p:spPr>
            <a:xfrm rot="10800000">
              <a:off x="7319817" y="3201788"/>
              <a:ext cx="288000" cy="396000"/>
            </a:xfrm>
            <a:prstGeom prst="upArrow">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C00000"/>
                </a:solidFill>
                <a:effectLst/>
                <a:uLnTx/>
                <a:uFillTx/>
                <a:latin typeface="Verdana"/>
                <a:ea typeface="微软雅黑" panose="020B0503020204020204" pitchFamily="34" charset="-122"/>
                <a:cs typeface="+mn-cs"/>
              </a:endParaRPr>
            </a:p>
          </p:txBody>
        </p:sp>
        <p:sp>
          <p:nvSpPr>
            <p:cNvPr id="59" name="文本框 58">
              <a:extLst>
                <a:ext uri="{FF2B5EF4-FFF2-40B4-BE49-F238E27FC236}">
                  <a16:creationId xmlns:a16="http://schemas.microsoft.com/office/drawing/2014/main" id="{28A8E467-B429-46B4-A03E-D3B8B55851C2}"/>
                </a:ext>
              </a:extLst>
            </p:cNvPr>
            <p:cNvSpPr txBox="1"/>
            <p:nvPr/>
          </p:nvSpPr>
          <p:spPr>
            <a:xfrm>
              <a:off x="6786293" y="3600239"/>
              <a:ext cx="1370401"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r>
                <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-11%</a:t>
              </a:r>
            </a:p>
          </p:txBody>
        </p:sp>
      </p:grpSp>
      <p:sp>
        <p:nvSpPr>
          <p:cNvPr id="41" name="箭头: 上 40">
            <a:extLst>
              <a:ext uri="{FF2B5EF4-FFF2-40B4-BE49-F238E27FC236}">
                <a16:creationId xmlns:a16="http://schemas.microsoft.com/office/drawing/2014/main" id="{20D2FF74-7A52-4518-B125-D890EEBA6BB6}"/>
              </a:ext>
            </a:extLst>
          </p:cNvPr>
          <p:cNvSpPr/>
          <p:nvPr/>
        </p:nvSpPr>
        <p:spPr>
          <a:xfrm flipV="1">
            <a:off x="10692876" y="2993751"/>
            <a:ext cx="288000" cy="396000"/>
          </a:xfrm>
          <a:prstGeom prst="upArrow">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32" name="文本框 31">
            <a:extLst>
              <a:ext uri="{FF2B5EF4-FFF2-40B4-BE49-F238E27FC236}">
                <a16:creationId xmlns:a16="http://schemas.microsoft.com/office/drawing/2014/main" id="{35748428-0E40-4E22-A720-12EC29836B46}"/>
              </a:ext>
            </a:extLst>
          </p:cNvPr>
          <p:cNvSpPr txBox="1"/>
          <p:nvPr/>
        </p:nvSpPr>
        <p:spPr>
          <a:xfrm>
            <a:off x="591021" y="3968453"/>
            <a:ext cx="3658373"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1200" cap="none" spc="0" normalizeH="0" baseline="0" noProof="0" dirty="0">
                <a:ln>
                  <a:noFill/>
                </a:ln>
                <a:solidFill>
                  <a:srgbClr val="000000"/>
                </a:solidFill>
                <a:effectLst/>
                <a:uLnTx/>
                <a:uFillTx/>
                <a:latin typeface="Microsoft YaHei UI"/>
                <a:ea typeface="微软雅黑"/>
                <a:cs typeface="+mn-cs"/>
              </a:rPr>
              <a:t>单位：万</a:t>
            </a:r>
          </a:p>
        </p:txBody>
      </p:sp>
      <p:graphicFrame>
        <p:nvGraphicFramePr>
          <p:cNvPr id="42" name="表格 41">
            <a:extLst>
              <a:ext uri="{FF2B5EF4-FFF2-40B4-BE49-F238E27FC236}">
                <a16:creationId xmlns:a16="http://schemas.microsoft.com/office/drawing/2014/main" id="{EBBD8C5D-B035-4BE2-B210-812382019ED5}"/>
              </a:ext>
            </a:extLst>
          </p:cNvPr>
          <p:cNvGraphicFramePr>
            <a:graphicFrameLocks noGrp="1"/>
          </p:cNvGraphicFramePr>
          <p:nvPr>
            <p:extLst/>
          </p:nvPr>
        </p:nvGraphicFramePr>
        <p:xfrm>
          <a:off x="1539022" y="3299541"/>
          <a:ext cx="3112683" cy="393467"/>
        </p:xfrm>
        <a:graphic>
          <a:graphicData uri="http://schemas.openxmlformats.org/drawingml/2006/table">
            <a:tbl>
              <a:tblPr bandRow="1">
                <a:tableStyleId>{21E4AEA4-8DFA-4A89-87EB-49C32662AFE0}</a:tableStyleId>
              </a:tblPr>
              <a:tblGrid>
                <a:gridCol w="500925">
                  <a:extLst>
                    <a:ext uri="{9D8B030D-6E8A-4147-A177-3AD203B41FA5}">
                      <a16:colId xmlns:a16="http://schemas.microsoft.com/office/drawing/2014/main" val="3848505058"/>
                    </a:ext>
                  </a:extLst>
                </a:gridCol>
                <a:gridCol w="400368">
                  <a:extLst>
                    <a:ext uri="{9D8B030D-6E8A-4147-A177-3AD203B41FA5}">
                      <a16:colId xmlns:a16="http://schemas.microsoft.com/office/drawing/2014/main" val="2732440919"/>
                    </a:ext>
                  </a:extLst>
                </a:gridCol>
                <a:gridCol w="400368">
                  <a:extLst>
                    <a:ext uri="{9D8B030D-6E8A-4147-A177-3AD203B41FA5}">
                      <a16:colId xmlns:a16="http://schemas.microsoft.com/office/drawing/2014/main" val="579182909"/>
                    </a:ext>
                  </a:extLst>
                </a:gridCol>
                <a:gridCol w="400368">
                  <a:extLst>
                    <a:ext uri="{9D8B030D-6E8A-4147-A177-3AD203B41FA5}">
                      <a16:colId xmlns:a16="http://schemas.microsoft.com/office/drawing/2014/main" val="1323195109"/>
                    </a:ext>
                  </a:extLst>
                </a:gridCol>
                <a:gridCol w="470218">
                  <a:extLst>
                    <a:ext uri="{9D8B030D-6E8A-4147-A177-3AD203B41FA5}">
                      <a16:colId xmlns:a16="http://schemas.microsoft.com/office/drawing/2014/main" val="20000"/>
                    </a:ext>
                  </a:extLst>
                </a:gridCol>
                <a:gridCol w="470218">
                  <a:extLst>
                    <a:ext uri="{9D8B030D-6E8A-4147-A177-3AD203B41FA5}">
                      <a16:colId xmlns:a16="http://schemas.microsoft.com/office/drawing/2014/main" val="1180329852"/>
                    </a:ext>
                  </a:extLst>
                </a:gridCol>
                <a:gridCol w="470218">
                  <a:extLst>
                    <a:ext uri="{9D8B030D-6E8A-4147-A177-3AD203B41FA5}">
                      <a16:colId xmlns:a16="http://schemas.microsoft.com/office/drawing/2014/main" val="2041092872"/>
                    </a:ext>
                  </a:extLst>
                </a:gridCol>
              </a:tblGrid>
              <a:tr h="122653">
                <a:tc rowSpan="2">
                  <a:txBody>
                    <a:bodyPr/>
                    <a:lstStyle/>
                    <a:p>
                      <a:pPr algn="ctr" fontAlgn="ctr"/>
                      <a:r>
                        <a:rPr lang="zh-CN" altLang="en-US" sz="900" b="1" i="0" u="none" strike="noStrike" dirty="0">
                          <a:solidFill>
                            <a:schemeClr val="tx1"/>
                          </a:solidFill>
                          <a:effectLst/>
                          <a:latin typeface="微软雅黑" panose="020B0503020204020204" pitchFamily="34" charset="-122"/>
                          <a:ea typeface="微软雅黑" panose="020B0503020204020204" pitchFamily="34" charset="-122"/>
                        </a:rPr>
                        <a:t>同比</a:t>
                      </a:r>
                      <a:endParaRPr lang="en-US" altLang="zh-CN" sz="900" b="1" i="0" u="none" strike="noStrike" dirty="0">
                        <a:solidFill>
                          <a:schemeClr val="tx1"/>
                        </a:solidFill>
                        <a:effectLst/>
                        <a:latin typeface="微软雅黑" panose="020B0503020204020204" pitchFamily="34" charset="-122"/>
                        <a:ea typeface="微软雅黑" panose="020B0503020204020204" pitchFamily="34" charset="-122"/>
                      </a:endParaRPr>
                    </a:p>
                  </a:txBody>
                  <a:tcPr anchor="ctr">
                    <a:solidFill>
                      <a:schemeClr val="accent4">
                        <a:lumMod val="20000"/>
                        <a:lumOff val="80000"/>
                      </a:schemeClr>
                    </a:solidFill>
                  </a:tcPr>
                </a:tc>
                <a:tc>
                  <a:txBody>
                    <a:bodyPr/>
                    <a:lstStyle/>
                    <a:p>
                      <a:pPr algn="ctr"/>
                      <a:r>
                        <a:rPr lang="en-US" altLang="zh-CN" sz="900" b="1" dirty="0">
                          <a:solidFill>
                            <a:schemeClr val="tx1">
                              <a:lumMod val="50000"/>
                              <a:lumOff val="50000"/>
                            </a:schemeClr>
                          </a:solidFill>
                        </a:rPr>
                        <a:t>7</a:t>
                      </a:r>
                      <a:r>
                        <a:rPr lang="zh-CN" altLang="en-US" sz="900" b="1" dirty="0">
                          <a:solidFill>
                            <a:schemeClr val="tx1">
                              <a:lumMod val="50000"/>
                              <a:lumOff val="50000"/>
                            </a:schemeClr>
                          </a:solidFill>
                        </a:rPr>
                        <a:t>月</a:t>
                      </a:r>
                    </a:p>
                  </a:txBody>
                  <a:tcPr anchor="ctr">
                    <a:solidFill>
                      <a:schemeClr val="accent4">
                        <a:lumMod val="20000"/>
                        <a:lumOff val="80000"/>
                      </a:schemeClr>
                    </a:solidFill>
                  </a:tcPr>
                </a:tc>
                <a:tc>
                  <a:txBody>
                    <a:bodyPr/>
                    <a:lstStyle/>
                    <a:p>
                      <a:pPr algn="ctr"/>
                      <a:r>
                        <a:rPr lang="en-US" altLang="zh-CN" sz="900" b="1" dirty="0">
                          <a:solidFill>
                            <a:schemeClr val="tx1">
                              <a:lumMod val="50000"/>
                              <a:lumOff val="50000"/>
                            </a:schemeClr>
                          </a:solidFill>
                        </a:rPr>
                        <a:t>8</a:t>
                      </a:r>
                      <a:r>
                        <a:rPr lang="zh-CN" altLang="en-US" sz="900" b="1" dirty="0">
                          <a:solidFill>
                            <a:schemeClr val="tx1">
                              <a:lumMod val="50000"/>
                              <a:lumOff val="50000"/>
                            </a:schemeClr>
                          </a:solidFill>
                        </a:rPr>
                        <a:t>月</a:t>
                      </a:r>
                    </a:p>
                  </a:txBody>
                  <a:tcPr anchor="ctr">
                    <a:solidFill>
                      <a:schemeClr val="accent4">
                        <a:lumMod val="20000"/>
                        <a:lumOff val="80000"/>
                      </a:schemeClr>
                    </a:solidFill>
                  </a:tcPr>
                </a:tc>
                <a:tc>
                  <a:txBody>
                    <a:bodyPr/>
                    <a:lstStyle/>
                    <a:p>
                      <a:pPr algn="ctr"/>
                      <a:r>
                        <a:rPr lang="en-US" altLang="zh-CN" sz="900" b="1" dirty="0">
                          <a:solidFill>
                            <a:schemeClr val="tx1">
                              <a:lumMod val="50000"/>
                              <a:lumOff val="50000"/>
                            </a:schemeClr>
                          </a:solidFill>
                        </a:rPr>
                        <a:t>9</a:t>
                      </a:r>
                      <a:r>
                        <a:rPr lang="zh-CN" altLang="en-US" sz="900" b="1" dirty="0">
                          <a:solidFill>
                            <a:schemeClr val="tx1">
                              <a:lumMod val="50000"/>
                              <a:lumOff val="50000"/>
                            </a:schemeClr>
                          </a:solidFill>
                        </a:rPr>
                        <a:t>月</a:t>
                      </a:r>
                    </a:p>
                  </a:txBody>
                  <a:tcPr anchor="ctr">
                    <a:solidFill>
                      <a:schemeClr val="accent4">
                        <a:lumMod val="20000"/>
                        <a:lumOff val="80000"/>
                      </a:schemeClr>
                    </a:solidFill>
                  </a:tcPr>
                </a:tc>
                <a:tc>
                  <a:txBody>
                    <a:bodyPr/>
                    <a:lstStyle/>
                    <a:p>
                      <a:pPr algn="ctr"/>
                      <a:r>
                        <a:rPr lang="en-US" altLang="zh-CN" sz="900" b="1" dirty="0">
                          <a:solidFill>
                            <a:schemeClr val="tx1">
                              <a:lumMod val="50000"/>
                              <a:lumOff val="50000"/>
                            </a:schemeClr>
                          </a:solidFill>
                        </a:rPr>
                        <a:t>10</a:t>
                      </a:r>
                      <a:r>
                        <a:rPr lang="zh-CN" altLang="en-US" sz="900" b="1" dirty="0">
                          <a:solidFill>
                            <a:schemeClr val="tx1">
                              <a:lumMod val="50000"/>
                              <a:lumOff val="50000"/>
                            </a:schemeClr>
                          </a:solidFill>
                        </a:rPr>
                        <a:t>月</a:t>
                      </a:r>
                    </a:p>
                  </a:txBody>
                  <a:tcPr anchor="ctr">
                    <a:solidFill>
                      <a:schemeClr val="accent4">
                        <a:lumMod val="20000"/>
                        <a:lumOff val="80000"/>
                      </a:schemeClr>
                    </a:solidFill>
                  </a:tcPr>
                </a:tc>
                <a:tc>
                  <a:txBody>
                    <a:bodyPr/>
                    <a:lstStyle/>
                    <a:p>
                      <a:pPr algn="ctr"/>
                      <a:r>
                        <a:rPr lang="en-US" altLang="zh-CN" sz="900" b="1" dirty="0">
                          <a:solidFill>
                            <a:schemeClr val="tx1">
                              <a:lumMod val="50000"/>
                              <a:lumOff val="50000"/>
                            </a:schemeClr>
                          </a:solidFill>
                        </a:rPr>
                        <a:t>11</a:t>
                      </a:r>
                      <a:r>
                        <a:rPr lang="zh-CN" altLang="en-US" sz="900" b="1" dirty="0">
                          <a:solidFill>
                            <a:schemeClr val="tx1">
                              <a:lumMod val="50000"/>
                              <a:lumOff val="50000"/>
                            </a:schemeClr>
                          </a:solidFill>
                        </a:rPr>
                        <a:t>月</a:t>
                      </a:r>
                    </a:p>
                  </a:txBody>
                  <a:tcPr anchor="ctr">
                    <a:solidFill>
                      <a:schemeClr val="accent4">
                        <a:lumMod val="20000"/>
                        <a:lumOff val="80000"/>
                      </a:schemeClr>
                    </a:solidFill>
                  </a:tcPr>
                </a:tc>
                <a:tc>
                  <a:txBody>
                    <a:bodyPr/>
                    <a:lstStyle/>
                    <a:p>
                      <a:pPr algn="ctr"/>
                      <a:r>
                        <a:rPr lang="en-US" altLang="zh-CN" sz="900" b="1" dirty="0">
                          <a:solidFill>
                            <a:schemeClr val="tx1">
                              <a:lumMod val="50000"/>
                              <a:lumOff val="50000"/>
                            </a:schemeClr>
                          </a:solidFill>
                        </a:rPr>
                        <a:t>12</a:t>
                      </a:r>
                      <a:r>
                        <a:rPr lang="zh-CN" altLang="en-US" sz="900" b="1" dirty="0">
                          <a:solidFill>
                            <a:schemeClr val="tx1">
                              <a:lumMod val="50000"/>
                              <a:lumOff val="50000"/>
                            </a:schemeClr>
                          </a:solidFill>
                        </a:rPr>
                        <a:t>月</a:t>
                      </a:r>
                    </a:p>
                  </a:txBody>
                  <a:tcPr anchor="ctr">
                    <a:solidFill>
                      <a:schemeClr val="accent4">
                        <a:lumMod val="20000"/>
                        <a:lumOff val="80000"/>
                      </a:schemeClr>
                    </a:solidFill>
                  </a:tcPr>
                </a:tc>
                <a:extLst>
                  <a:ext uri="{0D108BD9-81ED-4DB2-BD59-A6C34878D82A}">
                    <a16:rowId xmlns:a16="http://schemas.microsoft.com/office/drawing/2014/main" val="1880367089"/>
                  </a:ext>
                </a:extLst>
              </a:tr>
              <a:tr h="164867">
                <a:tc vMerge="1">
                  <a:txBody>
                    <a:bodyPr/>
                    <a:lstStyle/>
                    <a:p>
                      <a:pPr algn="ctr" fontAlgn="ctr"/>
                      <a:endParaRPr lang="en-US" altLang="zh-CN" sz="800" b="0" i="0" u="none" strike="noStrike" dirty="0">
                        <a:solidFill>
                          <a:srgbClr val="C00000"/>
                        </a:solidFill>
                        <a:effectLst/>
                        <a:latin typeface="微软雅黑" panose="020B0503020204020204" pitchFamily="34" charset="-122"/>
                        <a:ea typeface="微软雅黑" panose="020B0503020204020204" pitchFamily="34" charset="-122"/>
                      </a:endParaRPr>
                    </a:p>
                  </a:txBody>
                  <a:tcPr marL="7620" marR="7620" marT="7620" marB="0" anchor="ctr"/>
                </a:tc>
                <a:tc>
                  <a:txBody>
                    <a:bodyPr/>
                    <a:lstStyle/>
                    <a:p>
                      <a:pPr algn="ctr" fontAlgn="b"/>
                      <a:r>
                        <a:rPr lang="en-US" altLang="zh-CN" sz="900" b="0" i="0" u="none" strike="noStrike" dirty="0">
                          <a:solidFill>
                            <a:srgbClr val="C00000"/>
                          </a:solidFill>
                          <a:effectLst/>
                          <a:latin typeface="微软雅黑" panose="020B0503020204020204" pitchFamily="34" charset="-122"/>
                          <a:ea typeface="微软雅黑" panose="020B0503020204020204" pitchFamily="34" charset="-122"/>
                        </a:rPr>
                        <a:t>-28%</a:t>
                      </a:r>
                    </a:p>
                  </a:txBody>
                  <a:tcPr marL="7620" marR="7620" marT="7620" marB="0" anchor="b"/>
                </a:tc>
                <a:tc>
                  <a:txBody>
                    <a:bodyPr/>
                    <a:lstStyle/>
                    <a:p>
                      <a:pPr algn="ctr" fontAlgn="b"/>
                      <a:r>
                        <a:rPr lang="en-US" altLang="zh-CN" sz="900" b="0" i="0" u="none" strike="noStrike" dirty="0">
                          <a:solidFill>
                            <a:srgbClr val="C00000"/>
                          </a:solidFill>
                          <a:effectLst/>
                          <a:latin typeface="微软雅黑" panose="020B0503020204020204" pitchFamily="34" charset="-122"/>
                          <a:ea typeface="微软雅黑" panose="020B0503020204020204" pitchFamily="34" charset="-122"/>
                        </a:rPr>
                        <a:t>-7%</a:t>
                      </a:r>
                    </a:p>
                  </a:txBody>
                  <a:tcPr marL="7620" marR="7620" marT="7620" marB="0" anchor="b"/>
                </a:tc>
                <a:tc>
                  <a:txBody>
                    <a:bodyPr/>
                    <a:lstStyle/>
                    <a:p>
                      <a:pPr algn="ctr" fontAlgn="b"/>
                      <a:r>
                        <a:rPr lang="en-US" altLang="zh-CN" sz="900" b="0" i="0" u="none" strike="noStrike" dirty="0">
                          <a:solidFill>
                            <a:srgbClr val="C00000"/>
                          </a:solidFill>
                          <a:effectLst/>
                          <a:latin typeface="微软雅黑" panose="020B0503020204020204" pitchFamily="34" charset="-122"/>
                          <a:ea typeface="微软雅黑" panose="020B0503020204020204" pitchFamily="34" charset="-122"/>
                        </a:rPr>
                        <a:t>-26%</a:t>
                      </a:r>
                    </a:p>
                  </a:txBody>
                  <a:tcPr marL="7620" marR="7620" marT="7620" marB="0" anchor="b"/>
                </a:tc>
                <a:tc>
                  <a:txBody>
                    <a:bodyPr/>
                    <a:lstStyle/>
                    <a:p>
                      <a:pPr algn="ctr" fontAlgn="b"/>
                      <a:r>
                        <a:rPr lang="en-US" altLang="zh-CN" sz="900" b="0" i="0" u="none" strike="noStrike" dirty="0">
                          <a:solidFill>
                            <a:srgbClr val="C00000"/>
                          </a:solidFill>
                          <a:effectLst/>
                          <a:latin typeface="微软雅黑" panose="020B0503020204020204" pitchFamily="34" charset="-122"/>
                          <a:ea typeface="微软雅黑" panose="020B0503020204020204" pitchFamily="34" charset="-122"/>
                        </a:rPr>
                        <a:t>-27%</a:t>
                      </a:r>
                    </a:p>
                  </a:txBody>
                  <a:tcPr marL="7620" marR="7620" marT="7620" marB="0" anchor="b"/>
                </a:tc>
                <a:tc>
                  <a:txBody>
                    <a:bodyPr/>
                    <a:lstStyle/>
                    <a:p>
                      <a:pPr algn="ctr" fontAlgn="b"/>
                      <a:r>
                        <a:rPr lang="en-US" altLang="zh-CN" sz="900" b="0" i="0" u="none" strike="noStrike" dirty="0">
                          <a:solidFill>
                            <a:srgbClr val="C00000"/>
                          </a:solidFill>
                          <a:effectLst/>
                          <a:latin typeface="微软雅黑" panose="020B0503020204020204" pitchFamily="34" charset="-122"/>
                          <a:ea typeface="微软雅黑" panose="020B0503020204020204" pitchFamily="34" charset="-122"/>
                        </a:rPr>
                        <a:t>-16%</a:t>
                      </a:r>
                    </a:p>
                  </a:txBody>
                  <a:tcPr marL="7620" marR="7620" marT="7620" marB="0" anchor="b"/>
                </a:tc>
                <a:tc>
                  <a:txBody>
                    <a:bodyPr/>
                    <a:lstStyle/>
                    <a:p>
                      <a:pPr algn="ctr" fontAlgn="b"/>
                      <a:r>
                        <a:rPr lang="en-US" altLang="zh-CN" sz="900" b="0" i="0" u="none" strike="noStrike" dirty="0">
                          <a:solidFill>
                            <a:srgbClr val="C00000"/>
                          </a:solidFill>
                          <a:effectLst/>
                          <a:latin typeface="微软雅黑" panose="020B0503020204020204" pitchFamily="34" charset="-122"/>
                          <a:ea typeface="微软雅黑" panose="020B0503020204020204" pitchFamily="34" charset="-122"/>
                        </a:rPr>
                        <a:t>-30%</a:t>
                      </a:r>
                    </a:p>
                  </a:txBody>
                  <a:tcPr marL="7620" marR="7620" marT="7620" marB="0" anchor="b"/>
                </a:tc>
                <a:extLst>
                  <a:ext uri="{0D108BD9-81ED-4DB2-BD59-A6C34878D82A}">
                    <a16:rowId xmlns:a16="http://schemas.microsoft.com/office/drawing/2014/main" val="550167568"/>
                  </a:ext>
                </a:extLst>
              </a:tr>
            </a:tbl>
          </a:graphicData>
        </a:graphic>
      </p:graphicFrame>
    </p:spTree>
    <p:custDataLst>
      <p:tags r:id="rId1"/>
    </p:custDataLst>
    <p:extLst>
      <p:ext uri="{BB962C8B-B14F-4D97-AF65-F5344CB8AC3E}">
        <p14:creationId xmlns:p14="http://schemas.microsoft.com/office/powerpoint/2010/main" val="140031104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827EF-2B0D-FF47-88E7-B2F4CF6F8ED1}"/>
              </a:ext>
            </a:extLst>
          </p:cNvPr>
          <p:cNvSpPr>
            <a:spLocks noGrp="1"/>
          </p:cNvSpPr>
          <p:nvPr>
            <p:ph type="title"/>
          </p:nvPr>
        </p:nvSpPr>
        <p:spPr/>
        <p:txBody>
          <a:bodyPr/>
          <a:lstStyle/>
          <a:p>
            <a:r>
              <a:rPr lang="x-none" dirty="0"/>
              <a:t>胶囊咖啡市场品牌格局</a:t>
            </a:r>
          </a:p>
        </p:txBody>
      </p:sp>
      <p:sp>
        <p:nvSpPr>
          <p:cNvPr id="3" name="Text Placeholder 2">
            <a:extLst>
              <a:ext uri="{FF2B5EF4-FFF2-40B4-BE49-F238E27FC236}">
                <a16:creationId xmlns:a16="http://schemas.microsoft.com/office/drawing/2014/main" id="{258616CD-3E03-404A-9247-55A16DBC85C7}"/>
              </a:ext>
            </a:extLst>
          </p:cNvPr>
          <p:cNvSpPr>
            <a:spLocks noGrp="1"/>
          </p:cNvSpPr>
          <p:nvPr>
            <p:ph type="body" sz="quarter" idx="10"/>
          </p:nvPr>
        </p:nvSpPr>
        <p:spPr/>
        <p:txBody>
          <a:bodyPr/>
          <a:lstStyle/>
          <a:p>
            <a:pPr>
              <a:lnSpc>
                <a:spcPct val="100000"/>
              </a:lnSpc>
            </a:pPr>
            <a:r>
              <a:rPr lang="zh-CN" altLang="en-US" dirty="0">
                <a:latin typeface="Microsoft YaHei UI" panose="020B0503020204020204" pitchFamily="34" charset="-122"/>
              </a:rPr>
              <a:t>与前几月趋势不同，</a:t>
            </a:r>
            <a:r>
              <a:rPr lang="en-US" altLang="zh-CN" dirty="0">
                <a:latin typeface="Microsoft YaHei UI" panose="020B0503020204020204" pitchFamily="34" charset="-122"/>
              </a:rPr>
              <a:t>Top</a:t>
            </a:r>
            <a:r>
              <a:rPr lang="zh-CN" altLang="en-US" dirty="0">
                <a:latin typeface="Microsoft YaHei UI" panose="020B0503020204020204" pitchFamily="34" charset="-122"/>
              </a:rPr>
              <a:t>品牌生意趋于分散；</a:t>
            </a:r>
            <a:endParaRPr lang="en-US" altLang="zh-CN" dirty="0">
              <a:latin typeface="Microsoft YaHei UI" panose="020B0503020204020204" pitchFamily="34" charset="-122"/>
            </a:endParaRPr>
          </a:p>
          <a:p>
            <a:pPr>
              <a:lnSpc>
                <a:spcPct val="100000"/>
              </a:lnSpc>
            </a:pPr>
            <a:r>
              <a:rPr lang="en-US" altLang="zh-CN" dirty="0">
                <a:latin typeface="Microsoft YaHei UI" panose="020B0503020204020204" pitchFamily="34" charset="-122"/>
              </a:rPr>
              <a:t>Top</a:t>
            </a:r>
            <a:r>
              <a:rPr lang="zh-CN" altLang="en-US" dirty="0">
                <a:latin typeface="Microsoft YaHei UI" panose="020B0503020204020204" pitchFamily="34" charset="-122"/>
              </a:rPr>
              <a:t>品牌中竞品</a:t>
            </a:r>
            <a:r>
              <a:rPr lang="en-US" altLang="zh-CN" dirty="0">
                <a:latin typeface="+mn-lt"/>
              </a:rPr>
              <a:t>Peet’s</a:t>
            </a:r>
            <a:r>
              <a:rPr lang="zh-CN" altLang="en-US" dirty="0">
                <a:latin typeface="Microsoft YaHei UI" panose="020B0503020204020204" pitchFamily="34" charset="-122"/>
              </a:rPr>
              <a:t>生意上行，在客单及访客均同比下跌的情况下，生意的上涨来源于购买人数的上升；</a:t>
            </a:r>
            <a:endParaRPr lang="en-US" altLang="zh-CN" dirty="0">
              <a:latin typeface="Microsoft YaHei UI" panose="020B0503020204020204" pitchFamily="34" charset="-122"/>
            </a:endParaRPr>
          </a:p>
          <a:p>
            <a:pPr>
              <a:lnSpc>
                <a:spcPct val="100000"/>
              </a:lnSpc>
            </a:pPr>
            <a:r>
              <a:rPr lang="en-US" altLang="zh-CN" dirty="0">
                <a:latin typeface="Microsoft YaHei UI" panose="020B0503020204020204" pitchFamily="34" charset="-122"/>
              </a:rPr>
              <a:t>Nespresso</a:t>
            </a:r>
            <a:r>
              <a:rPr lang="zh-CN" altLang="en-US" dirty="0">
                <a:latin typeface="Microsoft YaHei UI" panose="020B0503020204020204" pitchFamily="34" charset="-122"/>
              </a:rPr>
              <a:t>虽位列赛道第一，但生意下滑幅度最大，且市占率减少</a:t>
            </a:r>
            <a:r>
              <a:rPr lang="en-US" altLang="zh-CN" dirty="0">
                <a:latin typeface="Microsoft YaHei UI" panose="020B0503020204020204" pitchFamily="34" charset="-122"/>
              </a:rPr>
              <a:t>13pp</a:t>
            </a:r>
            <a:r>
              <a:rPr lang="zh-CN" altLang="en-US" dirty="0">
                <a:latin typeface="Microsoft YaHei UI" panose="020B0503020204020204" pitchFamily="34" charset="-122"/>
              </a:rPr>
              <a:t>，后续需谨防</a:t>
            </a:r>
            <a:r>
              <a:rPr lang="en-US" altLang="zh-CN" dirty="0">
                <a:latin typeface="Microsoft YaHei UI" panose="020B0503020204020204" pitchFamily="34" charset="-122"/>
              </a:rPr>
              <a:t>Peet’s</a:t>
            </a:r>
            <a:r>
              <a:rPr lang="zh-CN" altLang="en-US" dirty="0">
                <a:latin typeface="Microsoft YaHei UI" panose="020B0503020204020204" pitchFamily="34" charset="-122"/>
              </a:rPr>
              <a:t>、隅田川等市占率提升品牌的追赶</a:t>
            </a:r>
            <a:endParaRPr lang="en-US" altLang="zh-CN" dirty="0">
              <a:latin typeface="Microsoft YaHei UI" panose="020B0503020204020204" pitchFamily="34" charset="-122"/>
            </a:endParaRPr>
          </a:p>
          <a:p>
            <a:pPr marL="0" indent="0">
              <a:lnSpc>
                <a:spcPct val="100000"/>
              </a:lnSpc>
              <a:buNone/>
            </a:pPr>
            <a:endParaRPr lang="en-US" altLang="zh-CN" dirty="0">
              <a:latin typeface="Microsoft YaHei UI" panose="020B0503020204020204" pitchFamily="34" charset="-122"/>
            </a:endParaRPr>
          </a:p>
        </p:txBody>
      </p:sp>
      <p:sp>
        <p:nvSpPr>
          <p:cNvPr id="4" name="Text Placeholder 3">
            <a:extLst>
              <a:ext uri="{FF2B5EF4-FFF2-40B4-BE49-F238E27FC236}">
                <a16:creationId xmlns:a16="http://schemas.microsoft.com/office/drawing/2014/main" id="{497F9B8B-9B59-5A4B-9503-46AB34D457AE}"/>
              </a:ext>
            </a:extLst>
          </p:cNvPr>
          <p:cNvSpPr>
            <a:spLocks noGrp="1"/>
          </p:cNvSpPr>
          <p:nvPr>
            <p:ph type="body" sz="quarter" idx="11"/>
          </p:nvPr>
        </p:nvSpPr>
        <p:spPr/>
        <p:txBody>
          <a:bodyPr/>
          <a:lstStyle/>
          <a:p>
            <a:r>
              <a:rPr lang="zh-CN" altLang="en-US" dirty="0"/>
              <a:t>数据来源：生意参谋；渠道：全渠道</a:t>
            </a:r>
          </a:p>
          <a:p>
            <a:r>
              <a:rPr lang="zh-CN" altLang="en-US" dirty="0"/>
              <a:t>时间维度：</a:t>
            </a:r>
            <a:r>
              <a:rPr lang="en-US" altLang="zh-CN" dirty="0"/>
              <a:t>2023.12</a:t>
            </a:r>
            <a:endParaRPr lang="zh-CN" altLang="en-US" dirty="0"/>
          </a:p>
          <a:p>
            <a:r>
              <a:rPr lang="en-US" altLang="zh-CN" dirty="0">
                <a:latin typeface="微软雅黑" panose="020B0503020204020204" pitchFamily="34" charset="-122"/>
                <a:ea typeface="微软雅黑" panose="020B0503020204020204" pitchFamily="34" charset="-122"/>
                <a:sym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sym typeface="微软雅黑" panose="020B0503020204020204" pitchFamily="34" charset="-122"/>
              </a:rPr>
              <a:t>市场</a:t>
            </a:r>
            <a:r>
              <a:rPr lang="en-US" altLang="zh-CN" dirty="0">
                <a:latin typeface="微软雅黑" panose="020B0503020204020204" pitchFamily="34" charset="-122"/>
                <a:ea typeface="微软雅黑" panose="020B0503020204020204" pitchFamily="34" charset="-122"/>
                <a:sym typeface="微软雅黑" panose="020B0503020204020204" pitchFamily="34" charset="-122"/>
              </a:rPr>
              <a:t>TTL</a:t>
            </a:r>
            <a:r>
              <a:rPr lang="zh-CN" altLang="en-US" dirty="0">
                <a:latin typeface="微软雅黑" panose="020B0503020204020204" pitchFamily="34" charset="-122"/>
                <a:ea typeface="微软雅黑" panose="020B0503020204020204" pitchFamily="34" charset="-122"/>
                <a:sym typeface="微软雅黑" panose="020B0503020204020204" pitchFamily="34" charset="-122"/>
              </a:rPr>
              <a:t>：当月市场</a:t>
            </a:r>
            <a:r>
              <a:rPr lang="en-US" altLang="zh-CN" dirty="0">
                <a:latin typeface="微软雅黑" panose="020B0503020204020204" pitchFamily="34" charset="-122"/>
                <a:ea typeface="微软雅黑" panose="020B0503020204020204" pitchFamily="34" charset="-122"/>
                <a:sym typeface="微软雅黑" panose="020B0503020204020204" pitchFamily="34" charset="-122"/>
              </a:rPr>
              <a:t>Top50</a:t>
            </a:r>
            <a:r>
              <a:rPr lang="zh-CN" altLang="en-US" dirty="0">
                <a:latin typeface="微软雅黑" panose="020B0503020204020204" pitchFamily="34" charset="-122"/>
                <a:ea typeface="微软雅黑" panose="020B0503020204020204" pitchFamily="34" charset="-122"/>
                <a:sym typeface="微软雅黑" panose="020B0503020204020204" pitchFamily="34" charset="-122"/>
              </a:rPr>
              <a:t>品牌</a:t>
            </a:r>
            <a:r>
              <a:rPr lang="en-US" altLang="zh-CN" dirty="0">
                <a:latin typeface="微软雅黑" panose="020B0503020204020204" pitchFamily="34" charset="-122"/>
                <a:ea typeface="微软雅黑" panose="020B0503020204020204" pitchFamily="34" charset="-122"/>
                <a:sym typeface="微软雅黑" panose="020B0503020204020204" pitchFamily="34" charset="-122"/>
              </a:rPr>
              <a:t>GMV</a:t>
            </a:r>
            <a:r>
              <a:rPr lang="zh-CN" altLang="en-US" dirty="0">
                <a:latin typeface="微软雅黑" panose="020B0503020204020204" pitchFamily="34" charset="-122"/>
                <a:ea typeface="微软雅黑" panose="020B0503020204020204" pitchFamily="34" charset="-122"/>
                <a:sym typeface="微软雅黑" panose="020B0503020204020204" pitchFamily="34" charset="-122"/>
              </a:rPr>
              <a:t>加总；*市占率 </a:t>
            </a:r>
            <a:r>
              <a:rPr lang="en-US" altLang="zh-CN" dirty="0">
                <a:latin typeface="微软雅黑" panose="020B0503020204020204" pitchFamily="34" charset="-122"/>
                <a:ea typeface="微软雅黑" panose="020B0503020204020204" pitchFamily="34" charset="-122"/>
                <a:sym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sym typeface="微软雅黑" panose="020B0503020204020204" pitchFamily="34" charset="-122"/>
              </a:rPr>
              <a:t>品牌</a:t>
            </a:r>
            <a:r>
              <a:rPr lang="en-US" altLang="zh-CN" dirty="0">
                <a:latin typeface="微软雅黑" panose="020B0503020204020204" pitchFamily="34" charset="-122"/>
                <a:ea typeface="微软雅黑" panose="020B0503020204020204" pitchFamily="34" charset="-122"/>
                <a:sym typeface="微软雅黑" panose="020B0503020204020204" pitchFamily="34" charset="-122"/>
              </a:rPr>
              <a:t>GMV/ </a:t>
            </a:r>
            <a:r>
              <a:rPr lang="zh-CN" altLang="en-US" dirty="0">
                <a:latin typeface="微软雅黑" panose="020B0503020204020204" pitchFamily="34" charset="-122"/>
                <a:ea typeface="微软雅黑" panose="020B0503020204020204" pitchFamily="34" charset="-122"/>
                <a:sym typeface="微软雅黑" panose="020B0503020204020204" pitchFamily="34" charset="-122"/>
              </a:rPr>
              <a:t>当月</a:t>
            </a:r>
            <a:r>
              <a:rPr lang="en-US" altLang="zh-CN" dirty="0">
                <a:latin typeface="微软雅黑" panose="020B0503020204020204" pitchFamily="34" charset="-122"/>
                <a:ea typeface="微软雅黑" panose="020B0503020204020204" pitchFamily="34" charset="-122"/>
                <a:sym typeface="微软雅黑" panose="020B0503020204020204" pitchFamily="34" charset="-122"/>
              </a:rPr>
              <a:t>Top50</a:t>
            </a:r>
            <a:r>
              <a:rPr lang="zh-CN" altLang="en-US" dirty="0">
                <a:latin typeface="微软雅黑" panose="020B0503020204020204" pitchFamily="34" charset="-122"/>
                <a:ea typeface="微软雅黑" panose="020B0503020204020204" pitchFamily="34" charset="-122"/>
                <a:sym typeface="微软雅黑" panose="020B0503020204020204" pitchFamily="34" charset="-122"/>
              </a:rPr>
              <a:t>品牌</a:t>
            </a:r>
            <a:r>
              <a:rPr lang="en-US" altLang="zh-CN" dirty="0">
                <a:latin typeface="微软雅黑" panose="020B0503020204020204" pitchFamily="34" charset="-122"/>
                <a:ea typeface="微软雅黑" panose="020B0503020204020204" pitchFamily="34" charset="-122"/>
                <a:sym typeface="微软雅黑" panose="020B0503020204020204" pitchFamily="34" charset="-122"/>
              </a:rPr>
              <a:t>GMV</a:t>
            </a:r>
            <a:r>
              <a:rPr lang="zh-CN" altLang="en-US" dirty="0">
                <a:latin typeface="微软雅黑" panose="020B0503020204020204" pitchFamily="34" charset="-122"/>
                <a:ea typeface="微软雅黑" panose="020B0503020204020204" pitchFamily="34" charset="-122"/>
                <a:sym typeface="微软雅黑" panose="020B0503020204020204" pitchFamily="34" charset="-122"/>
              </a:rPr>
              <a:t>加总</a:t>
            </a:r>
            <a:endParaRPr lang="en-US" altLang="zh-CN" dirty="0">
              <a:latin typeface="微软雅黑" panose="020B0503020204020204" pitchFamily="34" charset="-122"/>
              <a:ea typeface="微软雅黑" panose="020B0503020204020204" pitchFamily="34" charset="-122"/>
              <a:sym typeface="微软雅黑" panose="020B0503020204020204" pitchFamily="34" charset="-122"/>
            </a:endParaRPr>
          </a:p>
        </p:txBody>
      </p:sp>
      <p:graphicFrame>
        <p:nvGraphicFramePr>
          <p:cNvPr id="6" name="表格 5">
            <a:extLst>
              <a:ext uri="{FF2B5EF4-FFF2-40B4-BE49-F238E27FC236}">
                <a16:creationId xmlns:a16="http://schemas.microsoft.com/office/drawing/2014/main" id="{E6E2B0F0-485E-2844-9186-73913C0B595B}"/>
              </a:ext>
            </a:extLst>
          </p:cNvPr>
          <p:cNvGraphicFramePr>
            <a:graphicFrameLocks noGrp="1"/>
          </p:cNvGraphicFramePr>
          <p:nvPr>
            <p:extLst/>
          </p:nvPr>
        </p:nvGraphicFramePr>
        <p:xfrm>
          <a:off x="448200" y="5362024"/>
          <a:ext cx="2775600" cy="762000"/>
        </p:xfrm>
        <a:graphic>
          <a:graphicData uri="http://schemas.openxmlformats.org/drawingml/2006/table">
            <a:tbl>
              <a:tblPr firstRow="1" bandRow="1">
                <a:tableStyleId>{5C22544A-7EE6-4342-B048-85BDC9FD1C3A}</a:tableStyleId>
              </a:tblPr>
              <a:tblGrid>
                <a:gridCol w="925200">
                  <a:extLst>
                    <a:ext uri="{9D8B030D-6E8A-4147-A177-3AD203B41FA5}">
                      <a16:colId xmlns:a16="http://schemas.microsoft.com/office/drawing/2014/main" val="1037109775"/>
                    </a:ext>
                  </a:extLst>
                </a:gridCol>
                <a:gridCol w="925200">
                  <a:extLst>
                    <a:ext uri="{9D8B030D-6E8A-4147-A177-3AD203B41FA5}">
                      <a16:colId xmlns:a16="http://schemas.microsoft.com/office/drawing/2014/main" val="4283598268"/>
                    </a:ext>
                  </a:extLst>
                </a:gridCol>
                <a:gridCol w="925200">
                  <a:extLst>
                    <a:ext uri="{9D8B030D-6E8A-4147-A177-3AD203B41FA5}">
                      <a16:colId xmlns:a16="http://schemas.microsoft.com/office/drawing/2014/main" val="2600013830"/>
                    </a:ext>
                  </a:extLst>
                </a:gridCol>
              </a:tblGrid>
              <a:tr h="0">
                <a:tc>
                  <a:txBody>
                    <a:bodyPr/>
                    <a:lstStyle/>
                    <a:p>
                      <a:pPr algn="ctr"/>
                      <a:r>
                        <a:rPr lang="zh-CN" altLang="en-US" sz="1000" dirty="0">
                          <a:solidFill>
                            <a:schemeClr val="tx1"/>
                          </a:solidFill>
                          <a:latin typeface="+mn-ea"/>
                          <a:ea typeface="+mn-ea"/>
                        </a:rPr>
                        <a:t>市占率</a:t>
                      </a:r>
                    </a:p>
                  </a:txBody>
                  <a:tcPr anchor="ctr">
                    <a:lnL w="12700" cmpd="sng">
                      <a:noFill/>
                    </a:lnL>
                    <a:lnR w="12700" cmpd="sng">
                      <a:noFill/>
                    </a:lnR>
                    <a:lnT w="19050" cap="flat" cmpd="sng" algn="ctr">
                      <a:solidFill>
                        <a:schemeClr val="accent1"/>
                      </a:solidFill>
                      <a:prstDash val="sysDot"/>
                      <a:round/>
                      <a:headEnd type="none" w="med" len="med"/>
                      <a:tailEnd type="none" w="med" len="med"/>
                    </a:lnT>
                    <a:lnB w="19050" cap="flat" cmpd="sng" algn="ctr">
                      <a:solidFill>
                        <a:schemeClr val="accent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000" dirty="0">
                          <a:solidFill>
                            <a:schemeClr val="tx1"/>
                          </a:solidFill>
                          <a:latin typeface="+mn-ea"/>
                          <a:ea typeface="+mn-ea"/>
                        </a:rPr>
                        <a:t>TOP2</a:t>
                      </a:r>
                      <a:r>
                        <a:rPr lang="zh-CN" altLang="en-US" sz="1000" dirty="0">
                          <a:solidFill>
                            <a:schemeClr val="tx1"/>
                          </a:solidFill>
                          <a:latin typeface="+mn-ea"/>
                          <a:ea typeface="+mn-ea"/>
                        </a:rPr>
                        <a:t>品牌</a:t>
                      </a:r>
                    </a:p>
                  </a:txBody>
                  <a:tcPr anchor="ctr">
                    <a:lnL w="12700" cmpd="sng">
                      <a:noFill/>
                    </a:lnL>
                    <a:lnR w="12700" cmpd="sng">
                      <a:noFill/>
                    </a:lnR>
                    <a:lnT w="19050" cap="flat" cmpd="sng" algn="ctr">
                      <a:solidFill>
                        <a:schemeClr val="accent1"/>
                      </a:solidFill>
                      <a:prstDash val="sysDot"/>
                      <a:round/>
                      <a:headEnd type="none" w="med" len="med"/>
                      <a:tailEnd type="none" w="med" len="med"/>
                    </a:lnT>
                    <a:lnB w="19050" cap="flat" cmpd="sng" algn="ctr">
                      <a:solidFill>
                        <a:schemeClr val="accent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000" dirty="0">
                          <a:solidFill>
                            <a:schemeClr val="tx1"/>
                          </a:solidFill>
                          <a:latin typeface="+mn-ea"/>
                          <a:ea typeface="+mn-ea"/>
                        </a:rPr>
                        <a:t>TOP10</a:t>
                      </a:r>
                      <a:r>
                        <a:rPr lang="zh-CN" altLang="en-US" sz="1000" dirty="0">
                          <a:solidFill>
                            <a:schemeClr val="tx1"/>
                          </a:solidFill>
                          <a:latin typeface="+mn-ea"/>
                          <a:ea typeface="+mn-ea"/>
                        </a:rPr>
                        <a:t>品牌</a:t>
                      </a:r>
                    </a:p>
                  </a:txBody>
                  <a:tcPr anchor="ctr">
                    <a:lnL w="12700" cmpd="sng">
                      <a:noFill/>
                    </a:lnL>
                    <a:lnR w="12700" cmpd="sng">
                      <a:noFill/>
                    </a:lnR>
                    <a:lnT w="19050" cap="flat" cmpd="sng" algn="ctr">
                      <a:solidFill>
                        <a:schemeClr val="accent1"/>
                      </a:solidFill>
                      <a:prstDash val="sysDot"/>
                      <a:round/>
                      <a:headEnd type="none" w="med" len="med"/>
                      <a:tailEnd type="none" w="med" len="med"/>
                    </a:lnT>
                    <a:lnB w="19050" cap="flat" cmpd="sng" algn="ctr">
                      <a:solidFill>
                        <a:schemeClr val="accent1"/>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91510089"/>
                  </a:ext>
                </a:extLst>
              </a:tr>
              <a:tr h="0">
                <a:tc>
                  <a:txBody>
                    <a:bodyPr/>
                    <a:lstStyle/>
                    <a:p>
                      <a:pPr algn="ctr"/>
                      <a:r>
                        <a:rPr lang="en-US" altLang="zh-CN" sz="1100" dirty="0">
                          <a:solidFill>
                            <a:srgbClr val="000000"/>
                          </a:solidFill>
                          <a:latin typeface="+mn-ea"/>
                          <a:ea typeface="+mn-ea"/>
                        </a:rPr>
                        <a:t>2023-12</a:t>
                      </a:r>
                      <a:endParaRPr lang="zh-CN" altLang="en-US" sz="1100" dirty="0">
                        <a:solidFill>
                          <a:schemeClr val="tx1"/>
                        </a:solidFill>
                        <a:latin typeface="+mn-ea"/>
                        <a:ea typeface="+mn-ea"/>
                      </a:endParaRPr>
                    </a:p>
                  </a:txBody>
                  <a:tcPr anchor="ctr">
                    <a:lnL w="12700" cmpd="sng">
                      <a:noFill/>
                    </a:lnL>
                    <a:lnR w="12700" cmpd="sng">
                      <a:noFill/>
                    </a:lnR>
                    <a:lnT w="19050" cap="flat" cmpd="sng" algn="ctr">
                      <a:solidFill>
                        <a:schemeClr val="accent1"/>
                      </a:solidFill>
                      <a:prstDash val="sysDot"/>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mn-ea"/>
                          <a:ea typeface="+mn-ea"/>
                        </a:rPr>
                        <a:t>42%</a:t>
                      </a:r>
                    </a:p>
                  </a:txBody>
                  <a:tcPr marL="7620" marR="7620" marT="7620" marB="0" anchor="ctr">
                    <a:lnL w="12700" cmpd="sng">
                      <a:noFill/>
                    </a:lnL>
                    <a:lnR w="12700" cmpd="sng">
                      <a:noFill/>
                    </a:lnR>
                    <a:lnT w="19050" cap="flat" cmpd="sng" algn="ctr">
                      <a:solidFill>
                        <a:schemeClr val="accent1"/>
                      </a:solidFill>
                      <a:prstDash val="sysDot"/>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mn-ea"/>
                          <a:ea typeface="+mn-ea"/>
                        </a:rPr>
                        <a:t>84%</a:t>
                      </a:r>
                    </a:p>
                  </a:txBody>
                  <a:tcPr marL="7620" marR="7620" marT="7620" marB="0" anchor="ctr">
                    <a:lnL w="12700" cmpd="sng">
                      <a:noFill/>
                    </a:lnL>
                    <a:lnR w="12700" cmpd="sng">
                      <a:noFill/>
                    </a:lnR>
                    <a:lnT w="19050" cap="flat" cmpd="sng" algn="ctr">
                      <a:solidFill>
                        <a:schemeClr val="accent1"/>
                      </a:solidFill>
                      <a:prstDash val="sysDot"/>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860487679"/>
                  </a:ext>
                </a:extLst>
              </a:tr>
              <a:tr h="0">
                <a:tc>
                  <a:txBody>
                    <a:bodyPr/>
                    <a:lstStyle/>
                    <a:p>
                      <a:pPr algn="ctr"/>
                      <a:r>
                        <a:rPr lang="en-US" altLang="zh-CN" sz="1100" dirty="0">
                          <a:solidFill>
                            <a:srgbClr val="000000"/>
                          </a:solidFill>
                          <a:latin typeface="+mn-ea"/>
                          <a:ea typeface="+mn-ea"/>
                        </a:rPr>
                        <a:t>2022-12</a:t>
                      </a:r>
                      <a:endParaRPr lang="zh-CN" altLang="en-US" sz="1100" dirty="0">
                        <a:solidFill>
                          <a:schemeClr val="tx1"/>
                        </a:solidFill>
                        <a:latin typeface="+mn-ea"/>
                        <a:ea typeface="+mn-ea"/>
                      </a:endParaRPr>
                    </a:p>
                  </a:txBody>
                  <a:tcPr anchor="ctr">
                    <a:lnL w="12700" cmpd="sng">
                      <a:noFill/>
                    </a:lnL>
                    <a:lnR w="12700" cmpd="sng">
                      <a:noFill/>
                    </a:lnR>
                    <a:lnT w="12700" cmpd="sng">
                      <a:noFill/>
                    </a:lnT>
                    <a:lnB w="19050" cap="flat" cmpd="sng" algn="ctr">
                      <a:solidFill>
                        <a:schemeClr val="accent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mn-ea"/>
                          <a:ea typeface="+mn-ea"/>
                        </a:rPr>
                        <a:t>56%</a:t>
                      </a:r>
                    </a:p>
                  </a:txBody>
                  <a:tcPr marL="7620" marR="7620" marT="7620" marB="0" anchor="ctr">
                    <a:lnL w="12700" cmpd="sng">
                      <a:noFill/>
                    </a:lnL>
                    <a:lnR w="12700" cmpd="sng">
                      <a:noFill/>
                    </a:lnR>
                    <a:lnT w="12700" cmpd="sng">
                      <a:noFill/>
                    </a:lnT>
                    <a:lnB w="19050" cap="flat" cmpd="sng" algn="ctr">
                      <a:solidFill>
                        <a:schemeClr val="accent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mn-ea"/>
                          <a:ea typeface="+mn-ea"/>
                        </a:rPr>
                        <a:t>89%</a:t>
                      </a:r>
                    </a:p>
                  </a:txBody>
                  <a:tcPr marL="7620" marR="7620" marT="7620" marB="0" anchor="ctr">
                    <a:lnL w="12700" cmpd="sng">
                      <a:noFill/>
                    </a:lnL>
                    <a:lnR w="12700" cmpd="sng">
                      <a:noFill/>
                    </a:lnR>
                    <a:lnT w="12700" cmpd="sng">
                      <a:noFill/>
                    </a:lnT>
                    <a:lnB w="19050" cap="flat" cmpd="sng" algn="ctr">
                      <a:solidFill>
                        <a:schemeClr val="accent1"/>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8287067"/>
                  </a:ext>
                </a:extLst>
              </a:tr>
            </a:tbl>
          </a:graphicData>
        </a:graphic>
      </p:graphicFrame>
      <p:sp>
        <p:nvSpPr>
          <p:cNvPr id="7" name="矩形: 圆角 32">
            <a:extLst>
              <a:ext uri="{FF2B5EF4-FFF2-40B4-BE49-F238E27FC236}">
                <a16:creationId xmlns:a16="http://schemas.microsoft.com/office/drawing/2014/main" id="{CD2C2F44-1620-3147-83E8-6705AA8CF77B}"/>
              </a:ext>
            </a:extLst>
          </p:cNvPr>
          <p:cNvSpPr/>
          <p:nvPr/>
        </p:nvSpPr>
        <p:spPr>
          <a:xfrm>
            <a:off x="3456000" y="2079482"/>
            <a:ext cx="8180607" cy="397989"/>
          </a:xfrm>
          <a:prstGeom prst="roundRect">
            <a:avLst/>
          </a:prstGeom>
          <a:solidFill>
            <a:srgbClr val="F0ECE2"/>
          </a:solidFill>
          <a:ln w="9525" cap="flat" cmpd="sng" algn="ctr">
            <a:solidFill>
              <a:srgbClr val="FFFFFF">
                <a:lumMod val="75000"/>
              </a:srgbClr>
            </a:solidFill>
            <a:prstDash val="solid"/>
            <a:miter lim="800000"/>
          </a:ln>
          <a:effectLst/>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1" i="0" u="none" strike="noStrike" kern="0" cap="none" spc="0" normalizeH="0" baseline="0" noProof="0" dirty="0">
                <a:ln>
                  <a:noFill/>
                </a:ln>
                <a:solidFill>
                  <a:srgbClr val="000000"/>
                </a:solidFill>
                <a:effectLst/>
                <a:uLnTx/>
                <a:uFillTx/>
                <a:latin typeface="微软雅黑"/>
                <a:ea typeface="微软雅黑"/>
                <a:cs typeface="+mn-cs"/>
              </a:rPr>
              <a:t>全渠道胶囊咖啡市场</a:t>
            </a:r>
            <a:r>
              <a:rPr kumimoji="0" lang="en-US" altLang="zh-CN" sz="1400" b="1" i="0" u="none" strike="noStrike" kern="0" cap="none" spc="0" normalizeH="0" baseline="0" noProof="0" dirty="0">
                <a:ln>
                  <a:noFill/>
                </a:ln>
                <a:solidFill>
                  <a:srgbClr val="000000"/>
                </a:solidFill>
                <a:effectLst/>
                <a:uLnTx/>
                <a:uFillTx/>
                <a:latin typeface="微软雅黑"/>
                <a:ea typeface="微软雅黑"/>
                <a:cs typeface="+mn-cs"/>
              </a:rPr>
              <a:t>Top 10</a:t>
            </a:r>
            <a:r>
              <a:rPr kumimoji="0" lang="zh-CN" altLang="en-US" sz="1400" b="1" i="0" u="none" strike="noStrike" kern="0" cap="none" spc="0" normalizeH="0" baseline="0" noProof="0" dirty="0">
                <a:ln>
                  <a:noFill/>
                </a:ln>
                <a:solidFill>
                  <a:srgbClr val="000000"/>
                </a:solidFill>
                <a:effectLst/>
                <a:uLnTx/>
                <a:uFillTx/>
                <a:latin typeface="微软雅黑"/>
                <a:ea typeface="微软雅黑"/>
                <a:cs typeface="+mn-cs"/>
              </a:rPr>
              <a:t>品牌排行</a:t>
            </a:r>
            <a:endParaRPr kumimoji="0" lang="en-US" sz="1400" b="1" i="0" u="none" strike="noStrike" kern="0" cap="none" spc="0" normalizeH="0" baseline="0" noProof="0" dirty="0">
              <a:ln>
                <a:noFill/>
              </a:ln>
              <a:solidFill>
                <a:srgbClr val="000000"/>
              </a:solidFill>
              <a:effectLst/>
              <a:uLnTx/>
              <a:uFillTx/>
              <a:latin typeface="微软雅黑"/>
              <a:ea typeface="微软雅黑"/>
              <a:cs typeface="+mn-cs"/>
            </a:endParaRPr>
          </a:p>
        </p:txBody>
      </p:sp>
      <p:sp>
        <p:nvSpPr>
          <p:cNvPr id="8" name="矩形 31">
            <a:extLst>
              <a:ext uri="{FF2B5EF4-FFF2-40B4-BE49-F238E27FC236}">
                <a16:creationId xmlns:a16="http://schemas.microsoft.com/office/drawing/2014/main" id="{6CB58BEC-46D5-9D45-85FD-C2BAEA2E45EA}"/>
              </a:ext>
            </a:extLst>
          </p:cNvPr>
          <p:cNvSpPr/>
          <p:nvPr/>
        </p:nvSpPr>
        <p:spPr>
          <a:xfrm>
            <a:off x="3456000" y="2469476"/>
            <a:ext cx="8180607" cy="3676554"/>
          </a:xfrm>
          <a:prstGeom prst="rect">
            <a:avLst/>
          </a:prstGeom>
          <a:noFill/>
          <a:ln w="9525" cap="flat" cmpd="sng" algn="ctr">
            <a:solidFill>
              <a:srgbClr val="FFFFFF">
                <a:lumMod val="75000"/>
              </a:srgbClr>
            </a:solidFill>
            <a:prstDash val="solid"/>
            <a:miter lim="800000"/>
          </a:ln>
          <a:effectLst/>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Verdana"/>
              <a:ea typeface="微软雅黑"/>
              <a:cs typeface="+mn-cs"/>
            </a:endParaRPr>
          </a:p>
        </p:txBody>
      </p:sp>
      <p:graphicFrame>
        <p:nvGraphicFramePr>
          <p:cNvPr id="9" name="表格 1">
            <a:extLst>
              <a:ext uri="{FF2B5EF4-FFF2-40B4-BE49-F238E27FC236}">
                <a16:creationId xmlns:a16="http://schemas.microsoft.com/office/drawing/2014/main" id="{A96DEFAA-A1A8-5A4A-8B6B-C94AB17E71A1}"/>
              </a:ext>
            </a:extLst>
          </p:cNvPr>
          <p:cNvGraphicFramePr>
            <a:graphicFrameLocks noGrp="1"/>
          </p:cNvGraphicFramePr>
          <p:nvPr>
            <p:extLst>
              <p:ext uri="{D42A27DB-BD31-4B8C-83A1-F6EECF244321}">
                <p14:modId xmlns:p14="http://schemas.microsoft.com/office/powerpoint/2010/main" val="613394717"/>
              </p:ext>
            </p:extLst>
          </p:nvPr>
        </p:nvGraphicFramePr>
        <p:xfrm>
          <a:off x="5660317" y="2491200"/>
          <a:ext cx="5965840" cy="3602172"/>
        </p:xfrm>
        <a:graphic>
          <a:graphicData uri="http://schemas.openxmlformats.org/drawingml/2006/table">
            <a:tbl>
              <a:tblPr firstRow="1" bandRow="1">
                <a:tableStyleId>{5C22544A-7EE6-4342-B048-85BDC9FD1C3A}</a:tableStyleId>
              </a:tblPr>
              <a:tblGrid>
                <a:gridCol w="792480">
                  <a:extLst>
                    <a:ext uri="{9D8B030D-6E8A-4147-A177-3AD203B41FA5}">
                      <a16:colId xmlns:a16="http://schemas.microsoft.com/office/drawing/2014/main" val="2965258854"/>
                    </a:ext>
                  </a:extLst>
                </a:gridCol>
                <a:gridCol w="855980">
                  <a:extLst>
                    <a:ext uri="{9D8B030D-6E8A-4147-A177-3AD203B41FA5}">
                      <a16:colId xmlns:a16="http://schemas.microsoft.com/office/drawing/2014/main" val="577454164"/>
                    </a:ext>
                  </a:extLst>
                </a:gridCol>
                <a:gridCol w="571884">
                  <a:extLst>
                    <a:ext uri="{9D8B030D-6E8A-4147-A177-3AD203B41FA5}">
                      <a16:colId xmlns:a16="http://schemas.microsoft.com/office/drawing/2014/main" val="1111462656"/>
                    </a:ext>
                  </a:extLst>
                </a:gridCol>
                <a:gridCol w="728980">
                  <a:extLst>
                    <a:ext uri="{9D8B030D-6E8A-4147-A177-3AD203B41FA5}">
                      <a16:colId xmlns:a16="http://schemas.microsoft.com/office/drawing/2014/main" val="2723025587"/>
                    </a:ext>
                  </a:extLst>
                </a:gridCol>
                <a:gridCol w="571884">
                  <a:extLst>
                    <a:ext uri="{9D8B030D-6E8A-4147-A177-3AD203B41FA5}">
                      <a16:colId xmlns:a16="http://schemas.microsoft.com/office/drawing/2014/main" val="213407725"/>
                    </a:ext>
                  </a:extLst>
                </a:gridCol>
                <a:gridCol w="571884">
                  <a:extLst>
                    <a:ext uri="{9D8B030D-6E8A-4147-A177-3AD203B41FA5}">
                      <a16:colId xmlns:a16="http://schemas.microsoft.com/office/drawing/2014/main" val="1558928856"/>
                    </a:ext>
                  </a:extLst>
                </a:gridCol>
                <a:gridCol w="571884">
                  <a:extLst>
                    <a:ext uri="{9D8B030D-6E8A-4147-A177-3AD203B41FA5}">
                      <a16:colId xmlns:a16="http://schemas.microsoft.com/office/drawing/2014/main" val="4290954294"/>
                    </a:ext>
                  </a:extLst>
                </a:gridCol>
                <a:gridCol w="728980">
                  <a:extLst>
                    <a:ext uri="{9D8B030D-6E8A-4147-A177-3AD203B41FA5}">
                      <a16:colId xmlns:a16="http://schemas.microsoft.com/office/drawing/2014/main" val="3588543833"/>
                    </a:ext>
                  </a:extLst>
                </a:gridCol>
                <a:gridCol w="571884">
                  <a:extLst>
                    <a:ext uri="{9D8B030D-6E8A-4147-A177-3AD203B41FA5}">
                      <a16:colId xmlns:a16="http://schemas.microsoft.com/office/drawing/2014/main" val="1170617427"/>
                    </a:ext>
                  </a:extLst>
                </a:gridCol>
              </a:tblGrid>
              <a:tr h="300181">
                <a:tc>
                  <a:txBody>
                    <a:bodyPr/>
                    <a:lstStyle>
                      <a:lvl1pPr marL="0" algn="l" defTabSz="914400" rtl="0" eaLnBrk="1" latinLnBrk="0" hangingPunct="1">
                        <a:defRPr sz="1800" b="1" kern="1200">
                          <a:solidFill>
                            <a:schemeClr val="lt1"/>
                          </a:solidFill>
                          <a:latin typeface="Verdana"/>
                          <a:ea typeface="微软雅黑"/>
                        </a:defRPr>
                      </a:lvl1pPr>
                      <a:lvl2pPr marL="457200" algn="l" defTabSz="914400" rtl="0" eaLnBrk="1" latinLnBrk="0" hangingPunct="1">
                        <a:defRPr sz="1800" b="1" kern="1200">
                          <a:solidFill>
                            <a:schemeClr val="lt1"/>
                          </a:solidFill>
                          <a:latin typeface="Verdana"/>
                          <a:ea typeface="微软雅黑"/>
                        </a:defRPr>
                      </a:lvl2pPr>
                      <a:lvl3pPr marL="914400" algn="l" defTabSz="914400" rtl="0" eaLnBrk="1" latinLnBrk="0" hangingPunct="1">
                        <a:defRPr sz="1800" b="1" kern="1200">
                          <a:solidFill>
                            <a:schemeClr val="lt1"/>
                          </a:solidFill>
                          <a:latin typeface="Verdana"/>
                          <a:ea typeface="微软雅黑"/>
                        </a:defRPr>
                      </a:lvl3pPr>
                      <a:lvl4pPr marL="1371600" algn="l" defTabSz="914400" rtl="0" eaLnBrk="1" latinLnBrk="0" hangingPunct="1">
                        <a:defRPr sz="1800" b="1" kern="1200">
                          <a:solidFill>
                            <a:schemeClr val="lt1"/>
                          </a:solidFill>
                          <a:latin typeface="Verdana"/>
                          <a:ea typeface="微软雅黑"/>
                        </a:defRPr>
                      </a:lvl4pPr>
                      <a:lvl5pPr marL="1828800" algn="l" defTabSz="914400" rtl="0" eaLnBrk="1" latinLnBrk="0" hangingPunct="1">
                        <a:defRPr sz="1800" b="1" kern="1200">
                          <a:solidFill>
                            <a:schemeClr val="lt1"/>
                          </a:solidFill>
                          <a:latin typeface="Verdana"/>
                          <a:ea typeface="微软雅黑"/>
                        </a:defRPr>
                      </a:lvl5pPr>
                      <a:lvl6pPr marL="2286000" algn="l" defTabSz="914400" rtl="0" eaLnBrk="1" latinLnBrk="0" hangingPunct="1">
                        <a:defRPr sz="1800" b="1" kern="1200">
                          <a:solidFill>
                            <a:schemeClr val="lt1"/>
                          </a:solidFill>
                          <a:latin typeface="Verdana"/>
                          <a:ea typeface="微软雅黑"/>
                        </a:defRPr>
                      </a:lvl6pPr>
                      <a:lvl7pPr marL="2743200" algn="l" defTabSz="914400" rtl="0" eaLnBrk="1" latinLnBrk="0" hangingPunct="1">
                        <a:defRPr sz="1800" b="1" kern="1200">
                          <a:solidFill>
                            <a:schemeClr val="lt1"/>
                          </a:solidFill>
                          <a:latin typeface="Verdana"/>
                          <a:ea typeface="微软雅黑"/>
                        </a:defRPr>
                      </a:lvl7pPr>
                      <a:lvl8pPr marL="3200400" algn="l" defTabSz="914400" rtl="0" eaLnBrk="1" latinLnBrk="0" hangingPunct="1">
                        <a:defRPr sz="1800" b="1" kern="1200">
                          <a:solidFill>
                            <a:schemeClr val="lt1"/>
                          </a:solidFill>
                          <a:latin typeface="Verdana"/>
                          <a:ea typeface="微软雅黑"/>
                        </a:defRPr>
                      </a:lvl8pPr>
                      <a:lvl9pPr marL="3657600" algn="l" defTabSz="914400" rtl="0" eaLnBrk="1" latinLnBrk="0" hangingPunct="1">
                        <a:defRPr sz="1800" b="1" kern="1200">
                          <a:solidFill>
                            <a:schemeClr val="lt1"/>
                          </a:solidFill>
                          <a:latin typeface="Verdana"/>
                          <a:ea typeface="微软雅黑"/>
                        </a:defRPr>
                      </a:lvl9pPr>
                    </a:lstStyle>
                    <a:p>
                      <a:pPr algn="ctr"/>
                      <a:r>
                        <a:rPr lang="en-US" altLang="zh-CN" sz="1000" b="1" dirty="0">
                          <a:solidFill>
                            <a:schemeClr val="tx1">
                              <a:lumMod val="75000"/>
                              <a:lumOff val="25000"/>
                            </a:schemeClr>
                          </a:solidFill>
                          <a:latin typeface="+mn-ea"/>
                          <a:ea typeface="+mn-ea"/>
                        </a:rPr>
                        <a:t>GMV</a:t>
                      </a:r>
                      <a:r>
                        <a:rPr lang="zh-CN" altLang="en-US" sz="1000" b="1" dirty="0">
                          <a:solidFill>
                            <a:schemeClr val="tx1">
                              <a:lumMod val="75000"/>
                              <a:lumOff val="25000"/>
                            </a:schemeClr>
                          </a:solidFill>
                          <a:latin typeface="+mn-ea"/>
                          <a:ea typeface="+mn-ea"/>
                        </a:rPr>
                        <a:t>同比</a:t>
                      </a:r>
                      <a:endParaRPr lang="en-US" sz="1000" b="1" dirty="0">
                        <a:solidFill>
                          <a:schemeClr val="tx1">
                            <a:lumMod val="75000"/>
                            <a:lumOff val="25000"/>
                          </a:schemeClr>
                        </a:solidFill>
                        <a:latin typeface="+mn-ea"/>
                        <a:ea typeface="+mn-ea"/>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zh-CN" altLang="en-US" sz="1000" b="1" dirty="0">
                          <a:solidFill>
                            <a:schemeClr val="tx1">
                              <a:lumMod val="75000"/>
                              <a:lumOff val="25000"/>
                            </a:schemeClr>
                          </a:solidFill>
                          <a:latin typeface="+mn-ea"/>
                          <a:ea typeface="+mn-ea"/>
                        </a:rPr>
                        <a:t>市占率</a:t>
                      </a:r>
                      <a:r>
                        <a:rPr lang="en-US" altLang="zh-CN" sz="1000" b="1" dirty="0">
                          <a:solidFill>
                            <a:schemeClr val="tx1">
                              <a:lumMod val="75000"/>
                              <a:lumOff val="25000"/>
                            </a:schemeClr>
                          </a:solidFill>
                          <a:latin typeface="+mn-ea"/>
                          <a:ea typeface="+mn-ea"/>
                        </a:rPr>
                        <a:t>*</a:t>
                      </a:r>
                      <a:endParaRPr lang="en-US" sz="1000" b="1" dirty="0">
                        <a:solidFill>
                          <a:schemeClr val="tx1">
                            <a:lumMod val="75000"/>
                            <a:lumOff val="25000"/>
                          </a:schemeClr>
                        </a:solidFill>
                        <a:latin typeface="+mn-ea"/>
                        <a:ea typeface="+mn-ea"/>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zh-CN" altLang="en-US" sz="1000" b="1" kern="1200" dirty="0">
                          <a:solidFill>
                            <a:schemeClr val="tx1">
                              <a:lumMod val="75000"/>
                              <a:lumOff val="25000"/>
                            </a:schemeClr>
                          </a:solidFill>
                          <a:latin typeface="+mn-ea"/>
                          <a:ea typeface="+mn-ea"/>
                          <a:cs typeface="+mn-cs"/>
                        </a:rPr>
                        <a:t>变化</a:t>
                      </a:r>
                      <a:endParaRPr lang="en-US" sz="1000" b="1" kern="1200" dirty="0">
                        <a:solidFill>
                          <a:schemeClr val="tx1">
                            <a:lumMod val="75000"/>
                            <a:lumOff val="25000"/>
                          </a:schemeClr>
                        </a:solidFill>
                        <a:latin typeface="+mn-ea"/>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zh-CN" altLang="en-US" sz="1000" b="1" kern="1200" dirty="0">
                          <a:solidFill>
                            <a:schemeClr val="tx1">
                              <a:lumMod val="75000"/>
                              <a:lumOff val="25000"/>
                            </a:schemeClr>
                          </a:solidFill>
                          <a:latin typeface="+mn-ea"/>
                          <a:ea typeface="+mn-ea"/>
                          <a:cs typeface="+mn-cs"/>
                        </a:rPr>
                        <a:t>购买人数</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zh-CN" altLang="en-US" sz="1000" b="1" kern="1200" dirty="0">
                          <a:solidFill>
                            <a:schemeClr val="tx1">
                              <a:lumMod val="75000"/>
                              <a:lumOff val="25000"/>
                            </a:schemeClr>
                          </a:solidFill>
                          <a:latin typeface="+mn-ea"/>
                          <a:ea typeface="+mn-ea"/>
                          <a:cs typeface="+mn-cs"/>
                        </a:rPr>
                        <a:t>同比</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zh-CN" altLang="en-US" sz="1000" b="1" kern="1200" dirty="0">
                          <a:solidFill>
                            <a:schemeClr val="tx1">
                              <a:lumMod val="75000"/>
                              <a:lumOff val="25000"/>
                            </a:schemeClr>
                          </a:solidFill>
                          <a:latin typeface="+mn-ea"/>
                          <a:ea typeface="+mn-ea"/>
                          <a:cs typeface="+mn-cs"/>
                        </a:rPr>
                        <a:t>客单价</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fontAlgn="ctr"/>
                      <a:r>
                        <a:rPr lang="zh-CN" altLang="en-US" sz="1000" b="1" i="0" u="none" strike="noStrike" dirty="0">
                          <a:solidFill>
                            <a:srgbClr val="000000"/>
                          </a:solidFill>
                          <a:effectLst/>
                          <a:latin typeface="+mn-ea"/>
                          <a:ea typeface="+mn-ea"/>
                        </a:rPr>
                        <a:t>同比</a:t>
                      </a:r>
                    </a:p>
                  </a:txBody>
                  <a:tcPr marL="7620" marR="7620" marT="7620" marB="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algn="ctr" defTabSz="914400" rtl="0" eaLnBrk="1" latinLnBrk="0" hangingPunct="1"/>
                      <a:r>
                        <a:rPr lang="zh-CN" altLang="en-US" sz="1000" b="1" kern="1200" dirty="0">
                          <a:solidFill>
                            <a:schemeClr val="tx1">
                              <a:lumMod val="75000"/>
                              <a:lumOff val="25000"/>
                            </a:schemeClr>
                          </a:solidFill>
                          <a:latin typeface="+mn-ea"/>
                          <a:ea typeface="+mn-ea"/>
                          <a:cs typeface="+mn-cs"/>
                        </a:rPr>
                        <a:t>访客人数</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zh-CN" altLang="en-US" sz="1000" b="1" kern="1200" dirty="0">
                          <a:solidFill>
                            <a:schemeClr val="tx1">
                              <a:lumMod val="75000"/>
                              <a:lumOff val="25000"/>
                            </a:schemeClr>
                          </a:solidFill>
                          <a:latin typeface="+mn-ea"/>
                          <a:ea typeface="+mn-ea"/>
                          <a:cs typeface="+mn-cs"/>
                        </a:rPr>
                        <a:t>同比</a:t>
                      </a:r>
                    </a:p>
                  </a:txBody>
                  <a:tcPr marL="7620" marR="7620" marT="7620" marB="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344099808"/>
                  </a:ext>
                </a:extLst>
              </a:tr>
              <a:tr h="300181">
                <a:tc>
                  <a:txBody>
                    <a:bodyPr/>
                    <a:lstStyle/>
                    <a:p>
                      <a:pPr algn="ctr" fontAlgn="ct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fontAlgn="ct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fontAlgn="ct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fontAlgn="ct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rtl="0" fontAlgn="ct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4763" marR="4763" marT="4763"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fontAlgn="ct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rtl="0" fontAlgn="ct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4763" marR="4763" marT="4763"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fontAlgn="ct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fontAlgn="ct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251403888"/>
                  </a:ext>
                </a:extLst>
              </a:tr>
              <a:tr h="300181">
                <a:tc>
                  <a:txBody>
                    <a:bodyPr/>
                    <a:lstStyle/>
                    <a:p>
                      <a:pPr algn="ctr" fontAlgn="ctr"/>
                      <a:r>
                        <a:rPr lang="en-US" altLang="zh-CN" sz="1100" b="0" i="0" u="none" strike="noStrike" dirty="0">
                          <a:solidFill>
                            <a:srgbClr val="C00000"/>
                          </a:solidFill>
                          <a:effectLst/>
                          <a:latin typeface="微软雅黑" panose="020B0503020204020204" pitchFamily="34" charset="-122"/>
                          <a:ea typeface="微软雅黑" panose="020B0503020204020204" pitchFamily="34" charset="-122"/>
                        </a:rPr>
                        <a:t>-56%</a:t>
                      </a:r>
                    </a:p>
                  </a:txBody>
                  <a:tcPr marL="7620" marR="7620" marT="762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24%</a:t>
                      </a:r>
                    </a:p>
                  </a:txBody>
                  <a:tcPr marL="7620" marR="7620" marT="762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-13pp</a:t>
                      </a:r>
                      <a:endPar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marL="7620" marR="7620" marT="762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18,143</a:t>
                      </a:r>
                    </a:p>
                  </a:txBody>
                  <a:tcPr marL="7620" marR="7620" marT="762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C00000"/>
                          </a:solidFill>
                          <a:effectLst/>
                          <a:latin typeface="微软雅黑" panose="020B0503020204020204" pitchFamily="34" charset="-122"/>
                          <a:ea typeface="微软雅黑" panose="020B0503020204020204" pitchFamily="34" charset="-122"/>
                        </a:rPr>
                        <a:t>-43%</a:t>
                      </a: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346</a:t>
                      </a:r>
                    </a:p>
                  </a:txBody>
                  <a:tcPr marL="7620" marR="7620" marT="762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a:solidFill>
                            <a:srgbClr val="C00000"/>
                          </a:solidFill>
                          <a:effectLst/>
                          <a:latin typeface="微软雅黑" panose="020B0503020204020204" pitchFamily="34" charset="-122"/>
                          <a:ea typeface="微软雅黑" panose="020B0503020204020204" pitchFamily="34" charset="-122"/>
                          <a:cs typeface="+mn-cs"/>
                        </a:rPr>
                        <a:t>-22%</a:t>
                      </a:r>
                      <a:endPar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marL="7620" marR="7620" marT="762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233,801</a:t>
                      </a:r>
                    </a:p>
                  </a:txBody>
                  <a:tcPr marL="7620" marR="7620" marT="762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-47%</a:t>
                      </a:r>
                    </a:p>
                  </a:txBody>
                  <a:tcPr marL="7620" marR="7620" marT="762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095239280"/>
                  </a:ext>
                </a:extLst>
              </a:tr>
              <a:tr h="300181">
                <a:tc>
                  <a:txBody>
                    <a:bodyPr/>
                    <a:lstStyle/>
                    <a:p>
                      <a:pPr algn="ctr" fontAlgn="ctr"/>
                      <a:r>
                        <a:rPr lang="en-US" altLang="zh-CN" sz="1100" b="0" i="0" u="none" strike="noStrike" dirty="0">
                          <a:solidFill>
                            <a:srgbClr val="C00000"/>
                          </a:solidFill>
                          <a:effectLst/>
                          <a:latin typeface="微软雅黑" panose="020B0503020204020204" pitchFamily="34" charset="-122"/>
                          <a:ea typeface="微软雅黑" panose="020B0503020204020204" pitchFamily="34" charset="-122"/>
                        </a:rPr>
                        <a:t>-39%</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17%</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-2pp</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25,186</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C00000"/>
                          </a:solidFill>
                          <a:effectLst/>
                          <a:latin typeface="微软雅黑" panose="020B0503020204020204" pitchFamily="34" charset="-122"/>
                          <a:ea typeface="微软雅黑" panose="020B0503020204020204" pitchFamily="34" charset="-122"/>
                        </a:rPr>
                        <a:t>-25%</a:t>
                      </a: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177</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C00000"/>
                          </a:solidFill>
                          <a:effectLst/>
                          <a:latin typeface="微软雅黑" panose="020B0503020204020204" pitchFamily="34" charset="-122"/>
                          <a:ea typeface="微软雅黑" panose="020B0503020204020204" pitchFamily="34" charset="-122"/>
                        </a:rPr>
                        <a:t>-19%</a:t>
                      </a: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299,471</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C00000"/>
                          </a:solidFill>
                          <a:effectLst/>
                          <a:latin typeface="微软雅黑" panose="020B0503020204020204" pitchFamily="34" charset="-122"/>
                          <a:ea typeface="微软雅黑" panose="020B0503020204020204" pitchFamily="34" charset="-122"/>
                        </a:rPr>
                        <a:t>-6%</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276176931"/>
                  </a:ext>
                </a:extLst>
              </a:tr>
              <a:tr h="300181">
                <a:tc>
                  <a:txBody>
                    <a:bodyPr/>
                    <a:lstStyle/>
                    <a:p>
                      <a:pPr marL="0" algn="ctr" defTabSz="914400" rtl="0" eaLnBrk="1" fontAlgn="ctr" latinLnBrk="0" hangingPunct="1"/>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-7%</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10%</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dirty="0">
                          <a:solidFill>
                            <a:srgbClr val="49711E"/>
                          </a:solidFill>
                          <a:effectLst/>
                          <a:latin typeface="微软雅黑" panose="020B0503020204020204" pitchFamily="34" charset="-122"/>
                          <a:ea typeface="微软雅黑" panose="020B0503020204020204" pitchFamily="34" charset="-122"/>
                          <a:cs typeface="+mn-cs"/>
                        </a:rPr>
                        <a:t>+3pp</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11,615</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C00000"/>
                          </a:solidFill>
                          <a:effectLst/>
                          <a:latin typeface="微软雅黑" panose="020B0503020204020204" pitchFamily="34" charset="-122"/>
                          <a:ea typeface="微软雅黑" panose="020B0503020204020204" pitchFamily="34" charset="-122"/>
                        </a:rPr>
                        <a:t>-1.8%</a:t>
                      </a: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211</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a:solidFill>
                            <a:srgbClr val="C00000"/>
                          </a:solidFill>
                          <a:effectLst/>
                          <a:latin typeface="微软雅黑" panose="020B0503020204020204" pitchFamily="34" charset="-122"/>
                          <a:ea typeface="微软雅黑" panose="020B0503020204020204" pitchFamily="34" charset="-122"/>
                          <a:cs typeface="+mn-cs"/>
                        </a:rPr>
                        <a:t>-5%</a:t>
                      </a:r>
                      <a:endPar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73,743</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a:solidFill>
                            <a:srgbClr val="C00000"/>
                          </a:solidFill>
                          <a:effectLst/>
                          <a:latin typeface="微软雅黑" panose="020B0503020204020204" pitchFamily="34" charset="-122"/>
                          <a:ea typeface="微软雅黑" panose="020B0503020204020204" pitchFamily="34" charset="-122"/>
                          <a:cs typeface="+mn-cs"/>
                        </a:rPr>
                        <a:t>-13%</a:t>
                      </a:r>
                      <a:endPar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957291029"/>
                  </a:ext>
                </a:extLst>
              </a:tr>
              <a:tr h="300181">
                <a:tc>
                  <a:txBody>
                    <a:bodyPr/>
                    <a:lstStyle/>
                    <a:p>
                      <a:pPr algn="ctr" fontAlgn="ctr"/>
                      <a:r>
                        <a:rPr lang="en-US" altLang="zh-CN" sz="1100" b="0" i="0" u="none" strike="noStrike" dirty="0">
                          <a:solidFill>
                            <a:srgbClr val="49711E"/>
                          </a:solidFill>
                          <a:effectLst/>
                          <a:latin typeface="微软雅黑" panose="020B0503020204020204" pitchFamily="34" charset="-122"/>
                          <a:ea typeface="微软雅黑" panose="020B0503020204020204" pitchFamily="34" charset="-122"/>
                        </a:rPr>
                        <a:t>+22%</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8%</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dirty="0">
                          <a:solidFill>
                            <a:srgbClr val="49711E"/>
                          </a:solidFill>
                          <a:effectLst/>
                          <a:latin typeface="微软雅黑" panose="020B0503020204020204" pitchFamily="34" charset="-122"/>
                          <a:ea typeface="微软雅黑" panose="020B0503020204020204" pitchFamily="34" charset="-122"/>
                          <a:cs typeface="+mn-cs"/>
                        </a:rPr>
                        <a:t>+3pp</a:t>
                      </a:r>
                      <a:r>
                        <a:rPr lang="zh-CN" altLang="en-US"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　</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9,162</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49711E"/>
                          </a:solidFill>
                          <a:effectLst/>
                          <a:latin typeface="微软雅黑" panose="020B0503020204020204" pitchFamily="34" charset="-122"/>
                          <a:ea typeface="微软雅黑" panose="020B0503020204020204" pitchFamily="34" charset="-122"/>
                        </a:rPr>
                        <a:t>+33%</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215</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C00000"/>
                          </a:solidFill>
                          <a:effectLst/>
                          <a:latin typeface="微软雅黑" panose="020B0503020204020204" pitchFamily="34" charset="-122"/>
                          <a:ea typeface="微软雅黑" panose="020B0503020204020204" pitchFamily="34" charset="-122"/>
                        </a:rPr>
                        <a:t>-8%</a:t>
                      </a: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71,974</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-26%</a:t>
                      </a:r>
                      <a:endPar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403247518"/>
                  </a:ext>
                </a:extLst>
              </a:tr>
              <a:tr h="300181">
                <a:tc>
                  <a:txBody>
                    <a:bodyPr/>
                    <a:lstStyle/>
                    <a:p>
                      <a:pPr algn="ctr" fontAlgn="ctr"/>
                      <a:r>
                        <a:rPr lang="en-US" altLang="zh-CN" sz="1100" b="0" i="0" u="none" strike="noStrike" dirty="0">
                          <a:solidFill>
                            <a:srgbClr val="C00000"/>
                          </a:solidFill>
                          <a:effectLst/>
                          <a:latin typeface="微软雅黑" panose="020B0503020204020204" pitchFamily="34" charset="-122"/>
                          <a:ea typeface="微软雅黑" panose="020B0503020204020204" pitchFamily="34" charset="-122"/>
                        </a:rPr>
                        <a:t>-50%</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7%</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-2pp</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9,441</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C00000"/>
                          </a:solidFill>
                          <a:effectLst/>
                          <a:latin typeface="微软雅黑" panose="020B0503020204020204" pitchFamily="34" charset="-122"/>
                          <a:ea typeface="微软雅黑" panose="020B0503020204020204" pitchFamily="34" charset="-122"/>
                        </a:rPr>
                        <a:t>-31%</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189</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C00000"/>
                          </a:solidFill>
                          <a:effectLst/>
                          <a:latin typeface="微软雅黑" panose="020B0503020204020204" pitchFamily="34" charset="-122"/>
                          <a:ea typeface="微软雅黑" panose="020B0503020204020204" pitchFamily="34" charset="-122"/>
                        </a:rPr>
                        <a:t>-27%</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56,873</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C00000"/>
                          </a:solidFill>
                          <a:effectLst/>
                          <a:latin typeface="微软雅黑" panose="020B0503020204020204" pitchFamily="34" charset="-122"/>
                          <a:ea typeface="微软雅黑" panose="020B0503020204020204" pitchFamily="34" charset="-122"/>
                        </a:rPr>
                        <a:t>-44%</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110268685"/>
                  </a:ext>
                </a:extLst>
              </a:tr>
              <a:tr h="300181">
                <a:tc>
                  <a:txBody>
                    <a:bodyPr/>
                    <a:lstStyle/>
                    <a:p>
                      <a:pPr algn="ctr" fontAlgn="ctr"/>
                      <a:r>
                        <a:rPr lang="en-US" altLang="zh-CN" sz="1100" b="0" i="0" u="none" strike="noStrike" dirty="0">
                          <a:solidFill>
                            <a:srgbClr val="C00000"/>
                          </a:solidFill>
                          <a:effectLst/>
                          <a:latin typeface="微软雅黑" panose="020B0503020204020204" pitchFamily="34" charset="-122"/>
                          <a:ea typeface="微软雅黑" panose="020B0503020204020204" pitchFamily="34" charset="-122"/>
                        </a:rPr>
                        <a:t>-16%</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7%</a:t>
                      </a: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49711E"/>
                          </a:solidFill>
                          <a:effectLst/>
                          <a:latin typeface="微软雅黑" panose="020B0503020204020204" pitchFamily="34" charset="-122"/>
                          <a:ea typeface="微软雅黑" panose="020B0503020204020204" pitchFamily="34" charset="-122"/>
                        </a:rPr>
                        <a:t>+1.2pp</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6,442</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C00000"/>
                          </a:solidFill>
                          <a:effectLst/>
                          <a:latin typeface="微软雅黑" panose="020B0503020204020204" pitchFamily="34" charset="-122"/>
                          <a:ea typeface="微软雅黑" panose="020B0503020204020204" pitchFamily="34" charset="-122"/>
                        </a:rPr>
                        <a:t>-29%</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261</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49711E"/>
                          </a:solidFill>
                          <a:effectLst/>
                          <a:latin typeface="微软雅黑" panose="020B0503020204020204" pitchFamily="34" charset="-122"/>
                          <a:ea typeface="微软雅黑" panose="020B0503020204020204" pitchFamily="34" charset="-122"/>
                        </a:rPr>
                        <a:t>+19%</a:t>
                      </a: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54,318</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C00000"/>
                          </a:solidFill>
                          <a:effectLst/>
                          <a:latin typeface="微软雅黑" panose="020B0503020204020204" pitchFamily="34" charset="-122"/>
                          <a:ea typeface="微软雅黑" panose="020B0503020204020204" pitchFamily="34" charset="-122"/>
                        </a:rPr>
                        <a:t>-22%</a:t>
                      </a: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154680278"/>
                  </a:ext>
                </a:extLst>
              </a:tr>
              <a:tr h="300181">
                <a:tc>
                  <a:txBody>
                    <a:bodyPr/>
                    <a:lstStyle/>
                    <a:p>
                      <a:pPr marL="0" algn="ctr" defTabSz="914400" rtl="0" eaLnBrk="1" fontAlgn="ctr" latinLnBrk="0" hangingPunct="1"/>
                      <a:r>
                        <a:rPr lang="en-US" altLang="zh-CN" sz="1100" b="0" i="0" u="none" strike="noStrike" kern="1200" dirty="0">
                          <a:solidFill>
                            <a:srgbClr val="49711E"/>
                          </a:solidFill>
                          <a:effectLst/>
                          <a:latin typeface="微软雅黑" panose="020B0503020204020204" pitchFamily="34" charset="-122"/>
                          <a:ea typeface="微软雅黑" panose="020B0503020204020204" pitchFamily="34" charset="-122"/>
                          <a:cs typeface="+mn-cs"/>
                        </a:rPr>
                        <a:t>&gt;999%</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4%</a:t>
                      </a: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dirty="0">
                          <a:solidFill>
                            <a:srgbClr val="49711E"/>
                          </a:solidFill>
                          <a:effectLst/>
                          <a:latin typeface="微软雅黑" panose="020B0503020204020204" pitchFamily="34" charset="-122"/>
                          <a:ea typeface="微软雅黑" panose="020B0503020204020204" pitchFamily="34" charset="-122"/>
                          <a:cs typeface="+mn-cs"/>
                        </a:rPr>
                        <a:t>+4pp</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5,028</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C00000"/>
                          </a:solidFill>
                          <a:effectLst/>
                          <a:latin typeface="微软雅黑" panose="020B0503020204020204" pitchFamily="34" charset="-122"/>
                          <a:ea typeface="微软雅黑" panose="020B0503020204020204" pitchFamily="34" charset="-122"/>
                        </a:rPr>
                        <a:t>-4%</a:t>
                      </a: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230</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49711E"/>
                          </a:solidFill>
                          <a:effectLst/>
                          <a:latin typeface="微软雅黑" panose="020B0503020204020204" pitchFamily="34" charset="-122"/>
                          <a:ea typeface="微软雅黑" panose="020B0503020204020204" pitchFamily="34" charset="-122"/>
                        </a:rPr>
                        <a:t>&gt;999%</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171,603</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49711E"/>
                          </a:solidFill>
                          <a:effectLst/>
                          <a:latin typeface="微软雅黑" panose="020B0503020204020204" pitchFamily="34" charset="-122"/>
                          <a:ea typeface="微软雅黑" panose="020B0503020204020204" pitchFamily="34" charset="-122"/>
                        </a:rPr>
                        <a:t>+296%</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157473291"/>
                  </a:ext>
                </a:extLst>
              </a:tr>
              <a:tr h="300181">
                <a:tc>
                  <a:txBody>
                    <a:bodyPr/>
                    <a:lstStyle/>
                    <a:p>
                      <a:pPr algn="ctr" fontAlgn="ctr"/>
                      <a:r>
                        <a:rPr lang="en-US" altLang="zh-CN" sz="1100" b="0" i="0" u="none" strike="noStrike" dirty="0">
                          <a:solidFill>
                            <a:srgbClr val="C00000"/>
                          </a:solidFill>
                          <a:effectLst/>
                          <a:latin typeface="微软雅黑" panose="020B0503020204020204" pitchFamily="34" charset="-122"/>
                          <a:ea typeface="微软雅黑" panose="020B0503020204020204" pitchFamily="34" charset="-122"/>
                        </a:rPr>
                        <a:t>-48%</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3%</a:t>
                      </a: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C00000"/>
                          </a:solidFill>
                          <a:effectLst/>
                          <a:latin typeface="微软雅黑" panose="020B0503020204020204" pitchFamily="34" charset="-122"/>
                          <a:ea typeface="微软雅黑" panose="020B0503020204020204" pitchFamily="34" charset="-122"/>
                        </a:rPr>
                        <a:t>-1.0pp</a:t>
                      </a: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4,828</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C00000"/>
                          </a:solidFill>
                          <a:effectLst/>
                          <a:latin typeface="微软雅黑" panose="020B0503020204020204" pitchFamily="34" charset="-122"/>
                          <a:ea typeface="微软雅黑" panose="020B0503020204020204" pitchFamily="34" charset="-122"/>
                        </a:rPr>
                        <a:t>-47%</a:t>
                      </a: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167</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C00000"/>
                          </a:solidFill>
                          <a:effectLst/>
                          <a:latin typeface="微软雅黑" panose="020B0503020204020204" pitchFamily="34" charset="-122"/>
                          <a:ea typeface="微软雅黑" panose="020B0503020204020204" pitchFamily="34" charset="-122"/>
                        </a:rPr>
                        <a:t>-1.9%</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57,891</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C00000"/>
                          </a:solidFill>
                          <a:effectLst/>
                          <a:latin typeface="微软雅黑" panose="020B0503020204020204" pitchFamily="34" charset="-122"/>
                          <a:ea typeface="微软雅黑" panose="020B0503020204020204" pitchFamily="34" charset="-122"/>
                        </a:rPr>
                        <a:t>-25%</a:t>
                      </a: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159527939"/>
                  </a:ext>
                </a:extLst>
              </a:tr>
              <a:tr h="300181">
                <a:tc>
                  <a:txBody>
                    <a:bodyPr/>
                    <a:lstStyle/>
                    <a:p>
                      <a:pPr algn="ctr" fontAlgn="ctr"/>
                      <a:r>
                        <a:rPr lang="en-US" altLang="zh-CN" sz="1100" b="0" i="0" u="none" strike="noStrike" dirty="0">
                          <a:solidFill>
                            <a:srgbClr val="49711E"/>
                          </a:solidFill>
                          <a:effectLst/>
                          <a:latin typeface="微软雅黑" panose="020B0503020204020204" pitchFamily="34" charset="-122"/>
                          <a:ea typeface="微软雅黑" panose="020B0503020204020204" pitchFamily="34" charset="-122"/>
                        </a:rPr>
                        <a:t>+11%</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3%</a:t>
                      </a: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49711E"/>
                          </a:solidFill>
                          <a:effectLst/>
                          <a:latin typeface="微软雅黑" panose="020B0503020204020204" pitchFamily="34" charset="-122"/>
                          <a:ea typeface="微软雅黑" panose="020B0503020204020204" pitchFamily="34" charset="-122"/>
                        </a:rPr>
                        <a:t>+1.2pp</a:t>
                      </a: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30,612</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49711E"/>
                          </a:solidFill>
                          <a:effectLst/>
                          <a:latin typeface="微软雅黑" panose="020B0503020204020204" pitchFamily="34" charset="-122"/>
                          <a:ea typeface="微软雅黑" panose="020B0503020204020204" pitchFamily="34" charset="-122"/>
                        </a:rPr>
                        <a:t>+181%</a:t>
                      </a: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26</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C00000"/>
                          </a:solidFill>
                          <a:effectLst/>
                          <a:latin typeface="微软雅黑" panose="020B0503020204020204" pitchFamily="34" charset="-122"/>
                          <a:ea typeface="微软雅黑" panose="020B0503020204020204" pitchFamily="34" charset="-122"/>
                        </a:rPr>
                        <a:t>-60%</a:t>
                      </a: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155,390</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49711E"/>
                          </a:solidFill>
                          <a:effectLst/>
                          <a:latin typeface="微软雅黑" panose="020B0503020204020204" pitchFamily="34" charset="-122"/>
                          <a:ea typeface="微软雅黑" panose="020B0503020204020204" pitchFamily="34" charset="-122"/>
                        </a:rPr>
                        <a:t>+82%</a:t>
                      </a: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408198648"/>
                  </a:ext>
                </a:extLst>
              </a:tr>
              <a:tr h="300181">
                <a:tc>
                  <a:txBody>
                    <a:bodyPr/>
                    <a:lstStyle/>
                    <a:p>
                      <a:pPr algn="ctr" fontAlgn="ctr"/>
                      <a:r>
                        <a:rPr lang="en-US" altLang="zh-CN" sz="1100" b="0" i="0" u="none" strike="noStrike" dirty="0">
                          <a:solidFill>
                            <a:srgbClr val="49711E"/>
                          </a:solidFill>
                          <a:effectLst/>
                          <a:latin typeface="微软雅黑" panose="020B0503020204020204" pitchFamily="34" charset="-122"/>
                          <a:ea typeface="微软雅黑" panose="020B0503020204020204" pitchFamily="34" charset="-122"/>
                        </a:rPr>
                        <a:t>+10%</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1.4%</a:t>
                      </a: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49711E"/>
                          </a:solidFill>
                          <a:effectLst/>
                          <a:latin typeface="微软雅黑" panose="020B0503020204020204" pitchFamily="34" charset="-122"/>
                          <a:ea typeface="微软雅黑" panose="020B0503020204020204" pitchFamily="34" charset="-122"/>
                        </a:rPr>
                        <a:t>+0.5pp</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2,214</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49711E"/>
                          </a:solidFill>
                          <a:effectLst/>
                          <a:latin typeface="微软雅黑" panose="020B0503020204020204" pitchFamily="34" charset="-122"/>
                          <a:ea typeface="微软雅黑" panose="020B0503020204020204" pitchFamily="34" charset="-122"/>
                        </a:rPr>
                        <a:t>+11%</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164</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C00000"/>
                          </a:solidFill>
                          <a:effectLst/>
                          <a:latin typeface="微软雅黑" panose="020B0503020204020204" pitchFamily="34" charset="-122"/>
                          <a:ea typeface="微软雅黑" panose="020B0503020204020204" pitchFamily="34" charset="-122"/>
                        </a:rPr>
                        <a:t>-0.8%</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23,802</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49711E"/>
                          </a:solidFill>
                          <a:effectLst/>
                          <a:latin typeface="微软雅黑" panose="020B0503020204020204" pitchFamily="34" charset="-122"/>
                          <a:ea typeface="微软雅黑" panose="020B0503020204020204" pitchFamily="34" charset="-122"/>
                        </a:rPr>
                        <a:t>+21%</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318880582"/>
                  </a:ext>
                </a:extLst>
              </a:tr>
            </a:tbl>
          </a:graphicData>
        </a:graphic>
      </p:graphicFrame>
      <p:graphicFrame>
        <p:nvGraphicFramePr>
          <p:cNvPr id="10" name="内容占位符 32">
            <a:extLst>
              <a:ext uri="{FF2B5EF4-FFF2-40B4-BE49-F238E27FC236}">
                <a16:creationId xmlns:a16="http://schemas.microsoft.com/office/drawing/2014/main" id="{80E4CEE7-5440-C540-AFD4-BEDB5A1BEA79}"/>
              </a:ext>
            </a:extLst>
          </p:cNvPr>
          <p:cNvGraphicFramePr>
            <a:graphicFrameLocks/>
          </p:cNvGraphicFramePr>
          <p:nvPr>
            <p:extLst>
              <p:ext uri="{D42A27DB-BD31-4B8C-83A1-F6EECF244321}">
                <p14:modId xmlns:p14="http://schemas.microsoft.com/office/powerpoint/2010/main" val="2776574047"/>
              </p:ext>
            </p:extLst>
          </p:nvPr>
        </p:nvGraphicFramePr>
        <p:xfrm>
          <a:off x="3644112" y="2894368"/>
          <a:ext cx="2376000" cy="3301023"/>
        </p:xfrm>
        <a:graphic>
          <a:graphicData uri="http://schemas.openxmlformats.org/drawingml/2006/chart">
            <c:chart xmlns:c="http://schemas.openxmlformats.org/drawingml/2006/chart" xmlns:r="http://schemas.openxmlformats.org/officeDocument/2006/relationships" r:id="rId2"/>
          </a:graphicData>
        </a:graphic>
      </p:graphicFrame>
      <p:sp>
        <p:nvSpPr>
          <p:cNvPr id="11" name="矩形 15">
            <a:extLst>
              <a:ext uri="{FF2B5EF4-FFF2-40B4-BE49-F238E27FC236}">
                <a16:creationId xmlns:a16="http://schemas.microsoft.com/office/drawing/2014/main" id="{48C0DAE9-CAD8-114D-AB22-DFE17611F39F}"/>
              </a:ext>
            </a:extLst>
          </p:cNvPr>
          <p:cNvSpPr/>
          <p:nvPr/>
        </p:nvSpPr>
        <p:spPr>
          <a:xfrm>
            <a:off x="3456000" y="2790000"/>
            <a:ext cx="2388341" cy="290265"/>
          </a:xfrm>
          <a:prstGeom prst="rect">
            <a:avLst/>
          </a:prstGeom>
          <a:solidFill>
            <a:schemeClr val="accent4">
              <a:lumMod val="40000"/>
              <a:lumOff val="60000"/>
              <a:alpha val="40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Verdana"/>
              <a:ea typeface="微软雅黑"/>
              <a:cs typeface="+mn-cs"/>
            </a:endParaRPr>
          </a:p>
        </p:txBody>
      </p:sp>
      <p:sp>
        <p:nvSpPr>
          <p:cNvPr id="12" name="文本框 3">
            <a:extLst>
              <a:ext uri="{FF2B5EF4-FFF2-40B4-BE49-F238E27FC236}">
                <a16:creationId xmlns:a16="http://schemas.microsoft.com/office/drawing/2014/main" id="{B29853BA-7A04-3746-925F-E881C761D1EE}"/>
              </a:ext>
            </a:extLst>
          </p:cNvPr>
          <p:cNvSpPr txBox="1"/>
          <p:nvPr/>
        </p:nvSpPr>
        <p:spPr>
          <a:xfrm>
            <a:off x="3520440" y="2797200"/>
            <a:ext cx="1267561"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srgbClr val="000000">
                    <a:lumMod val="85000"/>
                    <a:lumOff val="15000"/>
                  </a:srgbClr>
                </a:solidFill>
                <a:effectLst/>
                <a:uLnTx/>
                <a:uFillTx/>
                <a:latin typeface="微软雅黑"/>
                <a:ea typeface="微软雅黑"/>
                <a:cs typeface="+mn-cs"/>
              </a:rPr>
              <a:t>市场</a:t>
            </a:r>
            <a:r>
              <a:rPr kumimoji="0" lang="en-US" altLang="zh-CN" sz="1200" b="0" i="0" u="none" strike="noStrike" kern="1200" cap="none" spc="0" normalizeH="0" baseline="0" noProof="0" dirty="0">
                <a:ln>
                  <a:noFill/>
                </a:ln>
                <a:solidFill>
                  <a:srgbClr val="000000">
                    <a:lumMod val="85000"/>
                    <a:lumOff val="15000"/>
                  </a:srgbClr>
                </a:solidFill>
                <a:effectLst/>
                <a:uLnTx/>
                <a:uFillTx/>
                <a:latin typeface="微软雅黑"/>
                <a:ea typeface="微软雅黑"/>
                <a:cs typeface="+mn-cs"/>
              </a:rPr>
              <a:t>TTL*</a:t>
            </a:r>
            <a:r>
              <a:rPr kumimoji="0" lang="zh-CN" altLang="en-US" sz="1200" b="0" i="0" u="none" strike="noStrike" kern="1200" cap="none" spc="0" normalizeH="0" baseline="0" noProof="0" dirty="0">
                <a:ln>
                  <a:noFill/>
                </a:ln>
                <a:solidFill>
                  <a:srgbClr val="000000">
                    <a:lumMod val="85000"/>
                    <a:lumOff val="15000"/>
                  </a:srgbClr>
                </a:solidFill>
                <a:effectLst/>
                <a:uLnTx/>
                <a:uFillTx/>
                <a:latin typeface="微软雅黑"/>
                <a:ea typeface="微软雅黑"/>
                <a:cs typeface="+mn-cs"/>
              </a:rPr>
              <a:t>：</a:t>
            </a:r>
          </a:p>
        </p:txBody>
      </p:sp>
      <p:sp>
        <p:nvSpPr>
          <p:cNvPr id="13" name="文本框 3">
            <a:extLst>
              <a:ext uri="{FF2B5EF4-FFF2-40B4-BE49-F238E27FC236}">
                <a16:creationId xmlns:a16="http://schemas.microsoft.com/office/drawing/2014/main" id="{DEEF5FA6-9327-1348-BD0A-DA512A0E3169}"/>
              </a:ext>
            </a:extLst>
          </p:cNvPr>
          <p:cNvSpPr txBox="1"/>
          <p:nvPr/>
        </p:nvSpPr>
        <p:spPr>
          <a:xfrm>
            <a:off x="4700731" y="2805589"/>
            <a:ext cx="1151999"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1" i="0" u="none" strike="noStrike" kern="1200" cap="none" spc="0" normalizeH="0" baseline="0" noProof="0" dirty="0">
                <a:ln>
                  <a:noFill/>
                </a:ln>
                <a:solidFill>
                  <a:srgbClr val="000000">
                    <a:lumMod val="85000"/>
                    <a:lumOff val="15000"/>
                  </a:srgbClr>
                </a:solidFill>
                <a:effectLst/>
                <a:uLnTx/>
                <a:uFillTx/>
                <a:latin typeface="微软雅黑"/>
                <a:ea typeface="微软雅黑"/>
                <a:cs typeface="+mn-cs"/>
              </a:rPr>
              <a:t>2,578万</a:t>
            </a:r>
            <a:endParaRPr kumimoji="0" lang="zh-CN" altLang="en-US" sz="1200" b="0" i="0" u="none" strike="noStrike" kern="1200" cap="none" spc="0" normalizeH="0" baseline="0" noProof="0" dirty="0">
              <a:ln>
                <a:noFill/>
              </a:ln>
              <a:solidFill>
                <a:srgbClr val="000000">
                  <a:lumMod val="85000"/>
                  <a:lumOff val="15000"/>
                </a:srgbClr>
              </a:solidFill>
              <a:effectLst/>
              <a:uLnTx/>
              <a:uFillTx/>
              <a:latin typeface="微软雅黑"/>
              <a:ea typeface="微软雅黑"/>
              <a:cs typeface="+mn-cs"/>
            </a:endParaRPr>
          </a:p>
        </p:txBody>
      </p:sp>
      <p:graphicFrame>
        <p:nvGraphicFramePr>
          <p:cNvPr id="18" name="图表 21">
            <a:extLst>
              <a:ext uri="{FF2B5EF4-FFF2-40B4-BE49-F238E27FC236}">
                <a16:creationId xmlns:a16="http://schemas.microsoft.com/office/drawing/2014/main" id="{63A7F946-39D8-9940-8040-9F9A25B98782}"/>
              </a:ext>
            </a:extLst>
          </p:cNvPr>
          <p:cNvGraphicFramePr/>
          <p:nvPr>
            <p:extLst/>
          </p:nvPr>
        </p:nvGraphicFramePr>
        <p:xfrm>
          <a:off x="36000" y="2005200"/>
          <a:ext cx="3600000" cy="3600000"/>
        </p:xfrm>
        <a:graphic>
          <a:graphicData uri="http://schemas.openxmlformats.org/drawingml/2006/chart">
            <c:chart xmlns:c="http://schemas.openxmlformats.org/drawingml/2006/chart" xmlns:r="http://schemas.openxmlformats.org/officeDocument/2006/relationships" r:id="rId3"/>
          </a:graphicData>
        </a:graphic>
      </p:graphicFrame>
      <p:pic>
        <p:nvPicPr>
          <p:cNvPr id="19" name="图片 15" descr="图片2">
            <a:extLst>
              <a:ext uri="{FF2B5EF4-FFF2-40B4-BE49-F238E27FC236}">
                <a16:creationId xmlns:a16="http://schemas.microsoft.com/office/drawing/2014/main" id="{D5AD0062-632C-214B-8A87-F85F0ED5B24A}"/>
              </a:ext>
            </a:extLst>
          </p:cNvPr>
          <p:cNvPicPr>
            <a:picLocks noChangeAspect="1"/>
          </p:cNvPicPr>
          <p:nvPr/>
        </p:nvPicPr>
        <p:blipFill>
          <a:blip r:embed="rId4"/>
          <a:stretch>
            <a:fillRect/>
          </a:stretch>
        </p:blipFill>
        <p:spPr>
          <a:xfrm>
            <a:off x="1966957" y="3592541"/>
            <a:ext cx="798735" cy="153834"/>
          </a:xfrm>
          <a:prstGeom prst="rect">
            <a:avLst/>
          </a:prstGeom>
        </p:spPr>
      </p:pic>
      <p:pic>
        <p:nvPicPr>
          <p:cNvPr id="20" name="图片 5">
            <a:extLst>
              <a:ext uri="{FF2B5EF4-FFF2-40B4-BE49-F238E27FC236}">
                <a16:creationId xmlns:a16="http://schemas.microsoft.com/office/drawing/2014/main" id="{B4AEBF65-B992-1949-920C-ACA4F5A64C9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047735" y="4134719"/>
            <a:ext cx="1106294" cy="655132"/>
          </a:xfrm>
          <a:prstGeom prst="rect">
            <a:avLst/>
          </a:prstGeom>
        </p:spPr>
      </p:pic>
      <p:graphicFrame>
        <p:nvGraphicFramePr>
          <p:cNvPr id="16" name="表格 18">
            <a:extLst>
              <a:ext uri="{FF2B5EF4-FFF2-40B4-BE49-F238E27FC236}">
                <a16:creationId xmlns:a16="http://schemas.microsoft.com/office/drawing/2014/main" id="{5D277B8A-DC62-CF43-8444-FE4E8198CA80}"/>
              </a:ext>
            </a:extLst>
          </p:cNvPr>
          <p:cNvGraphicFramePr>
            <a:graphicFrameLocks noGrp="1"/>
          </p:cNvGraphicFramePr>
          <p:nvPr>
            <p:extLst/>
          </p:nvPr>
        </p:nvGraphicFramePr>
        <p:xfrm>
          <a:off x="3191779" y="3097199"/>
          <a:ext cx="842554" cy="2990040"/>
        </p:xfrm>
        <a:graphic>
          <a:graphicData uri="http://schemas.openxmlformats.org/drawingml/2006/table">
            <a:tbl>
              <a:tblPr firstRow="1" bandRow="1">
                <a:tableStyleId>{5C22544A-7EE6-4342-B048-85BDC9FD1C3A}</a:tableStyleId>
              </a:tblPr>
              <a:tblGrid>
                <a:gridCol w="842554">
                  <a:extLst>
                    <a:ext uri="{9D8B030D-6E8A-4147-A177-3AD203B41FA5}">
                      <a16:colId xmlns:a16="http://schemas.microsoft.com/office/drawing/2014/main" val="577454164"/>
                    </a:ext>
                  </a:extLst>
                </a:gridCol>
              </a:tblGrid>
              <a:tr h="299004">
                <a:tc>
                  <a:txBody>
                    <a:bodyPr/>
                    <a:lstStyle/>
                    <a:p>
                      <a:pPr algn="ctr" fontAlgn="ctr"/>
                      <a:r>
                        <a:rPr lang="zh-CN" altLang="en-US" sz="900" b="1" i="0" u="none" strike="noStrike" dirty="0">
                          <a:solidFill>
                            <a:srgbClr val="000000"/>
                          </a:solidFill>
                          <a:effectLst/>
                          <a:latin typeface="微软雅黑" panose="020B0503020204020204" pitchFamily="34" charset="-122"/>
                          <a:ea typeface="微软雅黑" panose="020B0503020204020204" pitchFamily="34" charset="-122"/>
                        </a:rPr>
                        <a:t>持平</a:t>
                      </a:r>
                      <a:endParaRPr lang="en-US" altLang="zh-CN" sz="900" b="1"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095239280"/>
                  </a:ext>
                </a:extLst>
              </a:tr>
              <a:tr h="299004">
                <a:tc>
                  <a:txBody>
                    <a:bodyPr/>
                    <a:lstStyle/>
                    <a:p>
                      <a:pPr algn="ctr" fontAlgn="ctr"/>
                      <a:r>
                        <a:rPr lang="en-US" altLang="zh-CN" sz="900" b="1" i="0" u="none" strike="noStrike" dirty="0">
                          <a:solidFill>
                            <a:srgbClr val="000000"/>
                          </a:solidFill>
                          <a:effectLst/>
                          <a:latin typeface="微软雅黑" panose="020B0503020204020204" pitchFamily="34" charset="-122"/>
                          <a:ea typeface="微软雅黑" panose="020B0503020204020204" pitchFamily="34" charset="-122"/>
                        </a:rPr>
                        <a:t>持平</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276176931"/>
                  </a:ext>
                </a:extLst>
              </a:tr>
              <a:tr h="299004">
                <a:tc>
                  <a:txBody>
                    <a:bodyPr/>
                    <a:lstStyle/>
                    <a:p>
                      <a:pPr algn="ctr" fontAlgn="ctr"/>
                      <a:r>
                        <a:rPr lang="zh-CN" altLang="en-US" sz="900" b="1" i="0" u="none" strike="noStrike" dirty="0">
                          <a:solidFill>
                            <a:srgbClr val="000000"/>
                          </a:solidFill>
                          <a:effectLst/>
                          <a:latin typeface="微软雅黑" panose="020B0503020204020204" pitchFamily="34" charset="-122"/>
                          <a:ea typeface="微软雅黑" panose="020B0503020204020204" pitchFamily="34" charset="-122"/>
                        </a:rPr>
                        <a:t>持平</a:t>
                      </a:r>
                      <a:endParaRPr lang="en-US" altLang="zh-CN" sz="900" b="1"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957291029"/>
                  </a:ext>
                </a:extLst>
              </a:tr>
              <a:tr h="299004">
                <a:tc>
                  <a:txBody>
                    <a:bodyPr/>
                    <a:lstStyle/>
                    <a:p>
                      <a:pPr algn="ctr" fontAlgn="ctr"/>
                      <a:r>
                        <a:rPr lang="en-US" altLang="zh-CN" sz="900" b="1" i="0" u="none" strike="noStrike" dirty="0">
                          <a:solidFill>
                            <a:srgbClr val="49711E"/>
                          </a:solidFill>
                          <a:effectLst/>
                          <a:latin typeface="微软雅黑" panose="020B0503020204020204" pitchFamily="34" charset="-122"/>
                          <a:ea typeface="微软雅黑" panose="020B0503020204020204" pitchFamily="34" charset="-122"/>
                        </a:rPr>
                        <a:t>+1</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403247518"/>
                  </a:ext>
                </a:extLst>
              </a:tr>
              <a:tr h="299004">
                <a:tc>
                  <a:txBody>
                    <a:bodyPr/>
                    <a:lstStyle/>
                    <a:p>
                      <a:pPr algn="ctr" fontAlgn="ctr"/>
                      <a:r>
                        <a:rPr lang="en-US" altLang="zh-CN" sz="900" b="1" i="0" u="none" strike="noStrike" dirty="0">
                          <a:solidFill>
                            <a:srgbClr val="49711E"/>
                          </a:solidFill>
                          <a:effectLst/>
                          <a:latin typeface="微软雅黑" panose="020B0503020204020204" pitchFamily="34" charset="-122"/>
                          <a:ea typeface="微软雅黑" panose="020B0503020204020204" pitchFamily="34" charset="-122"/>
                        </a:rPr>
                        <a:t>+2</a:t>
                      </a:r>
                      <a:endParaRPr lang="en-US" altLang="zh-CN" sz="900" b="1" i="0" u="none" strike="noStrike" dirty="0">
                        <a:solidFill>
                          <a:srgbClr val="C00000"/>
                        </a:solidFill>
                        <a:effectLst/>
                        <a:latin typeface="微软雅黑" panose="020B0503020204020204" pitchFamily="34" charset="-122"/>
                        <a:ea typeface="微软雅黑" panose="020B0503020204020204" pitchFamily="34" charset="-122"/>
                      </a:endParaRP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110268685"/>
                  </a:ext>
                </a:extLst>
              </a:tr>
              <a:tr h="299004">
                <a:tc>
                  <a:txBody>
                    <a:bodyPr/>
                    <a:lstStyle/>
                    <a:p>
                      <a:pPr algn="ctr" fontAlgn="ctr"/>
                      <a:r>
                        <a:rPr lang="en-US" altLang="zh-CN" sz="900" b="1" i="0" u="none" strike="noStrike" dirty="0">
                          <a:solidFill>
                            <a:srgbClr val="C00000"/>
                          </a:solidFill>
                          <a:effectLst/>
                          <a:latin typeface="微软雅黑" panose="020B0503020204020204" pitchFamily="34" charset="-122"/>
                          <a:ea typeface="微软雅黑" panose="020B0503020204020204" pitchFamily="34" charset="-122"/>
                        </a:rPr>
                        <a:t>-2</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154680278"/>
                  </a:ext>
                </a:extLst>
              </a:tr>
              <a:tr h="299004">
                <a:tc>
                  <a:txBody>
                    <a:bodyPr/>
                    <a:lstStyle/>
                    <a:p>
                      <a:pPr algn="ctr" fontAlgn="ctr"/>
                      <a:r>
                        <a:rPr lang="en-US" altLang="zh-CN" sz="900" b="1" i="0" u="none" strike="noStrike" dirty="0">
                          <a:solidFill>
                            <a:srgbClr val="C00000"/>
                          </a:solidFill>
                          <a:effectLst/>
                          <a:latin typeface="微软雅黑" panose="020B0503020204020204" pitchFamily="34" charset="-122"/>
                          <a:ea typeface="微软雅黑" panose="020B0503020204020204" pitchFamily="34" charset="-122"/>
                        </a:rPr>
                        <a:t>-1</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157473291"/>
                  </a:ext>
                </a:extLst>
              </a:tr>
              <a:tr h="299004">
                <a:tc>
                  <a:txBody>
                    <a:bodyPr/>
                    <a:lstStyle/>
                    <a:p>
                      <a:pPr algn="ctr" fontAlgn="ctr"/>
                      <a:r>
                        <a:rPr lang="en-US" altLang="zh-CN" sz="900" b="1" i="0" u="none" strike="noStrike" dirty="0">
                          <a:solidFill>
                            <a:srgbClr val="49711E"/>
                          </a:solidFill>
                          <a:effectLst/>
                          <a:latin typeface="微软雅黑" panose="020B0503020204020204" pitchFamily="34" charset="-122"/>
                          <a:ea typeface="微软雅黑" panose="020B0503020204020204" pitchFamily="34" charset="-122"/>
                        </a:rPr>
                        <a:t>+13</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159527939"/>
                  </a:ext>
                </a:extLst>
              </a:tr>
              <a:tr h="299004">
                <a:tc>
                  <a:txBody>
                    <a:bodyPr/>
                    <a:lstStyle/>
                    <a:p>
                      <a:pPr algn="ctr" fontAlgn="ctr"/>
                      <a:r>
                        <a:rPr lang="en-US" altLang="zh-CN" sz="900" b="1" i="0" u="none" strike="noStrike" dirty="0">
                          <a:solidFill>
                            <a:srgbClr val="C00000"/>
                          </a:solidFill>
                          <a:effectLst/>
                          <a:latin typeface="微软雅黑" panose="020B0503020204020204" pitchFamily="34" charset="-122"/>
                          <a:ea typeface="微软雅黑" panose="020B0503020204020204" pitchFamily="34" charset="-122"/>
                        </a:rPr>
                        <a:t>-1</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408198648"/>
                  </a:ext>
                </a:extLst>
              </a:tr>
              <a:tr h="299004">
                <a:tc>
                  <a:txBody>
                    <a:bodyPr/>
                    <a:lstStyle/>
                    <a:p>
                      <a:pPr algn="ctr" fontAlgn="ctr"/>
                      <a:r>
                        <a:rPr lang="en-US" altLang="zh-CN" sz="900" b="1" i="0" u="none" strike="noStrike" dirty="0">
                          <a:solidFill>
                            <a:srgbClr val="C00000"/>
                          </a:solidFill>
                          <a:effectLst/>
                          <a:latin typeface="微软雅黑" panose="020B0503020204020204" pitchFamily="34" charset="-122"/>
                          <a:ea typeface="微软雅黑" panose="020B0503020204020204" pitchFamily="34" charset="-122"/>
                        </a:rPr>
                        <a:t>-1</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318880582"/>
                  </a:ext>
                </a:extLst>
              </a:tr>
            </a:tbl>
          </a:graphicData>
        </a:graphic>
      </p:graphicFrame>
    </p:spTree>
    <p:extLst>
      <p:ext uri="{BB962C8B-B14F-4D97-AF65-F5344CB8AC3E}">
        <p14:creationId xmlns:p14="http://schemas.microsoft.com/office/powerpoint/2010/main" val="299380123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7B94C5AA-0065-43D5-B8DA-E89AEBE2A0EB}"/>
              </a:ext>
            </a:extLst>
          </p:cNvPr>
          <p:cNvSpPr>
            <a:spLocks noGrp="1"/>
          </p:cNvSpPr>
          <p:nvPr>
            <p:ph type="title"/>
          </p:nvPr>
        </p:nvSpPr>
        <p:spPr>
          <a:xfrm>
            <a:off x="282372" y="219660"/>
            <a:ext cx="9712654" cy="711321"/>
          </a:xfrm>
        </p:spPr>
        <p:txBody>
          <a:bodyPr/>
          <a:lstStyle/>
          <a:p>
            <a:r>
              <a:rPr lang="en-US" altLang="zh-CN" dirty="0">
                <a:latin typeface="+mn-lt"/>
              </a:rPr>
              <a:t>Peet’s</a:t>
            </a:r>
            <a:r>
              <a:rPr lang="zh-CN" altLang="en-US" dirty="0">
                <a:latin typeface="+mn-lt"/>
              </a:rPr>
              <a:t>官旗生意高度集中在</a:t>
            </a:r>
            <a:r>
              <a:rPr lang="en-US" altLang="zh-CN" dirty="0">
                <a:latin typeface="+mn-lt"/>
              </a:rPr>
              <a:t>Top3</a:t>
            </a:r>
            <a:r>
              <a:rPr lang="zh-CN" altLang="en-US" dirty="0">
                <a:latin typeface="+mn-lt"/>
              </a:rPr>
              <a:t>商品且均呈两位数增长，从投放策略上看，不同商品渠道侧重不同</a:t>
            </a:r>
            <a:endParaRPr lang="zh-CN" altLang="en-US" dirty="0"/>
          </a:p>
        </p:txBody>
      </p:sp>
      <p:sp>
        <p:nvSpPr>
          <p:cNvPr id="6" name="文本占位符 5">
            <a:extLst>
              <a:ext uri="{FF2B5EF4-FFF2-40B4-BE49-F238E27FC236}">
                <a16:creationId xmlns:a16="http://schemas.microsoft.com/office/drawing/2014/main" id="{28B99FC4-0B6C-4B21-9BE1-0DF828513044}"/>
              </a:ext>
            </a:extLst>
          </p:cNvPr>
          <p:cNvSpPr>
            <a:spLocks noGrp="1"/>
          </p:cNvSpPr>
          <p:nvPr>
            <p:ph type="body" sz="quarter" idx="10"/>
          </p:nvPr>
        </p:nvSpPr>
        <p:spPr/>
        <p:txBody>
          <a:bodyPr/>
          <a:lstStyle/>
          <a:p>
            <a:pPr>
              <a:lnSpc>
                <a:spcPct val="100000"/>
              </a:lnSpc>
            </a:pPr>
            <a:endParaRPr lang="en-US" altLang="zh-CN" dirty="0">
              <a:ea typeface="Microsoft YaHei" panose="020B0503020204020204" pitchFamily="34" charset="-122"/>
            </a:endParaRPr>
          </a:p>
          <a:p>
            <a:pPr>
              <a:lnSpc>
                <a:spcPct val="100000"/>
              </a:lnSpc>
            </a:pPr>
            <a:endParaRPr lang="zh-CN" altLang="en-US" dirty="0">
              <a:ea typeface="Microsoft YaHei" panose="020B0503020204020204" pitchFamily="34" charset="-122"/>
            </a:endParaRPr>
          </a:p>
        </p:txBody>
      </p:sp>
      <p:sp>
        <p:nvSpPr>
          <p:cNvPr id="7" name="文本占位符 6">
            <a:extLst>
              <a:ext uri="{FF2B5EF4-FFF2-40B4-BE49-F238E27FC236}">
                <a16:creationId xmlns:a16="http://schemas.microsoft.com/office/drawing/2014/main" id="{7AF87817-842B-40AA-8788-8B0E2824E866}"/>
              </a:ext>
            </a:extLst>
          </p:cNvPr>
          <p:cNvSpPr>
            <a:spLocks noGrp="1"/>
          </p:cNvSpPr>
          <p:nvPr>
            <p:ph type="body" sz="quarter" idx="11"/>
          </p:nvPr>
        </p:nvSpPr>
        <p:spPr/>
        <p:txBody>
          <a:bodyPr/>
          <a:lstStyle/>
          <a:p>
            <a:r>
              <a:rPr lang="zh-CN" altLang="en-US" dirty="0"/>
              <a:t>数据来源：策略中心</a:t>
            </a:r>
          </a:p>
        </p:txBody>
      </p:sp>
      <p:graphicFrame>
        <p:nvGraphicFramePr>
          <p:cNvPr id="12" name="表格 11">
            <a:extLst>
              <a:ext uri="{FF2B5EF4-FFF2-40B4-BE49-F238E27FC236}">
                <a16:creationId xmlns:a16="http://schemas.microsoft.com/office/drawing/2014/main" id="{A178D6CD-F0E7-4998-9E75-38722BD0E795}"/>
              </a:ext>
            </a:extLst>
          </p:cNvPr>
          <p:cNvGraphicFramePr>
            <a:graphicFrameLocks noGrp="1"/>
          </p:cNvGraphicFramePr>
          <p:nvPr>
            <p:extLst>
              <p:ext uri="{D42A27DB-BD31-4B8C-83A1-F6EECF244321}">
                <p14:modId xmlns:p14="http://schemas.microsoft.com/office/powerpoint/2010/main" val="3035047752"/>
              </p:ext>
            </p:extLst>
          </p:nvPr>
        </p:nvGraphicFramePr>
        <p:xfrm>
          <a:off x="679268" y="1308433"/>
          <a:ext cx="10833461" cy="2672793"/>
        </p:xfrm>
        <a:graphic>
          <a:graphicData uri="http://schemas.openxmlformats.org/drawingml/2006/table">
            <a:tbl>
              <a:tblPr>
                <a:tableStyleId>{5C22544A-7EE6-4342-B048-85BDC9FD1C3A}</a:tableStyleId>
              </a:tblPr>
              <a:tblGrid>
                <a:gridCol w="903628">
                  <a:extLst>
                    <a:ext uri="{9D8B030D-6E8A-4147-A177-3AD203B41FA5}">
                      <a16:colId xmlns:a16="http://schemas.microsoft.com/office/drawing/2014/main" val="557921327"/>
                    </a:ext>
                  </a:extLst>
                </a:gridCol>
                <a:gridCol w="903628">
                  <a:extLst>
                    <a:ext uri="{9D8B030D-6E8A-4147-A177-3AD203B41FA5}">
                      <a16:colId xmlns:a16="http://schemas.microsoft.com/office/drawing/2014/main" val="3517304283"/>
                    </a:ext>
                  </a:extLst>
                </a:gridCol>
                <a:gridCol w="1805241">
                  <a:extLst>
                    <a:ext uri="{9D8B030D-6E8A-4147-A177-3AD203B41FA5}">
                      <a16:colId xmlns:a16="http://schemas.microsoft.com/office/drawing/2014/main" val="2225557669"/>
                    </a:ext>
                  </a:extLst>
                </a:gridCol>
                <a:gridCol w="1805241">
                  <a:extLst>
                    <a:ext uri="{9D8B030D-6E8A-4147-A177-3AD203B41FA5}">
                      <a16:colId xmlns:a16="http://schemas.microsoft.com/office/drawing/2014/main" val="1332851719"/>
                    </a:ext>
                  </a:extLst>
                </a:gridCol>
                <a:gridCol w="1805241">
                  <a:extLst>
                    <a:ext uri="{9D8B030D-6E8A-4147-A177-3AD203B41FA5}">
                      <a16:colId xmlns:a16="http://schemas.microsoft.com/office/drawing/2014/main" val="2353669927"/>
                    </a:ext>
                  </a:extLst>
                </a:gridCol>
                <a:gridCol w="1805241">
                  <a:extLst>
                    <a:ext uri="{9D8B030D-6E8A-4147-A177-3AD203B41FA5}">
                      <a16:colId xmlns:a16="http://schemas.microsoft.com/office/drawing/2014/main" val="277075582"/>
                    </a:ext>
                  </a:extLst>
                </a:gridCol>
                <a:gridCol w="1805241">
                  <a:extLst>
                    <a:ext uri="{9D8B030D-6E8A-4147-A177-3AD203B41FA5}">
                      <a16:colId xmlns:a16="http://schemas.microsoft.com/office/drawing/2014/main" val="1174059068"/>
                    </a:ext>
                  </a:extLst>
                </a:gridCol>
              </a:tblGrid>
              <a:tr h="279420">
                <a:tc gridSpan="7">
                  <a:txBody>
                    <a:bodyPr/>
                    <a:lstStyle/>
                    <a:p>
                      <a:pPr algn="ctr" fontAlgn="ctr"/>
                      <a:r>
                        <a:rPr lang="en-US" altLang="zh-CN" sz="1200" b="1" i="0" u="none" strike="noStrike" baseline="0" dirty="0">
                          <a:solidFill>
                            <a:srgbClr val="000000"/>
                          </a:solidFill>
                          <a:effectLst/>
                          <a:latin typeface="Microsoft YaHei UI" panose="020B0503020204020204" pitchFamily="34" charset="-122"/>
                          <a:ea typeface="微软雅黑" panose="020B0503020204020204" pitchFamily="34" charset="-122"/>
                        </a:rPr>
                        <a:t>Peet’s</a:t>
                      </a:r>
                      <a:r>
                        <a:rPr lang="zh-CN" altLang="en-US" sz="1200" b="1" i="0" u="none" strike="noStrike" baseline="0" dirty="0">
                          <a:solidFill>
                            <a:srgbClr val="000000"/>
                          </a:solidFill>
                          <a:effectLst/>
                          <a:latin typeface="Microsoft YaHei UI" panose="020B0503020204020204" pitchFamily="34" charset="-122"/>
                          <a:ea typeface="微软雅黑" panose="020B0503020204020204" pitchFamily="34" charset="-122"/>
                        </a:rPr>
                        <a:t>官旗</a:t>
                      </a:r>
                      <a:r>
                        <a:rPr lang="en-US" altLang="zh-CN" sz="1200" b="1" i="0" u="none" strike="noStrike" baseline="0" dirty="0">
                          <a:solidFill>
                            <a:srgbClr val="000000"/>
                          </a:solidFill>
                          <a:effectLst/>
                          <a:latin typeface="Microsoft YaHei UI" panose="020B0503020204020204" pitchFamily="34" charset="-122"/>
                          <a:ea typeface="微软雅黑" panose="020B0503020204020204" pitchFamily="34" charset="-122"/>
                        </a:rPr>
                        <a:t>12</a:t>
                      </a:r>
                      <a:r>
                        <a:rPr lang="zh-CN" altLang="en-US" sz="1200" b="1" i="0" u="none" strike="noStrike" baseline="0" dirty="0">
                          <a:solidFill>
                            <a:srgbClr val="000000"/>
                          </a:solidFill>
                          <a:effectLst/>
                          <a:latin typeface="Microsoft YaHei UI" panose="020B0503020204020204" pitchFamily="34" charset="-122"/>
                          <a:ea typeface="微软雅黑" panose="020B0503020204020204" pitchFamily="34" charset="-122"/>
                        </a:rPr>
                        <a:t>月</a:t>
                      </a:r>
                      <a:r>
                        <a:rPr lang="en-US" altLang="zh-CN" sz="1200" b="1" i="0" u="none" strike="noStrike" baseline="0" dirty="0">
                          <a:solidFill>
                            <a:srgbClr val="000000"/>
                          </a:solidFill>
                          <a:effectLst/>
                          <a:latin typeface="Microsoft YaHei UI" panose="020B0503020204020204" pitchFamily="34" charset="-122"/>
                          <a:ea typeface="微软雅黑" panose="020B0503020204020204" pitchFamily="34" charset="-122"/>
                        </a:rPr>
                        <a:t>Top5</a:t>
                      </a:r>
                      <a:r>
                        <a:rPr lang="zh-CN" altLang="en-US" sz="1200" b="1" i="0" u="none" strike="noStrike" baseline="0" dirty="0">
                          <a:solidFill>
                            <a:srgbClr val="000000"/>
                          </a:solidFill>
                          <a:effectLst/>
                          <a:latin typeface="Microsoft YaHei UI" panose="020B0503020204020204" pitchFamily="34" charset="-122"/>
                          <a:ea typeface="微软雅黑" panose="020B0503020204020204" pitchFamily="34" charset="-122"/>
                        </a:rPr>
                        <a:t>商品</a:t>
                      </a:r>
                    </a:p>
                  </a:txBody>
                  <a:tcPr marL="6279" marR="6279" marT="6279" marB="0" anchor="ctr">
                    <a:solidFill>
                      <a:srgbClr val="EDE8E2"/>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462812414"/>
                  </a:ext>
                </a:extLst>
              </a:tr>
              <a:tr h="254416">
                <a:tc>
                  <a:txBody>
                    <a:bodyPr/>
                    <a:lstStyle/>
                    <a:p>
                      <a:pPr algn="ctr" fontAlgn="b"/>
                      <a:r>
                        <a:rPr lang="zh-CN" altLang="en-US" sz="1200" b="0" i="0" u="none" strike="noStrike" baseline="0" dirty="0">
                          <a:solidFill>
                            <a:srgbClr val="000000"/>
                          </a:solidFill>
                          <a:effectLst/>
                          <a:latin typeface="Microsoft YaHei UI" panose="020B0503020204020204" pitchFamily="34" charset="-122"/>
                          <a:ea typeface="微软雅黑" panose="020B0503020204020204" pitchFamily="34" charset="-122"/>
                        </a:rPr>
                        <a:t>排名</a:t>
                      </a:r>
                      <a:endParaRPr lang="en-US" altLang="zh-CN" sz="1200" b="0" i="0" u="none" strike="noStrike" baseline="0" dirty="0">
                        <a:solidFill>
                          <a:srgbClr val="000000"/>
                        </a:solidFill>
                        <a:effectLst/>
                        <a:latin typeface="Microsoft YaHei UI" panose="020B0503020204020204" pitchFamily="34" charset="-122"/>
                        <a:ea typeface="微软雅黑" panose="020B0503020204020204" pitchFamily="34" charset="-122"/>
                      </a:endParaRPr>
                    </a:p>
                  </a:txBody>
                  <a:tcPr marL="0" marR="0" marT="0" marB="0" anchor="ctr">
                    <a:lnB w="9525" cap="flat" cmpd="sng" algn="ctr">
                      <a:noFill/>
                      <a:prstDash val="solid"/>
                      <a:round/>
                      <a:headEnd type="none" w="med" len="med"/>
                      <a:tailEnd type="none" w="med" len="med"/>
                    </a:lnB>
                    <a:solidFill>
                      <a:srgbClr val="EDE8E2"/>
                    </a:solidFill>
                  </a:tcPr>
                </a:tc>
                <a:tc>
                  <a:txBody>
                    <a:bodyPr/>
                    <a:lstStyle/>
                    <a:p>
                      <a:pPr algn="ctr" fontAlgn="b"/>
                      <a:r>
                        <a:rPr lang="zh-CN" altLang="en-US" sz="1200" b="0" i="0" u="none" strike="noStrike" baseline="0" dirty="0">
                          <a:solidFill>
                            <a:srgbClr val="000000"/>
                          </a:solidFill>
                          <a:effectLst/>
                          <a:latin typeface="Microsoft YaHei UI" panose="020B0503020204020204" pitchFamily="34" charset="-122"/>
                          <a:ea typeface="微软雅黑" panose="020B0503020204020204" pitchFamily="34" charset="-122"/>
                        </a:rPr>
                        <a:t>规格</a:t>
                      </a:r>
                      <a:endParaRPr lang="en-US" altLang="zh-CN" sz="1200" b="0" i="0" u="none" strike="noStrike" baseline="0" dirty="0">
                        <a:solidFill>
                          <a:srgbClr val="000000"/>
                        </a:solidFill>
                        <a:effectLst/>
                        <a:latin typeface="Microsoft YaHei UI" panose="020B0503020204020204" pitchFamily="34" charset="-122"/>
                        <a:ea typeface="微软雅黑" panose="020B0503020204020204" pitchFamily="34" charset="-122"/>
                      </a:endParaRPr>
                    </a:p>
                  </a:txBody>
                  <a:tcPr marL="0" marR="0" marT="0" marB="0" anchor="ctr">
                    <a:lnB w="9525" cap="flat" cmpd="sng" algn="ctr">
                      <a:noFill/>
                      <a:prstDash val="solid"/>
                      <a:round/>
                      <a:headEnd type="none" w="med" len="med"/>
                      <a:tailEnd type="none" w="med" len="med"/>
                    </a:lnB>
                    <a:solidFill>
                      <a:srgbClr val="EDE8E2"/>
                    </a:solidFill>
                  </a:tcPr>
                </a:tc>
                <a:tc>
                  <a:txBody>
                    <a:bodyPr/>
                    <a:lstStyle/>
                    <a:p>
                      <a:pPr algn="ctr" fontAlgn="b"/>
                      <a:r>
                        <a:rPr lang="zh-CN" altLang="en-US" sz="1200" b="0" i="0" u="none" strike="noStrike" baseline="0" dirty="0">
                          <a:solidFill>
                            <a:srgbClr val="000000"/>
                          </a:solidFill>
                          <a:effectLst/>
                          <a:latin typeface="Microsoft YaHei UI" panose="020B0503020204020204" pitchFamily="34" charset="-122"/>
                          <a:ea typeface="微软雅黑" panose="020B0503020204020204" pitchFamily="34" charset="-122"/>
                        </a:rPr>
                        <a:t>交易金额</a:t>
                      </a:r>
                    </a:p>
                  </a:txBody>
                  <a:tcPr marL="0" marR="0" marT="0" marB="0" anchor="ctr">
                    <a:lnB w="9525" cap="flat" cmpd="sng" algn="ctr">
                      <a:noFill/>
                      <a:prstDash val="solid"/>
                      <a:round/>
                      <a:headEnd type="none" w="med" len="med"/>
                      <a:tailEnd type="none" w="med" len="med"/>
                    </a:lnB>
                    <a:solidFill>
                      <a:srgbClr val="EDE8E2"/>
                    </a:solidFill>
                  </a:tcPr>
                </a:tc>
                <a:tc>
                  <a:txBody>
                    <a:bodyPr/>
                    <a:lstStyle/>
                    <a:p>
                      <a:pPr algn="ctr" fontAlgn="b"/>
                      <a:r>
                        <a:rPr lang="zh-CN" altLang="en-US" sz="1200" b="0" i="0" u="none" strike="noStrike" baseline="0" dirty="0">
                          <a:solidFill>
                            <a:srgbClr val="000000"/>
                          </a:solidFill>
                          <a:effectLst/>
                          <a:latin typeface="Microsoft YaHei UI" panose="020B0503020204020204" pitchFamily="34" charset="-122"/>
                          <a:ea typeface="微软雅黑" panose="020B0503020204020204" pitchFamily="34" charset="-122"/>
                        </a:rPr>
                        <a:t>店铺</a:t>
                      </a:r>
                      <a:r>
                        <a:rPr lang="en-US" altLang="zh-CN" sz="1200" b="0" i="0" u="none" strike="noStrike" baseline="0" dirty="0">
                          <a:solidFill>
                            <a:srgbClr val="000000"/>
                          </a:solidFill>
                          <a:effectLst/>
                          <a:latin typeface="Microsoft YaHei UI" panose="020B0503020204020204" pitchFamily="34" charset="-122"/>
                          <a:ea typeface="微软雅黑" panose="020B0503020204020204" pitchFamily="34" charset="-122"/>
                        </a:rPr>
                        <a:t>GMV</a:t>
                      </a:r>
                      <a:r>
                        <a:rPr lang="zh-CN" altLang="en-US" sz="1200" b="0" i="0" u="none" strike="noStrike" baseline="0" dirty="0">
                          <a:solidFill>
                            <a:srgbClr val="000000"/>
                          </a:solidFill>
                          <a:effectLst/>
                          <a:latin typeface="Microsoft YaHei UI" panose="020B0503020204020204" pitchFamily="34" charset="-122"/>
                          <a:ea typeface="微软雅黑" panose="020B0503020204020204" pitchFamily="34" charset="-122"/>
                        </a:rPr>
                        <a:t>贡献</a:t>
                      </a:r>
                    </a:p>
                  </a:txBody>
                  <a:tcPr marL="0" marR="0" marT="0" marB="0" anchor="ctr">
                    <a:lnB w="9525" cap="flat" cmpd="sng" algn="ctr">
                      <a:noFill/>
                      <a:prstDash val="solid"/>
                      <a:round/>
                      <a:headEnd type="none" w="med" len="med"/>
                      <a:tailEnd type="none" w="med" len="med"/>
                    </a:lnB>
                    <a:solidFill>
                      <a:srgbClr val="EDE8E2"/>
                    </a:solidFill>
                  </a:tcPr>
                </a:tc>
                <a:tc>
                  <a:txBody>
                    <a:bodyPr/>
                    <a:lstStyle/>
                    <a:p>
                      <a:pPr algn="ctr" fontAlgn="b"/>
                      <a:r>
                        <a:rPr lang="zh-CN" altLang="en-US" sz="1200" b="0" i="0" u="none" strike="noStrike" baseline="0" dirty="0">
                          <a:solidFill>
                            <a:srgbClr val="000000"/>
                          </a:solidFill>
                          <a:effectLst/>
                          <a:latin typeface="Microsoft YaHei UI" panose="020B0503020204020204" pitchFamily="34" charset="-122"/>
                          <a:ea typeface="微软雅黑" panose="020B0503020204020204" pitchFamily="34" charset="-122"/>
                        </a:rPr>
                        <a:t>访客人数</a:t>
                      </a:r>
                    </a:p>
                  </a:txBody>
                  <a:tcPr marL="0" marR="0" marT="0" marB="0" anchor="ctr">
                    <a:lnB w="9525" cap="flat" cmpd="sng" algn="ctr">
                      <a:noFill/>
                      <a:prstDash val="solid"/>
                      <a:round/>
                      <a:headEnd type="none" w="med" len="med"/>
                      <a:tailEnd type="none" w="med" len="med"/>
                    </a:lnB>
                    <a:solidFill>
                      <a:srgbClr val="EDE8E2"/>
                    </a:solidFill>
                  </a:tcPr>
                </a:tc>
                <a:tc>
                  <a:txBody>
                    <a:bodyPr/>
                    <a:lstStyle/>
                    <a:p>
                      <a:pPr algn="ctr" fontAlgn="b"/>
                      <a:r>
                        <a:rPr lang="zh-CN" altLang="en-US" sz="1200" b="0" i="0" u="none" strike="noStrike" baseline="0">
                          <a:solidFill>
                            <a:srgbClr val="000000"/>
                          </a:solidFill>
                          <a:effectLst/>
                          <a:latin typeface="Microsoft YaHei UI" panose="020B0503020204020204" pitchFamily="34" charset="-122"/>
                          <a:ea typeface="微软雅黑" panose="020B0503020204020204" pitchFamily="34" charset="-122"/>
                        </a:rPr>
                        <a:t>支付转化率</a:t>
                      </a:r>
                    </a:p>
                  </a:txBody>
                  <a:tcPr marL="0" marR="0" marT="0" marB="0" anchor="ctr">
                    <a:lnB w="9525" cap="flat" cmpd="sng" algn="ctr">
                      <a:noFill/>
                      <a:prstDash val="solid"/>
                      <a:round/>
                      <a:headEnd type="none" w="med" len="med"/>
                      <a:tailEnd type="none" w="med" len="med"/>
                    </a:lnB>
                    <a:solidFill>
                      <a:srgbClr val="EDE8E2"/>
                    </a:solidFill>
                  </a:tcPr>
                </a:tc>
                <a:tc>
                  <a:txBody>
                    <a:bodyPr/>
                    <a:lstStyle/>
                    <a:p>
                      <a:pPr algn="ctr" fontAlgn="b"/>
                      <a:r>
                        <a:rPr lang="zh-CN" altLang="en-US" sz="1200" b="0" i="0" u="none" strike="noStrike" baseline="0">
                          <a:solidFill>
                            <a:srgbClr val="000000"/>
                          </a:solidFill>
                          <a:effectLst/>
                          <a:latin typeface="Microsoft YaHei UI" panose="020B0503020204020204" pitchFamily="34" charset="-122"/>
                          <a:ea typeface="微软雅黑" panose="020B0503020204020204" pitchFamily="34" charset="-122"/>
                        </a:rPr>
                        <a:t>客单价</a:t>
                      </a:r>
                    </a:p>
                  </a:txBody>
                  <a:tcPr marL="0" marR="0" marT="0" marB="0" anchor="ctr">
                    <a:lnB w="9525" cap="flat" cmpd="sng" algn="ctr">
                      <a:noFill/>
                      <a:prstDash val="solid"/>
                      <a:round/>
                      <a:headEnd type="none" w="med" len="med"/>
                      <a:tailEnd type="none" w="med" len="med"/>
                    </a:lnB>
                    <a:solidFill>
                      <a:srgbClr val="EDE8E2"/>
                    </a:solidFill>
                  </a:tcPr>
                </a:tc>
                <a:extLst>
                  <a:ext uri="{0D108BD9-81ED-4DB2-BD59-A6C34878D82A}">
                    <a16:rowId xmlns:a16="http://schemas.microsoft.com/office/drawing/2014/main" val="3429512036"/>
                  </a:ext>
                </a:extLst>
              </a:tr>
              <a:tr h="237897">
                <a:tc gridSpan="2">
                  <a:txBody>
                    <a:bodyPr/>
                    <a:lstStyle/>
                    <a:p>
                      <a:pPr algn="ctr" fontAlgn="b"/>
                      <a:r>
                        <a:rPr lang="zh-CN" altLang="en-US" sz="1100" b="1" i="1" u="none" strike="noStrike" baseline="0" dirty="0">
                          <a:solidFill>
                            <a:schemeClr val="bg1">
                              <a:lumMod val="50000"/>
                            </a:schemeClr>
                          </a:solidFill>
                          <a:effectLst/>
                          <a:latin typeface="Microsoft YaHei UI" panose="020B0503020204020204" pitchFamily="34" charset="-122"/>
                          <a:ea typeface="微软雅黑" panose="020B0503020204020204" pitchFamily="34" charset="-122"/>
                        </a:rPr>
                        <a:t>店铺</a:t>
                      </a:r>
                      <a:r>
                        <a:rPr lang="en-US" altLang="zh-CN" sz="1100" b="1" i="1" u="none" strike="noStrike" baseline="0" dirty="0">
                          <a:solidFill>
                            <a:schemeClr val="bg1">
                              <a:lumMod val="50000"/>
                            </a:schemeClr>
                          </a:solidFill>
                          <a:effectLst/>
                          <a:latin typeface="Microsoft YaHei UI" panose="020B0503020204020204" pitchFamily="34" charset="-122"/>
                          <a:ea typeface="微软雅黑" panose="020B0503020204020204" pitchFamily="34" charset="-122"/>
                        </a:rPr>
                        <a:t>TTL</a:t>
                      </a:r>
                    </a:p>
                  </a:txBody>
                  <a:tcPr marL="0" marR="0" marT="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5">
                          <a:lumMod val="20000"/>
                          <a:lumOff val="8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5">
                          <a:lumMod val="20000"/>
                          <a:lumOff val="80000"/>
                        </a:schemeClr>
                      </a:solidFill>
                      <a:prstDash val="solid"/>
                      <a:round/>
                      <a:headEnd type="none" w="med" len="med"/>
                      <a:tailEnd type="none" w="med" len="med"/>
                    </a:lnB>
                    <a:solidFill>
                      <a:schemeClr val="bg1"/>
                    </a:solidFill>
                  </a:tcPr>
                </a:tc>
                <a:tc hMerge="1">
                  <a:txBody>
                    <a:bodyPr/>
                    <a:lstStyle/>
                    <a:p>
                      <a:pPr algn="ctr" fontAlgn="b"/>
                      <a:endParaRPr lang="en-US" altLang="zh-CN" sz="1050" b="1" i="1" u="none" strike="noStrike" dirty="0">
                        <a:solidFill>
                          <a:schemeClr val="bg1">
                            <a:lumMod val="50000"/>
                          </a:schemeClr>
                        </a:solidFill>
                        <a:effectLst/>
                        <a:latin typeface="微软雅黑" panose="020B0503020204020204" pitchFamily="34" charset="-122"/>
                        <a:ea typeface="微软雅黑" panose="020B0503020204020204" pitchFamily="34" charset="-122"/>
                      </a:endParaRPr>
                    </a:p>
                  </a:txBody>
                  <a:tcPr marL="0" marR="0" marT="0" marB="0" anchor="ctr">
                    <a:lnL w="9525" cap="flat" cmpd="sng" algn="ctr">
                      <a:solidFill>
                        <a:schemeClr val="accent5">
                          <a:lumMod val="20000"/>
                          <a:lumOff val="80000"/>
                        </a:schemeClr>
                      </a:solidFill>
                      <a:prstDash val="solid"/>
                      <a:round/>
                      <a:headEnd type="none" w="med" len="med"/>
                      <a:tailEnd type="none" w="med" len="med"/>
                    </a:lnL>
                    <a:lnR w="9525" cap="flat" cmpd="sng" algn="ctr">
                      <a:solidFill>
                        <a:schemeClr val="accent5">
                          <a:lumMod val="20000"/>
                          <a:lumOff val="8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5">
                          <a:lumMod val="20000"/>
                          <a:lumOff val="80000"/>
                        </a:schemeClr>
                      </a:solidFill>
                      <a:prstDash val="solid"/>
                      <a:round/>
                      <a:headEnd type="none" w="med" len="med"/>
                      <a:tailEnd type="none" w="med" len="med"/>
                    </a:lnB>
                    <a:solidFill>
                      <a:schemeClr val="bg1"/>
                    </a:solidFill>
                  </a:tcPr>
                </a:tc>
                <a:tc>
                  <a:txBody>
                    <a:bodyPr/>
                    <a:lstStyle/>
                    <a:p>
                      <a:pPr algn="ctr" fontAlgn="b"/>
                      <a:r>
                        <a:rPr lang="en-US" altLang="zh-CN" sz="1100" b="1" i="1" u="none" strike="noStrike" baseline="0" dirty="0">
                          <a:solidFill>
                            <a:schemeClr val="bg1">
                              <a:lumMod val="50000"/>
                            </a:schemeClr>
                          </a:solidFill>
                          <a:effectLst/>
                          <a:latin typeface="Microsoft YaHei UI" panose="020B0503020204020204" pitchFamily="34" charset="-122"/>
                          <a:ea typeface="微软雅黑" panose="020B0503020204020204" pitchFamily="34" charset="-122"/>
                        </a:rPr>
                        <a:t>1,788,004 </a:t>
                      </a:r>
                    </a:p>
                  </a:txBody>
                  <a:tcPr marL="0" marR="0" marT="0" marB="0" anchor="ctr">
                    <a:lnL w="9525" cap="flat" cmpd="sng" algn="ctr">
                      <a:solidFill>
                        <a:schemeClr val="accent5">
                          <a:lumMod val="20000"/>
                          <a:lumOff val="80000"/>
                        </a:schemeClr>
                      </a:solidFill>
                      <a:prstDash val="solid"/>
                      <a:round/>
                      <a:headEnd type="none" w="med" len="med"/>
                      <a:tailEnd type="none" w="med" len="med"/>
                    </a:lnL>
                    <a:lnR w="9525" cap="flat" cmpd="sng" algn="ctr">
                      <a:solidFill>
                        <a:schemeClr val="accent5">
                          <a:lumMod val="20000"/>
                          <a:lumOff val="8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5">
                          <a:lumMod val="20000"/>
                          <a:lumOff val="80000"/>
                        </a:schemeClr>
                      </a:solidFill>
                      <a:prstDash val="solid"/>
                      <a:round/>
                      <a:headEnd type="none" w="med" len="med"/>
                      <a:tailEnd type="none" w="med" len="med"/>
                    </a:lnB>
                    <a:solidFill>
                      <a:schemeClr val="bg1"/>
                    </a:solidFill>
                  </a:tcPr>
                </a:tc>
                <a:tc>
                  <a:txBody>
                    <a:bodyPr/>
                    <a:lstStyle/>
                    <a:p>
                      <a:pPr algn="ctr" fontAlgn="b"/>
                      <a:endParaRPr lang="en-US" altLang="zh-CN" sz="1100" b="1" i="1" u="none" strike="noStrike" baseline="0" dirty="0">
                        <a:solidFill>
                          <a:schemeClr val="bg1">
                            <a:lumMod val="50000"/>
                          </a:schemeClr>
                        </a:solidFill>
                        <a:effectLst/>
                        <a:latin typeface="Microsoft YaHei UI" panose="020B0503020204020204" pitchFamily="34" charset="-122"/>
                        <a:ea typeface="微软雅黑" panose="020B0503020204020204" pitchFamily="34" charset="-122"/>
                      </a:endParaRPr>
                    </a:p>
                  </a:txBody>
                  <a:tcPr marL="0" marR="0" marT="0" marB="0" anchor="ctr">
                    <a:lnL w="9525" cap="flat" cmpd="sng" algn="ctr">
                      <a:solidFill>
                        <a:schemeClr val="accent5">
                          <a:lumMod val="20000"/>
                          <a:lumOff val="80000"/>
                        </a:schemeClr>
                      </a:solidFill>
                      <a:prstDash val="solid"/>
                      <a:round/>
                      <a:headEnd type="none" w="med" len="med"/>
                      <a:tailEnd type="none" w="med" len="med"/>
                    </a:lnL>
                    <a:lnR w="9525" cap="flat" cmpd="sng" algn="ctr">
                      <a:solidFill>
                        <a:schemeClr val="accent5">
                          <a:lumMod val="20000"/>
                          <a:lumOff val="8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5">
                          <a:lumMod val="20000"/>
                          <a:lumOff val="80000"/>
                        </a:schemeClr>
                      </a:solidFill>
                      <a:prstDash val="solid"/>
                      <a:round/>
                      <a:headEnd type="none" w="med" len="med"/>
                      <a:tailEnd type="none" w="med" len="med"/>
                    </a:lnB>
                    <a:solidFill>
                      <a:schemeClr val="bg1"/>
                    </a:solidFill>
                  </a:tcPr>
                </a:tc>
                <a:tc>
                  <a:txBody>
                    <a:bodyPr/>
                    <a:lstStyle/>
                    <a:p>
                      <a:pPr algn="ctr" fontAlgn="b"/>
                      <a:r>
                        <a:rPr lang="en-US" altLang="zh-CN" sz="1100" b="1" i="1" u="none" strike="noStrike" baseline="0" dirty="0">
                          <a:solidFill>
                            <a:schemeClr val="bg1">
                              <a:lumMod val="50000"/>
                            </a:schemeClr>
                          </a:solidFill>
                          <a:effectLst/>
                          <a:latin typeface="Microsoft YaHei UI" panose="020B0503020204020204" pitchFamily="34" charset="-122"/>
                          <a:ea typeface="微软雅黑" panose="020B0503020204020204" pitchFamily="34" charset="-122"/>
                        </a:rPr>
                        <a:t>64,425 </a:t>
                      </a:r>
                    </a:p>
                  </a:txBody>
                  <a:tcPr marL="0" marR="0" marT="0" marB="0" anchor="ctr">
                    <a:lnL w="9525" cap="flat" cmpd="sng" algn="ctr">
                      <a:solidFill>
                        <a:schemeClr val="accent5">
                          <a:lumMod val="20000"/>
                          <a:lumOff val="80000"/>
                        </a:schemeClr>
                      </a:solidFill>
                      <a:prstDash val="solid"/>
                      <a:round/>
                      <a:headEnd type="none" w="med" len="med"/>
                      <a:tailEnd type="none" w="med" len="med"/>
                    </a:lnL>
                    <a:lnR w="9525" cap="flat" cmpd="sng" algn="ctr">
                      <a:solidFill>
                        <a:schemeClr val="accent5">
                          <a:lumMod val="20000"/>
                          <a:lumOff val="8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5">
                          <a:lumMod val="20000"/>
                          <a:lumOff val="80000"/>
                        </a:schemeClr>
                      </a:solidFill>
                      <a:prstDash val="solid"/>
                      <a:round/>
                      <a:headEnd type="none" w="med" len="med"/>
                      <a:tailEnd type="none" w="med" len="med"/>
                    </a:lnB>
                    <a:solidFill>
                      <a:schemeClr val="bg1"/>
                    </a:solidFill>
                  </a:tcPr>
                </a:tc>
                <a:tc>
                  <a:txBody>
                    <a:bodyPr/>
                    <a:lstStyle/>
                    <a:p>
                      <a:pPr algn="ctr" fontAlgn="ctr"/>
                      <a:r>
                        <a:rPr lang="en-US" altLang="zh-CN" sz="1100" b="1" i="1" u="none" strike="noStrike" baseline="0" dirty="0">
                          <a:solidFill>
                            <a:schemeClr val="bg1">
                              <a:lumMod val="50000"/>
                            </a:schemeClr>
                          </a:solidFill>
                          <a:effectLst/>
                          <a:latin typeface="Microsoft YaHei UI" panose="020B0503020204020204" pitchFamily="34" charset="-122"/>
                          <a:ea typeface="微软雅黑" panose="020B0503020204020204" pitchFamily="34" charset="-122"/>
                        </a:rPr>
                        <a:t>12%</a:t>
                      </a:r>
                    </a:p>
                  </a:txBody>
                  <a:tcPr marL="0" marR="0" marT="0" marB="0" anchor="ctr">
                    <a:lnL w="9525" cap="flat" cmpd="sng" algn="ctr">
                      <a:solidFill>
                        <a:schemeClr val="accent5">
                          <a:lumMod val="20000"/>
                          <a:lumOff val="80000"/>
                        </a:schemeClr>
                      </a:solidFill>
                      <a:prstDash val="solid"/>
                      <a:round/>
                      <a:headEnd type="none" w="med" len="med"/>
                      <a:tailEnd type="none" w="med" len="med"/>
                    </a:lnL>
                    <a:lnR w="9525" cap="flat" cmpd="sng" algn="ctr">
                      <a:solidFill>
                        <a:schemeClr val="accent5">
                          <a:lumMod val="20000"/>
                          <a:lumOff val="8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5">
                          <a:lumMod val="20000"/>
                          <a:lumOff val="80000"/>
                        </a:schemeClr>
                      </a:solidFill>
                      <a:prstDash val="solid"/>
                      <a:round/>
                      <a:headEnd type="none" w="med" len="med"/>
                      <a:tailEnd type="none" w="med" len="med"/>
                    </a:lnB>
                    <a:solidFill>
                      <a:schemeClr val="bg1"/>
                    </a:solidFill>
                  </a:tcPr>
                </a:tc>
                <a:tc>
                  <a:txBody>
                    <a:bodyPr/>
                    <a:lstStyle/>
                    <a:p>
                      <a:pPr algn="ctr" fontAlgn="b"/>
                      <a:r>
                        <a:rPr lang="en-US" altLang="zh-CN" sz="1100" b="1" i="1" u="none" strike="noStrike" baseline="0" dirty="0">
                          <a:solidFill>
                            <a:schemeClr val="bg1">
                              <a:lumMod val="50000"/>
                            </a:schemeClr>
                          </a:solidFill>
                          <a:effectLst/>
                          <a:latin typeface="Microsoft YaHei UI" panose="020B0503020204020204" pitchFamily="34" charset="-122"/>
                          <a:ea typeface="微软雅黑" panose="020B0503020204020204" pitchFamily="34" charset="-122"/>
                        </a:rPr>
                        <a:t>229 </a:t>
                      </a:r>
                    </a:p>
                  </a:txBody>
                  <a:tcPr marL="0" marR="0" marT="0" marB="0" anchor="ctr">
                    <a:lnL w="9525" cap="flat" cmpd="sng" algn="ctr">
                      <a:solidFill>
                        <a:schemeClr val="accent5">
                          <a:lumMod val="20000"/>
                          <a:lumOff val="80000"/>
                        </a:schemeClr>
                      </a:solidFill>
                      <a:prstDash val="solid"/>
                      <a:round/>
                      <a:headEnd type="none" w="med" len="med"/>
                      <a:tailEnd type="none" w="med" len="med"/>
                    </a:lnL>
                    <a:lnR w="9525" cap="flat" cmpd="sng" algn="ctr">
                      <a:solidFill>
                        <a:schemeClr val="accent5">
                          <a:lumMod val="20000"/>
                          <a:lumOff val="8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5">
                          <a:lumMod val="20000"/>
                          <a:lumOff val="8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307854611"/>
                  </a:ext>
                </a:extLst>
              </a:tr>
              <a:tr h="380212">
                <a:tc>
                  <a:txBody>
                    <a:bodyPr/>
                    <a:lstStyle/>
                    <a:p>
                      <a:pPr algn="ctr" fontAlgn="b"/>
                      <a:r>
                        <a:rPr lang="en-US" altLang="zh-CN" sz="1200" b="0" i="0" u="none" strike="noStrike" baseline="0" dirty="0">
                          <a:solidFill>
                            <a:srgbClr val="000000"/>
                          </a:solidFill>
                          <a:effectLst/>
                          <a:latin typeface="Microsoft YaHei UI" panose="020B0503020204020204" pitchFamily="34" charset="-122"/>
                          <a:ea typeface="微软雅黑" panose="020B0503020204020204" pitchFamily="34" charset="-122"/>
                        </a:rPr>
                        <a:t>1</a:t>
                      </a:r>
                    </a:p>
                  </a:txBody>
                  <a:tcPr marL="0" marR="0" marT="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5">
                          <a:lumMod val="20000"/>
                          <a:lumOff val="8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solidFill>
                      <a:schemeClr val="bg1"/>
                    </a:solidFill>
                  </a:tcPr>
                </a:tc>
                <a:tc>
                  <a:txBody>
                    <a:bodyPr/>
                    <a:lstStyle/>
                    <a:p>
                      <a:pPr algn="ctr" fontAlgn="b"/>
                      <a:r>
                        <a:rPr lang="zh-CN" altLang="en-US" sz="1200" b="0" i="0" u="none" strike="noStrike" baseline="0" dirty="0">
                          <a:solidFill>
                            <a:srgbClr val="000000"/>
                          </a:solidFill>
                          <a:effectLst/>
                          <a:latin typeface="Microsoft YaHei UI" panose="020B0503020204020204" pitchFamily="34" charset="-122"/>
                          <a:ea typeface="微软雅黑" panose="020B0503020204020204" pitchFamily="34" charset="-122"/>
                        </a:rPr>
                        <a:t>多规格</a:t>
                      </a:r>
                      <a:endParaRPr lang="en-US" altLang="zh-CN" sz="1200" b="0" i="0" u="none" strike="noStrike" baseline="0" dirty="0">
                        <a:solidFill>
                          <a:srgbClr val="000000"/>
                        </a:solidFill>
                        <a:effectLst/>
                        <a:latin typeface="Microsoft YaHei UI" panose="020B0503020204020204" pitchFamily="34" charset="-122"/>
                        <a:ea typeface="微软雅黑" panose="020B0503020204020204" pitchFamily="34" charset="-122"/>
                      </a:endParaRPr>
                    </a:p>
                  </a:txBody>
                  <a:tcPr marL="0" marR="0" marT="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5">
                          <a:lumMod val="20000"/>
                          <a:lumOff val="8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solidFill>
                      <a:schemeClr val="bg1"/>
                    </a:solidFill>
                  </a:tcPr>
                </a:tc>
                <a:tc>
                  <a:txBody>
                    <a:bodyPr/>
                    <a:lstStyle/>
                    <a:p>
                      <a:pPr algn="ctr" fontAlgn="b"/>
                      <a:r>
                        <a:rPr lang="en-US" altLang="zh-CN" sz="1200" b="0" i="0" u="none" strike="noStrike" baseline="0" dirty="0">
                          <a:solidFill>
                            <a:srgbClr val="000000"/>
                          </a:solidFill>
                          <a:effectLst/>
                          <a:latin typeface="Microsoft YaHei UI" panose="020B0503020204020204" pitchFamily="34" charset="-122"/>
                          <a:ea typeface="微软雅黑" panose="020B0503020204020204" pitchFamily="34" charset="-122"/>
                        </a:rPr>
                        <a:t>685,162</a:t>
                      </a:r>
                    </a:p>
                    <a:p>
                      <a:pPr algn="ctr" fontAlgn="b"/>
                      <a:r>
                        <a:rPr lang="en-US" altLang="zh-CN" sz="1050" b="0" i="0" u="none" strike="noStrike" baseline="0" dirty="0">
                          <a:solidFill>
                            <a:schemeClr val="accent6"/>
                          </a:solidFill>
                          <a:effectLst/>
                          <a:latin typeface="Microsoft YaHei UI" panose="020B0503020204020204" pitchFamily="34" charset="-122"/>
                          <a:ea typeface="微软雅黑" panose="020B0503020204020204" pitchFamily="34" charset="-122"/>
                        </a:rPr>
                        <a:t>+28%</a:t>
                      </a:r>
                    </a:p>
                  </a:txBody>
                  <a:tcPr marL="0" marR="0" marT="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5">
                          <a:lumMod val="20000"/>
                          <a:lumOff val="8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solidFill>
                      <a:schemeClr val="bg1"/>
                    </a:solidFill>
                  </a:tcPr>
                </a:tc>
                <a:tc>
                  <a:txBody>
                    <a:bodyPr/>
                    <a:lstStyle/>
                    <a:p>
                      <a:pPr algn="ctr" fontAlgn="ctr"/>
                      <a:r>
                        <a:rPr lang="en-US" altLang="zh-CN" sz="1200" b="1" i="0" u="none" strike="noStrike" baseline="0" dirty="0">
                          <a:solidFill>
                            <a:schemeClr val="accent3"/>
                          </a:solidFill>
                          <a:effectLst/>
                          <a:latin typeface="Microsoft YaHei UI" panose="020B0503020204020204" pitchFamily="34" charset="-122"/>
                          <a:ea typeface="微软雅黑" panose="020B0503020204020204" pitchFamily="34" charset="-122"/>
                        </a:rPr>
                        <a:t>38%</a:t>
                      </a:r>
                    </a:p>
                  </a:txBody>
                  <a:tcPr marL="0" marR="0" marT="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5">
                          <a:lumMod val="20000"/>
                          <a:lumOff val="8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solidFill>
                      <a:schemeClr val="bg1"/>
                    </a:solidFill>
                  </a:tcPr>
                </a:tc>
                <a:tc>
                  <a:txBody>
                    <a:bodyPr/>
                    <a:lstStyle/>
                    <a:p>
                      <a:pPr algn="ctr" fontAlgn="b"/>
                      <a:r>
                        <a:rPr lang="en-US" altLang="zh-CN" sz="1200" b="0" i="0" u="none" strike="noStrike" baseline="0" dirty="0">
                          <a:solidFill>
                            <a:srgbClr val="000000"/>
                          </a:solidFill>
                          <a:effectLst/>
                          <a:latin typeface="Microsoft YaHei UI" panose="020B0503020204020204" pitchFamily="34" charset="-122"/>
                          <a:ea typeface="微软雅黑" panose="020B0503020204020204" pitchFamily="34" charset="-122"/>
                        </a:rPr>
                        <a:t>35,077</a:t>
                      </a:r>
                    </a:p>
                    <a:p>
                      <a:pPr algn="ctr" fontAlgn="b"/>
                      <a:r>
                        <a:rPr lang="en-US" altLang="zh-CN" sz="1050" b="0" i="0" u="none" strike="noStrike" baseline="0" dirty="0">
                          <a:solidFill>
                            <a:srgbClr val="C00000"/>
                          </a:solidFill>
                          <a:effectLst/>
                          <a:latin typeface="Microsoft YaHei UI" panose="020B0503020204020204" pitchFamily="34" charset="-122"/>
                          <a:ea typeface="微软雅黑" panose="020B0503020204020204" pitchFamily="34" charset="-122"/>
                        </a:rPr>
                        <a:t>-24%</a:t>
                      </a:r>
                    </a:p>
                  </a:txBody>
                  <a:tcPr marL="0" marR="0" marT="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5">
                          <a:lumMod val="20000"/>
                          <a:lumOff val="8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solidFill>
                      <a:schemeClr val="bg1"/>
                    </a:solidFill>
                  </a:tcPr>
                </a:tc>
                <a:tc>
                  <a:txBody>
                    <a:bodyPr/>
                    <a:lstStyle/>
                    <a:p>
                      <a:pPr algn="ctr" fontAlgn="b"/>
                      <a:r>
                        <a:rPr lang="en-US" altLang="zh-CN" sz="1200" b="1" i="0" u="none" strike="noStrike" baseline="0" dirty="0">
                          <a:solidFill>
                            <a:schemeClr val="accent6"/>
                          </a:solidFill>
                          <a:effectLst/>
                          <a:latin typeface="Microsoft YaHei UI" panose="020B0503020204020204" pitchFamily="34" charset="-122"/>
                          <a:ea typeface="微软雅黑" panose="020B0503020204020204" pitchFamily="34" charset="-122"/>
                        </a:rPr>
                        <a:t>13%</a:t>
                      </a:r>
                    </a:p>
                  </a:txBody>
                  <a:tcPr marL="0" marR="0" marT="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5">
                          <a:lumMod val="20000"/>
                          <a:lumOff val="8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solidFill>
                      <a:schemeClr val="bg1"/>
                    </a:solidFill>
                  </a:tcPr>
                </a:tc>
                <a:tc>
                  <a:txBody>
                    <a:bodyPr/>
                    <a:lstStyle/>
                    <a:p>
                      <a:pPr algn="ctr" fontAlgn="b"/>
                      <a:r>
                        <a:rPr lang="en-US" altLang="zh-CN" sz="1200" b="0" i="0" u="none" strike="noStrike" baseline="0" dirty="0">
                          <a:solidFill>
                            <a:srgbClr val="000000"/>
                          </a:solidFill>
                          <a:effectLst/>
                          <a:latin typeface="Microsoft YaHei UI" panose="020B0503020204020204" pitchFamily="34" charset="-122"/>
                          <a:ea typeface="微软雅黑" panose="020B0503020204020204" pitchFamily="34" charset="-122"/>
                        </a:rPr>
                        <a:t>152</a:t>
                      </a:r>
                    </a:p>
                    <a:p>
                      <a:pPr marL="0" algn="ctr" defTabSz="914400" rtl="0" eaLnBrk="1" fontAlgn="b" latinLnBrk="0" hangingPunct="1"/>
                      <a:r>
                        <a:rPr lang="en-US" altLang="zh-CN" sz="1050" b="0" i="0" u="none" strike="noStrike" kern="1200" baseline="0" dirty="0">
                          <a:solidFill>
                            <a:schemeClr val="accent6"/>
                          </a:solidFill>
                          <a:effectLst/>
                          <a:latin typeface="Microsoft YaHei UI" panose="020B0503020204020204" pitchFamily="34" charset="-122"/>
                          <a:ea typeface="微软雅黑" panose="020B0503020204020204" pitchFamily="34" charset="-122"/>
                          <a:cs typeface="+mn-cs"/>
                        </a:rPr>
                        <a:t>+1%</a:t>
                      </a:r>
                    </a:p>
                  </a:txBody>
                  <a:tcPr marL="0" marR="0" marT="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5">
                          <a:lumMod val="20000"/>
                          <a:lumOff val="8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771905684"/>
                  </a:ext>
                </a:extLst>
              </a:tr>
              <a:tr h="380212">
                <a:tc>
                  <a:txBody>
                    <a:bodyPr/>
                    <a:lstStyle/>
                    <a:p>
                      <a:pPr algn="ctr" fontAlgn="b"/>
                      <a:r>
                        <a:rPr lang="en-US" altLang="zh-CN" sz="1200" b="0" i="0" u="none" strike="noStrike" baseline="0" dirty="0">
                          <a:solidFill>
                            <a:srgbClr val="000000"/>
                          </a:solidFill>
                          <a:effectLst/>
                          <a:latin typeface="Microsoft YaHei UI" panose="020B0503020204020204" pitchFamily="34" charset="-122"/>
                          <a:ea typeface="微软雅黑" panose="020B0503020204020204" pitchFamily="34" charset="-122"/>
                        </a:rPr>
                        <a:t>2</a:t>
                      </a:r>
                      <a:endParaRPr lang="zh-CN" altLang="en-US" sz="1200" b="0" i="0" u="none" strike="noStrike" baseline="0" dirty="0">
                        <a:solidFill>
                          <a:srgbClr val="000000"/>
                        </a:solidFill>
                        <a:effectLst/>
                        <a:latin typeface="Microsoft YaHei UI" panose="020B0503020204020204" pitchFamily="34" charset="-122"/>
                        <a:ea typeface="微软雅黑" panose="020B0503020204020204" pitchFamily="34" charset="-122"/>
                      </a:endParaRPr>
                    </a:p>
                  </a:txBody>
                  <a:tcPr marL="0" marR="0" marT="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solidFill>
                      <a:schemeClr val="bg1"/>
                    </a:solidFill>
                  </a:tcPr>
                </a:tc>
                <a:tc>
                  <a:txBody>
                    <a:bodyPr/>
                    <a:lstStyle/>
                    <a:p>
                      <a:pPr algn="ctr" fontAlgn="b"/>
                      <a:r>
                        <a:rPr lang="en-US" altLang="zh-CN" sz="1200" b="0" i="0" u="none" strike="noStrike" baseline="0" dirty="0">
                          <a:solidFill>
                            <a:srgbClr val="000000"/>
                          </a:solidFill>
                          <a:effectLst/>
                          <a:latin typeface="Microsoft YaHei UI" panose="020B0503020204020204" pitchFamily="34" charset="-122"/>
                          <a:ea typeface="微软雅黑" panose="020B0503020204020204" pitchFamily="34" charset="-122"/>
                        </a:rPr>
                        <a:t>60</a:t>
                      </a:r>
                      <a:r>
                        <a:rPr lang="zh-CN" altLang="en-US" sz="1200" b="0" i="0" u="none" strike="noStrike" baseline="0" dirty="0">
                          <a:solidFill>
                            <a:srgbClr val="000000"/>
                          </a:solidFill>
                          <a:effectLst/>
                          <a:latin typeface="Microsoft YaHei UI" panose="020B0503020204020204" pitchFamily="34" charset="-122"/>
                          <a:ea typeface="微软雅黑" panose="020B0503020204020204" pitchFamily="34" charset="-122"/>
                        </a:rPr>
                        <a:t>颗</a:t>
                      </a:r>
                      <a:endParaRPr lang="en-US" altLang="zh-CN" sz="1200" b="0" i="0" u="none" strike="noStrike" baseline="0" dirty="0">
                        <a:solidFill>
                          <a:srgbClr val="000000"/>
                        </a:solidFill>
                        <a:effectLst/>
                        <a:latin typeface="Microsoft YaHei UI" panose="020B0503020204020204" pitchFamily="34" charset="-122"/>
                        <a:ea typeface="微软雅黑" panose="020B0503020204020204" pitchFamily="34" charset="-122"/>
                      </a:endParaRPr>
                    </a:p>
                  </a:txBody>
                  <a:tcPr marL="0" marR="0" marT="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solidFill>
                      <a:schemeClr val="bg1"/>
                    </a:solidFill>
                  </a:tcPr>
                </a:tc>
                <a:tc>
                  <a:txBody>
                    <a:bodyPr/>
                    <a:lstStyle/>
                    <a:p>
                      <a:pPr algn="ctr" fontAlgn="b"/>
                      <a:r>
                        <a:rPr lang="en-US" altLang="zh-CN" sz="1200" b="0" i="0" u="none" strike="noStrike" baseline="0" dirty="0">
                          <a:solidFill>
                            <a:srgbClr val="000000"/>
                          </a:solidFill>
                          <a:effectLst/>
                          <a:latin typeface="Microsoft YaHei UI" panose="020B0503020204020204" pitchFamily="34" charset="-122"/>
                          <a:ea typeface="微软雅黑" panose="020B0503020204020204" pitchFamily="34" charset="-122"/>
                        </a:rPr>
                        <a:t>535,242</a:t>
                      </a:r>
                    </a:p>
                    <a:p>
                      <a:pPr marL="0" algn="ctr" defTabSz="914400" rtl="0" eaLnBrk="1" fontAlgn="b" latinLnBrk="0" hangingPunct="1"/>
                      <a:r>
                        <a:rPr lang="en-US" altLang="zh-CN" sz="1050" b="0" i="0" u="none" strike="noStrike" kern="1200" baseline="0" dirty="0">
                          <a:solidFill>
                            <a:schemeClr val="accent6"/>
                          </a:solidFill>
                          <a:effectLst/>
                          <a:latin typeface="Microsoft YaHei UI" panose="020B0503020204020204" pitchFamily="34" charset="-122"/>
                          <a:ea typeface="微软雅黑" panose="020B0503020204020204" pitchFamily="34" charset="-122"/>
                          <a:cs typeface="+mn-cs"/>
                        </a:rPr>
                        <a:t>+19% </a:t>
                      </a:r>
                    </a:p>
                  </a:txBody>
                  <a:tcPr marL="0" marR="0" marT="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solidFill>
                      <a:schemeClr val="bg1"/>
                    </a:solidFill>
                  </a:tcPr>
                </a:tc>
                <a:tc>
                  <a:txBody>
                    <a:bodyPr/>
                    <a:lstStyle/>
                    <a:p>
                      <a:pPr algn="ctr" fontAlgn="ctr"/>
                      <a:r>
                        <a:rPr lang="en-US" altLang="zh-CN" sz="1200" b="1" i="0" u="none" strike="noStrike" baseline="0" dirty="0">
                          <a:solidFill>
                            <a:schemeClr val="accent3"/>
                          </a:solidFill>
                          <a:effectLst/>
                          <a:latin typeface="Microsoft YaHei UI" panose="020B0503020204020204" pitchFamily="34" charset="-122"/>
                          <a:ea typeface="微软雅黑" panose="020B0503020204020204" pitchFamily="34" charset="-122"/>
                        </a:rPr>
                        <a:t>30%</a:t>
                      </a:r>
                    </a:p>
                  </a:txBody>
                  <a:tcPr marL="0" marR="0" marT="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solidFill>
                      <a:schemeClr val="bg1"/>
                    </a:solidFill>
                  </a:tcPr>
                </a:tc>
                <a:tc>
                  <a:txBody>
                    <a:bodyPr/>
                    <a:lstStyle/>
                    <a:p>
                      <a:pPr algn="ctr" fontAlgn="b"/>
                      <a:r>
                        <a:rPr lang="en-US" altLang="zh-CN" sz="1200" b="0" i="0" u="none" strike="noStrike" baseline="0" dirty="0">
                          <a:solidFill>
                            <a:srgbClr val="000000"/>
                          </a:solidFill>
                          <a:effectLst/>
                          <a:latin typeface="Microsoft YaHei UI" panose="020B0503020204020204" pitchFamily="34" charset="-122"/>
                          <a:ea typeface="微软雅黑" panose="020B0503020204020204" pitchFamily="34" charset="-122"/>
                        </a:rPr>
                        <a:t>27,501</a:t>
                      </a:r>
                    </a:p>
                    <a:p>
                      <a:pPr marL="0" algn="ctr" defTabSz="914400" rtl="0" eaLnBrk="1" fontAlgn="b" latinLnBrk="0" hangingPunct="1"/>
                      <a:r>
                        <a:rPr lang="en-US" altLang="zh-CN" sz="1050" b="0" i="0" u="none" strike="noStrike" kern="1200" baseline="0" dirty="0">
                          <a:solidFill>
                            <a:schemeClr val="accent6"/>
                          </a:solidFill>
                          <a:effectLst/>
                          <a:latin typeface="Microsoft YaHei UI" panose="020B0503020204020204" pitchFamily="34" charset="-122"/>
                          <a:ea typeface="微软雅黑" panose="020B0503020204020204" pitchFamily="34" charset="-122"/>
                          <a:cs typeface="+mn-cs"/>
                        </a:rPr>
                        <a:t>+2% </a:t>
                      </a:r>
                    </a:p>
                  </a:txBody>
                  <a:tcPr marL="0" marR="0" marT="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solidFill>
                      <a:schemeClr val="bg1"/>
                    </a:solidFill>
                  </a:tcPr>
                </a:tc>
                <a:tc>
                  <a:txBody>
                    <a:bodyPr/>
                    <a:lstStyle/>
                    <a:p>
                      <a:pPr algn="ctr" fontAlgn="b"/>
                      <a:r>
                        <a:rPr lang="en-US" altLang="zh-CN" sz="1200" b="0" i="0" u="none" strike="noStrike" baseline="0" dirty="0">
                          <a:solidFill>
                            <a:srgbClr val="000000"/>
                          </a:solidFill>
                          <a:effectLst/>
                          <a:latin typeface="Microsoft YaHei UI" panose="020B0503020204020204" pitchFamily="34" charset="-122"/>
                          <a:ea typeface="微软雅黑" panose="020B0503020204020204" pitchFamily="34" charset="-122"/>
                        </a:rPr>
                        <a:t>7%</a:t>
                      </a:r>
                    </a:p>
                  </a:txBody>
                  <a:tcPr marL="0" marR="0" marT="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solidFill>
                      <a:schemeClr val="bg1"/>
                    </a:solidFill>
                  </a:tcPr>
                </a:tc>
                <a:tc>
                  <a:txBody>
                    <a:bodyPr/>
                    <a:lstStyle/>
                    <a:p>
                      <a:pPr algn="ctr" fontAlgn="b"/>
                      <a:r>
                        <a:rPr lang="en-US" altLang="zh-CN" sz="1200" b="0" i="0" u="none" strike="noStrike" baseline="0" dirty="0">
                          <a:solidFill>
                            <a:srgbClr val="000000"/>
                          </a:solidFill>
                          <a:effectLst/>
                          <a:latin typeface="Microsoft YaHei UI" panose="020B0503020204020204" pitchFamily="34" charset="-122"/>
                          <a:ea typeface="微软雅黑" panose="020B0503020204020204" pitchFamily="34" charset="-122"/>
                        </a:rPr>
                        <a:t>280</a:t>
                      </a:r>
                    </a:p>
                    <a:p>
                      <a:pPr marL="0" algn="ctr" defTabSz="914400" rtl="0" eaLnBrk="1" fontAlgn="b" latinLnBrk="0" hangingPunct="1"/>
                      <a:r>
                        <a:rPr lang="en-US" altLang="zh-CN" sz="1050" b="0" i="0" u="none" strike="noStrike" kern="1200" baseline="0" dirty="0">
                          <a:solidFill>
                            <a:schemeClr val="accent6"/>
                          </a:solidFill>
                          <a:effectLst/>
                          <a:latin typeface="Microsoft YaHei UI" panose="020B0503020204020204" pitchFamily="34" charset="-122"/>
                          <a:ea typeface="微软雅黑" panose="020B0503020204020204" pitchFamily="34" charset="-122"/>
                          <a:cs typeface="+mn-cs"/>
                        </a:rPr>
                        <a:t>+12% </a:t>
                      </a:r>
                    </a:p>
                  </a:txBody>
                  <a:tcPr marL="0" marR="0" marT="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071180779"/>
                  </a:ext>
                </a:extLst>
              </a:tr>
              <a:tr h="380212">
                <a:tc>
                  <a:txBody>
                    <a:bodyPr/>
                    <a:lstStyle/>
                    <a:p>
                      <a:pPr algn="ctr" fontAlgn="b"/>
                      <a:r>
                        <a:rPr lang="en-US" altLang="zh-CN" sz="1200" b="0" i="0" u="none" strike="noStrike" baseline="0" dirty="0">
                          <a:solidFill>
                            <a:srgbClr val="000000"/>
                          </a:solidFill>
                          <a:effectLst/>
                          <a:latin typeface="Microsoft YaHei UI" panose="020B0503020204020204" pitchFamily="34" charset="-122"/>
                          <a:ea typeface="微软雅黑" panose="020B0503020204020204" pitchFamily="34" charset="-122"/>
                        </a:rPr>
                        <a:t>3</a:t>
                      </a:r>
                      <a:endParaRPr lang="zh-CN" altLang="en-US" sz="1200" b="0" i="0" u="none" strike="noStrike" baseline="0" dirty="0">
                        <a:solidFill>
                          <a:srgbClr val="000000"/>
                        </a:solidFill>
                        <a:effectLst/>
                        <a:latin typeface="Microsoft YaHei UI" panose="020B0503020204020204" pitchFamily="34" charset="-122"/>
                        <a:ea typeface="微软雅黑" panose="020B0503020204020204" pitchFamily="34" charset="-122"/>
                      </a:endParaRPr>
                    </a:p>
                  </a:txBody>
                  <a:tcPr marL="0" marR="0" marT="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solidFill>
                      <a:schemeClr val="bg1"/>
                    </a:solidFill>
                  </a:tcPr>
                </a:tc>
                <a:tc>
                  <a:txBody>
                    <a:bodyPr/>
                    <a:lstStyle/>
                    <a:p>
                      <a:pPr algn="ctr" fontAlgn="b"/>
                      <a:r>
                        <a:rPr lang="en-US" altLang="zh-CN" sz="1200" b="0" i="0" u="none" strike="noStrike" baseline="0" dirty="0">
                          <a:solidFill>
                            <a:srgbClr val="000000"/>
                          </a:solidFill>
                          <a:effectLst/>
                          <a:latin typeface="Microsoft YaHei UI" panose="020B0503020204020204" pitchFamily="34" charset="-122"/>
                          <a:ea typeface="微软雅黑" panose="020B0503020204020204" pitchFamily="34" charset="-122"/>
                        </a:rPr>
                        <a:t>100</a:t>
                      </a:r>
                      <a:r>
                        <a:rPr lang="zh-CN" altLang="en-US" sz="1200" b="0" i="0" u="none" strike="noStrike" baseline="0" dirty="0">
                          <a:solidFill>
                            <a:srgbClr val="000000"/>
                          </a:solidFill>
                          <a:effectLst/>
                          <a:latin typeface="Microsoft YaHei UI" panose="020B0503020204020204" pitchFamily="34" charset="-122"/>
                          <a:ea typeface="微软雅黑" panose="020B0503020204020204" pitchFamily="34" charset="-122"/>
                        </a:rPr>
                        <a:t>颗</a:t>
                      </a:r>
                    </a:p>
                  </a:txBody>
                  <a:tcPr marL="0" marR="0" marT="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solidFill>
                      <a:schemeClr val="bg1"/>
                    </a:solidFill>
                  </a:tcPr>
                </a:tc>
                <a:tc>
                  <a:txBody>
                    <a:bodyPr/>
                    <a:lstStyle/>
                    <a:p>
                      <a:pPr algn="ctr" fontAlgn="b"/>
                      <a:r>
                        <a:rPr lang="en-US" altLang="zh-CN" sz="1200" b="0" i="0" u="none" strike="noStrike" baseline="0" dirty="0">
                          <a:solidFill>
                            <a:srgbClr val="000000"/>
                          </a:solidFill>
                          <a:effectLst/>
                          <a:latin typeface="Microsoft YaHei UI" panose="020B0503020204020204" pitchFamily="34" charset="-122"/>
                          <a:ea typeface="微软雅黑" panose="020B0503020204020204" pitchFamily="34" charset="-122"/>
                        </a:rPr>
                        <a:t>425,469</a:t>
                      </a:r>
                    </a:p>
                    <a:p>
                      <a:pPr marL="0" algn="ctr" defTabSz="914400" rtl="0" eaLnBrk="1" fontAlgn="b" latinLnBrk="0" hangingPunct="1"/>
                      <a:r>
                        <a:rPr lang="en-US" altLang="zh-CN" sz="1050" b="0" i="0" u="none" strike="noStrike" kern="1200" baseline="0" dirty="0">
                          <a:solidFill>
                            <a:schemeClr val="accent6"/>
                          </a:solidFill>
                          <a:effectLst/>
                          <a:latin typeface="Microsoft YaHei UI" panose="020B0503020204020204" pitchFamily="34" charset="-122"/>
                          <a:ea typeface="微软雅黑" panose="020B0503020204020204" pitchFamily="34" charset="-122"/>
                          <a:cs typeface="+mn-cs"/>
                        </a:rPr>
                        <a:t>+198% </a:t>
                      </a:r>
                    </a:p>
                  </a:txBody>
                  <a:tcPr marL="0" marR="0" marT="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solidFill>
                      <a:schemeClr val="bg1"/>
                    </a:solidFill>
                  </a:tcPr>
                </a:tc>
                <a:tc>
                  <a:txBody>
                    <a:bodyPr/>
                    <a:lstStyle/>
                    <a:p>
                      <a:pPr algn="ctr" fontAlgn="ctr"/>
                      <a:r>
                        <a:rPr lang="en-US" altLang="zh-CN" sz="1200" b="1" i="0" u="none" strike="noStrike" baseline="0" dirty="0">
                          <a:solidFill>
                            <a:schemeClr val="accent3"/>
                          </a:solidFill>
                          <a:effectLst/>
                          <a:latin typeface="Microsoft YaHei UI" panose="020B0503020204020204" pitchFamily="34" charset="-122"/>
                          <a:ea typeface="微软雅黑" panose="020B0503020204020204" pitchFamily="34" charset="-122"/>
                        </a:rPr>
                        <a:t>24%</a:t>
                      </a:r>
                    </a:p>
                  </a:txBody>
                  <a:tcPr marL="0" marR="0" marT="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solidFill>
                      <a:schemeClr val="bg1"/>
                    </a:solidFill>
                  </a:tcPr>
                </a:tc>
                <a:tc>
                  <a:txBody>
                    <a:bodyPr/>
                    <a:lstStyle/>
                    <a:p>
                      <a:pPr algn="ctr" fontAlgn="b"/>
                      <a:r>
                        <a:rPr lang="en-US" altLang="zh-CN" sz="1200" b="0" i="0" u="none" strike="noStrike" baseline="0" dirty="0">
                          <a:solidFill>
                            <a:srgbClr val="000000"/>
                          </a:solidFill>
                          <a:effectLst/>
                          <a:latin typeface="Microsoft YaHei UI" panose="020B0503020204020204" pitchFamily="34" charset="-122"/>
                          <a:ea typeface="微软雅黑" panose="020B0503020204020204" pitchFamily="34" charset="-122"/>
                        </a:rPr>
                        <a:t>14,553</a:t>
                      </a:r>
                    </a:p>
                    <a:p>
                      <a:pPr marL="0" algn="ctr" defTabSz="914400" rtl="0" eaLnBrk="1" fontAlgn="b" latinLnBrk="0" hangingPunct="1"/>
                      <a:r>
                        <a:rPr lang="en-US" altLang="zh-CN" sz="1050" b="0" i="0" u="none" strike="noStrike" kern="1200" baseline="0" dirty="0">
                          <a:solidFill>
                            <a:schemeClr val="accent6"/>
                          </a:solidFill>
                          <a:effectLst/>
                          <a:latin typeface="Microsoft YaHei UI" panose="020B0503020204020204" pitchFamily="34" charset="-122"/>
                          <a:ea typeface="微软雅黑" panose="020B0503020204020204" pitchFamily="34" charset="-122"/>
                          <a:cs typeface="+mn-cs"/>
                        </a:rPr>
                        <a:t>+24% </a:t>
                      </a:r>
                    </a:p>
                  </a:txBody>
                  <a:tcPr marL="0" marR="0" marT="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solidFill>
                      <a:schemeClr val="bg1"/>
                    </a:solidFill>
                  </a:tcPr>
                </a:tc>
                <a:tc>
                  <a:txBody>
                    <a:bodyPr/>
                    <a:lstStyle/>
                    <a:p>
                      <a:pPr algn="ctr" fontAlgn="b"/>
                      <a:r>
                        <a:rPr lang="en-US" altLang="zh-CN" sz="1200" b="0" i="0" u="none" strike="noStrike" baseline="0" dirty="0">
                          <a:solidFill>
                            <a:srgbClr val="000000"/>
                          </a:solidFill>
                          <a:effectLst/>
                          <a:latin typeface="Microsoft YaHei UI" panose="020B0503020204020204" pitchFamily="34" charset="-122"/>
                          <a:ea typeface="微软雅黑" panose="020B0503020204020204" pitchFamily="34" charset="-122"/>
                        </a:rPr>
                        <a:t>7%</a:t>
                      </a:r>
                    </a:p>
                  </a:txBody>
                  <a:tcPr marL="0" marR="0" marT="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solidFill>
                      <a:schemeClr val="bg1"/>
                    </a:solidFill>
                  </a:tcPr>
                </a:tc>
                <a:tc>
                  <a:txBody>
                    <a:bodyPr/>
                    <a:lstStyle/>
                    <a:p>
                      <a:pPr algn="ctr" fontAlgn="b"/>
                      <a:r>
                        <a:rPr lang="en-US" altLang="zh-CN" sz="1200" b="0" i="0" u="none" strike="noStrike" baseline="0" dirty="0">
                          <a:solidFill>
                            <a:srgbClr val="000000"/>
                          </a:solidFill>
                          <a:effectLst/>
                          <a:latin typeface="Microsoft YaHei UI" panose="020B0503020204020204" pitchFamily="34" charset="-122"/>
                          <a:ea typeface="微软雅黑" panose="020B0503020204020204" pitchFamily="34" charset="-122"/>
                        </a:rPr>
                        <a:t>427</a:t>
                      </a:r>
                    </a:p>
                    <a:p>
                      <a:pPr marL="0" algn="ctr" defTabSz="914400" rtl="0" eaLnBrk="1" fontAlgn="b" latinLnBrk="0" hangingPunct="1"/>
                      <a:r>
                        <a:rPr lang="en-US" altLang="zh-CN" sz="1050" b="0" i="0" u="none" strike="noStrike" kern="1200" baseline="0" dirty="0">
                          <a:solidFill>
                            <a:srgbClr val="C00000"/>
                          </a:solidFill>
                          <a:effectLst/>
                          <a:latin typeface="Microsoft YaHei UI" panose="020B0503020204020204" pitchFamily="34" charset="-122"/>
                          <a:ea typeface="微软雅黑" panose="020B0503020204020204" pitchFamily="34" charset="-122"/>
                          <a:cs typeface="+mn-cs"/>
                        </a:rPr>
                        <a:t>-19%</a:t>
                      </a:r>
                    </a:p>
                  </a:txBody>
                  <a:tcPr marL="0" marR="0" marT="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991143524"/>
                  </a:ext>
                </a:extLst>
              </a:tr>
              <a:tr h="380212">
                <a:tc>
                  <a:txBody>
                    <a:bodyPr/>
                    <a:lstStyle/>
                    <a:p>
                      <a:pPr algn="ctr" fontAlgn="b"/>
                      <a:r>
                        <a:rPr lang="en-US" altLang="zh-CN" sz="1200" b="0" i="0" u="none" strike="noStrike" baseline="0" dirty="0">
                          <a:solidFill>
                            <a:srgbClr val="000000"/>
                          </a:solidFill>
                          <a:effectLst/>
                          <a:latin typeface="Microsoft YaHei UI" panose="020B0503020204020204" pitchFamily="34" charset="-122"/>
                          <a:ea typeface="微软雅黑" panose="020B0503020204020204" pitchFamily="34" charset="-122"/>
                        </a:rPr>
                        <a:t>4</a:t>
                      </a:r>
                      <a:endParaRPr lang="zh-CN" altLang="en-US" sz="1200" b="0" i="0" u="none" strike="noStrike" baseline="0" dirty="0">
                        <a:solidFill>
                          <a:srgbClr val="000000"/>
                        </a:solidFill>
                        <a:effectLst/>
                        <a:latin typeface="Microsoft YaHei UI" panose="020B0503020204020204" pitchFamily="34" charset="-122"/>
                        <a:ea typeface="微软雅黑" panose="020B0503020204020204" pitchFamily="34" charset="-122"/>
                      </a:endParaRPr>
                    </a:p>
                  </a:txBody>
                  <a:tcPr marL="0" marR="0" marT="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solidFill>
                      <a:schemeClr val="bg1"/>
                    </a:solidFill>
                  </a:tcPr>
                </a:tc>
                <a:tc>
                  <a:txBody>
                    <a:bodyPr/>
                    <a:lstStyle/>
                    <a:p>
                      <a:pPr algn="ctr" fontAlgn="b"/>
                      <a:r>
                        <a:rPr lang="en-US" altLang="zh-CN" sz="1200" b="0" i="0" u="none" strike="noStrike" baseline="0" dirty="0">
                          <a:solidFill>
                            <a:srgbClr val="000000"/>
                          </a:solidFill>
                          <a:effectLst/>
                          <a:latin typeface="Microsoft YaHei UI" panose="020B0503020204020204" pitchFamily="34" charset="-122"/>
                          <a:ea typeface="微软雅黑" panose="020B0503020204020204" pitchFamily="34" charset="-122"/>
                        </a:rPr>
                        <a:t>30</a:t>
                      </a:r>
                      <a:r>
                        <a:rPr lang="zh-CN" altLang="en-US" sz="1200" b="0" i="0" u="none" strike="noStrike" baseline="0" dirty="0">
                          <a:solidFill>
                            <a:srgbClr val="000000"/>
                          </a:solidFill>
                          <a:effectLst/>
                          <a:latin typeface="Microsoft YaHei UI" panose="020B0503020204020204" pitchFamily="34" charset="-122"/>
                          <a:ea typeface="微软雅黑" panose="020B0503020204020204" pitchFamily="34" charset="-122"/>
                        </a:rPr>
                        <a:t>颗</a:t>
                      </a:r>
                    </a:p>
                  </a:txBody>
                  <a:tcPr marL="0" marR="0" marT="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solidFill>
                      <a:schemeClr val="bg1"/>
                    </a:solidFill>
                  </a:tcPr>
                </a:tc>
                <a:tc>
                  <a:txBody>
                    <a:bodyPr/>
                    <a:lstStyle/>
                    <a:p>
                      <a:pPr algn="ctr" fontAlgn="b"/>
                      <a:r>
                        <a:rPr lang="en-US" altLang="zh-CN" sz="1200" b="0" i="0" u="none" strike="noStrike" baseline="0" dirty="0">
                          <a:solidFill>
                            <a:srgbClr val="000000"/>
                          </a:solidFill>
                          <a:effectLst/>
                          <a:latin typeface="Microsoft YaHei UI" panose="020B0503020204020204" pitchFamily="34" charset="-122"/>
                          <a:ea typeface="微软雅黑" panose="020B0503020204020204" pitchFamily="34" charset="-122"/>
                        </a:rPr>
                        <a:t>48,553</a:t>
                      </a:r>
                    </a:p>
                    <a:p>
                      <a:pPr marL="0" algn="ctr" defTabSz="914400" rtl="0" eaLnBrk="1" fontAlgn="b" latinLnBrk="0" hangingPunct="1"/>
                      <a:r>
                        <a:rPr lang="en-US" altLang="zh-CN" sz="1050" b="0" i="0" u="none" strike="noStrike" kern="1200" baseline="0" dirty="0">
                          <a:solidFill>
                            <a:schemeClr val="accent6"/>
                          </a:solidFill>
                          <a:effectLst/>
                          <a:latin typeface="Microsoft YaHei UI" panose="020B0503020204020204" pitchFamily="34" charset="-122"/>
                          <a:ea typeface="微软雅黑" panose="020B0503020204020204" pitchFamily="34" charset="-122"/>
                          <a:cs typeface="+mn-cs"/>
                        </a:rPr>
                        <a:t>+9%</a:t>
                      </a:r>
                    </a:p>
                  </a:txBody>
                  <a:tcPr marL="0" marR="0" marT="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solidFill>
                      <a:schemeClr val="bg1"/>
                    </a:solidFill>
                  </a:tcPr>
                </a:tc>
                <a:tc>
                  <a:txBody>
                    <a:bodyPr/>
                    <a:lstStyle/>
                    <a:p>
                      <a:pPr algn="ctr" fontAlgn="ctr"/>
                      <a:r>
                        <a:rPr lang="en-US" altLang="zh-CN" sz="1200" b="0" i="0" u="none" strike="noStrike" baseline="0" dirty="0">
                          <a:solidFill>
                            <a:srgbClr val="000000"/>
                          </a:solidFill>
                          <a:effectLst/>
                          <a:latin typeface="Microsoft YaHei UI" panose="020B0503020204020204" pitchFamily="34" charset="-122"/>
                          <a:ea typeface="微软雅黑" panose="020B0503020204020204" pitchFamily="34" charset="-122"/>
                        </a:rPr>
                        <a:t>3%</a:t>
                      </a:r>
                    </a:p>
                  </a:txBody>
                  <a:tcPr marL="0" marR="0" marT="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solidFill>
                      <a:schemeClr val="bg1"/>
                    </a:solidFill>
                  </a:tcPr>
                </a:tc>
                <a:tc>
                  <a:txBody>
                    <a:bodyPr/>
                    <a:lstStyle/>
                    <a:p>
                      <a:pPr algn="ctr" fontAlgn="b"/>
                      <a:r>
                        <a:rPr lang="en-US" altLang="zh-CN" sz="1200" b="0" i="0" u="none" strike="noStrike" baseline="0" dirty="0">
                          <a:solidFill>
                            <a:srgbClr val="000000"/>
                          </a:solidFill>
                          <a:effectLst/>
                          <a:latin typeface="Microsoft YaHei UI" panose="020B0503020204020204" pitchFamily="34" charset="-122"/>
                          <a:ea typeface="微软雅黑" panose="020B0503020204020204" pitchFamily="34" charset="-122"/>
                        </a:rPr>
                        <a:t>4,593</a:t>
                      </a:r>
                    </a:p>
                    <a:p>
                      <a:pPr marL="0" algn="ctr" defTabSz="914400" rtl="0" eaLnBrk="1" fontAlgn="b" latinLnBrk="0" hangingPunct="1"/>
                      <a:r>
                        <a:rPr lang="en-US" altLang="zh-CN" sz="1050" b="0" i="0" u="none" strike="noStrike" kern="1200" baseline="0" dirty="0">
                          <a:solidFill>
                            <a:schemeClr val="accent6"/>
                          </a:solidFill>
                          <a:effectLst/>
                          <a:latin typeface="Microsoft YaHei UI" panose="020B0503020204020204" pitchFamily="34" charset="-122"/>
                          <a:ea typeface="微软雅黑" panose="020B0503020204020204" pitchFamily="34" charset="-122"/>
                          <a:cs typeface="+mn-cs"/>
                        </a:rPr>
                        <a:t>+84% </a:t>
                      </a:r>
                    </a:p>
                  </a:txBody>
                  <a:tcPr marL="0" marR="0" marT="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solidFill>
                      <a:schemeClr val="bg1"/>
                    </a:solidFill>
                  </a:tcPr>
                </a:tc>
                <a:tc>
                  <a:txBody>
                    <a:bodyPr/>
                    <a:lstStyle/>
                    <a:p>
                      <a:pPr algn="ctr" fontAlgn="b"/>
                      <a:r>
                        <a:rPr lang="en-US" altLang="zh-CN" sz="1200" b="0" i="0" u="none" strike="noStrike" baseline="0" dirty="0">
                          <a:solidFill>
                            <a:srgbClr val="000000"/>
                          </a:solidFill>
                          <a:effectLst/>
                          <a:latin typeface="Microsoft YaHei UI" panose="020B0503020204020204" pitchFamily="34" charset="-122"/>
                          <a:ea typeface="微软雅黑" panose="020B0503020204020204" pitchFamily="34" charset="-122"/>
                        </a:rPr>
                        <a:t>7%</a:t>
                      </a:r>
                    </a:p>
                  </a:txBody>
                  <a:tcPr marL="0" marR="0" marT="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solidFill>
                      <a:schemeClr val="bg1"/>
                    </a:solidFill>
                  </a:tcPr>
                </a:tc>
                <a:tc>
                  <a:txBody>
                    <a:bodyPr/>
                    <a:lstStyle/>
                    <a:p>
                      <a:pPr algn="ctr" fontAlgn="b"/>
                      <a:r>
                        <a:rPr lang="en-US" altLang="zh-CN" sz="1200" b="0" i="0" u="none" strike="noStrike" baseline="0" dirty="0">
                          <a:solidFill>
                            <a:srgbClr val="000000"/>
                          </a:solidFill>
                          <a:effectLst/>
                          <a:latin typeface="Microsoft YaHei UI" panose="020B0503020204020204" pitchFamily="34" charset="-122"/>
                          <a:ea typeface="微软雅黑" panose="020B0503020204020204" pitchFamily="34" charset="-122"/>
                        </a:rPr>
                        <a:t>144</a:t>
                      </a:r>
                    </a:p>
                    <a:p>
                      <a:pPr marL="0" algn="ctr" defTabSz="914400" rtl="0" eaLnBrk="1" fontAlgn="b" latinLnBrk="0" hangingPunct="1"/>
                      <a:r>
                        <a:rPr lang="en-US" altLang="zh-CN" sz="1050" b="0" i="0" u="none" strike="noStrike" kern="1200" baseline="0" dirty="0">
                          <a:solidFill>
                            <a:srgbClr val="C00000"/>
                          </a:solidFill>
                          <a:effectLst/>
                          <a:latin typeface="Microsoft YaHei UI" panose="020B0503020204020204" pitchFamily="34" charset="-122"/>
                          <a:ea typeface="微软雅黑" panose="020B0503020204020204" pitchFamily="34" charset="-122"/>
                          <a:cs typeface="+mn-cs"/>
                        </a:rPr>
                        <a:t>-52%</a:t>
                      </a:r>
                    </a:p>
                  </a:txBody>
                  <a:tcPr marL="0" marR="0" marT="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976285477"/>
                  </a:ext>
                </a:extLst>
              </a:tr>
              <a:tr h="380212">
                <a:tc>
                  <a:txBody>
                    <a:bodyPr/>
                    <a:lstStyle/>
                    <a:p>
                      <a:pPr algn="ctr" fontAlgn="b"/>
                      <a:r>
                        <a:rPr lang="en-US" altLang="zh-CN" sz="1200" b="0" i="0" u="none" strike="noStrike" baseline="0" dirty="0">
                          <a:solidFill>
                            <a:srgbClr val="000000"/>
                          </a:solidFill>
                          <a:effectLst/>
                          <a:latin typeface="Microsoft YaHei UI" panose="020B0503020204020204" pitchFamily="34" charset="-122"/>
                          <a:ea typeface="微软雅黑" panose="020B0503020204020204" pitchFamily="34" charset="-122"/>
                        </a:rPr>
                        <a:t>5</a:t>
                      </a:r>
                      <a:endParaRPr lang="zh-CN" altLang="en-US" sz="1200" b="0" i="0" u="none" strike="noStrike" baseline="0" dirty="0">
                        <a:solidFill>
                          <a:srgbClr val="000000"/>
                        </a:solidFill>
                        <a:effectLst/>
                        <a:latin typeface="Microsoft YaHei UI" panose="020B0503020204020204" pitchFamily="34" charset="-122"/>
                        <a:ea typeface="微软雅黑" panose="020B0503020204020204" pitchFamily="34" charset="-122"/>
                      </a:endParaRPr>
                    </a:p>
                  </a:txBody>
                  <a:tcPr marL="0" marR="0" marT="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solidFill>
                      <a:schemeClr val="bg1"/>
                    </a:solidFill>
                  </a:tcPr>
                </a:tc>
                <a:tc>
                  <a:txBody>
                    <a:bodyPr/>
                    <a:lstStyle/>
                    <a:p>
                      <a:pPr algn="ctr" fontAlgn="b"/>
                      <a:r>
                        <a:rPr lang="en-US" altLang="zh-CN" sz="1200" b="0" i="0" u="none" strike="noStrike" baseline="0" dirty="0">
                          <a:solidFill>
                            <a:srgbClr val="000000"/>
                          </a:solidFill>
                          <a:effectLst/>
                          <a:latin typeface="Microsoft YaHei UI" panose="020B0503020204020204" pitchFamily="34" charset="-122"/>
                          <a:ea typeface="微软雅黑" panose="020B0503020204020204" pitchFamily="34" charset="-122"/>
                        </a:rPr>
                        <a:t>10</a:t>
                      </a:r>
                      <a:r>
                        <a:rPr lang="zh-CN" altLang="en-US" sz="1200" b="0" i="0" u="none" strike="noStrike" baseline="0" dirty="0">
                          <a:solidFill>
                            <a:srgbClr val="000000"/>
                          </a:solidFill>
                          <a:effectLst/>
                          <a:latin typeface="Microsoft YaHei UI" panose="020B0503020204020204" pitchFamily="34" charset="-122"/>
                          <a:ea typeface="微软雅黑" panose="020B0503020204020204" pitchFamily="34" charset="-122"/>
                        </a:rPr>
                        <a:t>颗</a:t>
                      </a:r>
                    </a:p>
                  </a:txBody>
                  <a:tcPr marL="0" marR="0" marT="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solidFill>
                      <a:schemeClr val="bg1"/>
                    </a:solidFill>
                  </a:tcPr>
                </a:tc>
                <a:tc>
                  <a:txBody>
                    <a:bodyPr/>
                    <a:lstStyle/>
                    <a:p>
                      <a:pPr algn="ctr" fontAlgn="b"/>
                      <a:r>
                        <a:rPr lang="en-US" altLang="zh-CN" sz="1200" b="0" i="0" u="none" strike="noStrike" baseline="0" dirty="0">
                          <a:solidFill>
                            <a:srgbClr val="000000"/>
                          </a:solidFill>
                          <a:effectLst/>
                          <a:latin typeface="Microsoft YaHei UI" panose="020B0503020204020204" pitchFamily="34" charset="-122"/>
                          <a:ea typeface="微软雅黑" panose="020B0503020204020204" pitchFamily="34" charset="-122"/>
                        </a:rPr>
                        <a:t>25,050</a:t>
                      </a:r>
                    </a:p>
                    <a:p>
                      <a:pPr algn="ctr" fontAlgn="b"/>
                      <a:r>
                        <a:rPr lang="en-US" altLang="zh-CN" sz="1050" b="0" i="0" u="none" strike="noStrike" baseline="0" dirty="0">
                          <a:solidFill>
                            <a:srgbClr val="000000"/>
                          </a:solidFill>
                          <a:effectLst/>
                          <a:latin typeface="Microsoft YaHei UI" panose="020B0503020204020204" pitchFamily="34" charset="-122"/>
                          <a:ea typeface="微软雅黑" panose="020B0503020204020204" pitchFamily="34" charset="-122"/>
                        </a:rPr>
                        <a:t>- </a:t>
                      </a:r>
                    </a:p>
                  </a:txBody>
                  <a:tcPr marL="0" marR="0" marT="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solidFill>
                      <a:schemeClr val="bg1"/>
                    </a:solidFill>
                  </a:tcPr>
                </a:tc>
                <a:tc>
                  <a:txBody>
                    <a:bodyPr/>
                    <a:lstStyle/>
                    <a:p>
                      <a:pPr algn="ctr" fontAlgn="ctr"/>
                      <a:r>
                        <a:rPr lang="en-US" altLang="zh-CN" sz="1200" b="0" i="0" u="none" strike="noStrike" baseline="0" dirty="0">
                          <a:solidFill>
                            <a:srgbClr val="000000"/>
                          </a:solidFill>
                          <a:effectLst/>
                          <a:latin typeface="Microsoft YaHei UI" panose="020B0503020204020204" pitchFamily="34" charset="-122"/>
                          <a:ea typeface="微软雅黑" panose="020B0503020204020204" pitchFamily="34" charset="-122"/>
                        </a:rPr>
                        <a:t>1%</a:t>
                      </a:r>
                    </a:p>
                  </a:txBody>
                  <a:tcPr marL="0" marR="0" marT="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solidFill>
                      <a:schemeClr val="bg1"/>
                    </a:solidFill>
                  </a:tcPr>
                </a:tc>
                <a:tc>
                  <a:txBody>
                    <a:bodyPr/>
                    <a:lstStyle/>
                    <a:p>
                      <a:pPr algn="ctr" fontAlgn="b"/>
                      <a:r>
                        <a:rPr lang="en-US" altLang="zh-CN" sz="1200" b="0" i="0" u="none" strike="noStrike" baseline="0" dirty="0">
                          <a:solidFill>
                            <a:srgbClr val="000000"/>
                          </a:solidFill>
                          <a:effectLst/>
                          <a:latin typeface="Microsoft YaHei UI" panose="020B0503020204020204" pitchFamily="34" charset="-122"/>
                          <a:ea typeface="微软雅黑" panose="020B0503020204020204" pitchFamily="34" charset="-122"/>
                        </a:rPr>
                        <a:t>3,241</a:t>
                      </a:r>
                    </a:p>
                    <a:p>
                      <a:pPr marL="0" algn="ctr" defTabSz="914400" rtl="0" eaLnBrk="1" fontAlgn="b" latinLnBrk="0" hangingPunct="1"/>
                      <a:r>
                        <a:rPr lang="en-US" altLang="zh-CN" sz="1050" b="0" i="0" u="none" strike="noStrike" kern="1200" baseline="0" dirty="0">
                          <a:solidFill>
                            <a:srgbClr val="000000"/>
                          </a:solidFill>
                          <a:effectLst/>
                          <a:latin typeface="Microsoft YaHei UI" panose="020B0503020204020204" pitchFamily="34" charset="-122"/>
                          <a:ea typeface="微软雅黑" panose="020B0503020204020204" pitchFamily="34" charset="-122"/>
                          <a:cs typeface="+mn-cs"/>
                        </a:rPr>
                        <a:t>- </a:t>
                      </a:r>
                    </a:p>
                  </a:txBody>
                  <a:tcPr marL="0" marR="0" marT="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solidFill>
                      <a:schemeClr val="bg1"/>
                    </a:solidFill>
                  </a:tcPr>
                </a:tc>
                <a:tc>
                  <a:txBody>
                    <a:bodyPr/>
                    <a:lstStyle/>
                    <a:p>
                      <a:pPr algn="ctr" fontAlgn="b"/>
                      <a:r>
                        <a:rPr lang="en-US" altLang="zh-CN" sz="1200" b="0" i="0" u="none" strike="noStrike" baseline="0" dirty="0">
                          <a:solidFill>
                            <a:srgbClr val="000000"/>
                          </a:solidFill>
                          <a:effectLst/>
                          <a:latin typeface="Microsoft YaHei UI" panose="020B0503020204020204" pitchFamily="34" charset="-122"/>
                          <a:ea typeface="微软雅黑" panose="020B0503020204020204" pitchFamily="34" charset="-122"/>
                        </a:rPr>
                        <a:t>9%</a:t>
                      </a:r>
                    </a:p>
                  </a:txBody>
                  <a:tcPr marL="0" marR="0" marT="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solidFill>
                      <a:schemeClr val="bg1"/>
                    </a:solidFill>
                  </a:tcPr>
                </a:tc>
                <a:tc>
                  <a:txBody>
                    <a:bodyPr/>
                    <a:lstStyle/>
                    <a:p>
                      <a:pPr algn="ctr" fontAlgn="b"/>
                      <a:r>
                        <a:rPr lang="en-US" altLang="zh-CN" sz="1200" b="0" i="0" u="none" strike="noStrike" baseline="0" dirty="0">
                          <a:solidFill>
                            <a:srgbClr val="000000"/>
                          </a:solidFill>
                          <a:effectLst/>
                          <a:latin typeface="Microsoft YaHei UI" panose="020B0503020204020204" pitchFamily="34" charset="-122"/>
                          <a:ea typeface="微软雅黑" panose="020B0503020204020204" pitchFamily="34" charset="-122"/>
                        </a:rPr>
                        <a:t>85</a:t>
                      </a:r>
                    </a:p>
                    <a:p>
                      <a:pPr marL="0" algn="ctr" defTabSz="914400" rtl="0" eaLnBrk="1" fontAlgn="b" latinLnBrk="0" hangingPunct="1"/>
                      <a:r>
                        <a:rPr lang="en-US" altLang="zh-CN" sz="1050" b="0" i="0" u="none" strike="noStrike" kern="1200" baseline="0" dirty="0">
                          <a:solidFill>
                            <a:srgbClr val="000000"/>
                          </a:solidFill>
                          <a:effectLst/>
                          <a:latin typeface="Microsoft YaHei UI" panose="020B0503020204020204" pitchFamily="34" charset="-122"/>
                          <a:ea typeface="微软雅黑" panose="020B0503020204020204" pitchFamily="34" charset="-122"/>
                          <a:cs typeface="+mn-cs"/>
                        </a:rPr>
                        <a:t>-</a:t>
                      </a:r>
                    </a:p>
                  </a:txBody>
                  <a:tcPr marL="0" marR="0" marT="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916722194"/>
                  </a:ext>
                </a:extLst>
              </a:tr>
            </a:tbl>
          </a:graphicData>
        </a:graphic>
      </p:graphicFrame>
      <p:graphicFrame>
        <p:nvGraphicFramePr>
          <p:cNvPr id="18" name="表格 17">
            <a:extLst>
              <a:ext uri="{FF2B5EF4-FFF2-40B4-BE49-F238E27FC236}">
                <a16:creationId xmlns:a16="http://schemas.microsoft.com/office/drawing/2014/main" id="{A5A27B04-2E22-4AB7-B9A4-325B252117EF}"/>
              </a:ext>
            </a:extLst>
          </p:cNvPr>
          <p:cNvGraphicFramePr>
            <a:graphicFrameLocks noGrp="1"/>
          </p:cNvGraphicFramePr>
          <p:nvPr>
            <p:extLst>
              <p:ext uri="{D42A27DB-BD31-4B8C-83A1-F6EECF244321}">
                <p14:modId xmlns:p14="http://schemas.microsoft.com/office/powerpoint/2010/main" val="1494403131"/>
              </p:ext>
            </p:extLst>
          </p:nvPr>
        </p:nvGraphicFramePr>
        <p:xfrm>
          <a:off x="679266" y="4145278"/>
          <a:ext cx="6505161" cy="2184403"/>
        </p:xfrm>
        <a:graphic>
          <a:graphicData uri="http://schemas.openxmlformats.org/drawingml/2006/table">
            <a:tbl>
              <a:tblPr>
                <a:tableStyleId>{5C22544A-7EE6-4342-B048-85BDC9FD1C3A}</a:tableStyleId>
              </a:tblPr>
              <a:tblGrid>
                <a:gridCol w="900000">
                  <a:extLst>
                    <a:ext uri="{9D8B030D-6E8A-4147-A177-3AD203B41FA5}">
                      <a16:colId xmlns:a16="http://schemas.microsoft.com/office/drawing/2014/main" val="1383971393"/>
                    </a:ext>
                  </a:extLst>
                </a:gridCol>
                <a:gridCol w="1868387">
                  <a:extLst>
                    <a:ext uri="{9D8B030D-6E8A-4147-A177-3AD203B41FA5}">
                      <a16:colId xmlns:a16="http://schemas.microsoft.com/office/drawing/2014/main" val="1161013586"/>
                    </a:ext>
                  </a:extLst>
                </a:gridCol>
                <a:gridCol w="1868387">
                  <a:extLst>
                    <a:ext uri="{9D8B030D-6E8A-4147-A177-3AD203B41FA5}">
                      <a16:colId xmlns:a16="http://schemas.microsoft.com/office/drawing/2014/main" val="3565465050"/>
                    </a:ext>
                  </a:extLst>
                </a:gridCol>
                <a:gridCol w="1868387">
                  <a:extLst>
                    <a:ext uri="{9D8B030D-6E8A-4147-A177-3AD203B41FA5}">
                      <a16:colId xmlns:a16="http://schemas.microsoft.com/office/drawing/2014/main" val="2001382264"/>
                    </a:ext>
                  </a:extLst>
                </a:gridCol>
              </a:tblGrid>
              <a:tr h="323615">
                <a:tc gridSpan="4">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200" b="1"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Top</a:t>
                      </a:r>
                      <a:r>
                        <a:rPr lang="zh-CN" altLang="en-US" sz="1200" b="1"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商品效果广告投放配比</a:t>
                      </a:r>
                    </a:p>
                  </a:txBody>
                  <a:tcPr marL="0" marR="0" marT="0" marB="0" anchor="ctr">
                    <a:solidFill>
                      <a:schemeClr val="accent4">
                        <a:lumMod val="40000"/>
                        <a:lumOff val="60000"/>
                      </a:schemeClr>
                    </a:solidFill>
                  </a:tcPr>
                </a:tc>
                <a:tc hMerge="1">
                  <a:txBody>
                    <a:bodyPr/>
                    <a:lstStyle/>
                    <a:p>
                      <a:pPr algn="ctr" fontAlgn="ctr"/>
                      <a:endParaRPr lang="zh-CN" altLang="en-US" sz="1100" b="0" i="0" u="none" strike="noStrike" dirty="0">
                        <a:solidFill>
                          <a:srgbClr val="000000"/>
                        </a:solidFill>
                        <a:effectLst/>
                        <a:latin typeface="+mn-ea"/>
                        <a:ea typeface="+mn-ea"/>
                      </a:endParaRPr>
                    </a:p>
                  </a:txBody>
                  <a:tcPr marL="0" marR="0" marT="0" marB="0" anchor="ctr">
                    <a:solidFill>
                      <a:schemeClr val="accent4">
                        <a:lumMod val="20000"/>
                        <a:lumOff val="80000"/>
                      </a:schemeClr>
                    </a:solidFill>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205799141"/>
                  </a:ext>
                </a:extLst>
              </a:tr>
              <a:tr h="283163">
                <a:tc>
                  <a:txBody>
                    <a:bodyPr/>
                    <a:lstStyle/>
                    <a:p>
                      <a:pPr algn="ctr" fontAlgn="ctr"/>
                      <a:r>
                        <a:rPr lang="zh-CN" altLang="en-US" sz="1100" b="0" i="0" u="none" strike="noStrike" dirty="0">
                          <a:solidFill>
                            <a:srgbClr val="000000"/>
                          </a:solidFill>
                          <a:effectLst/>
                          <a:latin typeface="微软雅黑" panose="020B0503020204020204" pitchFamily="34" charset="-122"/>
                          <a:ea typeface="微软雅黑" panose="020B0503020204020204" pitchFamily="34" charset="-122"/>
                        </a:rPr>
                        <a:t>渠道</a:t>
                      </a: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0" marR="0" marT="0" marB="0" anchor="ctr">
                    <a:solidFill>
                      <a:schemeClr val="accent4">
                        <a:lumMod val="20000"/>
                        <a:lumOff val="80000"/>
                      </a:schemeClr>
                    </a:solidFill>
                  </a:tcPr>
                </a:tc>
                <a:tc>
                  <a:txBody>
                    <a:bodyPr/>
                    <a:lstStyle/>
                    <a:p>
                      <a:pPr algn="ctr" fontAlgn="ctr"/>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Top1</a:t>
                      </a:r>
                      <a:endParaRPr lang="zh-CN" altLang="en-US" sz="110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marL="0" marR="0" marT="0" marB="0" anchor="ctr">
                    <a:solidFill>
                      <a:schemeClr val="accent4">
                        <a:lumMod val="20000"/>
                        <a:lumOff val="80000"/>
                      </a:schemeClr>
                    </a:solidFill>
                  </a:tcPr>
                </a:tc>
                <a:tc>
                  <a:txBody>
                    <a:bodyPr/>
                    <a:lstStyle/>
                    <a:p>
                      <a:pPr algn="ctr" fontAlgn="ctr"/>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Top2</a:t>
                      </a:r>
                      <a:endParaRPr lang="zh-CN" altLang="en-US" sz="110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marL="0" marR="0" marT="0" marB="0" anchor="ctr">
                    <a:solidFill>
                      <a:schemeClr val="accent4">
                        <a:lumMod val="20000"/>
                        <a:lumOff val="80000"/>
                      </a:schemeClr>
                    </a:solidFill>
                  </a:tcPr>
                </a:tc>
                <a:tc>
                  <a:txBody>
                    <a:bodyPr/>
                    <a:lstStyle/>
                    <a:p>
                      <a:pPr algn="ctr" fontAlgn="ctr"/>
                      <a:r>
                        <a:rPr lang="en-US" altLang="zh-CN" sz="1100" b="1" i="0" u="none" strike="noStrike" kern="1200" dirty="0">
                          <a:solidFill>
                            <a:schemeClr val="accent3"/>
                          </a:solidFill>
                          <a:effectLst/>
                          <a:latin typeface="微软雅黑" panose="020B0503020204020204" pitchFamily="34" charset="-122"/>
                          <a:ea typeface="微软雅黑" panose="020B0503020204020204" pitchFamily="34" charset="-122"/>
                          <a:cs typeface="+mn-cs"/>
                        </a:rPr>
                        <a:t>Top3</a:t>
                      </a:r>
                      <a:endParaRPr lang="zh-CN" altLang="en-US" sz="1100" b="1" i="0" u="none" strike="noStrike" kern="1200" dirty="0">
                        <a:solidFill>
                          <a:schemeClr val="accent3"/>
                        </a:solidFill>
                        <a:effectLst/>
                        <a:latin typeface="微软雅黑" panose="020B0503020204020204" pitchFamily="34" charset="-122"/>
                        <a:ea typeface="微软雅黑" panose="020B0503020204020204" pitchFamily="34" charset="-122"/>
                        <a:cs typeface="+mn-cs"/>
                      </a:endParaRPr>
                    </a:p>
                  </a:txBody>
                  <a:tcPr marL="0" marR="0" marT="0" marB="0" anchor="ctr">
                    <a:solidFill>
                      <a:schemeClr val="accent4">
                        <a:lumMod val="20000"/>
                        <a:lumOff val="80000"/>
                      </a:schemeClr>
                    </a:solidFill>
                  </a:tcPr>
                </a:tc>
                <a:extLst>
                  <a:ext uri="{0D108BD9-81ED-4DB2-BD59-A6C34878D82A}">
                    <a16:rowId xmlns:a16="http://schemas.microsoft.com/office/drawing/2014/main" val="950458534"/>
                  </a:ext>
                </a:extLst>
              </a:tr>
              <a:tr h="242712">
                <a:tc>
                  <a:txBody>
                    <a:bodyPr/>
                    <a:lstStyle/>
                    <a:p>
                      <a:pPr algn="ctr" fontAlgn="ctr"/>
                      <a:r>
                        <a:rPr lang="zh-CN" altLang="en-US" sz="1100" b="1" i="1" u="none" strike="noStrike" dirty="0">
                          <a:solidFill>
                            <a:schemeClr val="bg1">
                              <a:lumMod val="50000"/>
                            </a:schemeClr>
                          </a:solidFill>
                          <a:effectLst/>
                          <a:latin typeface="微软雅黑" panose="020B0503020204020204" pitchFamily="34" charset="-122"/>
                          <a:ea typeface="微软雅黑" panose="020B0503020204020204" pitchFamily="34" charset="-122"/>
                        </a:rPr>
                        <a:t>效果广告</a:t>
                      </a:r>
                      <a:r>
                        <a:rPr lang="en-US" altLang="zh-CN" sz="1100" b="1" i="1" u="none" strike="noStrike" dirty="0">
                          <a:solidFill>
                            <a:schemeClr val="bg1">
                              <a:lumMod val="50000"/>
                            </a:schemeClr>
                          </a:solidFill>
                          <a:effectLst/>
                          <a:latin typeface="微软雅黑" panose="020B0503020204020204" pitchFamily="34" charset="-122"/>
                          <a:ea typeface="微软雅黑" panose="020B0503020204020204" pitchFamily="34" charset="-122"/>
                        </a:rPr>
                        <a:t>TTL</a:t>
                      </a:r>
                    </a:p>
                  </a:txBody>
                  <a:tcPr marL="0" marR="0" marT="0" marB="0" anchor="ctr">
                    <a:solidFill>
                      <a:schemeClr val="accent4">
                        <a:lumMod val="20000"/>
                        <a:lumOff val="80000"/>
                      </a:schemeClr>
                    </a:solidFill>
                  </a:tcPr>
                </a:tc>
                <a:tc>
                  <a:txBody>
                    <a:bodyPr/>
                    <a:lstStyle/>
                    <a:p>
                      <a:pPr algn="ctr" fontAlgn="b"/>
                      <a:r>
                        <a:rPr lang="en-US" altLang="zh-CN" sz="1100" b="1" i="1" u="none" strike="noStrike" dirty="0">
                          <a:solidFill>
                            <a:schemeClr val="bg1">
                              <a:lumMod val="50000"/>
                            </a:schemeClr>
                          </a:solidFill>
                          <a:effectLst/>
                          <a:latin typeface="微软雅黑" panose="020B0503020204020204" pitchFamily="34" charset="-122"/>
                          <a:ea typeface="微软雅黑" panose="020B0503020204020204" pitchFamily="34" charset="-122"/>
                        </a:rPr>
                        <a:t>11,989</a:t>
                      </a:r>
                    </a:p>
                  </a:txBody>
                  <a:tcPr marL="0" marR="0" marT="0" marB="0" anchor="ctr">
                    <a:lnR w="9525" cap="flat" cmpd="sng" algn="ctr">
                      <a:solidFill>
                        <a:schemeClr val="accent4">
                          <a:lumMod val="20000"/>
                          <a:lumOff val="80000"/>
                        </a:schemeClr>
                      </a:solidFill>
                      <a:prstDash val="solid"/>
                      <a:round/>
                      <a:headEnd type="none" w="med" len="med"/>
                      <a:tailEnd type="none" w="med" len="med"/>
                    </a:lnR>
                    <a:lnB w="9525" cap="flat" cmpd="sng" algn="ctr">
                      <a:solidFill>
                        <a:schemeClr val="accent4">
                          <a:lumMod val="20000"/>
                          <a:lumOff val="80000"/>
                        </a:schemeClr>
                      </a:solidFill>
                      <a:prstDash val="solid"/>
                      <a:round/>
                      <a:headEnd type="none" w="med" len="med"/>
                      <a:tailEnd type="none" w="med" len="med"/>
                    </a:lnB>
                    <a:solidFill>
                      <a:schemeClr val="bg1"/>
                    </a:solidFill>
                  </a:tcPr>
                </a:tc>
                <a:tc>
                  <a:txBody>
                    <a:bodyPr/>
                    <a:lstStyle/>
                    <a:p>
                      <a:pPr algn="ctr" fontAlgn="b"/>
                      <a:r>
                        <a:rPr lang="en-US" altLang="zh-CN" sz="1100" b="1" i="1" u="none" strike="noStrike" dirty="0">
                          <a:solidFill>
                            <a:schemeClr val="bg1">
                              <a:lumMod val="50000"/>
                            </a:schemeClr>
                          </a:solidFill>
                          <a:effectLst/>
                          <a:latin typeface="微软雅黑" panose="020B0503020204020204" pitchFamily="34" charset="-122"/>
                          <a:ea typeface="微软雅黑" panose="020B0503020204020204" pitchFamily="34" charset="-122"/>
                        </a:rPr>
                        <a:t>22,383</a:t>
                      </a:r>
                    </a:p>
                  </a:txBody>
                  <a:tcPr marL="0" marR="0" marT="0" marB="0" anchor="ctr">
                    <a:lnL w="9525" cap="flat" cmpd="sng" algn="ctr">
                      <a:solidFill>
                        <a:schemeClr val="accent4">
                          <a:lumMod val="20000"/>
                          <a:lumOff val="80000"/>
                        </a:schemeClr>
                      </a:solidFill>
                      <a:prstDash val="solid"/>
                      <a:round/>
                      <a:headEnd type="none" w="med" len="med"/>
                      <a:tailEnd type="none" w="med" len="med"/>
                    </a:lnL>
                    <a:lnR w="9525" cap="flat" cmpd="sng" algn="ctr">
                      <a:solidFill>
                        <a:schemeClr val="accent4">
                          <a:lumMod val="20000"/>
                          <a:lumOff val="80000"/>
                        </a:schemeClr>
                      </a:solidFill>
                      <a:prstDash val="solid"/>
                      <a:round/>
                      <a:headEnd type="none" w="med" len="med"/>
                      <a:tailEnd type="none" w="med" len="med"/>
                    </a:lnR>
                    <a:lnB w="9525" cap="flat" cmpd="sng" algn="ctr">
                      <a:solidFill>
                        <a:schemeClr val="accent4">
                          <a:lumMod val="20000"/>
                          <a:lumOff val="80000"/>
                        </a:schemeClr>
                      </a:solidFill>
                      <a:prstDash val="solid"/>
                      <a:round/>
                      <a:headEnd type="none" w="med" len="med"/>
                      <a:tailEnd type="none" w="med" len="med"/>
                    </a:lnB>
                    <a:solidFill>
                      <a:schemeClr val="bg1"/>
                    </a:solidFill>
                  </a:tcPr>
                </a:tc>
                <a:tc>
                  <a:txBody>
                    <a:bodyPr/>
                    <a:lstStyle/>
                    <a:p>
                      <a:pPr algn="ctr" fontAlgn="b"/>
                      <a:r>
                        <a:rPr lang="en-US" altLang="zh-CN" sz="1100" b="1" i="1" u="none" strike="noStrike" dirty="0">
                          <a:solidFill>
                            <a:schemeClr val="bg1">
                              <a:lumMod val="50000"/>
                            </a:schemeClr>
                          </a:solidFill>
                          <a:effectLst/>
                          <a:latin typeface="微软雅黑" panose="020B0503020204020204" pitchFamily="34" charset="-122"/>
                          <a:ea typeface="微软雅黑" panose="020B0503020204020204" pitchFamily="34" charset="-122"/>
                        </a:rPr>
                        <a:t>10,407</a:t>
                      </a:r>
                    </a:p>
                  </a:txBody>
                  <a:tcPr marL="0" marR="0" marT="0" marB="0" anchor="ctr">
                    <a:lnL w="9525" cap="flat" cmpd="sng" algn="ctr">
                      <a:solidFill>
                        <a:schemeClr val="accent4">
                          <a:lumMod val="20000"/>
                          <a:lumOff val="80000"/>
                        </a:schemeClr>
                      </a:solidFill>
                      <a:prstDash val="solid"/>
                      <a:round/>
                      <a:headEnd type="none" w="med" len="med"/>
                      <a:tailEnd type="none" w="med" len="med"/>
                    </a:lnL>
                    <a:lnR w="9525" cap="flat" cmpd="sng" algn="ctr">
                      <a:solidFill>
                        <a:schemeClr val="accent4">
                          <a:lumMod val="20000"/>
                          <a:lumOff val="80000"/>
                        </a:schemeClr>
                      </a:solidFill>
                      <a:prstDash val="solid"/>
                      <a:round/>
                      <a:headEnd type="none" w="med" len="med"/>
                      <a:tailEnd type="none" w="med" len="med"/>
                    </a:lnR>
                    <a:lnB w="9525" cap="flat" cmpd="sng" algn="ctr">
                      <a:solidFill>
                        <a:schemeClr val="accent4">
                          <a:lumMod val="20000"/>
                          <a:lumOff val="8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486475947"/>
                  </a:ext>
                </a:extLst>
              </a:tr>
              <a:tr h="444971">
                <a:tc>
                  <a:txBody>
                    <a:bodyPr/>
                    <a:lstStyle/>
                    <a:p>
                      <a:pPr algn="ctr" fontAlgn="b"/>
                      <a:r>
                        <a:rPr lang="zh-CN" altLang="en-US" sz="1100" b="0" i="0" u="none" strike="noStrike" dirty="0">
                          <a:solidFill>
                            <a:srgbClr val="000000"/>
                          </a:solidFill>
                          <a:effectLst/>
                          <a:latin typeface="微软雅黑" panose="020B0503020204020204" pitchFamily="34" charset="-122"/>
                          <a:ea typeface="微软雅黑" panose="020B0503020204020204" pitchFamily="34" charset="-122"/>
                        </a:rPr>
                        <a:t>直通车</a:t>
                      </a:r>
                    </a:p>
                  </a:txBody>
                  <a:tcPr marL="0" marR="0" marT="0" marB="0" anchor="ctr">
                    <a:solidFill>
                      <a:schemeClr val="accent4">
                        <a:lumMod val="20000"/>
                        <a:lumOff val="80000"/>
                      </a:schemeClr>
                    </a:solidFill>
                  </a:tcPr>
                </a:tc>
                <a:tc>
                  <a:txBody>
                    <a:bodyPr/>
                    <a:lstStyle/>
                    <a:p>
                      <a:pPr algn="ctr" fontAlgn="ctr"/>
                      <a:r>
                        <a:rPr lang="en-US" altLang="zh-CN" sz="1100" b="1" i="0" u="none" strike="noStrike" dirty="0">
                          <a:solidFill>
                            <a:schemeClr val="accent6"/>
                          </a:solidFill>
                          <a:effectLst/>
                          <a:latin typeface="微软雅黑" panose="020B0503020204020204" pitchFamily="34" charset="-122"/>
                          <a:ea typeface="微软雅黑" panose="020B0503020204020204" pitchFamily="34" charset="-122"/>
                        </a:rPr>
                        <a:t>49%</a:t>
                      </a:r>
                    </a:p>
                  </a:txBody>
                  <a:tcPr marL="0" marR="0" marT="0" marB="0" anchor="ctr">
                    <a:lnR w="9525" cap="flat" cmpd="sng" algn="ctr">
                      <a:solidFill>
                        <a:schemeClr val="accent4">
                          <a:lumMod val="20000"/>
                          <a:lumOff val="80000"/>
                        </a:schemeClr>
                      </a:solidFill>
                      <a:prstDash val="solid"/>
                      <a:round/>
                      <a:headEnd type="none" w="med" len="med"/>
                      <a:tailEnd type="none" w="med" len="med"/>
                    </a:lnR>
                    <a:lnT w="9525" cap="flat" cmpd="sng" algn="ctr">
                      <a:solidFill>
                        <a:schemeClr val="accent4">
                          <a:lumMod val="20000"/>
                          <a:lumOff val="80000"/>
                        </a:schemeClr>
                      </a:solidFill>
                      <a:prstDash val="solid"/>
                      <a:round/>
                      <a:headEnd type="none" w="med" len="med"/>
                      <a:tailEnd type="none" w="med" len="med"/>
                    </a:lnT>
                    <a:lnB w="9525" cap="flat" cmpd="sng" algn="ctr">
                      <a:solidFill>
                        <a:schemeClr val="accent4">
                          <a:lumMod val="20000"/>
                          <a:lumOff val="80000"/>
                        </a:schemeClr>
                      </a:solidFill>
                      <a:prstDash val="solid"/>
                      <a:round/>
                      <a:headEnd type="none" w="med" len="med"/>
                      <a:tailEnd type="none" w="med" len="med"/>
                    </a:lnB>
                    <a:solidFill>
                      <a:schemeClr val="bg1"/>
                    </a:solid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39%</a:t>
                      </a:r>
                    </a:p>
                  </a:txBody>
                  <a:tcPr marL="0" marR="0" marT="0" marB="0" anchor="ctr">
                    <a:lnL w="9525" cap="flat" cmpd="sng" algn="ctr">
                      <a:solidFill>
                        <a:schemeClr val="accent4">
                          <a:lumMod val="20000"/>
                          <a:lumOff val="80000"/>
                        </a:schemeClr>
                      </a:solidFill>
                      <a:prstDash val="solid"/>
                      <a:round/>
                      <a:headEnd type="none" w="med" len="med"/>
                      <a:tailEnd type="none" w="med" len="med"/>
                    </a:lnL>
                    <a:lnR w="9525" cap="flat" cmpd="sng" algn="ctr">
                      <a:solidFill>
                        <a:schemeClr val="accent4">
                          <a:lumMod val="20000"/>
                          <a:lumOff val="80000"/>
                        </a:schemeClr>
                      </a:solidFill>
                      <a:prstDash val="solid"/>
                      <a:round/>
                      <a:headEnd type="none" w="med" len="med"/>
                      <a:tailEnd type="none" w="med" len="med"/>
                    </a:lnR>
                    <a:lnT w="9525" cap="flat" cmpd="sng" algn="ctr">
                      <a:solidFill>
                        <a:schemeClr val="accent4">
                          <a:lumMod val="20000"/>
                          <a:lumOff val="80000"/>
                        </a:schemeClr>
                      </a:solidFill>
                      <a:prstDash val="solid"/>
                      <a:round/>
                      <a:headEnd type="none" w="med" len="med"/>
                      <a:tailEnd type="none" w="med" len="med"/>
                    </a:lnT>
                    <a:lnB w="9525" cap="flat" cmpd="sng" algn="ctr">
                      <a:solidFill>
                        <a:schemeClr val="accent4">
                          <a:lumMod val="20000"/>
                          <a:lumOff val="80000"/>
                        </a:schemeClr>
                      </a:solidFill>
                      <a:prstDash val="solid"/>
                      <a:round/>
                      <a:headEnd type="none" w="med" len="med"/>
                      <a:tailEnd type="none" w="med" len="med"/>
                    </a:lnB>
                    <a:solidFill>
                      <a:schemeClr val="bg1"/>
                    </a:solid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24%</a:t>
                      </a:r>
                    </a:p>
                  </a:txBody>
                  <a:tcPr marL="0" marR="0" marT="0" marB="0" anchor="ctr">
                    <a:lnL w="9525" cap="flat" cmpd="sng" algn="ctr">
                      <a:solidFill>
                        <a:schemeClr val="accent4">
                          <a:lumMod val="20000"/>
                          <a:lumOff val="80000"/>
                        </a:schemeClr>
                      </a:solidFill>
                      <a:prstDash val="solid"/>
                      <a:round/>
                      <a:headEnd type="none" w="med" len="med"/>
                      <a:tailEnd type="none" w="med" len="med"/>
                    </a:lnL>
                    <a:lnR w="9525" cap="flat" cmpd="sng" algn="ctr">
                      <a:solidFill>
                        <a:schemeClr val="accent4">
                          <a:lumMod val="20000"/>
                          <a:lumOff val="80000"/>
                        </a:schemeClr>
                      </a:solidFill>
                      <a:prstDash val="solid"/>
                      <a:round/>
                      <a:headEnd type="none" w="med" len="med"/>
                      <a:tailEnd type="none" w="med" len="med"/>
                    </a:lnR>
                    <a:lnT w="9525" cap="flat" cmpd="sng" algn="ctr">
                      <a:solidFill>
                        <a:schemeClr val="accent4">
                          <a:lumMod val="20000"/>
                          <a:lumOff val="80000"/>
                        </a:schemeClr>
                      </a:solidFill>
                      <a:prstDash val="solid"/>
                      <a:round/>
                      <a:headEnd type="none" w="med" len="med"/>
                      <a:tailEnd type="none" w="med" len="med"/>
                    </a:lnT>
                    <a:lnB w="9525" cap="flat" cmpd="sng" algn="ctr">
                      <a:solidFill>
                        <a:schemeClr val="accent4">
                          <a:lumMod val="20000"/>
                          <a:lumOff val="8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644686864"/>
                  </a:ext>
                </a:extLst>
              </a:tr>
              <a:tr h="444971">
                <a:tc>
                  <a:txBody>
                    <a:bodyPr/>
                    <a:lstStyle/>
                    <a:p>
                      <a:pPr algn="ctr" fontAlgn="b"/>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万相台</a:t>
                      </a:r>
                    </a:p>
                  </a:txBody>
                  <a:tcPr marL="0" marR="0" marT="0" marB="0" anchor="ctr">
                    <a:solidFill>
                      <a:schemeClr val="accent4">
                        <a:lumMod val="20000"/>
                        <a:lumOff val="80000"/>
                      </a:schemeClr>
                    </a:solid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47%</a:t>
                      </a:r>
                    </a:p>
                  </a:txBody>
                  <a:tcPr marL="0" marR="0" marT="0" marB="0" anchor="ctr">
                    <a:lnR w="9525" cap="flat" cmpd="sng" algn="ctr">
                      <a:solidFill>
                        <a:schemeClr val="accent4">
                          <a:lumMod val="20000"/>
                          <a:lumOff val="80000"/>
                        </a:schemeClr>
                      </a:solidFill>
                      <a:prstDash val="solid"/>
                      <a:round/>
                      <a:headEnd type="none" w="med" len="med"/>
                      <a:tailEnd type="none" w="med" len="med"/>
                    </a:lnR>
                    <a:lnT w="9525" cap="flat" cmpd="sng" algn="ctr">
                      <a:solidFill>
                        <a:schemeClr val="accent4">
                          <a:lumMod val="20000"/>
                          <a:lumOff val="80000"/>
                        </a:schemeClr>
                      </a:solidFill>
                      <a:prstDash val="solid"/>
                      <a:round/>
                      <a:headEnd type="none" w="med" len="med"/>
                      <a:tailEnd type="none" w="med" len="med"/>
                    </a:lnT>
                    <a:lnB w="9525" cap="flat" cmpd="sng" algn="ctr">
                      <a:solidFill>
                        <a:schemeClr val="accent4">
                          <a:lumMod val="20000"/>
                          <a:lumOff val="80000"/>
                        </a:schemeClr>
                      </a:solidFill>
                      <a:prstDash val="solid"/>
                      <a:round/>
                      <a:headEnd type="none" w="med" len="med"/>
                      <a:tailEnd type="none" w="med" len="med"/>
                    </a:lnB>
                    <a:solidFill>
                      <a:schemeClr val="bg1"/>
                    </a:solid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29%</a:t>
                      </a:r>
                    </a:p>
                  </a:txBody>
                  <a:tcPr marL="0" marR="0" marT="0" marB="0" anchor="ctr">
                    <a:lnL w="9525" cap="flat" cmpd="sng" algn="ctr">
                      <a:solidFill>
                        <a:schemeClr val="accent4">
                          <a:lumMod val="20000"/>
                          <a:lumOff val="80000"/>
                        </a:schemeClr>
                      </a:solidFill>
                      <a:prstDash val="solid"/>
                      <a:round/>
                      <a:headEnd type="none" w="med" len="med"/>
                      <a:tailEnd type="none" w="med" len="med"/>
                    </a:lnL>
                    <a:lnR w="9525" cap="flat" cmpd="sng" algn="ctr">
                      <a:solidFill>
                        <a:schemeClr val="accent4">
                          <a:lumMod val="20000"/>
                          <a:lumOff val="80000"/>
                        </a:schemeClr>
                      </a:solidFill>
                      <a:prstDash val="solid"/>
                      <a:round/>
                      <a:headEnd type="none" w="med" len="med"/>
                      <a:tailEnd type="none" w="med" len="med"/>
                    </a:lnR>
                    <a:lnT w="9525" cap="flat" cmpd="sng" algn="ctr">
                      <a:solidFill>
                        <a:schemeClr val="accent4">
                          <a:lumMod val="20000"/>
                          <a:lumOff val="80000"/>
                        </a:schemeClr>
                      </a:solidFill>
                      <a:prstDash val="solid"/>
                      <a:round/>
                      <a:headEnd type="none" w="med" len="med"/>
                      <a:tailEnd type="none" w="med" len="med"/>
                    </a:lnT>
                    <a:lnB w="9525" cap="flat" cmpd="sng" algn="ctr">
                      <a:solidFill>
                        <a:schemeClr val="accent4">
                          <a:lumMod val="20000"/>
                          <a:lumOff val="80000"/>
                        </a:schemeClr>
                      </a:solidFill>
                      <a:prstDash val="solid"/>
                      <a:round/>
                      <a:headEnd type="none" w="med" len="med"/>
                      <a:tailEnd type="none" w="med" len="med"/>
                    </a:lnB>
                    <a:solidFill>
                      <a:schemeClr val="bg1"/>
                    </a:solid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47%</a:t>
                      </a:r>
                    </a:p>
                  </a:txBody>
                  <a:tcPr marL="0" marR="0" marT="0" marB="0" anchor="ctr">
                    <a:lnL w="9525" cap="flat" cmpd="sng" algn="ctr">
                      <a:solidFill>
                        <a:schemeClr val="accent4">
                          <a:lumMod val="20000"/>
                          <a:lumOff val="80000"/>
                        </a:schemeClr>
                      </a:solidFill>
                      <a:prstDash val="solid"/>
                      <a:round/>
                      <a:headEnd type="none" w="med" len="med"/>
                      <a:tailEnd type="none" w="med" len="med"/>
                    </a:lnL>
                    <a:lnR w="9525" cap="flat" cmpd="sng" algn="ctr">
                      <a:solidFill>
                        <a:schemeClr val="accent4">
                          <a:lumMod val="20000"/>
                          <a:lumOff val="80000"/>
                        </a:schemeClr>
                      </a:solidFill>
                      <a:prstDash val="solid"/>
                      <a:round/>
                      <a:headEnd type="none" w="med" len="med"/>
                      <a:tailEnd type="none" w="med" len="med"/>
                    </a:lnR>
                    <a:lnT w="9525" cap="flat" cmpd="sng" algn="ctr">
                      <a:solidFill>
                        <a:schemeClr val="accent4">
                          <a:lumMod val="20000"/>
                          <a:lumOff val="80000"/>
                        </a:schemeClr>
                      </a:solidFill>
                      <a:prstDash val="solid"/>
                      <a:round/>
                      <a:headEnd type="none" w="med" len="med"/>
                      <a:tailEnd type="none" w="med" len="med"/>
                    </a:lnT>
                    <a:lnB w="9525" cap="flat" cmpd="sng" algn="ctr">
                      <a:solidFill>
                        <a:schemeClr val="accent4">
                          <a:lumMod val="20000"/>
                          <a:lumOff val="8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812498798"/>
                  </a:ext>
                </a:extLst>
              </a:tr>
              <a:tr h="444971">
                <a:tc>
                  <a:txBody>
                    <a:bodyPr/>
                    <a:lstStyle/>
                    <a:p>
                      <a:pPr algn="ctr" fontAlgn="b"/>
                      <a:r>
                        <a:rPr lang="zh-CN" altLang="en-US" sz="1100" b="0" i="0" u="none" strike="noStrike" dirty="0">
                          <a:solidFill>
                            <a:srgbClr val="000000"/>
                          </a:solidFill>
                          <a:effectLst/>
                          <a:latin typeface="微软雅黑" panose="020B0503020204020204" pitchFamily="34" charset="-122"/>
                          <a:ea typeface="微软雅黑" panose="020B0503020204020204" pitchFamily="34" charset="-122"/>
                        </a:rPr>
                        <a:t>引力魔方</a:t>
                      </a:r>
                    </a:p>
                  </a:txBody>
                  <a:tcPr marL="0" marR="0" marT="0" marB="0" anchor="ctr">
                    <a:solidFill>
                      <a:schemeClr val="accent4">
                        <a:lumMod val="20000"/>
                        <a:lumOff val="80000"/>
                      </a:schemeClr>
                    </a:solid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4%</a:t>
                      </a:r>
                    </a:p>
                  </a:txBody>
                  <a:tcPr marL="0" marR="0" marT="0" marB="0" anchor="ctr">
                    <a:lnR w="9525" cap="flat" cmpd="sng" algn="ctr">
                      <a:solidFill>
                        <a:schemeClr val="accent4">
                          <a:lumMod val="20000"/>
                          <a:lumOff val="80000"/>
                        </a:schemeClr>
                      </a:solidFill>
                      <a:prstDash val="solid"/>
                      <a:round/>
                      <a:headEnd type="none" w="med" len="med"/>
                      <a:tailEnd type="none" w="med" len="med"/>
                    </a:lnR>
                    <a:lnT w="9525" cap="flat" cmpd="sng" algn="ctr">
                      <a:solidFill>
                        <a:schemeClr val="accent4">
                          <a:lumMod val="20000"/>
                          <a:lumOff val="80000"/>
                        </a:schemeClr>
                      </a:solidFill>
                      <a:prstDash val="solid"/>
                      <a:round/>
                      <a:headEnd type="none" w="med" len="med"/>
                      <a:tailEnd type="none" w="med" len="med"/>
                    </a:lnT>
                    <a:lnB w="9525" cap="flat" cmpd="sng" algn="ctr">
                      <a:solidFill>
                        <a:schemeClr val="accent4">
                          <a:lumMod val="20000"/>
                          <a:lumOff val="80000"/>
                        </a:schemeClr>
                      </a:solidFill>
                      <a:prstDash val="solid"/>
                      <a:round/>
                      <a:headEnd type="none" w="med" len="med"/>
                      <a:tailEnd type="none" w="med" len="med"/>
                    </a:lnB>
                    <a:solidFill>
                      <a:schemeClr val="bg1"/>
                    </a:solidFill>
                  </a:tcPr>
                </a:tc>
                <a:tc>
                  <a:txBody>
                    <a:bodyPr/>
                    <a:lstStyle/>
                    <a:p>
                      <a:pPr marL="0" algn="ctr" defTabSz="914400" rtl="0" eaLnBrk="1" fontAlgn="ctr" latinLnBrk="0" hangingPunct="1"/>
                      <a:r>
                        <a:rPr lang="en-US" altLang="zh-CN" sz="1100" b="1" i="0" u="none" strike="noStrike" kern="1200" dirty="0">
                          <a:solidFill>
                            <a:schemeClr val="accent6"/>
                          </a:solidFill>
                          <a:effectLst/>
                          <a:latin typeface="微软雅黑" panose="020B0503020204020204" pitchFamily="34" charset="-122"/>
                          <a:ea typeface="微软雅黑" panose="020B0503020204020204" pitchFamily="34" charset="-122"/>
                          <a:cs typeface="+mn-cs"/>
                        </a:rPr>
                        <a:t>31%</a:t>
                      </a:r>
                    </a:p>
                  </a:txBody>
                  <a:tcPr marL="0" marR="0" marT="0" marB="0" anchor="ctr">
                    <a:lnL w="9525" cap="flat" cmpd="sng" algn="ctr">
                      <a:solidFill>
                        <a:schemeClr val="accent4">
                          <a:lumMod val="20000"/>
                          <a:lumOff val="80000"/>
                        </a:schemeClr>
                      </a:solidFill>
                      <a:prstDash val="solid"/>
                      <a:round/>
                      <a:headEnd type="none" w="med" len="med"/>
                      <a:tailEnd type="none" w="med" len="med"/>
                    </a:lnL>
                    <a:lnR w="9525" cap="flat" cmpd="sng" algn="ctr">
                      <a:solidFill>
                        <a:schemeClr val="accent4">
                          <a:lumMod val="20000"/>
                          <a:lumOff val="80000"/>
                        </a:schemeClr>
                      </a:solidFill>
                      <a:prstDash val="solid"/>
                      <a:round/>
                      <a:headEnd type="none" w="med" len="med"/>
                      <a:tailEnd type="none" w="med" len="med"/>
                    </a:lnR>
                    <a:lnT w="9525" cap="flat" cmpd="sng" algn="ctr">
                      <a:solidFill>
                        <a:schemeClr val="accent4">
                          <a:lumMod val="20000"/>
                          <a:lumOff val="80000"/>
                        </a:schemeClr>
                      </a:solidFill>
                      <a:prstDash val="solid"/>
                      <a:round/>
                      <a:headEnd type="none" w="med" len="med"/>
                      <a:tailEnd type="none" w="med" len="med"/>
                    </a:lnT>
                    <a:lnB w="9525" cap="flat" cmpd="sng" algn="ctr">
                      <a:solidFill>
                        <a:schemeClr val="accent4">
                          <a:lumMod val="20000"/>
                          <a:lumOff val="80000"/>
                        </a:schemeClr>
                      </a:solidFill>
                      <a:prstDash val="solid"/>
                      <a:round/>
                      <a:headEnd type="none" w="med" len="med"/>
                      <a:tailEnd type="none" w="med" len="med"/>
                    </a:lnB>
                    <a:solidFill>
                      <a:schemeClr val="bg1"/>
                    </a:solidFill>
                  </a:tcPr>
                </a:tc>
                <a:tc>
                  <a:txBody>
                    <a:bodyPr/>
                    <a:lstStyle/>
                    <a:p>
                      <a:pPr marL="0" algn="ctr" defTabSz="914400" rtl="0" eaLnBrk="1" fontAlgn="ctr" latinLnBrk="0" hangingPunct="1"/>
                      <a:r>
                        <a:rPr lang="en-US" altLang="zh-CN" sz="1100" b="1" i="0" u="none" strike="noStrike" kern="1200" dirty="0">
                          <a:solidFill>
                            <a:schemeClr val="accent6"/>
                          </a:solidFill>
                          <a:effectLst/>
                          <a:latin typeface="微软雅黑" panose="020B0503020204020204" pitchFamily="34" charset="-122"/>
                          <a:ea typeface="微软雅黑" panose="020B0503020204020204" pitchFamily="34" charset="-122"/>
                          <a:cs typeface="+mn-cs"/>
                        </a:rPr>
                        <a:t>28%</a:t>
                      </a:r>
                    </a:p>
                  </a:txBody>
                  <a:tcPr marL="0" marR="0" marT="0" marB="0" anchor="ctr">
                    <a:lnL w="9525" cap="flat" cmpd="sng" algn="ctr">
                      <a:solidFill>
                        <a:schemeClr val="accent4">
                          <a:lumMod val="20000"/>
                          <a:lumOff val="80000"/>
                        </a:schemeClr>
                      </a:solidFill>
                      <a:prstDash val="solid"/>
                      <a:round/>
                      <a:headEnd type="none" w="med" len="med"/>
                      <a:tailEnd type="none" w="med" len="med"/>
                    </a:lnL>
                    <a:lnR w="9525" cap="flat" cmpd="sng" algn="ctr">
                      <a:solidFill>
                        <a:schemeClr val="accent4">
                          <a:lumMod val="20000"/>
                          <a:lumOff val="80000"/>
                        </a:schemeClr>
                      </a:solidFill>
                      <a:prstDash val="solid"/>
                      <a:round/>
                      <a:headEnd type="none" w="med" len="med"/>
                      <a:tailEnd type="none" w="med" len="med"/>
                    </a:lnR>
                    <a:lnT w="9525" cap="flat" cmpd="sng" algn="ctr">
                      <a:solidFill>
                        <a:schemeClr val="accent4">
                          <a:lumMod val="20000"/>
                          <a:lumOff val="80000"/>
                        </a:schemeClr>
                      </a:solidFill>
                      <a:prstDash val="solid"/>
                      <a:round/>
                      <a:headEnd type="none" w="med" len="med"/>
                      <a:tailEnd type="none" w="med" len="med"/>
                    </a:lnT>
                    <a:lnB w="9525" cap="flat" cmpd="sng" algn="ctr">
                      <a:solidFill>
                        <a:schemeClr val="accent4">
                          <a:lumMod val="20000"/>
                          <a:lumOff val="8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552100675"/>
                  </a:ext>
                </a:extLst>
              </a:tr>
            </a:tbl>
          </a:graphicData>
        </a:graphic>
      </p:graphicFrame>
      <p:sp>
        <p:nvSpPr>
          <p:cNvPr id="21" name="文本框 20">
            <a:extLst>
              <a:ext uri="{FF2B5EF4-FFF2-40B4-BE49-F238E27FC236}">
                <a16:creationId xmlns:a16="http://schemas.microsoft.com/office/drawing/2014/main" id="{5D0431A6-0438-4AF3-8866-A1CF52491CDB}"/>
              </a:ext>
            </a:extLst>
          </p:cNvPr>
          <p:cNvSpPr txBox="1"/>
          <p:nvPr/>
        </p:nvSpPr>
        <p:spPr>
          <a:xfrm>
            <a:off x="7613320" y="4239006"/>
            <a:ext cx="3864573" cy="461665"/>
          </a:xfrm>
          <a:prstGeom prst="rect">
            <a:avLst/>
          </a:prstGeom>
          <a:noFill/>
        </p:spPr>
        <p:txBody>
          <a:bodyPr wrap="square" rtlCol="0">
            <a:spAutoFit/>
          </a:bodyPr>
          <a:lstStyle/>
          <a:p>
            <a:r>
              <a:rPr lang="zh-CN" altLang="en-US" sz="1200" dirty="0">
                <a:solidFill>
                  <a:schemeClr val="tx1">
                    <a:lumMod val="75000"/>
                    <a:lumOff val="25000"/>
                  </a:schemeClr>
                </a:solidFill>
              </a:rPr>
              <a:t>双</a:t>
            </a:r>
            <a:r>
              <a:rPr lang="en-US" altLang="zh-CN" sz="1200" dirty="0">
                <a:solidFill>
                  <a:schemeClr val="tx1">
                    <a:lumMod val="75000"/>
                    <a:lumOff val="25000"/>
                  </a:schemeClr>
                </a:solidFill>
              </a:rPr>
              <a:t>12</a:t>
            </a:r>
            <a:r>
              <a:rPr lang="zh-CN" altLang="en-US" sz="1200" dirty="0">
                <a:solidFill>
                  <a:schemeClr val="tx1">
                    <a:lumMod val="75000"/>
                    <a:lumOff val="25000"/>
                  </a:schemeClr>
                </a:solidFill>
              </a:rPr>
              <a:t>年终好价节商品额外赠送花瓣杯，且赠品在评论提及度较高</a:t>
            </a:r>
          </a:p>
        </p:txBody>
      </p:sp>
      <p:sp>
        <p:nvSpPr>
          <p:cNvPr id="22" name="矩形 21">
            <a:extLst>
              <a:ext uri="{FF2B5EF4-FFF2-40B4-BE49-F238E27FC236}">
                <a16:creationId xmlns:a16="http://schemas.microsoft.com/office/drawing/2014/main" id="{F893AD58-1B93-404F-A8A1-47DE23BA6DF4}"/>
              </a:ext>
            </a:extLst>
          </p:cNvPr>
          <p:cNvSpPr/>
          <p:nvPr/>
        </p:nvSpPr>
        <p:spPr>
          <a:xfrm>
            <a:off x="7543656" y="4155994"/>
            <a:ext cx="3969073" cy="2173689"/>
          </a:xfrm>
          <a:prstGeom prst="rect">
            <a:avLst/>
          </a:prstGeom>
          <a:noFill/>
          <a:ln w="19050">
            <a:solidFill>
              <a:schemeClr val="accent4"/>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400" dirty="0">
              <a:solidFill>
                <a:schemeClr val="tx1"/>
              </a:solidFill>
              <a:latin typeface="微软雅黑" panose="020B0503020204020204" pitchFamily="34" charset="-122"/>
              <a:ea typeface="微软雅黑" panose="020B0503020204020204" pitchFamily="34" charset="-122"/>
              <a:sym typeface="微软雅黑" panose="020B0503020204020204" pitchFamily="34" charset="-122"/>
            </a:endParaRPr>
          </a:p>
        </p:txBody>
      </p:sp>
      <p:cxnSp>
        <p:nvCxnSpPr>
          <p:cNvPr id="23" name="直接连接符 22">
            <a:extLst>
              <a:ext uri="{FF2B5EF4-FFF2-40B4-BE49-F238E27FC236}">
                <a16:creationId xmlns:a16="http://schemas.microsoft.com/office/drawing/2014/main" id="{649E8E17-8B99-410D-88BE-C343719ECF54}"/>
              </a:ext>
            </a:extLst>
          </p:cNvPr>
          <p:cNvCxnSpPr>
            <a:cxnSpLocks/>
          </p:cNvCxnSpPr>
          <p:nvPr/>
        </p:nvCxnSpPr>
        <p:spPr>
          <a:xfrm>
            <a:off x="6568205" y="4656534"/>
            <a:ext cx="949181" cy="0"/>
          </a:xfrm>
          <a:prstGeom prst="line">
            <a:avLst/>
          </a:prstGeom>
          <a:ln w="19050">
            <a:solidFill>
              <a:schemeClr val="accent3"/>
            </a:solidFill>
            <a:prstDash val="dash"/>
          </a:ln>
        </p:spPr>
        <p:style>
          <a:lnRef idx="1">
            <a:schemeClr val="accent1"/>
          </a:lnRef>
          <a:fillRef idx="0">
            <a:schemeClr val="accent1"/>
          </a:fillRef>
          <a:effectRef idx="0">
            <a:schemeClr val="accent1"/>
          </a:effectRef>
          <a:fontRef idx="minor">
            <a:schemeClr val="tx1"/>
          </a:fontRef>
        </p:style>
      </p:cxnSp>
      <p:pic>
        <p:nvPicPr>
          <p:cNvPr id="27" name="图片 26">
            <a:extLst>
              <a:ext uri="{FF2B5EF4-FFF2-40B4-BE49-F238E27FC236}">
                <a16:creationId xmlns:a16="http://schemas.microsoft.com/office/drawing/2014/main" id="{5572139B-E5B9-44D3-B5C4-1234E0807C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23747" y="4834376"/>
            <a:ext cx="996776" cy="1353954"/>
          </a:xfrm>
          <a:prstGeom prst="rect">
            <a:avLst/>
          </a:prstGeom>
          <a:effectLst>
            <a:outerShdw blurRad="50800" dist="38100" dir="2700000" algn="tl" rotWithShape="0">
              <a:prstClr val="black">
                <a:alpha val="40000"/>
              </a:prstClr>
            </a:outerShdw>
          </a:effectLst>
        </p:spPr>
      </p:pic>
      <p:pic>
        <p:nvPicPr>
          <p:cNvPr id="29" name="图片 28">
            <a:extLst>
              <a:ext uri="{FF2B5EF4-FFF2-40B4-BE49-F238E27FC236}">
                <a16:creationId xmlns:a16="http://schemas.microsoft.com/office/drawing/2014/main" id="{6D75F9BA-E482-471C-9D3B-3E9D3CE11E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96108" y="4845690"/>
            <a:ext cx="1299797" cy="1353955"/>
          </a:xfrm>
          <a:prstGeom prst="rect">
            <a:avLst/>
          </a:prstGeom>
          <a:effectLst>
            <a:outerShdw blurRad="50800" dist="38100" dir="2700000" algn="tl" rotWithShape="0">
              <a:prstClr val="black">
                <a:alpha val="40000"/>
              </a:prstClr>
            </a:outerShdw>
          </a:effectLst>
        </p:spPr>
      </p:pic>
      <p:pic>
        <p:nvPicPr>
          <p:cNvPr id="31" name="图片 30">
            <a:extLst>
              <a:ext uri="{FF2B5EF4-FFF2-40B4-BE49-F238E27FC236}">
                <a16:creationId xmlns:a16="http://schemas.microsoft.com/office/drawing/2014/main" id="{047F3A67-D6C0-40A2-8264-4837644BAC7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71490" y="4837790"/>
            <a:ext cx="1155033" cy="1353955"/>
          </a:xfrm>
          <a:prstGeom prst="rect">
            <a:avLst/>
          </a:prstGeom>
        </p:spPr>
      </p:pic>
    </p:spTree>
    <p:extLst>
      <p:ext uri="{BB962C8B-B14F-4D97-AF65-F5344CB8AC3E}">
        <p14:creationId xmlns:p14="http://schemas.microsoft.com/office/powerpoint/2010/main" val="369029793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2" name="表格 11">
            <a:extLst>
              <a:ext uri="{FF2B5EF4-FFF2-40B4-BE49-F238E27FC236}">
                <a16:creationId xmlns:a16="http://schemas.microsoft.com/office/drawing/2014/main" id="{30C945F5-3E3B-492B-A80A-06F2BE6239B2}"/>
              </a:ext>
            </a:extLst>
          </p:cNvPr>
          <p:cNvGraphicFramePr>
            <a:graphicFrameLocks noGrp="1"/>
          </p:cNvGraphicFramePr>
          <p:nvPr>
            <p:extLst>
              <p:ext uri="{D42A27DB-BD31-4B8C-83A1-F6EECF244321}">
                <p14:modId xmlns:p14="http://schemas.microsoft.com/office/powerpoint/2010/main" val="2811289182"/>
              </p:ext>
            </p:extLst>
          </p:nvPr>
        </p:nvGraphicFramePr>
        <p:xfrm>
          <a:off x="713064" y="2211617"/>
          <a:ext cx="5671600" cy="4051696"/>
        </p:xfrm>
        <a:graphic>
          <a:graphicData uri="http://schemas.openxmlformats.org/drawingml/2006/table">
            <a:tbl>
              <a:tblPr firstRow="1" bandRow="1">
                <a:tableStyleId>{5C22544A-7EE6-4342-B048-85BDC9FD1C3A}</a:tableStyleId>
              </a:tblPr>
              <a:tblGrid>
                <a:gridCol w="4925440">
                  <a:extLst>
                    <a:ext uri="{9D8B030D-6E8A-4147-A177-3AD203B41FA5}">
                      <a16:colId xmlns:a16="http://schemas.microsoft.com/office/drawing/2014/main" val="645546376"/>
                    </a:ext>
                  </a:extLst>
                </a:gridCol>
                <a:gridCol w="746160">
                  <a:extLst>
                    <a:ext uri="{9D8B030D-6E8A-4147-A177-3AD203B41FA5}">
                      <a16:colId xmlns:a16="http://schemas.microsoft.com/office/drawing/2014/main" val="331858778"/>
                    </a:ext>
                  </a:extLst>
                </a:gridCol>
              </a:tblGrid>
              <a:tr h="368336">
                <a:tc>
                  <a:txBody>
                    <a:bodyPr/>
                    <a:lstStyle/>
                    <a:p>
                      <a:pPr marL="0" algn="l" defTabSz="914400" rtl="0" eaLnBrk="1" latinLnBrk="0" hangingPunct="1"/>
                      <a:endParaRPr lang="zh-CN" altLang="en-US" sz="1800" kern="1200" dirty="0">
                        <a:solidFill>
                          <a:schemeClr val="dk1"/>
                        </a:solidFill>
                        <a:latin typeface="+mn-lt"/>
                        <a:ea typeface="+mn-ea"/>
                        <a:cs typeface="+mn-cs"/>
                      </a:endParaRPr>
                    </a:p>
                  </a:txBody>
                  <a:tcPr>
                    <a:noFill/>
                  </a:tcPr>
                </a:tc>
                <a:tc>
                  <a:txBody>
                    <a:bodyPr/>
                    <a:lstStyle/>
                    <a:p>
                      <a:pPr marL="0" algn="l" defTabSz="914400" rtl="0" eaLnBrk="1" latinLnBrk="0" hangingPunct="1"/>
                      <a:endParaRPr lang="zh-CN" altLang="en-US" sz="1800" kern="1200" dirty="0">
                        <a:solidFill>
                          <a:schemeClr val="dk1"/>
                        </a:solidFill>
                        <a:latin typeface="+mn-lt"/>
                        <a:ea typeface="+mn-ea"/>
                        <a:cs typeface="+mn-cs"/>
                      </a:endParaRPr>
                    </a:p>
                  </a:txBody>
                  <a:tcPr>
                    <a:noFill/>
                  </a:tcPr>
                </a:tc>
                <a:extLst>
                  <a:ext uri="{0D108BD9-81ED-4DB2-BD59-A6C34878D82A}">
                    <a16:rowId xmlns:a16="http://schemas.microsoft.com/office/drawing/2014/main" val="3697621522"/>
                  </a:ext>
                </a:extLst>
              </a:tr>
              <a:tr h="368336">
                <a:tc>
                  <a:txBody>
                    <a:bodyPr/>
                    <a:lstStyle/>
                    <a:p>
                      <a:endParaRPr lang="zh-CN" altLang="en-US" dirty="0"/>
                    </a:p>
                  </a:txBody>
                  <a:tcPr>
                    <a:solidFill>
                      <a:schemeClr val="bg2"/>
                    </a:solidFill>
                  </a:tcPr>
                </a:tc>
                <a:tc>
                  <a:txBody>
                    <a:bodyPr/>
                    <a:lstStyle/>
                    <a:p>
                      <a:pPr algn="ctr" fontAlgn="ctr"/>
                      <a:r>
                        <a:rPr lang="en-US" altLang="zh-CN" sz="1100" b="0" i="0" u="none" strike="noStrike" dirty="0">
                          <a:solidFill>
                            <a:srgbClr val="C00000"/>
                          </a:solidFill>
                          <a:effectLst/>
                          <a:latin typeface="微软雅黑" panose="020B0503020204020204" pitchFamily="34" charset="-122"/>
                          <a:ea typeface="微软雅黑" panose="020B0503020204020204" pitchFamily="34" charset="-122"/>
                        </a:rPr>
                        <a:t>-1pp</a:t>
                      </a:r>
                    </a:p>
                  </a:txBody>
                  <a:tcPr marL="0" marR="0" marT="0" marB="0" anchor="ctr">
                    <a:solidFill>
                      <a:schemeClr val="bg2"/>
                    </a:solidFill>
                  </a:tcPr>
                </a:tc>
                <a:extLst>
                  <a:ext uri="{0D108BD9-81ED-4DB2-BD59-A6C34878D82A}">
                    <a16:rowId xmlns:a16="http://schemas.microsoft.com/office/drawing/2014/main" val="2686538589"/>
                  </a:ext>
                </a:extLst>
              </a:tr>
              <a:tr h="368336">
                <a:tc>
                  <a:txBody>
                    <a:bodyPr/>
                    <a:lstStyle/>
                    <a:p>
                      <a:endParaRPr lang="zh-CN" altLang="en-US" dirty="0"/>
                    </a:p>
                  </a:txBody>
                  <a:tcPr>
                    <a:solidFill>
                      <a:schemeClr val="bg1"/>
                    </a:solidFill>
                  </a:tcPr>
                </a:tc>
                <a:tc>
                  <a:txBody>
                    <a:bodyPr/>
                    <a:lstStyle/>
                    <a:p>
                      <a:pPr algn="ctr" fontAlgn="ctr"/>
                      <a:r>
                        <a:rPr lang="en-US" altLang="zh-CN" sz="1100" b="0" i="0" u="none" strike="noStrike" dirty="0">
                          <a:solidFill>
                            <a:srgbClr val="C00000"/>
                          </a:solidFill>
                          <a:effectLst/>
                          <a:latin typeface="微软雅黑" panose="020B0503020204020204" pitchFamily="34" charset="-122"/>
                          <a:ea typeface="微软雅黑" panose="020B0503020204020204" pitchFamily="34" charset="-122"/>
                        </a:rPr>
                        <a:t>-2pp</a:t>
                      </a:r>
                    </a:p>
                  </a:txBody>
                  <a:tcPr marL="0" marR="0" marT="0" marB="0" anchor="ctr">
                    <a:solidFill>
                      <a:schemeClr val="bg1"/>
                    </a:solidFill>
                  </a:tcPr>
                </a:tc>
                <a:extLst>
                  <a:ext uri="{0D108BD9-81ED-4DB2-BD59-A6C34878D82A}">
                    <a16:rowId xmlns:a16="http://schemas.microsoft.com/office/drawing/2014/main" val="3292343273"/>
                  </a:ext>
                </a:extLst>
              </a:tr>
              <a:tr h="368336">
                <a:tc>
                  <a:txBody>
                    <a:bodyPr/>
                    <a:lstStyle/>
                    <a:p>
                      <a:endParaRPr lang="zh-CN" altLang="en-US" dirty="0"/>
                    </a:p>
                  </a:txBody>
                  <a:tcPr>
                    <a:solidFill>
                      <a:schemeClr val="bg2"/>
                    </a:solid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a:t>
                      </a:r>
                    </a:p>
                  </a:txBody>
                  <a:tcPr marL="0" marR="0" marT="0" marB="0" anchor="ctr">
                    <a:solidFill>
                      <a:schemeClr val="bg2"/>
                    </a:solidFill>
                  </a:tcPr>
                </a:tc>
                <a:extLst>
                  <a:ext uri="{0D108BD9-81ED-4DB2-BD59-A6C34878D82A}">
                    <a16:rowId xmlns:a16="http://schemas.microsoft.com/office/drawing/2014/main" val="4180401392"/>
                  </a:ext>
                </a:extLst>
              </a:tr>
              <a:tr h="368336">
                <a:tc>
                  <a:txBody>
                    <a:bodyPr/>
                    <a:lstStyle/>
                    <a:p>
                      <a:endParaRPr lang="zh-CN" altLang="en-US" dirty="0"/>
                    </a:p>
                  </a:txBody>
                  <a:tcPr>
                    <a:solidFill>
                      <a:schemeClr val="bg1"/>
                    </a:solidFill>
                  </a:tcPr>
                </a:tc>
                <a:tc>
                  <a:txBody>
                    <a:bodyPr/>
                    <a:lstStyle/>
                    <a:p>
                      <a:pPr algn="ctr" fontAlgn="ctr"/>
                      <a:r>
                        <a:rPr lang="en-US" altLang="zh-CN" sz="1100" b="0" i="0" u="none" strike="noStrike" dirty="0">
                          <a:solidFill>
                            <a:srgbClr val="C00000"/>
                          </a:solidFill>
                          <a:effectLst/>
                          <a:latin typeface="微软雅黑" panose="020B0503020204020204" pitchFamily="34" charset="-122"/>
                          <a:ea typeface="微软雅黑" panose="020B0503020204020204" pitchFamily="34" charset="-122"/>
                        </a:rPr>
                        <a:t>-9pp</a:t>
                      </a:r>
                    </a:p>
                  </a:txBody>
                  <a:tcPr marL="0" marR="0" marT="0" marB="0" anchor="ctr">
                    <a:solidFill>
                      <a:schemeClr val="bg1"/>
                    </a:solidFill>
                  </a:tcPr>
                </a:tc>
                <a:extLst>
                  <a:ext uri="{0D108BD9-81ED-4DB2-BD59-A6C34878D82A}">
                    <a16:rowId xmlns:a16="http://schemas.microsoft.com/office/drawing/2014/main" val="3896077107"/>
                  </a:ext>
                </a:extLst>
              </a:tr>
              <a:tr h="368336">
                <a:tc>
                  <a:txBody>
                    <a:bodyPr/>
                    <a:lstStyle/>
                    <a:p>
                      <a:endParaRPr lang="zh-CN" altLang="en-US" dirty="0"/>
                    </a:p>
                  </a:txBody>
                  <a:tcPr>
                    <a:solidFill>
                      <a:schemeClr val="bg2"/>
                    </a:solidFill>
                  </a:tcPr>
                </a:tc>
                <a:tc>
                  <a:txBody>
                    <a:bodyPr/>
                    <a:lstStyle/>
                    <a:p>
                      <a:pPr algn="ctr" fontAlgn="ctr"/>
                      <a:r>
                        <a:rPr lang="en-US" altLang="zh-CN" sz="1100" b="0" i="0" u="none" strike="noStrike" dirty="0">
                          <a:solidFill>
                            <a:srgbClr val="C00000"/>
                          </a:solidFill>
                          <a:effectLst/>
                          <a:latin typeface="微软雅黑" panose="020B0503020204020204" pitchFamily="34" charset="-122"/>
                          <a:ea typeface="微软雅黑" panose="020B0503020204020204" pitchFamily="34" charset="-122"/>
                        </a:rPr>
                        <a:t>-7pp</a:t>
                      </a:r>
                    </a:p>
                  </a:txBody>
                  <a:tcPr marL="0" marR="0" marT="0" marB="0" anchor="ctr">
                    <a:solidFill>
                      <a:schemeClr val="bg2"/>
                    </a:solidFill>
                  </a:tcPr>
                </a:tc>
                <a:extLst>
                  <a:ext uri="{0D108BD9-81ED-4DB2-BD59-A6C34878D82A}">
                    <a16:rowId xmlns:a16="http://schemas.microsoft.com/office/drawing/2014/main" val="3888054239"/>
                  </a:ext>
                </a:extLst>
              </a:tr>
              <a:tr h="368336">
                <a:tc>
                  <a:txBody>
                    <a:bodyPr/>
                    <a:lstStyle/>
                    <a:p>
                      <a:endParaRPr lang="zh-CN" altLang="en-US" dirty="0"/>
                    </a:p>
                  </a:txBody>
                  <a:tcPr>
                    <a:solidFill>
                      <a:schemeClr val="bg1"/>
                    </a:solidFill>
                  </a:tcPr>
                </a:tc>
                <a:tc>
                  <a:txBody>
                    <a:bodyPr/>
                    <a:lstStyle/>
                    <a:p>
                      <a:pPr algn="ctr" fontAlgn="ctr"/>
                      <a:r>
                        <a:rPr lang="en-US" altLang="zh-CN" sz="1100" b="0" i="0" u="none" strike="noStrike" dirty="0">
                          <a:solidFill>
                            <a:schemeClr val="accent6"/>
                          </a:solidFill>
                          <a:effectLst/>
                          <a:latin typeface="微软雅黑" panose="020B0503020204020204" pitchFamily="34" charset="-122"/>
                          <a:ea typeface="微软雅黑" panose="020B0503020204020204" pitchFamily="34" charset="-122"/>
                        </a:rPr>
                        <a:t>+6pp</a:t>
                      </a:r>
                    </a:p>
                  </a:txBody>
                  <a:tcPr marL="0" marR="0" marT="0" marB="0" anchor="ctr">
                    <a:solidFill>
                      <a:schemeClr val="bg1"/>
                    </a:solidFill>
                  </a:tcPr>
                </a:tc>
                <a:extLst>
                  <a:ext uri="{0D108BD9-81ED-4DB2-BD59-A6C34878D82A}">
                    <a16:rowId xmlns:a16="http://schemas.microsoft.com/office/drawing/2014/main" val="2953795820"/>
                  </a:ext>
                </a:extLst>
              </a:tr>
              <a:tr h="368336">
                <a:tc>
                  <a:txBody>
                    <a:bodyPr/>
                    <a:lstStyle/>
                    <a:p>
                      <a:endParaRPr lang="zh-CN" altLang="en-US" dirty="0"/>
                    </a:p>
                  </a:txBody>
                  <a:tcPr>
                    <a:solidFill>
                      <a:schemeClr val="bg2"/>
                    </a:solidFill>
                  </a:tcPr>
                </a:tc>
                <a:tc>
                  <a:txBody>
                    <a:bodyPr/>
                    <a:lstStyle/>
                    <a:p>
                      <a:pPr algn="ctr" fontAlgn="ctr"/>
                      <a:r>
                        <a:rPr lang="en-US" altLang="zh-CN" sz="1100" b="0" i="0" u="none" strike="noStrike" dirty="0">
                          <a:solidFill>
                            <a:schemeClr val="accent6"/>
                          </a:solidFill>
                          <a:effectLst/>
                          <a:latin typeface="微软雅黑" panose="020B0503020204020204" pitchFamily="34" charset="-122"/>
                          <a:ea typeface="微软雅黑" panose="020B0503020204020204" pitchFamily="34" charset="-122"/>
                        </a:rPr>
                        <a:t>+91pp</a:t>
                      </a:r>
                    </a:p>
                  </a:txBody>
                  <a:tcPr marL="0" marR="0" marT="0" marB="0" anchor="ctr">
                    <a:solidFill>
                      <a:schemeClr val="bg2"/>
                    </a:solidFill>
                  </a:tcPr>
                </a:tc>
                <a:extLst>
                  <a:ext uri="{0D108BD9-81ED-4DB2-BD59-A6C34878D82A}">
                    <a16:rowId xmlns:a16="http://schemas.microsoft.com/office/drawing/2014/main" val="2755025762"/>
                  </a:ext>
                </a:extLst>
              </a:tr>
              <a:tr h="368336">
                <a:tc>
                  <a:txBody>
                    <a:bodyPr/>
                    <a:lstStyle/>
                    <a:p>
                      <a:endParaRPr lang="zh-CN" altLang="en-US" dirty="0"/>
                    </a:p>
                  </a:txBody>
                  <a:tcPr>
                    <a:solidFill>
                      <a:schemeClr val="bg1"/>
                    </a:solidFill>
                  </a:tcPr>
                </a:tc>
                <a:tc>
                  <a:txBody>
                    <a:bodyPr/>
                    <a:lstStyle/>
                    <a:p>
                      <a:pPr algn="ctr" fontAlgn="ctr"/>
                      <a:r>
                        <a:rPr lang="en-US" altLang="zh-CN" sz="1100" b="0" i="0" u="none" strike="noStrike" dirty="0">
                          <a:solidFill>
                            <a:schemeClr val="accent6"/>
                          </a:solidFill>
                          <a:effectLst/>
                          <a:latin typeface="微软雅黑" panose="020B0503020204020204" pitchFamily="34" charset="-122"/>
                          <a:ea typeface="微软雅黑" panose="020B0503020204020204" pitchFamily="34" charset="-122"/>
                        </a:rPr>
                        <a:t>+7pp</a:t>
                      </a:r>
                    </a:p>
                  </a:txBody>
                  <a:tcPr marL="0" marR="0" marT="0" marB="0" anchor="ctr">
                    <a:solidFill>
                      <a:schemeClr val="bg1"/>
                    </a:solidFill>
                  </a:tcPr>
                </a:tc>
                <a:extLst>
                  <a:ext uri="{0D108BD9-81ED-4DB2-BD59-A6C34878D82A}">
                    <a16:rowId xmlns:a16="http://schemas.microsoft.com/office/drawing/2014/main" val="3481617309"/>
                  </a:ext>
                </a:extLst>
              </a:tr>
              <a:tr h="368336">
                <a:tc>
                  <a:txBody>
                    <a:bodyPr/>
                    <a:lstStyle/>
                    <a:p>
                      <a:endParaRPr lang="zh-CN" altLang="en-US" dirty="0"/>
                    </a:p>
                  </a:txBody>
                  <a:tcPr>
                    <a:solidFill>
                      <a:schemeClr val="bg2"/>
                    </a:solid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a:t>
                      </a:r>
                    </a:p>
                  </a:txBody>
                  <a:tcPr marL="0" marR="0" marT="0" marB="0" anchor="ctr">
                    <a:solidFill>
                      <a:schemeClr val="bg2"/>
                    </a:solidFill>
                  </a:tcPr>
                </a:tc>
                <a:extLst>
                  <a:ext uri="{0D108BD9-81ED-4DB2-BD59-A6C34878D82A}">
                    <a16:rowId xmlns:a16="http://schemas.microsoft.com/office/drawing/2014/main" val="1134712930"/>
                  </a:ext>
                </a:extLst>
              </a:tr>
              <a:tr h="368336">
                <a:tc>
                  <a:txBody>
                    <a:bodyPr/>
                    <a:lstStyle/>
                    <a:p>
                      <a:endParaRPr lang="zh-CN" altLang="en-US" dirty="0"/>
                    </a:p>
                  </a:txBody>
                  <a:tcPr>
                    <a:solidFill>
                      <a:schemeClr val="bg1"/>
                    </a:solid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a:t>
                      </a:r>
                    </a:p>
                  </a:txBody>
                  <a:tcPr marL="0" marR="0" marT="0" marB="0" anchor="ctr">
                    <a:solidFill>
                      <a:schemeClr val="bg1"/>
                    </a:solidFill>
                  </a:tcPr>
                </a:tc>
                <a:extLst>
                  <a:ext uri="{0D108BD9-81ED-4DB2-BD59-A6C34878D82A}">
                    <a16:rowId xmlns:a16="http://schemas.microsoft.com/office/drawing/2014/main" val="1859901999"/>
                  </a:ext>
                </a:extLst>
              </a:tr>
            </a:tbl>
          </a:graphicData>
        </a:graphic>
      </p:graphicFrame>
      <p:sp>
        <p:nvSpPr>
          <p:cNvPr id="2" name="Title 1">
            <a:extLst>
              <a:ext uri="{FF2B5EF4-FFF2-40B4-BE49-F238E27FC236}">
                <a16:creationId xmlns:a16="http://schemas.microsoft.com/office/drawing/2014/main" id="{2E16C276-6C15-2A40-ACDA-DC14D7C7D4E4}"/>
              </a:ext>
            </a:extLst>
          </p:cNvPr>
          <p:cNvSpPr>
            <a:spLocks noGrp="1"/>
          </p:cNvSpPr>
          <p:nvPr>
            <p:ph type="title"/>
          </p:nvPr>
        </p:nvSpPr>
        <p:spPr/>
        <p:txBody>
          <a:bodyPr/>
          <a:lstStyle/>
          <a:p>
            <a:r>
              <a:rPr lang="x-none" dirty="0"/>
              <a:t>胶囊咖啡市场品牌分销情况</a:t>
            </a:r>
          </a:p>
        </p:txBody>
      </p:sp>
      <p:sp>
        <p:nvSpPr>
          <p:cNvPr id="3" name="Text Placeholder 2">
            <a:extLst>
              <a:ext uri="{FF2B5EF4-FFF2-40B4-BE49-F238E27FC236}">
                <a16:creationId xmlns:a16="http://schemas.microsoft.com/office/drawing/2014/main" id="{B2707D17-0BB5-5545-953C-1C484A578276}"/>
              </a:ext>
            </a:extLst>
          </p:cNvPr>
          <p:cNvSpPr>
            <a:spLocks noGrp="1"/>
          </p:cNvSpPr>
          <p:nvPr>
            <p:ph type="body" sz="quarter" idx="10"/>
          </p:nvPr>
        </p:nvSpPr>
        <p:spPr/>
        <p:txBody>
          <a:bodyPr/>
          <a:lstStyle/>
          <a:p>
            <a:pPr>
              <a:lnSpc>
                <a:spcPct val="100000"/>
              </a:lnSpc>
            </a:pPr>
            <a:r>
              <a:rPr lang="en-US" altLang="zh-CN" dirty="0">
                <a:latin typeface="+mn-ea"/>
              </a:rPr>
              <a:t>Nespresso</a:t>
            </a:r>
            <a:r>
              <a:rPr lang="zh-CN" altLang="en-US" dirty="0">
                <a:latin typeface="+mn-ea"/>
              </a:rPr>
              <a:t>胶囊咖啡控盘率保持接近</a:t>
            </a:r>
            <a:r>
              <a:rPr lang="en-US" altLang="zh-CN" dirty="0">
                <a:latin typeface="+mn-ea"/>
              </a:rPr>
              <a:t>100%</a:t>
            </a:r>
            <a:r>
              <a:rPr lang="zh-CN" altLang="en-US" dirty="0">
                <a:latin typeface="+mn-ea"/>
              </a:rPr>
              <a:t>；</a:t>
            </a:r>
            <a:endParaRPr lang="en-US" altLang="zh-CN" dirty="0">
              <a:latin typeface="+mn-ea"/>
            </a:endParaRPr>
          </a:p>
          <a:p>
            <a:pPr>
              <a:lnSpc>
                <a:spcPct val="100000"/>
              </a:lnSpc>
            </a:pPr>
            <a:r>
              <a:rPr lang="en-US" altLang="zh-CN" dirty="0">
                <a:latin typeface="+mn-ea"/>
              </a:rPr>
              <a:t>Top10</a:t>
            </a:r>
            <a:r>
              <a:rPr lang="zh-CN" altLang="en-US" dirty="0">
                <a:latin typeface="+mn-ea"/>
              </a:rPr>
              <a:t>品牌中仅</a:t>
            </a:r>
            <a:r>
              <a:rPr lang="en-US" altLang="zh-CN" dirty="0" err="1">
                <a:latin typeface="+mn-ea"/>
              </a:rPr>
              <a:t>illy</a:t>
            </a:r>
            <a:r>
              <a:rPr lang="zh-CN" altLang="en-US" dirty="0">
                <a:latin typeface="+mn-ea"/>
              </a:rPr>
              <a:t>、隅田川及</a:t>
            </a:r>
            <a:r>
              <a:rPr lang="en-US" altLang="zh-CN" dirty="0">
                <a:latin typeface="+mn-ea"/>
              </a:rPr>
              <a:t>LOR</a:t>
            </a:r>
            <a:r>
              <a:rPr lang="zh-CN" altLang="en-US" dirty="0">
                <a:latin typeface="+mn-ea"/>
              </a:rPr>
              <a:t>品牌控盘率同比提升；</a:t>
            </a:r>
            <a:endParaRPr lang="en-US" altLang="zh-CN" dirty="0">
              <a:latin typeface="+mn-ea"/>
            </a:endParaRPr>
          </a:p>
          <a:p>
            <a:pPr>
              <a:lnSpc>
                <a:spcPct val="100000"/>
              </a:lnSpc>
            </a:pPr>
            <a:endParaRPr lang="en-US" altLang="zh-CN" dirty="0">
              <a:latin typeface="+mn-ea"/>
            </a:endParaRPr>
          </a:p>
          <a:p>
            <a:pPr>
              <a:lnSpc>
                <a:spcPct val="100000"/>
              </a:lnSpc>
            </a:pPr>
            <a:endParaRPr lang="x-none" dirty="0">
              <a:latin typeface="+mn-ea"/>
            </a:endParaRPr>
          </a:p>
        </p:txBody>
      </p:sp>
      <p:sp>
        <p:nvSpPr>
          <p:cNvPr id="4" name="Text Placeholder 3">
            <a:extLst>
              <a:ext uri="{FF2B5EF4-FFF2-40B4-BE49-F238E27FC236}">
                <a16:creationId xmlns:a16="http://schemas.microsoft.com/office/drawing/2014/main" id="{F4A85B6B-18D4-BA4E-BFD6-AD7D2E3A1613}"/>
              </a:ext>
            </a:extLst>
          </p:cNvPr>
          <p:cNvSpPr>
            <a:spLocks noGrp="1"/>
          </p:cNvSpPr>
          <p:nvPr>
            <p:ph type="body" sz="quarter" idx="11"/>
          </p:nvPr>
        </p:nvSpPr>
        <p:spPr/>
        <p:txBody>
          <a:bodyPr/>
          <a:lstStyle/>
          <a:p>
            <a:r>
              <a:t>数据来源：生意参谋</a:t>
            </a:r>
          </a:p>
          <a:p>
            <a:r>
              <a:t>时间维度：2023.12</a:t>
            </a:r>
          </a:p>
        </p:txBody>
      </p:sp>
      <p:graphicFrame>
        <p:nvGraphicFramePr>
          <p:cNvPr id="5" name="图表 4">
            <a:extLst>
              <a:ext uri="{FF2B5EF4-FFF2-40B4-BE49-F238E27FC236}">
                <a16:creationId xmlns:a16="http://schemas.microsoft.com/office/drawing/2014/main" id="{B82DAD0B-CC85-8D4F-9297-57AB1D2F64C3}"/>
              </a:ext>
            </a:extLst>
          </p:cNvPr>
          <p:cNvGraphicFramePr/>
          <p:nvPr>
            <p:extLst>
              <p:ext uri="{D42A27DB-BD31-4B8C-83A1-F6EECF244321}">
                <p14:modId xmlns:p14="http://schemas.microsoft.com/office/powerpoint/2010/main" val="4048030817"/>
              </p:ext>
            </p:extLst>
          </p:nvPr>
        </p:nvGraphicFramePr>
        <p:xfrm>
          <a:off x="89425" y="1877389"/>
          <a:ext cx="7200000" cy="45000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 name="表格 7">
            <a:extLst>
              <a:ext uri="{FF2B5EF4-FFF2-40B4-BE49-F238E27FC236}">
                <a16:creationId xmlns:a16="http://schemas.microsoft.com/office/drawing/2014/main" id="{E2E40CA6-0A29-D244-A84B-A5683C9513EA}"/>
              </a:ext>
            </a:extLst>
          </p:cNvPr>
          <p:cNvGraphicFramePr>
            <a:graphicFrameLocks noGrp="1"/>
          </p:cNvGraphicFramePr>
          <p:nvPr>
            <p:extLst>
              <p:ext uri="{D42A27DB-BD31-4B8C-83A1-F6EECF244321}">
                <p14:modId xmlns:p14="http://schemas.microsoft.com/office/powerpoint/2010/main" val="3110985693"/>
              </p:ext>
            </p:extLst>
          </p:nvPr>
        </p:nvGraphicFramePr>
        <p:xfrm>
          <a:off x="6660859" y="2004945"/>
          <a:ext cx="4948740" cy="4234264"/>
        </p:xfrm>
        <a:graphic>
          <a:graphicData uri="http://schemas.openxmlformats.org/drawingml/2006/table">
            <a:tbl>
              <a:tblPr>
                <a:tableStyleId>{3B4B98B0-60AC-42C2-AFA5-B58CD77FA1E5}</a:tableStyleId>
              </a:tblPr>
              <a:tblGrid>
                <a:gridCol w="1730199">
                  <a:extLst>
                    <a:ext uri="{9D8B030D-6E8A-4147-A177-3AD203B41FA5}">
                      <a16:colId xmlns:a16="http://schemas.microsoft.com/office/drawing/2014/main" val="3168515012"/>
                    </a:ext>
                  </a:extLst>
                </a:gridCol>
                <a:gridCol w="1072847">
                  <a:extLst>
                    <a:ext uri="{9D8B030D-6E8A-4147-A177-3AD203B41FA5}">
                      <a16:colId xmlns:a16="http://schemas.microsoft.com/office/drawing/2014/main" val="388719687"/>
                    </a:ext>
                  </a:extLst>
                </a:gridCol>
                <a:gridCol w="1072847">
                  <a:extLst>
                    <a:ext uri="{9D8B030D-6E8A-4147-A177-3AD203B41FA5}">
                      <a16:colId xmlns:a16="http://schemas.microsoft.com/office/drawing/2014/main" val="4108624380"/>
                    </a:ext>
                  </a:extLst>
                </a:gridCol>
                <a:gridCol w="1072847">
                  <a:extLst>
                    <a:ext uri="{9D8B030D-6E8A-4147-A177-3AD203B41FA5}">
                      <a16:colId xmlns:a16="http://schemas.microsoft.com/office/drawing/2014/main" val="1741716450"/>
                    </a:ext>
                  </a:extLst>
                </a:gridCol>
              </a:tblGrid>
              <a:tr h="310589">
                <a:tc gridSpan="4">
                  <a:txBody>
                    <a:bodyPr/>
                    <a:lstStyle/>
                    <a:p>
                      <a:pPr algn="ctr" fontAlgn="ctr"/>
                      <a:r>
                        <a:rPr lang="zh-CN" altLang="en-US" sz="1200" b="1" i="0" u="none" strike="noStrike" dirty="0">
                          <a:solidFill>
                            <a:srgbClr val="000000"/>
                          </a:solidFill>
                          <a:effectLst/>
                          <a:latin typeface="+mn-ea"/>
                          <a:ea typeface="+mn-ea"/>
                        </a:rPr>
                        <a:t>胶囊咖啡品牌官旗</a:t>
                      </a:r>
                      <a:r>
                        <a:rPr lang="en-US" altLang="zh-CN" sz="1200" b="1" i="0" u="none" strike="noStrike" dirty="0">
                          <a:solidFill>
                            <a:srgbClr val="000000"/>
                          </a:solidFill>
                          <a:effectLst/>
                          <a:latin typeface="+mn-ea"/>
                          <a:ea typeface="+mn-ea"/>
                        </a:rPr>
                        <a:t>&amp;</a:t>
                      </a:r>
                      <a:r>
                        <a:rPr lang="zh-CN" altLang="en-US" sz="1200" b="1" i="0" u="none" strike="noStrike" dirty="0">
                          <a:solidFill>
                            <a:srgbClr val="000000"/>
                          </a:solidFill>
                          <a:effectLst/>
                          <a:latin typeface="+mn-ea"/>
                          <a:ea typeface="+mn-ea"/>
                        </a:rPr>
                        <a:t>分销增长情况</a:t>
                      </a:r>
                      <a:endParaRPr lang="zh-CN" altLang="en-US" sz="1100" b="1" i="0" u="none" strike="noStrike" dirty="0">
                        <a:solidFill>
                          <a:srgbClr val="000000"/>
                        </a:solidFill>
                        <a:effectLst/>
                        <a:latin typeface="+mn-ea"/>
                        <a:ea typeface="+mn-ea"/>
                      </a:endParaRPr>
                    </a:p>
                  </a:txBody>
                  <a:tcPr marL="9525" marR="9525" marT="9525" marB="0" anchor="ctr">
                    <a:solidFill>
                      <a:schemeClr val="accent2">
                        <a:lumMod val="40000"/>
                        <a:lumOff val="60000"/>
                      </a:schemeClr>
                    </a:solidFill>
                  </a:tcPr>
                </a:tc>
                <a:tc hMerge="1">
                  <a:txBody>
                    <a:bodyPr/>
                    <a:lstStyle/>
                    <a:p>
                      <a:pPr algn="ctr" fontAlgn="ctr"/>
                      <a:endParaRPr lang="zh-CN" altLang="en-US" sz="1000" b="1" i="0" u="none" strike="noStrike" dirty="0">
                        <a:solidFill>
                          <a:srgbClr val="000000"/>
                        </a:solidFill>
                        <a:effectLst/>
                        <a:latin typeface="+mn-ea"/>
                        <a:ea typeface="+mn-ea"/>
                      </a:endParaRPr>
                    </a:p>
                  </a:txBody>
                  <a:tcPr marL="9525" marR="9525" marT="9525" marB="0" anchor="ctr">
                    <a:solidFill>
                      <a:schemeClr val="accent2">
                        <a:lumMod val="40000"/>
                        <a:lumOff val="60000"/>
                      </a:schemeClr>
                    </a:solidFill>
                  </a:tcPr>
                </a:tc>
                <a:tc hMerge="1">
                  <a:txBody>
                    <a:bodyPr/>
                    <a:lstStyle/>
                    <a:p>
                      <a:pPr algn="ctr" fontAlgn="b"/>
                      <a:endParaRPr lang="zh-CN" altLang="en-US" sz="1000" b="1" i="0" u="none" strike="noStrike" dirty="0">
                        <a:solidFill>
                          <a:srgbClr val="000000"/>
                        </a:solidFill>
                        <a:effectLst/>
                        <a:latin typeface="+mn-ea"/>
                        <a:ea typeface="+mn-ea"/>
                      </a:endParaRPr>
                    </a:p>
                  </a:txBody>
                  <a:tcPr marL="9525" marR="9525" marT="9525" marB="0" anchor="ctr">
                    <a:solidFill>
                      <a:schemeClr val="accent2">
                        <a:lumMod val="40000"/>
                        <a:lumOff val="60000"/>
                      </a:schemeClr>
                    </a:solidFill>
                  </a:tcPr>
                </a:tc>
                <a:tc hMerge="1">
                  <a:txBody>
                    <a:bodyPr/>
                    <a:lstStyle/>
                    <a:p>
                      <a:pPr algn="ctr" fontAlgn="ctr"/>
                      <a:endParaRPr lang="zh-CN" altLang="en-US" sz="1000" b="1" i="0" u="none" strike="noStrike" dirty="0">
                        <a:solidFill>
                          <a:srgbClr val="000000"/>
                        </a:solidFill>
                        <a:effectLst/>
                        <a:latin typeface="+mn-ea"/>
                        <a:ea typeface="+mn-ea"/>
                      </a:endParaRPr>
                    </a:p>
                  </a:txBody>
                  <a:tcPr marL="9525" marR="9525" marT="9525" marB="0" anchor="ctr">
                    <a:solidFill>
                      <a:schemeClr val="accent2">
                        <a:lumMod val="40000"/>
                        <a:lumOff val="60000"/>
                      </a:schemeClr>
                    </a:solidFill>
                  </a:tcPr>
                </a:tc>
                <a:extLst>
                  <a:ext uri="{0D108BD9-81ED-4DB2-BD59-A6C34878D82A}">
                    <a16:rowId xmlns:a16="http://schemas.microsoft.com/office/drawing/2014/main" val="2371241369"/>
                  </a:ext>
                </a:extLst>
              </a:tr>
              <a:tr h="306735">
                <a:tc>
                  <a:txBody>
                    <a:bodyPr/>
                    <a:lstStyle/>
                    <a:p>
                      <a:pPr algn="ctr" fontAlgn="ctr"/>
                      <a:r>
                        <a:rPr lang="zh-CN" altLang="en-US" sz="1000" b="1" i="0" u="none" strike="noStrike" dirty="0">
                          <a:solidFill>
                            <a:srgbClr val="000000"/>
                          </a:solidFill>
                          <a:effectLst/>
                          <a:latin typeface="微软雅黑" panose="020B0503020204020204" pitchFamily="34" charset="-122"/>
                          <a:ea typeface="微软雅黑" panose="020B0503020204020204" pitchFamily="34" charset="-122"/>
                        </a:rPr>
                        <a:t>品牌名</a:t>
                      </a:r>
                    </a:p>
                  </a:txBody>
                  <a:tcPr marL="9525" marR="9525" marT="9525" marB="0" anchor="ctr">
                    <a:solidFill>
                      <a:schemeClr val="accent2">
                        <a:lumMod val="40000"/>
                        <a:lumOff val="60000"/>
                      </a:schemeClr>
                    </a:solidFill>
                  </a:tcPr>
                </a:tc>
                <a:tc>
                  <a:txBody>
                    <a:bodyPr/>
                    <a:lstStyle/>
                    <a:p>
                      <a:pPr algn="ctr" fontAlgn="ctr"/>
                      <a:r>
                        <a:rPr lang="zh-CN" altLang="en-US" sz="1000" b="1" i="0" u="none" strike="noStrike" dirty="0">
                          <a:solidFill>
                            <a:srgbClr val="000000"/>
                          </a:solidFill>
                          <a:effectLst/>
                          <a:latin typeface="微软雅黑" panose="020B0503020204020204" pitchFamily="34" charset="-122"/>
                          <a:ea typeface="微软雅黑" panose="020B0503020204020204" pitchFamily="34" charset="-122"/>
                        </a:rPr>
                        <a:t>品牌</a:t>
                      </a:r>
                      <a:r>
                        <a:rPr lang="en-US" sz="1000" b="1" i="0" u="none" strike="noStrike" dirty="0">
                          <a:solidFill>
                            <a:srgbClr val="000000"/>
                          </a:solidFill>
                          <a:effectLst/>
                          <a:latin typeface="微软雅黑" panose="020B0503020204020204" pitchFamily="34" charset="-122"/>
                          <a:ea typeface="微软雅黑" panose="020B0503020204020204" pitchFamily="34" charset="-122"/>
                        </a:rPr>
                        <a:t>GMV</a:t>
                      </a:r>
                      <a:r>
                        <a:rPr lang="zh-CN" altLang="en-US" sz="1000" b="1" i="0" u="none" strike="noStrike" dirty="0">
                          <a:solidFill>
                            <a:srgbClr val="000000"/>
                          </a:solidFill>
                          <a:effectLst/>
                          <a:latin typeface="微软雅黑" panose="020B0503020204020204" pitchFamily="34" charset="-122"/>
                          <a:ea typeface="微软雅黑" panose="020B0503020204020204" pitchFamily="34" charset="-122"/>
                        </a:rPr>
                        <a:t>同比</a:t>
                      </a:r>
                    </a:p>
                  </a:txBody>
                  <a:tcPr marL="9525" marR="9525" marT="9525" marB="0" anchor="ctr">
                    <a:solidFill>
                      <a:schemeClr val="accent2">
                        <a:lumMod val="40000"/>
                        <a:lumOff val="60000"/>
                      </a:schemeClr>
                    </a:solidFill>
                  </a:tcPr>
                </a:tc>
                <a:tc>
                  <a:txBody>
                    <a:bodyPr/>
                    <a:lstStyle/>
                    <a:p>
                      <a:pPr algn="ctr" fontAlgn="ctr"/>
                      <a:r>
                        <a:rPr lang="zh-CN" altLang="en-US" sz="1000" b="1" i="0" u="none" strike="noStrike" dirty="0">
                          <a:solidFill>
                            <a:srgbClr val="000000"/>
                          </a:solidFill>
                          <a:effectLst/>
                          <a:latin typeface="微软雅黑" panose="020B0503020204020204" pitchFamily="34" charset="-122"/>
                          <a:ea typeface="微软雅黑" panose="020B0503020204020204" pitchFamily="34" charset="-122"/>
                        </a:rPr>
                        <a:t>官旗</a:t>
                      </a:r>
                      <a:r>
                        <a:rPr lang="en-US" sz="1000" b="1" i="0" u="none" strike="noStrike" dirty="0">
                          <a:solidFill>
                            <a:srgbClr val="000000"/>
                          </a:solidFill>
                          <a:effectLst/>
                          <a:latin typeface="微软雅黑" panose="020B0503020204020204" pitchFamily="34" charset="-122"/>
                          <a:ea typeface="微软雅黑" panose="020B0503020204020204" pitchFamily="34" charset="-122"/>
                        </a:rPr>
                        <a:t>GMV</a:t>
                      </a:r>
                      <a:r>
                        <a:rPr lang="zh-CN" altLang="en-US" sz="1000" b="1" i="0" u="none" strike="noStrike" dirty="0">
                          <a:solidFill>
                            <a:srgbClr val="000000"/>
                          </a:solidFill>
                          <a:effectLst/>
                          <a:latin typeface="微软雅黑" panose="020B0503020204020204" pitchFamily="34" charset="-122"/>
                          <a:ea typeface="微软雅黑" panose="020B0503020204020204" pitchFamily="34" charset="-122"/>
                        </a:rPr>
                        <a:t>同比</a:t>
                      </a:r>
                    </a:p>
                  </a:txBody>
                  <a:tcPr marL="9525" marR="9525" marT="9525" marB="0" anchor="ctr">
                    <a:solidFill>
                      <a:schemeClr val="accent2">
                        <a:lumMod val="40000"/>
                        <a:lumOff val="60000"/>
                      </a:schemeClr>
                    </a:solidFill>
                  </a:tcPr>
                </a:tc>
                <a:tc>
                  <a:txBody>
                    <a:bodyPr/>
                    <a:lstStyle/>
                    <a:p>
                      <a:pPr algn="ctr" fontAlgn="ctr"/>
                      <a:r>
                        <a:rPr lang="zh-CN" altLang="en-US" sz="1000" b="1" i="0" u="none" strike="noStrike" dirty="0">
                          <a:solidFill>
                            <a:srgbClr val="000000"/>
                          </a:solidFill>
                          <a:effectLst/>
                          <a:latin typeface="微软雅黑" panose="020B0503020204020204" pitchFamily="34" charset="-122"/>
                          <a:ea typeface="微软雅黑" panose="020B0503020204020204" pitchFamily="34" charset="-122"/>
                        </a:rPr>
                        <a:t>非官旗</a:t>
                      </a:r>
                      <a:r>
                        <a:rPr lang="en-US" sz="1000" b="1" i="0" u="none" strike="noStrike" dirty="0">
                          <a:solidFill>
                            <a:srgbClr val="000000"/>
                          </a:solidFill>
                          <a:effectLst/>
                          <a:latin typeface="微软雅黑" panose="020B0503020204020204" pitchFamily="34" charset="-122"/>
                          <a:ea typeface="微软雅黑" panose="020B0503020204020204" pitchFamily="34" charset="-122"/>
                        </a:rPr>
                        <a:t>GMV</a:t>
                      </a:r>
                      <a:r>
                        <a:rPr lang="zh-CN" altLang="en-US" sz="1000" b="1" i="0" u="none" strike="noStrike" dirty="0">
                          <a:solidFill>
                            <a:srgbClr val="000000"/>
                          </a:solidFill>
                          <a:effectLst/>
                          <a:latin typeface="微软雅黑" panose="020B0503020204020204" pitchFamily="34" charset="-122"/>
                          <a:ea typeface="微软雅黑" panose="020B0503020204020204" pitchFamily="34" charset="-122"/>
                        </a:rPr>
                        <a:t>同比</a:t>
                      </a:r>
                    </a:p>
                  </a:txBody>
                  <a:tcPr marL="9525" marR="9525" marT="9525" marB="0" anchor="ctr">
                    <a:solidFill>
                      <a:schemeClr val="accent2">
                        <a:lumMod val="40000"/>
                        <a:lumOff val="60000"/>
                      </a:schemeClr>
                    </a:solidFill>
                  </a:tcPr>
                </a:tc>
                <a:extLst>
                  <a:ext uri="{0D108BD9-81ED-4DB2-BD59-A6C34878D82A}">
                    <a16:rowId xmlns:a16="http://schemas.microsoft.com/office/drawing/2014/main" val="2658797863"/>
                  </a:ext>
                </a:extLst>
              </a:tr>
              <a:tr h="361694">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NESPRESSO/奈斯派索</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noFill/>
                  </a:tcPr>
                </a:tc>
                <a:tc>
                  <a:txBody>
                    <a:bodyPr/>
                    <a:lstStyle/>
                    <a:p>
                      <a:pPr marL="0" algn="ctr" defTabSz="914400" rtl="0" eaLnBrk="1" fontAlgn="ctr" latinLnBrk="0" hangingPunct="1"/>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-56%</a:t>
                      </a:r>
                    </a:p>
                  </a:txBody>
                  <a:tcPr marL="7620" marR="7620" marT="7620" marB="0" anchor="ctr">
                    <a:noFill/>
                  </a:tcPr>
                </a:tc>
                <a:tc>
                  <a:txBody>
                    <a:bodyPr/>
                    <a:lstStyle/>
                    <a:p>
                      <a:pPr marL="0" algn="ctr" defTabSz="914400" rtl="0" eaLnBrk="1" fontAlgn="ctr" latinLnBrk="0" hangingPunct="1"/>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-56%</a:t>
                      </a:r>
                    </a:p>
                  </a:txBody>
                  <a:tcPr marL="7620" marR="7620" marT="7620" marB="0" anchor="ctr">
                    <a:noFill/>
                  </a:tcPr>
                </a:tc>
                <a:tc>
                  <a:txBody>
                    <a:bodyPr/>
                    <a:lstStyle/>
                    <a:p>
                      <a:pPr marL="0" algn="ctr" defTabSz="914400" rtl="0" eaLnBrk="1" fontAlgn="ctr" latinLnBrk="0" hangingPunct="1"/>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&lt;-999%</a:t>
                      </a:r>
                      <a:endParaRPr lang="zh-CN" altLang="en-US" sz="110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marL="7620" marR="7620" marT="7620" marB="0" anchor="ctr">
                    <a:noFill/>
                  </a:tcPr>
                </a:tc>
                <a:extLst>
                  <a:ext uri="{0D108BD9-81ED-4DB2-BD59-A6C34878D82A}">
                    <a16:rowId xmlns:a16="http://schemas.microsoft.com/office/drawing/2014/main" val="3092878343"/>
                  </a:ext>
                </a:extLst>
              </a:tr>
              <a:tr h="361694">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starbucks/星巴克</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noFill/>
                  </a:tcPr>
                </a:tc>
                <a:tc>
                  <a:txBody>
                    <a:bodyPr/>
                    <a:lstStyle/>
                    <a:p>
                      <a:pPr algn="ctr" fontAlgn="ctr"/>
                      <a:r>
                        <a:rPr lang="en-US" altLang="zh-CN" sz="1100" b="0" i="0" u="none" strike="noStrike" dirty="0">
                          <a:solidFill>
                            <a:srgbClr val="C00000"/>
                          </a:solidFill>
                          <a:effectLst/>
                          <a:latin typeface="微软雅黑" panose="020B0503020204020204" pitchFamily="34" charset="-122"/>
                          <a:ea typeface="微软雅黑" panose="020B0503020204020204" pitchFamily="34" charset="-122"/>
                        </a:rPr>
                        <a:t>-39%</a:t>
                      </a:r>
                    </a:p>
                  </a:txBody>
                  <a:tcPr marL="7620" marR="7620" marT="7620" marB="0" anchor="ctr">
                    <a:noFill/>
                  </a:tcPr>
                </a:tc>
                <a:tc>
                  <a:txBody>
                    <a:bodyPr/>
                    <a:lstStyle/>
                    <a:p>
                      <a:pPr algn="ctr" fontAlgn="ctr"/>
                      <a:r>
                        <a:rPr lang="en-US" altLang="zh-CN" sz="1100" b="0" i="0" u="none" strike="noStrike" dirty="0">
                          <a:solidFill>
                            <a:srgbClr val="C00000"/>
                          </a:solidFill>
                          <a:effectLst/>
                          <a:latin typeface="微软雅黑" panose="020B0503020204020204" pitchFamily="34" charset="-122"/>
                          <a:ea typeface="微软雅黑" panose="020B0503020204020204" pitchFamily="34" charset="-122"/>
                        </a:rPr>
                        <a:t>-72%</a:t>
                      </a:r>
                    </a:p>
                  </a:txBody>
                  <a:tcPr marL="7620" marR="7620" marT="7620" marB="0" anchor="ctr">
                    <a:noFill/>
                  </a:tcPr>
                </a:tc>
                <a:tc>
                  <a:txBody>
                    <a:bodyPr/>
                    <a:lstStyle/>
                    <a:p>
                      <a:pPr algn="ctr" fontAlgn="ctr"/>
                      <a:r>
                        <a:rPr lang="en-US" altLang="zh-CN" sz="1100" b="0" i="0" u="none" strike="noStrike" dirty="0">
                          <a:solidFill>
                            <a:srgbClr val="C00000"/>
                          </a:solidFill>
                          <a:effectLst/>
                          <a:latin typeface="微软雅黑" panose="020B0503020204020204" pitchFamily="34" charset="-122"/>
                          <a:ea typeface="微软雅黑" panose="020B0503020204020204" pitchFamily="34" charset="-122"/>
                        </a:rPr>
                        <a:t>-18%</a:t>
                      </a:r>
                    </a:p>
                  </a:txBody>
                  <a:tcPr marL="7620" marR="7620" marT="7620" marB="0" anchor="ctr">
                    <a:noFill/>
                  </a:tcPr>
                </a:tc>
                <a:extLst>
                  <a:ext uri="{0D108BD9-81ED-4DB2-BD59-A6C34878D82A}">
                    <a16:rowId xmlns:a16="http://schemas.microsoft.com/office/drawing/2014/main" val="2579914887"/>
                  </a:ext>
                </a:extLst>
              </a:tr>
              <a:tr h="361694">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Nestle/雀巢</a:t>
                      </a:r>
                      <a:endParaRPr 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noFill/>
                  </a:tcPr>
                </a:tc>
                <a:tc>
                  <a:txBody>
                    <a:bodyPr/>
                    <a:lstStyle/>
                    <a:p>
                      <a:pPr algn="ctr" fontAlgn="ctr"/>
                      <a:r>
                        <a:rPr lang="en-US" altLang="zh-CN" sz="1100" b="0" i="0" u="none" strike="noStrike" dirty="0">
                          <a:solidFill>
                            <a:srgbClr val="C00000"/>
                          </a:solidFill>
                          <a:effectLst/>
                          <a:latin typeface="微软雅黑" panose="020B0503020204020204" pitchFamily="34" charset="-122"/>
                          <a:ea typeface="微软雅黑" panose="020B0503020204020204" pitchFamily="34" charset="-122"/>
                        </a:rPr>
                        <a:t>-7%</a:t>
                      </a:r>
                    </a:p>
                  </a:txBody>
                  <a:tcPr marL="7620" marR="7620" marT="7620" marB="0" anchor="c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a:t>
                      </a:r>
                    </a:p>
                  </a:txBody>
                  <a:tcPr marL="7620" marR="7620" marT="7620" marB="0" anchor="ctr">
                    <a:noFill/>
                  </a:tcPr>
                </a:tc>
                <a:tc>
                  <a:txBody>
                    <a:bodyPr/>
                    <a:lstStyle/>
                    <a:p>
                      <a:pPr algn="ctr" fontAlgn="ctr"/>
                      <a:r>
                        <a:rPr lang="en-US" altLang="zh-CN" sz="1100" b="0" i="0" u="none" strike="noStrike" dirty="0">
                          <a:solidFill>
                            <a:srgbClr val="C00000"/>
                          </a:solidFill>
                          <a:effectLst/>
                          <a:latin typeface="微软雅黑" panose="020B0503020204020204" pitchFamily="34" charset="-122"/>
                          <a:ea typeface="微软雅黑" panose="020B0503020204020204" pitchFamily="34" charset="-122"/>
                        </a:rPr>
                        <a:t>-7%</a:t>
                      </a:r>
                    </a:p>
                  </a:txBody>
                  <a:tcPr marL="7620" marR="7620" marT="7620" marB="0" anchor="ctr">
                    <a:noFill/>
                  </a:tcPr>
                </a:tc>
                <a:extLst>
                  <a:ext uri="{0D108BD9-81ED-4DB2-BD59-A6C34878D82A}">
                    <a16:rowId xmlns:a16="http://schemas.microsoft.com/office/drawing/2014/main" val="1860775186"/>
                  </a:ext>
                </a:extLst>
              </a:tr>
              <a:tr h="361694">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Peet's</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noFill/>
                  </a:tcPr>
                </a:tc>
                <a:tc>
                  <a:txBody>
                    <a:bodyPr/>
                    <a:lstStyle/>
                    <a:p>
                      <a:pPr algn="ctr" fontAlgn="ctr"/>
                      <a:r>
                        <a:rPr lang="en-US" altLang="zh-CN" sz="1100" b="0" i="0" u="none" strike="noStrike" dirty="0">
                          <a:solidFill>
                            <a:srgbClr val="49711E"/>
                          </a:solidFill>
                          <a:effectLst/>
                          <a:latin typeface="微软雅黑" panose="020B0503020204020204" pitchFamily="34" charset="-122"/>
                          <a:ea typeface="微软雅黑" panose="020B0503020204020204" pitchFamily="34" charset="-122"/>
                        </a:rPr>
                        <a:t>+22%</a:t>
                      </a:r>
                    </a:p>
                  </a:txBody>
                  <a:tcPr marL="7620" marR="7620" marT="7620" marB="0" anchor="ctr">
                    <a:solidFill>
                      <a:srgbClr val="DBF0C5"/>
                    </a:solidFill>
                  </a:tcPr>
                </a:tc>
                <a:tc>
                  <a:txBody>
                    <a:bodyPr/>
                    <a:lstStyle/>
                    <a:p>
                      <a:pPr algn="ctr" fontAlgn="ctr"/>
                      <a:r>
                        <a:rPr lang="en-US" altLang="zh-CN" sz="1100" b="0" i="0" u="none" strike="noStrike" dirty="0">
                          <a:solidFill>
                            <a:srgbClr val="49711E"/>
                          </a:solidFill>
                          <a:effectLst/>
                          <a:latin typeface="微软雅黑" panose="020B0503020204020204" pitchFamily="34" charset="-122"/>
                          <a:ea typeface="微软雅黑" panose="020B0503020204020204" pitchFamily="34" charset="-122"/>
                        </a:rPr>
                        <a:t>+11%</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solidFill>
                      <a:srgbClr val="DBF0C5"/>
                    </a:solidFill>
                  </a:tcPr>
                </a:tc>
                <a:tc>
                  <a:txBody>
                    <a:bodyPr/>
                    <a:lstStyle/>
                    <a:p>
                      <a:pPr algn="ctr" fontAlgn="ctr"/>
                      <a:r>
                        <a:rPr lang="en-US" altLang="zh-CN" sz="1100" b="0" i="0" u="none" strike="noStrike" dirty="0">
                          <a:solidFill>
                            <a:srgbClr val="C00000"/>
                          </a:solidFill>
                          <a:effectLst/>
                          <a:latin typeface="微软雅黑" panose="020B0503020204020204" pitchFamily="34" charset="-122"/>
                          <a:ea typeface="微软雅黑" panose="020B0503020204020204" pitchFamily="34" charset="-122"/>
                        </a:rPr>
                        <a:t>&lt;-999%</a:t>
                      </a:r>
                    </a:p>
                  </a:txBody>
                  <a:tcPr marL="7620" marR="7620" marT="7620" marB="0" anchor="ctr">
                    <a:noFill/>
                  </a:tcPr>
                </a:tc>
                <a:extLst>
                  <a:ext uri="{0D108BD9-81ED-4DB2-BD59-A6C34878D82A}">
                    <a16:rowId xmlns:a16="http://schemas.microsoft.com/office/drawing/2014/main" val="2023475566"/>
                  </a:ext>
                </a:extLst>
              </a:tr>
              <a:tr h="361694">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DOLCEGUSTO</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noFill/>
                  </a:tcPr>
                </a:tc>
                <a:tc>
                  <a:txBody>
                    <a:bodyPr/>
                    <a:lstStyle/>
                    <a:p>
                      <a:pPr algn="ctr" fontAlgn="ctr"/>
                      <a:r>
                        <a:rPr lang="en-US" altLang="zh-CN" sz="1100" b="0" i="0" u="none" strike="noStrike" dirty="0">
                          <a:solidFill>
                            <a:srgbClr val="C00000"/>
                          </a:solidFill>
                          <a:effectLst/>
                          <a:latin typeface="微软雅黑" panose="020B0503020204020204" pitchFamily="34" charset="-122"/>
                          <a:ea typeface="微软雅黑" panose="020B0503020204020204" pitchFamily="34" charset="-122"/>
                        </a:rPr>
                        <a:t>-50%</a:t>
                      </a:r>
                    </a:p>
                  </a:txBody>
                  <a:tcPr marL="7620" marR="7620" marT="7620" marB="0" anchor="ctr">
                    <a:noFill/>
                  </a:tcPr>
                </a:tc>
                <a:tc>
                  <a:txBody>
                    <a:bodyPr/>
                    <a:lstStyle/>
                    <a:p>
                      <a:pPr algn="ctr" fontAlgn="ctr"/>
                      <a:r>
                        <a:rPr lang="en-US" altLang="zh-CN" sz="1100" b="0" i="0" u="none" strike="noStrike" dirty="0">
                          <a:solidFill>
                            <a:srgbClr val="C00000"/>
                          </a:solidFill>
                          <a:effectLst/>
                          <a:latin typeface="微软雅黑" panose="020B0503020204020204" pitchFamily="34" charset="-122"/>
                          <a:ea typeface="微软雅黑" panose="020B0503020204020204" pitchFamily="34" charset="-122"/>
                        </a:rPr>
                        <a:t>-55%</a:t>
                      </a:r>
                      <a:r>
                        <a:rPr lang="zh-CN" altLang="en-US" sz="1100" b="0" i="0" u="none" strike="noStrike" dirty="0">
                          <a:solidFill>
                            <a:srgbClr val="000000"/>
                          </a:solidFill>
                          <a:effectLst/>
                          <a:latin typeface="微软雅黑" panose="020B0503020204020204" pitchFamily="34" charset="-122"/>
                          <a:ea typeface="微软雅黑" panose="020B0503020204020204" pitchFamily="34" charset="-122"/>
                        </a:rPr>
                        <a:t>　</a:t>
                      </a:r>
                    </a:p>
                  </a:txBody>
                  <a:tcPr marL="7620" marR="7620" marT="7620" marB="0" anchor="ctr">
                    <a:noFill/>
                  </a:tcPr>
                </a:tc>
                <a:tc>
                  <a:txBody>
                    <a:bodyPr/>
                    <a:lstStyle/>
                    <a:p>
                      <a:pPr algn="ctr" fontAlgn="ctr"/>
                      <a:r>
                        <a:rPr lang="en-US" altLang="zh-CN" sz="1100" b="0" i="0" u="none" strike="noStrike" dirty="0">
                          <a:solidFill>
                            <a:srgbClr val="C00000"/>
                          </a:solidFill>
                          <a:effectLst/>
                          <a:latin typeface="微软雅黑" panose="020B0503020204020204" pitchFamily="34" charset="-122"/>
                          <a:ea typeface="微软雅黑" panose="020B0503020204020204" pitchFamily="34" charset="-122"/>
                        </a:rPr>
                        <a:t>-40%</a:t>
                      </a:r>
                    </a:p>
                  </a:txBody>
                  <a:tcPr marL="7620" marR="7620" marT="7620" marB="0" anchor="ctr">
                    <a:noFill/>
                  </a:tcPr>
                </a:tc>
                <a:extLst>
                  <a:ext uri="{0D108BD9-81ED-4DB2-BD59-A6C34878D82A}">
                    <a16:rowId xmlns:a16="http://schemas.microsoft.com/office/drawing/2014/main" val="1291684554"/>
                  </a:ext>
                </a:extLst>
              </a:tr>
              <a:tr h="361694">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Illy</a:t>
                      </a:r>
                      <a:endParaRPr 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noFill/>
                  </a:tcPr>
                </a:tc>
                <a:tc>
                  <a:txBody>
                    <a:bodyPr/>
                    <a:lstStyle/>
                    <a:p>
                      <a:pPr algn="ctr" fontAlgn="ctr"/>
                      <a:r>
                        <a:rPr lang="en-US" altLang="zh-CN" sz="1100" b="0" i="0" u="none" strike="noStrike" dirty="0">
                          <a:solidFill>
                            <a:srgbClr val="C00000"/>
                          </a:solidFill>
                          <a:effectLst/>
                          <a:latin typeface="微软雅黑" panose="020B0503020204020204" pitchFamily="34" charset="-122"/>
                          <a:ea typeface="微软雅黑" panose="020B0503020204020204" pitchFamily="34" charset="-122"/>
                        </a:rPr>
                        <a:t>-16%</a:t>
                      </a:r>
                    </a:p>
                  </a:txBody>
                  <a:tcPr marL="7620" marR="7620" marT="7620" marB="0" anchor="ctr">
                    <a:noFill/>
                  </a:tcPr>
                </a:tc>
                <a:tc>
                  <a:txBody>
                    <a:bodyPr/>
                    <a:lstStyle/>
                    <a:p>
                      <a:pPr algn="ctr" fontAlgn="ctr"/>
                      <a:r>
                        <a:rPr lang="en-US" altLang="zh-CN" sz="1100" b="0" i="0" u="none" strike="noStrike" dirty="0">
                          <a:solidFill>
                            <a:srgbClr val="C00000"/>
                          </a:solidFill>
                          <a:effectLst/>
                          <a:latin typeface="微软雅黑" panose="020B0503020204020204" pitchFamily="34" charset="-122"/>
                          <a:ea typeface="微软雅黑" panose="020B0503020204020204" pitchFamily="34" charset="-122"/>
                        </a:rPr>
                        <a:t>-8%</a:t>
                      </a:r>
                    </a:p>
                  </a:txBody>
                  <a:tcPr marL="7620" marR="7620" marT="7620" marB="0" anchor="ctr">
                    <a:noFill/>
                  </a:tcPr>
                </a:tc>
                <a:tc>
                  <a:txBody>
                    <a:bodyPr/>
                    <a:lstStyle/>
                    <a:p>
                      <a:pPr algn="ctr" fontAlgn="ctr"/>
                      <a:r>
                        <a:rPr lang="en-US" altLang="zh-CN" sz="1100" b="0" i="0" u="none" strike="noStrike" dirty="0">
                          <a:solidFill>
                            <a:srgbClr val="C00000"/>
                          </a:solidFill>
                          <a:effectLst/>
                          <a:latin typeface="微软雅黑" panose="020B0503020204020204" pitchFamily="34" charset="-122"/>
                          <a:ea typeface="微软雅黑" panose="020B0503020204020204" pitchFamily="34" charset="-122"/>
                        </a:rPr>
                        <a:t>-27%</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noFill/>
                  </a:tcPr>
                </a:tc>
                <a:extLst>
                  <a:ext uri="{0D108BD9-81ED-4DB2-BD59-A6C34878D82A}">
                    <a16:rowId xmlns:a16="http://schemas.microsoft.com/office/drawing/2014/main" val="2541300264"/>
                  </a:ext>
                </a:extLst>
              </a:tr>
              <a:tr h="361694">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TASOGARE/隅田川</a:t>
                      </a:r>
                      <a:endParaRPr 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noFill/>
                  </a:tcPr>
                </a:tc>
                <a:tc>
                  <a:txBody>
                    <a:bodyPr/>
                    <a:lstStyle/>
                    <a:p>
                      <a:pPr algn="ctr" fontAlgn="ctr"/>
                      <a:r>
                        <a:rPr lang="en-US" altLang="zh-CN" sz="1100" b="0" i="0" u="none" strike="noStrike">
                          <a:solidFill>
                            <a:srgbClr val="49711E"/>
                          </a:solidFill>
                          <a:effectLst/>
                          <a:latin typeface="微软雅黑" panose="020B0503020204020204" pitchFamily="34" charset="-122"/>
                          <a:ea typeface="微软雅黑" panose="020B0503020204020204" pitchFamily="34" charset="-122"/>
                        </a:rPr>
                        <a:t>&gt;999%</a:t>
                      </a: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a:t>
                      </a:r>
                      <a:r>
                        <a:rPr lang="zh-CN" altLang="en-US" sz="1100" b="0" i="0" u="none" strike="noStrike" dirty="0">
                          <a:solidFill>
                            <a:srgbClr val="000000"/>
                          </a:solidFill>
                          <a:effectLst/>
                          <a:latin typeface="微软雅黑" panose="020B0503020204020204" pitchFamily="34" charset="-122"/>
                          <a:ea typeface="微软雅黑" panose="020B0503020204020204" pitchFamily="34" charset="-122"/>
                        </a:rPr>
                        <a:t>　</a:t>
                      </a:r>
                    </a:p>
                  </a:txBody>
                  <a:tcPr marL="7620" marR="7620" marT="7620" marB="0" anchor="ctr">
                    <a:noFill/>
                  </a:tcPr>
                </a:tc>
                <a:tc>
                  <a:txBody>
                    <a:bodyPr/>
                    <a:lstStyle/>
                    <a:p>
                      <a:pPr algn="ctr" fontAlgn="ctr"/>
                      <a:r>
                        <a:rPr lang="en-US" altLang="zh-CN" sz="1100" b="0" i="0" u="none" strike="noStrike" dirty="0">
                          <a:solidFill>
                            <a:srgbClr val="49711E"/>
                          </a:solidFill>
                          <a:effectLst/>
                          <a:latin typeface="微软雅黑" panose="020B0503020204020204" pitchFamily="34" charset="-122"/>
                          <a:ea typeface="微软雅黑" panose="020B0503020204020204" pitchFamily="34" charset="-122"/>
                        </a:rPr>
                        <a:t>+1.2%</a:t>
                      </a:r>
                    </a:p>
                  </a:txBody>
                  <a:tcPr marL="7620" marR="7620" marT="7620" marB="0" anchor="ctr">
                    <a:solidFill>
                      <a:srgbClr val="DBF0C5"/>
                    </a:solidFill>
                  </a:tcPr>
                </a:tc>
                <a:extLst>
                  <a:ext uri="{0D108BD9-81ED-4DB2-BD59-A6C34878D82A}">
                    <a16:rowId xmlns:a16="http://schemas.microsoft.com/office/drawing/2014/main" val="1256034274"/>
                  </a:ext>
                </a:extLst>
              </a:tr>
              <a:tr h="361694">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L'OR（法国）</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noFill/>
                  </a:tcPr>
                </a:tc>
                <a:tc>
                  <a:txBody>
                    <a:bodyPr/>
                    <a:lstStyle/>
                    <a:p>
                      <a:pPr algn="ctr" fontAlgn="ctr"/>
                      <a:r>
                        <a:rPr lang="en-US" altLang="zh-CN" sz="1100" b="0" i="0" u="none" strike="noStrike">
                          <a:solidFill>
                            <a:srgbClr val="C00000"/>
                          </a:solidFill>
                          <a:effectLst/>
                          <a:latin typeface="微软雅黑" panose="020B0503020204020204" pitchFamily="34" charset="-122"/>
                          <a:ea typeface="微软雅黑" panose="020B0503020204020204" pitchFamily="34" charset="-122"/>
                        </a:rPr>
                        <a:t>-48%</a:t>
                      </a: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noFill/>
                  </a:tcPr>
                </a:tc>
                <a:tc>
                  <a:txBody>
                    <a:bodyPr/>
                    <a:lstStyle/>
                    <a:p>
                      <a:pPr algn="ctr" fontAlgn="ctr"/>
                      <a:r>
                        <a:rPr lang="en-US" altLang="zh-CN" sz="1100" b="0" i="0" u="none" strike="noStrike" dirty="0">
                          <a:solidFill>
                            <a:srgbClr val="C00000"/>
                          </a:solidFill>
                          <a:effectLst/>
                          <a:latin typeface="微软雅黑" panose="020B0503020204020204" pitchFamily="34" charset="-122"/>
                          <a:ea typeface="微软雅黑" panose="020B0503020204020204" pitchFamily="34" charset="-122"/>
                        </a:rPr>
                        <a:t>-36%</a:t>
                      </a:r>
                    </a:p>
                  </a:txBody>
                  <a:tcPr marL="7620" marR="7620" marT="7620" marB="0" anchor="ctr">
                    <a:noFill/>
                  </a:tcPr>
                </a:tc>
                <a:tc>
                  <a:txBody>
                    <a:bodyPr/>
                    <a:lstStyle/>
                    <a:p>
                      <a:pPr algn="ctr" fontAlgn="ctr"/>
                      <a:r>
                        <a:rPr lang="en-US" altLang="zh-CN" sz="1100" b="0" i="0" u="none" strike="noStrike" dirty="0">
                          <a:solidFill>
                            <a:srgbClr val="C00000"/>
                          </a:solidFill>
                          <a:effectLst/>
                          <a:latin typeface="微软雅黑" panose="020B0503020204020204" pitchFamily="34" charset="-122"/>
                          <a:ea typeface="微软雅黑" panose="020B0503020204020204" pitchFamily="34" charset="-122"/>
                        </a:rPr>
                        <a:t>-53%</a:t>
                      </a:r>
                    </a:p>
                  </a:txBody>
                  <a:tcPr marL="7620" marR="7620" marT="7620" marB="0" anchor="ctr">
                    <a:noFill/>
                  </a:tcPr>
                </a:tc>
                <a:extLst>
                  <a:ext uri="{0D108BD9-81ED-4DB2-BD59-A6C34878D82A}">
                    <a16:rowId xmlns:a16="http://schemas.microsoft.com/office/drawing/2014/main" val="3150763522"/>
                  </a:ext>
                </a:extLst>
              </a:tr>
              <a:tr h="361694">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agf</a:t>
                      </a:r>
                      <a:endParaRPr 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noFill/>
                  </a:tcPr>
                </a:tc>
                <a:tc>
                  <a:txBody>
                    <a:bodyPr/>
                    <a:lstStyle/>
                    <a:p>
                      <a:pPr algn="ctr" fontAlgn="ctr"/>
                      <a:r>
                        <a:rPr lang="en-US" altLang="zh-CN" sz="1100" b="0" i="0" u="none" strike="noStrike">
                          <a:solidFill>
                            <a:srgbClr val="49711E"/>
                          </a:solidFill>
                          <a:effectLst/>
                          <a:latin typeface="微软雅黑" panose="020B0503020204020204" pitchFamily="34" charset="-122"/>
                          <a:ea typeface="微软雅黑" panose="020B0503020204020204" pitchFamily="34" charset="-122"/>
                        </a:rPr>
                        <a:t>+11%</a:t>
                      </a: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solidFill>
                      <a:srgbClr val="DBF0C5"/>
                    </a:solid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a:t>
                      </a:r>
                    </a:p>
                  </a:txBody>
                  <a:tcPr marL="7620" marR="7620" marT="7620" marB="0" anchor="ctr">
                    <a:noFill/>
                  </a:tcPr>
                </a:tc>
                <a:tc>
                  <a:txBody>
                    <a:bodyPr/>
                    <a:lstStyle/>
                    <a:p>
                      <a:pPr algn="ctr" fontAlgn="ctr"/>
                      <a:r>
                        <a:rPr lang="en-US" altLang="zh-CN" sz="1100" b="0" i="0" u="none" strike="noStrike" dirty="0">
                          <a:solidFill>
                            <a:srgbClr val="49711E"/>
                          </a:solidFill>
                          <a:effectLst/>
                          <a:latin typeface="微软雅黑" panose="020B0503020204020204" pitchFamily="34" charset="-122"/>
                          <a:ea typeface="微软雅黑" panose="020B0503020204020204" pitchFamily="34" charset="-122"/>
                        </a:rPr>
                        <a:t>+11%</a:t>
                      </a:r>
                    </a:p>
                  </a:txBody>
                  <a:tcPr marL="7620" marR="7620" marT="7620" marB="0" anchor="ctr">
                    <a:solidFill>
                      <a:srgbClr val="DBF0C5"/>
                    </a:solidFill>
                  </a:tcPr>
                </a:tc>
                <a:extLst>
                  <a:ext uri="{0D108BD9-81ED-4DB2-BD59-A6C34878D82A}">
                    <a16:rowId xmlns:a16="http://schemas.microsoft.com/office/drawing/2014/main" val="3762893160"/>
                  </a:ext>
                </a:extLst>
              </a:tr>
              <a:tr h="361694">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Nescafe/雀巢咖啡</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noFill/>
                  </a:tcPr>
                </a:tc>
                <a:tc>
                  <a:txBody>
                    <a:bodyPr/>
                    <a:lstStyle/>
                    <a:p>
                      <a:pPr algn="ctr" fontAlgn="ctr"/>
                      <a:r>
                        <a:rPr lang="en-US" altLang="zh-CN" sz="1100" b="0" i="0" u="none" strike="noStrike" dirty="0">
                          <a:solidFill>
                            <a:srgbClr val="49711E"/>
                          </a:solidFill>
                          <a:effectLst/>
                          <a:latin typeface="微软雅黑" panose="020B0503020204020204" pitchFamily="34" charset="-122"/>
                          <a:ea typeface="微软雅黑" panose="020B0503020204020204" pitchFamily="34" charset="-122"/>
                        </a:rPr>
                        <a:t>+10%</a:t>
                      </a:r>
                    </a:p>
                  </a:txBody>
                  <a:tcPr marL="7620" marR="7620" marT="7620" marB="0" anchor="ctr">
                    <a:solidFill>
                      <a:srgbClr val="DBF0C5"/>
                    </a:solid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noFill/>
                  </a:tcPr>
                </a:tc>
                <a:tc>
                  <a:txBody>
                    <a:bodyPr/>
                    <a:lstStyle/>
                    <a:p>
                      <a:pPr algn="ctr" fontAlgn="ctr"/>
                      <a:r>
                        <a:rPr lang="en-US" altLang="zh-CN" sz="1100" b="0" i="0" u="none" strike="noStrike" dirty="0">
                          <a:solidFill>
                            <a:srgbClr val="49711E"/>
                          </a:solidFill>
                          <a:effectLst/>
                          <a:latin typeface="微软雅黑" panose="020B0503020204020204" pitchFamily="34" charset="-122"/>
                          <a:ea typeface="微软雅黑" panose="020B0503020204020204" pitchFamily="34" charset="-122"/>
                        </a:rPr>
                        <a:t>+10%</a:t>
                      </a:r>
                    </a:p>
                  </a:txBody>
                  <a:tcPr marL="7620" marR="7620" marT="7620" marB="0" anchor="ctr">
                    <a:solidFill>
                      <a:srgbClr val="DBF0C5"/>
                    </a:solidFill>
                  </a:tcPr>
                </a:tc>
                <a:extLst>
                  <a:ext uri="{0D108BD9-81ED-4DB2-BD59-A6C34878D82A}">
                    <a16:rowId xmlns:a16="http://schemas.microsoft.com/office/drawing/2014/main" val="1074129609"/>
                  </a:ext>
                </a:extLst>
              </a:tr>
            </a:tbl>
          </a:graphicData>
        </a:graphic>
      </p:graphicFrame>
      <p:sp>
        <p:nvSpPr>
          <p:cNvPr id="7" name="矩形: 圆角 6">
            <a:extLst>
              <a:ext uri="{FF2B5EF4-FFF2-40B4-BE49-F238E27FC236}">
                <a16:creationId xmlns:a16="http://schemas.microsoft.com/office/drawing/2014/main" id="{DE419E25-8298-49DD-BF17-266BCD4C77ED}"/>
              </a:ext>
            </a:extLst>
          </p:cNvPr>
          <p:cNvSpPr/>
          <p:nvPr/>
        </p:nvSpPr>
        <p:spPr>
          <a:xfrm>
            <a:off x="713065" y="4422053"/>
            <a:ext cx="5671599" cy="1096097"/>
          </a:xfrm>
          <a:prstGeom prst="roundRect">
            <a:avLst/>
          </a:prstGeom>
          <a:noFill/>
          <a:ln>
            <a:solidFill>
              <a:schemeClr val="accent6"/>
            </a:solidFill>
            <a:prstDash val="sysDot"/>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zh-CN" altLang="en-US" sz="11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9" name="矩形: 圆角 8">
            <a:extLst>
              <a:ext uri="{FF2B5EF4-FFF2-40B4-BE49-F238E27FC236}">
                <a16:creationId xmlns:a16="http://schemas.microsoft.com/office/drawing/2014/main" id="{09F99111-15E3-4535-A753-7107CF0B4899}"/>
              </a:ext>
            </a:extLst>
          </p:cNvPr>
          <p:cNvSpPr/>
          <p:nvPr/>
        </p:nvSpPr>
        <p:spPr>
          <a:xfrm>
            <a:off x="6657311" y="2605255"/>
            <a:ext cx="4948740" cy="408432"/>
          </a:xfrm>
          <a:prstGeom prst="roundRect">
            <a:avLst/>
          </a:prstGeom>
          <a:noFill/>
          <a:ln w="1905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graphicFrame>
        <p:nvGraphicFramePr>
          <p:cNvPr id="14" name="表格 13">
            <a:extLst>
              <a:ext uri="{FF2B5EF4-FFF2-40B4-BE49-F238E27FC236}">
                <a16:creationId xmlns:a16="http://schemas.microsoft.com/office/drawing/2014/main" id="{F86F4CF2-B435-429C-9D59-565E7C5FE181}"/>
              </a:ext>
            </a:extLst>
          </p:cNvPr>
          <p:cNvGraphicFramePr>
            <a:graphicFrameLocks noGrp="1"/>
          </p:cNvGraphicFramePr>
          <p:nvPr>
            <p:extLst>
              <p:ext uri="{D42A27DB-BD31-4B8C-83A1-F6EECF244321}">
                <p14:modId xmlns:p14="http://schemas.microsoft.com/office/powerpoint/2010/main" val="2979699732"/>
              </p:ext>
            </p:extLst>
          </p:nvPr>
        </p:nvGraphicFramePr>
        <p:xfrm>
          <a:off x="5080466" y="1954169"/>
          <a:ext cx="573713" cy="368336"/>
        </p:xfrm>
        <a:graphic>
          <a:graphicData uri="http://schemas.openxmlformats.org/drawingml/2006/table">
            <a:tbl>
              <a:tblPr>
                <a:tableStyleId>{5C22544A-7EE6-4342-B048-85BDC9FD1C3A}</a:tableStyleId>
              </a:tblPr>
              <a:tblGrid>
                <a:gridCol w="573713">
                  <a:extLst>
                    <a:ext uri="{9D8B030D-6E8A-4147-A177-3AD203B41FA5}">
                      <a16:colId xmlns:a16="http://schemas.microsoft.com/office/drawing/2014/main" val="3325949518"/>
                    </a:ext>
                  </a:extLst>
                </a:gridCol>
              </a:tblGrid>
              <a:tr h="368336">
                <a:tc>
                  <a:txBody>
                    <a:bodyPr/>
                    <a:lstStyle/>
                    <a:p>
                      <a:pPr algn="ctr"/>
                      <a:r>
                        <a:rPr lang="zh-CN" altLang="en-US" sz="900" dirty="0"/>
                        <a:t>品牌</a:t>
                      </a:r>
                      <a:r>
                        <a:rPr lang="en-US" altLang="zh-CN" sz="900" dirty="0"/>
                        <a:t>GMV</a:t>
                      </a:r>
                      <a:endParaRPr lang="zh-CN" altLang="en-US" sz="9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263294006"/>
                  </a:ext>
                </a:extLst>
              </a:tr>
            </a:tbl>
          </a:graphicData>
        </a:graphic>
      </p:graphicFrame>
      <p:graphicFrame>
        <p:nvGraphicFramePr>
          <p:cNvPr id="15" name="表格 14">
            <a:extLst>
              <a:ext uri="{FF2B5EF4-FFF2-40B4-BE49-F238E27FC236}">
                <a16:creationId xmlns:a16="http://schemas.microsoft.com/office/drawing/2014/main" id="{7C40E539-613A-4D2F-AED9-3ADD5D96C6F9}"/>
              </a:ext>
            </a:extLst>
          </p:cNvPr>
          <p:cNvGraphicFramePr>
            <a:graphicFrameLocks noGrp="1"/>
          </p:cNvGraphicFramePr>
          <p:nvPr>
            <p:extLst>
              <p:ext uri="{D42A27DB-BD31-4B8C-83A1-F6EECF244321}">
                <p14:modId xmlns:p14="http://schemas.microsoft.com/office/powerpoint/2010/main" val="2163321136"/>
              </p:ext>
            </p:extLst>
          </p:nvPr>
        </p:nvGraphicFramePr>
        <p:xfrm>
          <a:off x="5076918" y="2665156"/>
          <a:ext cx="573713" cy="3636700"/>
        </p:xfrm>
        <a:graphic>
          <a:graphicData uri="http://schemas.openxmlformats.org/drawingml/2006/table">
            <a:tbl>
              <a:tblPr>
                <a:tableStyleId>{5C22544A-7EE6-4342-B048-85BDC9FD1C3A}</a:tableStyleId>
              </a:tblPr>
              <a:tblGrid>
                <a:gridCol w="573713">
                  <a:extLst>
                    <a:ext uri="{9D8B030D-6E8A-4147-A177-3AD203B41FA5}">
                      <a16:colId xmlns:a16="http://schemas.microsoft.com/office/drawing/2014/main" val="1834375706"/>
                    </a:ext>
                  </a:extLst>
                </a:gridCol>
              </a:tblGrid>
              <a:tr h="363670">
                <a:tc>
                  <a:txBody>
                    <a:bodyPr/>
                    <a:lstStyle/>
                    <a:p>
                      <a:pPr algn="ctr" fontAlgn="ctr"/>
                      <a:r>
                        <a:rPr lang="en-US" altLang="zh-CN" sz="900" b="1" i="0" u="none" strike="noStrike" dirty="0">
                          <a:solidFill>
                            <a:schemeClr val="accent1"/>
                          </a:solidFill>
                          <a:effectLst/>
                          <a:latin typeface="微软雅黑" panose="020B0503020204020204" pitchFamily="34" charset="-122"/>
                          <a:ea typeface="微软雅黑" panose="020B0503020204020204" pitchFamily="34" charset="-122"/>
                        </a:rPr>
                        <a:t>628</a:t>
                      </a:r>
                      <a:r>
                        <a:rPr lang="zh-CN" altLang="en-US" sz="900" b="1" i="0" u="none" strike="noStrike" dirty="0">
                          <a:solidFill>
                            <a:schemeClr val="accent1"/>
                          </a:solidFill>
                          <a:effectLst/>
                          <a:latin typeface="微软雅黑" panose="020B0503020204020204" pitchFamily="34" charset="-122"/>
                          <a:ea typeface="微软雅黑" panose="020B0503020204020204" pitchFamily="34" charset="-122"/>
                        </a:rPr>
                        <a:t>万</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791397338"/>
                  </a:ext>
                </a:extLst>
              </a:tr>
              <a:tr h="363670">
                <a:tc>
                  <a:txBody>
                    <a:bodyPr/>
                    <a:lstStyle/>
                    <a:p>
                      <a:pPr algn="ctr" fontAlgn="ctr"/>
                      <a:r>
                        <a:rPr lang="en-US" altLang="zh-CN" sz="900" b="1" i="0" u="none" strike="noStrike" dirty="0">
                          <a:solidFill>
                            <a:schemeClr val="accent1"/>
                          </a:solidFill>
                          <a:effectLst/>
                          <a:latin typeface="微软雅黑" panose="020B0503020204020204" pitchFamily="34" charset="-122"/>
                          <a:ea typeface="微软雅黑" panose="020B0503020204020204" pitchFamily="34" charset="-122"/>
                        </a:rPr>
                        <a:t>445</a:t>
                      </a:r>
                      <a:r>
                        <a:rPr lang="zh-CN" altLang="en-US" sz="900" b="1" i="0" u="none" strike="noStrike" dirty="0">
                          <a:solidFill>
                            <a:schemeClr val="accent1"/>
                          </a:solidFill>
                          <a:effectLst/>
                          <a:latin typeface="微软雅黑" panose="020B0503020204020204" pitchFamily="34" charset="-122"/>
                          <a:ea typeface="微软雅黑" panose="020B0503020204020204" pitchFamily="34" charset="-122"/>
                        </a:rPr>
                        <a:t>万</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5644551"/>
                  </a:ext>
                </a:extLst>
              </a:tr>
              <a:tr h="363670">
                <a:tc>
                  <a:txBody>
                    <a:bodyPr/>
                    <a:lstStyle/>
                    <a:p>
                      <a:pPr algn="ctr" fontAlgn="ctr"/>
                      <a:r>
                        <a:rPr lang="en-US" altLang="zh-CN" sz="900" b="1" i="0" u="none" strike="noStrike" dirty="0">
                          <a:solidFill>
                            <a:schemeClr val="accent1"/>
                          </a:solidFill>
                          <a:effectLst/>
                          <a:latin typeface="微软雅黑" panose="020B0503020204020204" pitchFamily="34" charset="-122"/>
                          <a:ea typeface="微软雅黑" panose="020B0503020204020204" pitchFamily="34" charset="-122"/>
                        </a:rPr>
                        <a:t>245</a:t>
                      </a:r>
                      <a:r>
                        <a:rPr lang="zh-CN" altLang="en-US" sz="900" b="1" i="0" u="none" strike="noStrike" dirty="0">
                          <a:solidFill>
                            <a:schemeClr val="accent1"/>
                          </a:solidFill>
                          <a:effectLst/>
                          <a:latin typeface="微软雅黑" panose="020B0503020204020204" pitchFamily="34" charset="-122"/>
                          <a:ea typeface="微软雅黑" panose="020B0503020204020204" pitchFamily="34" charset="-122"/>
                        </a:rPr>
                        <a:t>万</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123238575"/>
                  </a:ext>
                </a:extLst>
              </a:tr>
              <a:tr h="363670">
                <a:tc>
                  <a:txBody>
                    <a:bodyPr/>
                    <a:lstStyle/>
                    <a:p>
                      <a:pPr algn="ctr" fontAlgn="ctr"/>
                      <a:r>
                        <a:rPr lang="en-US" altLang="zh-CN" sz="900" b="1" i="0" u="none" strike="noStrike" dirty="0">
                          <a:solidFill>
                            <a:schemeClr val="accent1"/>
                          </a:solidFill>
                          <a:effectLst/>
                          <a:latin typeface="微软雅黑" panose="020B0503020204020204" pitchFamily="34" charset="-122"/>
                          <a:ea typeface="微软雅黑" panose="020B0503020204020204" pitchFamily="34" charset="-122"/>
                        </a:rPr>
                        <a:t>197</a:t>
                      </a:r>
                      <a:r>
                        <a:rPr lang="zh-CN" altLang="en-US" sz="900" b="1" i="0" u="none" strike="noStrike" dirty="0">
                          <a:solidFill>
                            <a:schemeClr val="accent1"/>
                          </a:solidFill>
                          <a:effectLst/>
                          <a:latin typeface="微软雅黑" panose="020B0503020204020204" pitchFamily="34" charset="-122"/>
                          <a:ea typeface="微软雅黑" panose="020B0503020204020204" pitchFamily="34" charset="-122"/>
                        </a:rPr>
                        <a:t>万</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29872857"/>
                  </a:ext>
                </a:extLst>
              </a:tr>
              <a:tr h="363670">
                <a:tc>
                  <a:txBody>
                    <a:bodyPr/>
                    <a:lstStyle/>
                    <a:p>
                      <a:pPr algn="ctr" fontAlgn="ctr"/>
                      <a:r>
                        <a:rPr lang="en-US" altLang="zh-CN" sz="900" b="1" i="0" u="none" strike="noStrike" dirty="0">
                          <a:solidFill>
                            <a:schemeClr val="accent1"/>
                          </a:solidFill>
                          <a:effectLst/>
                          <a:latin typeface="微软雅黑" panose="020B0503020204020204" pitchFamily="34" charset="-122"/>
                          <a:ea typeface="微软雅黑" panose="020B0503020204020204" pitchFamily="34" charset="-122"/>
                        </a:rPr>
                        <a:t>178</a:t>
                      </a:r>
                      <a:r>
                        <a:rPr lang="zh-CN" altLang="en-US" sz="900" b="1" i="0" u="none" strike="noStrike" dirty="0">
                          <a:solidFill>
                            <a:schemeClr val="accent1"/>
                          </a:solidFill>
                          <a:effectLst/>
                          <a:latin typeface="微软雅黑" panose="020B0503020204020204" pitchFamily="34" charset="-122"/>
                          <a:ea typeface="微软雅黑" panose="020B0503020204020204" pitchFamily="34" charset="-122"/>
                        </a:rPr>
                        <a:t>万</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893873796"/>
                  </a:ext>
                </a:extLst>
              </a:tr>
              <a:tr h="363670">
                <a:tc>
                  <a:txBody>
                    <a:bodyPr/>
                    <a:lstStyle/>
                    <a:p>
                      <a:pPr algn="ctr" fontAlgn="ctr"/>
                      <a:r>
                        <a:rPr lang="en-US" altLang="zh-CN" sz="900" b="1" i="0" u="none" strike="noStrike" dirty="0">
                          <a:solidFill>
                            <a:schemeClr val="accent1"/>
                          </a:solidFill>
                          <a:effectLst/>
                          <a:latin typeface="微软雅黑" panose="020B0503020204020204" pitchFamily="34" charset="-122"/>
                          <a:ea typeface="微软雅黑" panose="020B0503020204020204" pitchFamily="34" charset="-122"/>
                        </a:rPr>
                        <a:t>168</a:t>
                      </a:r>
                      <a:r>
                        <a:rPr lang="zh-CN" altLang="en-US" sz="900" b="1" i="0" u="none" strike="noStrike" dirty="0">
                          <a:solidFill>
                            <a:schemeClr val="accent1"/>
                          </a:solidFill>
                          <a:effectLst/>
                          <a:latin typeface="微软雅黑" panose="020B0503020204020204" pitchFamily="34" charset="-122"/>
                          <a:ea typeface="微软雅黑" panose="020B0503020204020204" pitchFamily="34" charset="-122"/>
                        </a:rPr>
                        <a:t>万</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073723718"/>
                  </a:ext>
                </a:extLst>
              </a:tr>
              <a:tr h="363670">
                <a:tc>
                  <a:txBody>
                    <a:bodyPr/>
                    <a:lstStyle/>
                    <a:p>
                      <a:pPr algn="ctr" fontAlgn="ctr"/>
                      <a:r>
                        <a:rPr lang="en-US" altLang="zh-CN" sz="900" b="1" i="0" u="none" strike="noStrike" dirty="0">
                          <a:solidFill>
                            <a:schemeClr val="accent1"/>
                          </a:solidFill>
                          <a:effectLst/>
                          <a:latin typeface="微软雅黑" panose="020B0503020204020204" pitchFamily="34" charset="-122"/>
                          <a:ea typeface="微软雅黑" panose="020B0503020204020204" pitchFamily="34" charset="-122"/>
                        </a:rPr>
                        <a:t>115</a:t>
                      </a:r>
                      <a:r>
                        <a:rPr lang="zh-CN" altLang="en-US" sz="900" b="1" i="0" u="none" strike="noStrike" dirty="0">
                          <a:solidFill>
                            <a:schemeClr val="accent1"/>
                          </a:solidFill>
                          <a:effectLst/>
                          <a:latin typeface="微软雅黑" panose="020B0503020204020204" pitchFamily="34" charset="-122"/>
                          <a:ea typeface="微软雅黑" panose="020B0503020204020204" pitchFamily="34" charset="-122"/>
                        </a:rPr>
                        <a:t>万</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225343014"/>
                  </a:ext>
                </a:extLst>
              </a:tr>
              <a:tr h="363670">
                <a:tc>
                  <a:txBody>
                    <a:bodyPr/>
                    <a:lstStyle/>
                    <a:p>
                      <a:pPr algn="ctr" fontAlgn="ctr"/>
                      <a:r>
                        <a:rPr lang="en-US" altLang="zh-CN" sz="900" b="1" i="0" u="none" strike="noStrike" dirty="0">
                          <a:solidFill>
                            <a:schemeClr val="accent1"/>
                          </a:solidFill>
                          <a:effectLst/>
                          <a:latin typeface="微软雅黑" panose="020B0503020204020204" pitchFamily="34" charset="-122"/>
                          <a:ea typeface="微软雅黑" panose="020B0503020204020204" pitchFamily="34" charset="-122"/>
                        </a:rPr>
                        <a:t>81</a:t>
                      </a:r>
                      <a:r>
                        <a:rPr lang="zh-CN" altLang="en-US" sz="900" b="1" i="0" u="none" strike="noStrike" dirty="0">
                          <a:solidFill>
                            <a:schemeClr val="accent1"/>
                          </a:solidFill>
                          <a:effectLst/>
                          <a:latin typeface="微软雅黑" panose="020B0503020204020204" pitchFamily="34" charset="-122"/>
                          <a:ea typeface="微软雅黑" panose="020B0503020204020204" pitchFamily="34" charset="-122"/>
                        </a:rPr>
                        <a:t>万</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83265998"/>
                  </a:ext>
                </a:extLst>
              </a:tr>
              <a:tr h="363670">
                <a:tc>
                  <a:txBody>
                    <a:bodyPr/>
                    <a:lstStyle/>
                    <a:p>
                      <a:pPr algn="ctr" fontAlgn="ctr"/>
                      <a:r>
                        <a:rPr lang="en-US" altLang="zh-CN" sz="900" b="1" i="0" u="none" strike="noStrike" dirty="0">
                          <a:solidFill>
                            <a:schemeClr val="accent1"/>
                          </a:solidFill>
                          <a:effectLst/>
                          <a:latin typeface="微软雅黑" panose="020B0503020204020204" pitchFamily="34" charset="-122"/>
                          <a:ea typeface="微软雅黑" panose="020B0503020204020204" pitchFamily="34" charset="-122"/>
                        </a:rPr>
                        <a:t>79</a:t>
                      </a:r>
                      <a:r>
                        <a:rPr lang="zh-CN" altLang="en-US" sz="900" b="1" i="0" u="none" strike="noStrike" dirty="0">
                          <a:solidFill>
                            <a:schemeClr val="accent1"/>
                          </a:solidFill>
                          <a:effectLst/>
                          <a:latin typeface="微软雅黑" panose="020B0503020204020204" pitchFamily="34" charset="-122"/>
                          <a:ea typeface="微软雅黑" panose="020B0503020204020204" pitchFamily="34" charset="-122"/>
                        </a:rPr>
                        <a:t>万</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837144367"/>
                  </a:ext>
                </a:extLst>
              </a:tr>
              <a:tr h="363670">
                <a:tc>
                  <a:txBody>
                    <a:bodyPr/>
                    <a:lstStyle/>
                    <a:p>
                      <a:pPr algn="ctr" fontAlgn="ctr"/>
                      <a:r>
                        <a:rPr lang="en-US" altLang="zh-CN" sz="900" b="1" i="0" u="none" strike="noStrike" dirty="0">
                          <a:solidFill>
                            <a:schemeClr val="accent1"/>
                          </a:solidFill>
                          <a:effectLst/>
                          <a:latin typeface="微软雅黑" panose="020B0503020204020204" pitchFamily="34" charset="-122"/>
                          <a:ea typeface="微软雅黑" panose="020B0503020204020204" pitchFamily="34" charset="-122"/>
                        </a:rPr>
                        <a:t>36</a:t>
                      </a:r>
                      <a:r>
                        <a:rPr lang="zh-CN" altLang="en-US" sz="900" b="1" i="0" u="none" strike="noStrike" dirty="0">
                          <a:solidFill>
                            <a:schemeClr val="accent1"/>
                          </a:solidFill>
                          <a:effectLst/>
                          <a:latin typeface="微软雅黑" panose="020B0503020204020204" pitchFamily="34" charset="-122"/>
                          <a:ea typeface="微软雅黑" panose="020B0503020204020204" pitchFamily="34" charset="-122"/>
                        </a:rPr>
                        <a:t>万</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68498635"/>
                  </a:ext>
                </a:extLst>
              </a:tr>
            </a:tbl>
          </a:graphicData>
        </a:graphic>
      </p:graphicFrame>
      <p:graphicFrame>
        <p:nvGraphicFramePr>
          <p:cNvPr id="8" name="表格 7">
            <a:extLst>
              <a:ext uri="{FF2B5EF4-FFF2-40B4-BE49-F238E27FC236}">
                <a16:creationId xmlns:a16="http://schemas.microsoft.com/office/drawing/2014/main" id="{D8BB3A83-F604-419D-9544-85781A011B33}"/>
              </a:ext>
            </a:extLst>
          </p:cNvPr>
          <p:cNvGraphicFramePr>
            <a:graphicFrameLocks noGrp="1"/>
          </p:cNvGraphicFramePr>
          <p:nvPr>
            <p:extLst>
              <p:ext uri="{D42A27DB-BD31-4B8C-83A1-F6EECF244321}">
                <p14:modId xmlns:p14="http://schemas.microsoft.com/office/powerpoint/2010/main" val="3402583179"/>
              </p:ext>
            </p:extLst>
          </p:nvPr>
        </p:nvGraphicFramePr>
        <p:xfrm>
          <a:off x="5080466" y="2504308"/>
          <a:ext cx="573713" cy="3636700"/>
        </p:xfrm>
        <a:graphic>
          <a:graphicData uri="http://schemas.openxmlformats.org/drawingml/2006/table">
            <a:tbl>
              <a:tblPr>
                <a:tableStyleId>{5C22544A-7EE6-4342-B048-85BDC9FD1C3A}</a:tableStyleId>
              </a:tblPr>
              <a:tblGrid>
                <a:gridCol w="573713">
                  <a:extLst>
                    <a:ext uri="{9D8B030D-6E8A-4147-A177-3AD203B41FA5}">
                      <a16:colId xmlns:a16="http://schemas.microsoft.com/office/drawing/2014/main" val="1834375706"/>
                    </a:ext>
                  </a:extLst>
                </a:gridCol>
              </a:tblGrid>
              <a:tr h="363670">
                <a:tc>
                  <a:txBody>
                    <a:bodyPr/>
                    <a:lstStyle/>
                    <a:p>
                      <a:pPr algn="ctr" fontAlgn="ctr"/>
                      <a:r>
                        <a:rPr lang="en-US" altLang="zh-CN" sz="900" b="1" i="0" u="none" strike="noStrike" dirty="0">
                          <a:solidFill>
                            <a:schemeClr val="accent2">
                              <a:lumMod val="75000"/>
                            </a:schemeClr>
                          </a:solidFill>
                          <a:effectLst/>
                          <a:latin typeface="微软雅黑" panose="020B0503020204020204" pitchFamily="34" charset="-122"/>
                          <a:ea typeface="微软雅黑" panose="020B0503020204020204" pitchFamily="34" charset="-122"/>
                        </a:rPr>
                        <a:t>1,421</a:t>
                      </a:r>
                      <a:r>
                        <a:rPr lang="zh-CN" altLang="en-US" sz="900" b="1" i="0" u="none" strike="noStrike" dirty="0">
                          <a:solidFill>
                            <a:schemeClr val="accent2">
                              <a:lumMod val="75000"/>
                            </a:schemeClr>
                          </a:solidFill>
                          <a:effectLst/>
                          <a:latin typeface="微软雅黑" panose="020B0503020204020204" pitchFamily="34" charset="-122"/>
                          <a:ea typeface="微软雅黑" panose="020B0503020204020204" pitchFamily="34" charset="-122"/>
                        </a:rPr>
                        <a:t>万</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791397338"/>
                  </a:ext>
                </a:extLst>
              </a:tr>
              <a:tr h="363670">
                <a:tc>
                  <a:txBody>
                    <a:bodyPr/>
                    <a:lstStyle/>
                    <a:p>
                      <a:pPr algn="ctr" fontAlgn="ctr"/>
                      <a:r>
                        <a:rPr lang="en-US" altLang="zh-CN" sz="900" b="1" i="0" u="none" strike="noStrike" dirty="0">
                          <a:solidFill>
                            <a:schemeClr val="accent2">
                              <a:lumMod val="75000"/>
                            </a:schemeClr>
                          </a:solidFill>
                          <a:effectLst/>
                          <a:latin typeface="微软雅黑" panose="020B0503020204020204" pitchFamily="34" charset="-122"/>
                          <a:ea typeface="微软雅黑" panose="020B0503020204020204" pitchFamily="34" charset="-122"/>
                        </a:rPr>
                        <a:t>733</a:t>
                      </a:r>
                      <a:r>
                        <a:rPr lang="zh-CN" altLang="en-US" sz="900" b="1" i="0" u="none" strike="noStrike" dirty="0">
                          <a:solidFill>
                            <a:schemeClr val="accent2">
                              <a:lumMod val="75000"/>
                            </a:schemeClr>
                          </a:solidFill>
                          <a:effectLst/>
                          <a:latin typeface="微软雅黑" panose="020B0503020204020204" pitchFamily="34" charset="-122"/>
                          <a:ea typeface="微软雅黑" panose="020B0503020204020204" pitchFamily="34" charset="-122"/>
                        </a:rPr>
                        <a:t>万</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5644551"/>
                  </a:ext>
                </a:extLst>
              </a:tr>
              <a:tr h="363670">
                <a:tc>
                  <a:txBody>
                    <a:bodyPr/>
                    <a:lstStyle/>
                    <a:p>
                      <a:pPr algn="ctr" fontAlgn="ctr"/>
                      <a:r>
                        <a:rPr lang="en-US" altLang="zh-CN" sz="900" b="1" i="0" u="none" strike="noStrike">
                          <a:solidFill>
                            <a:schemeClr val="accent2">
                              <a:lumMod val="75000"/>
                            </a:schemeClr>
                          </a:solidFill>
                          <a:effectLst/>
                          <a:latin typeface="微软雅黑" panose="020B0503020204020204" pitchFamily="34" charset="-122"/>
                          <a:ea typeface="微软雅黑" panose="020B0503020204020204" pitchFamily="34" charset="-122"/>
                        </a:rPr>
                        <a:t>264</a:t>
                      </a:r>
                      <a:r>
                        <a:rPr lang="zh-CN" altLang="en-US" sz="900" b="1" i="0" u="none" strike="noStrike">
                          <a:solidFill>
                            <a:schemeClr val="accent2">
                              <a:lumMod val="75000"/>
                            </a:schemeClr>
                          </a:solidFill>
                          <a:effectLst/>
                          <a:latin typeface="微软雅黑" panose="020B0503020204020204" pitchFamily="34" charset="-122"/>
                          <a:ea typeface="微软雅黑" panose="020B0503020204020204" pitchFamily="34" charset="-122"/>
                        </a:rPr>
                        <a:t>万</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123238575"/>
                  </a:ext>
                </a:extLst>
              </a:tr>
              <a:tr h="363670">
                <a:tc>
                  <a:txBody>
                    <a:bodyPr/>
                    <a:lstStyle/>
                    <a:p>
                      <a:pPr algn="ctr" fontAlgn="ctr"/>
                      <a:r>
                        <a:rPr lang="en-US" altLang="zh-CN" sz="900" b="1" i="0" u="none" strike="noStrike">
                          <a:solidFill>
                            <a:schemeClr val="accent2">
                              <a:lumMod val="75000"/>
                            </a:schemeClr>
                          </a:solidFill>
                          <a:effectLst/>
                          <a:latin typeface="微软雅黑" panose="020B0503020204020204" pitchFamily="34" charset="-122"/>
                          <a:ea typeface="微软雅黑" panose="020B0503020204020204" pitchFamily="34" charset="-122"/>
                        </a:rPr>
                        <a:t>162</a:t>
                      </a:r>
                      <a:r>
                        <a:rPr lang="zh-CN" altLang="en-US" sz="900" b="1" i="0" u="none" strike="noStrike">
                          <a:solidFill>
                            <a:schemeClr val="accent2">
                              <a:lumMod val="75000"/>
                            </a:schemeClr>
                          </a:solidFill>
                          <a:effectLst/>
                          <a:latin typeface="微软雅黑" panose="020B0503020204020204" pitchFamily="34" charset="-122"/>
                          <a:ea typeface="微软雅黑" panose="020B0503020204020204" pitchFamily="34" charset="-122"/>
                        </a:rPr>
                        <a:t>万</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29872857"/>
                  </a:ext>
                </a:extLst>
              </a:tr>
              <a:tr h="363670">
                <a:tc>
                  <a:txBody>
                    <a:bodyPr/>
                    <a:lstStyle/>
                    <a:p>
                      <a:pPr algn="ctr" fontAlgn="ctr"/>
                      <a:r>
                        <a:rPr lang="en-US" altLang="zh-CN" sz="900" b="1" i="0" u="none" strike="noStrike">
                          <a:solidFill>
                            <a:schemeClr val="accent2">
                              <a:lumMod val="75000"/>
                            </a:schemeClr>
                          </a:solidFill>
                          <a:effectLst/>
                          <a:latin typeface="微软雅黑" panose="020B0503020204020204" pitchFamily="34" charset="-122"/>
                          <a:ea typeface="微软雅黑" panose="020B0503020204020204" pitchFamily="34" charset="-122"/>
                        </a:rPr>
                        <a:t>353</a:t>
                      </a:r>
                      <a:r>
                        <a:rPr lang="zh-CN" altLang="en-US" sz="900" b="1" i="0" u="none" strike="noStrike">
                          <a:solidFill>
                            <a:schemeClr val="accent2">
                              <a:lumMod val="75000"/>
                            </a:schemeClr>
                          </a:solidFill>
                          <a:effectLst/>
                          <a:latin typeface="微软雅黑" panose="020B0503020204020204" pitchFamily="34" charset="-122"/>
                          <a:ea typeface="微软雅黑" panose="020B0503020204020204" pitchFamily="34" charset="-122"/>
                        </a:rPr>
                        <a:t>万</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893873796"/>
                  </a:ext>
                </a:extLst>
              </a:tr>
              <a:tr h="363670">
                <a:tc>
                  <a:txBody>
                    <a:bodyPr/>
                    <a:lstStyle/>
                    <a:p>
                      <a:pPr algn="ctr" fontAlgn="ctr"/>
                      <a:r>
                        <a:rPr lang="en-US" altLang="zh-CN" sz="900" b="1" i="0" u="none" strike="noStrike">
                          <a:solidFill>
                            <a:schemeClr val="accent2">
                              <a:lumMod val="75000"/>
                            </a:schemeClr>
                          </a:solidFill>
                          <a:effectLst/>
                          <a:latin typeface="微软雅黑" panose="020B0503020204020204" pitchFamily="34" charset="-122"/>
                          <a:ea typeface="微软雅黑" panose="020B0503020204020204" pitchFamily="34" charset="-122"/>
                        </a:rPr>
                        <a:t>200</a:t>
                      </a:r>
                      <a:r>
                        <a:rPr lang="zh-CN" altLang="en-US" sz="900" b="1" i="0" u="none" strike="noStrike">
                          <a:solidFill>
                            <a:schemeClr val="accent2">
                              <a:lumMod val="75000"/>
                            </a:schemeClr>
                          </a:solidFill>
                          <a:effectLst/>
                          <a:latin typeface="微软雅黑" panose="020B0503020204020204" pitchFamily="34" charset="-122"/>
                          <a:ea typeface="微软雅黑" panose="020B0503020204020204" pitchFamily="34" charset="-122"/>
                        </a:rPr>
                        <a:t>万</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073723718"/>
                  </a:ext>
                </a:extLst>
              </a:tr>
              <a:tr h="363670">
                <a:tc>
                  <a:txBody>
                    <a:bodyPr/>
                    <a:lstStyle/>
                    <a:p>
                      <a:pPr algn="ctr" fontAlgn="ctr"/>
                      <a:r>
                        <a:rPr lang="en-US" altLang="zh-CN" sz="900" b="1" i="0" u="none" strike="noStrike">
                          <a:solidFill>
                            <a:schemeClr val="accent2">
                              <a:lumMod val="75000"/>
                            </a:schemeClr>
                          </a:solidFill>
                          <a:effectLst/>
                          <a:latin typeface="微软雅黑" panose="020B0503020204020204" pitchFamily="34" charset="-122"/>
                          <a:ea typeface="微软雅黑" panose="020B0503020204020204" pitchFamily="34" charset="-122"/>
                        </a:rPr>
                        <a:t>10</a:t>
                      </a:r>
                      <a:r>
                        <a:rPr lang="zh-CN" altLang="en-US" sz="900" b="1" i="0" u="none" strike="noStrike">
                          <a:solidFill>
                            <a:schemeClr val="accent2">
                              <a:lumMod val="75000"/>
                            </a:schemeClr>
                          </a:solidFill>
                          <a:effectLst/>
                          <a:latin typeface="微软雅黑" panose="020B0503020204020204" pitchFamily="34" charset="-122"/>
                          <a:ea typeface="微软雅黑" panose="020B0503020204020204" pitchFamily="34" charset="-122"/>
                        </a:rPr>
                        <a:t>万</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225343014"/>
                  </a:ext>
                </a:extLst>
              </a:tr>
              <a:tr h="363670">
                <a:tc>
                  <a:txBody>
                    <a:bodyPr/>
                    <a:lstStyle/>
                    <a:p>
                      <a:pPr algn="ctr" fontAlgn="ctr"/>
                      <a:r>
                        <a:rPr lang="en-US" altLang="zh-CN" sz="900" b="1" i="0" u="none" strike="noStrike">
                          <a:solidFill>
                            <a:schemeClr val="accent2">
                              <a:lumMod val="75000"/>
                            </a:schemeClr>
                          </a:solidFill>
                          <a:effectLst/>
                          <a:latin typeface="微软雅黑" panose="020B0503020204020204" pitchFamily="34" charset="-122"/>
                          <a:ea typeface="微软雅黑" panose="020B0503020204020204" pitchFamily="34" charset="-122"/>
                        </a:rPr>
                        <a:t>155</a:t>
                      </a:r>
                      <a:r>
                        <a:rPr lang="zh-CN" altLang="en-US" sz="900" b="1" i="0" u="none" strike="noStrike">
                          <a:solidFill>
                            <a:schemeClr val="accent2">
                              <a:lumMod val="75000"/>
                            </a:schemeClr>
                          </a:solidFill>
                          <a:effectLst/>
                          <a:latin typeface="微软雅黑" panose="020B0503020204020204" pitchFamily="34" charset="-122"/>
                          <a:ea typeface="微软雅黑" panose="020B0503020204020204" pitchFamily="34" charset="-122"/>
                        </a:rPr>
                        <a:t>万</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83265998"/>
                  </a:ext>
                </a:extLst>
              </a:tr>
              <a:tr h="363670">
                <a:tc>
                  <a:txBody>
                    <a:bodyPr/>
                    <a:lstStyle/>
                    <a:p>
                      <a:pPr algn="ctr" fontAlgn="ctr"/>
                      <a:r>
                        <a:rPr lang="en-US" altLang="zh-CN" sz="900" b="1" i="0" u="none" strike="noStrike">
                          <a:solidFill>
                            <a:schemeClr val="accent2">
                              <a:lumMod val="75000"/>
                            </a:schemeClr>
                          </a:solidFill>
                          <a:effectLst/>
                          <a:latin typeface="微软雅黑" panose="020B0503020204020204" pitchFamily="34" charset="-122"/>
                          <a:ea typeface="微软雅黑" panose="020B0503020204020204" pitchFamily="34" charset="-122"/>
                        </a:rPr>
                        <a:t>71</a:t>
                      </a:r>
                      <a:r>
                        <a:rPr lang="zh-CN" altLang="en-US" sz="900" b="1" i="0" u="none" strike="noStrike">
                          <a:solidFill>
                            <a:schemeClr val="accent2">
                              <a:lumMod val="75000"/>
                            </a:schemeClr>
                          </a:solidFill>
                          <a:effectLst/>
                          <a:latin typeface="微软雅黑" panose="020B0503020204020204" pitchFamily="34" charset="-122"/>
                          <a:ea typeface="微软雅黑" panose="020B0503020204020204" pitchFamily="34" charset="-122"/>
                        </a:rPr>
                        <a:t>万</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837144367"/>
                  </a:ext>
                </a:extLst>
              </a:tr>
              <a:tr h="363670">
                <a:tc>
                  <a:txBody>
                    <a:bodyPr/>
                    <a:lstStyle/>
                    <a:p>
                      <a:pPr algn="ctr" fontAlgn="ctr"/>
                      <a:r>
                        <a:rPr lang="en-US" altLang="zh-CN" sz="900" b="1" i="0" u="none" strike="noStrike" dirty="0">
                          <a:solidFill>
                            <a:schemeClr val="accent2">
                              <a:lumMod val="75000"/>
                            </a:schemeClr>
                          </a:solidFill>
                          <a:effectLst/>
                          <a:latin typeface="微软雅黑" panose="020B0503020204020204" pitchFamily="34" charset="-122"/>
                          <a:ea typeface="微软雅黑" panose="020B0503020204020204" pitchFamily="34" charset="-122"/>
                        </a:rPr>
                        <a:t>33</a:t>
                      </a:r>
                      <a:r>
                        <a:rPr lang="zh-CN" altLang="en-US" sz="900" b="1" i="0" u="none" strike="noStrike" dirty="0">
                          <a:solidFill>
                            <a:schemeClr val="accent2">
                              <a:lumMod val="75000"/>
                            </a:schemeClr>
                          </a:solidFill>
                          <a:effectLst/>
                          <a:latin typeface="微软雅黑" panose="020B0503020204020204" pitchFamily="34" charset="-122"/>
                          <a:ea typeface="微软雅黑" panose="020B0503020204020204" pitchFamily="34" charset="-122"/>
                        </a:rPr>
                        <a:t>万</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68498635"/>
                  </a:ext>
                </a:extLst>
              </a:tr>
            </a:tbl>
          </a:graphicData>
        </a:graphic>
      </p:graphicFrame>
    </p:spTree>
    <p:extLst>
      <p:ext uri="{BB962C8B-B14F-4D97-AF65-F5344CB8AC3E}">
        <p14:creationId xmlns:p14="http://schemas.microsoft.com/office/powerpoint/2010/main" val="447636351"/>
      </p:ext>
    </p:extLst>
  </p:cSld>
  <p:clrMapOvr>
    <a:masterClrMapping/>
  </p:clrMapOvr>
  <p:extLst mod="1">
    <p:ext uri="{6950BFC3-D8DA-4A85-94F7-54DA5524770B}">
      <p188:commentRel xmlns:p188="http://schemas.microsoft.com/office/powerpoint/2018/8/main" xmlns="" r:id="rId3"/>
    </p:ext>
  </p:extLs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810BF0-C36E-8B47-9B49-4D17DAE97241}"/>
              </a:ext>
            </a:extLst>
          </p:cNvPr>
          <p:cNvSpPr>
            <a:spLocks noGrp="1"/>
          </p:cNvSpPr>
          <p:nvPr>
            <p:ph type="title"/>
          </p:nvPr>
        </p:nvSpPr>
        <p:spPr/>
        <p:txBody>
          <a:bodyPr/>
          <a:lstStyle/>
          <a:p>
            <a:r>
              <a:rPr lang="x-none" dirty="0">
                <a:latin typeface="+mn-lt"/>
              </a:rPr>
              <a:t>Nespresso</a:t>
            </a:r>
            <a:r>
              <a:rPr lang="en-US" dirty="0" err="1">
                <a:latin typeface="+mj-ea"/>
                <a:ea typeface="+mj-ea"/>
              </a:rPr>
              <a:t>官旗胶囊咖啡数据</a:t>
            </a:r>
            <a:endParaRPr lang="x-none" dirty="0">
              <a:latin typeface="+mj-ea"/>
              <a:ea typeface="+mj-ea"/>
            </a:endParaRPr>
          </a:p>
        </p:txBody>
      </p:sp>
      <p:sp>
        <p:nvSpPr>
          <p:cNvPr id="3" name="Text Placeholder 2">
            <a:extLst>
              <a:ext uri="{FF2B5EF4-FFF2-40B4-BE49-F238E27FC236}">
                <a16:creationId xmlns:a16="http://schemas.microsoft.com/office/drawing/2014/main" id="{F3F2D9FB-DEFB-2A4B-9317-66AE5659D7BF}"/>
              </a:ext>
            </a:extLst>
          </p:cNvPr>
          <p:cNvSpPr>
            <a:spLocks noGrp="1"/>
          </p:cNvSpPr>
          <p:nvPr>
            <p:ph type="body" sz="quarter" idx="10"/>
          </p:nvPr>
        </p:nvSpPr>
        <p:spPr/>
        <p:txBody>
          <a:bodyPr/>
          <a:lstStyle/>
          <a:p>
            <a:pPr>
              <a:lnSpc>
                <a:spcPct val="100000"/>
              </a:lnSpc>
            </a:pPr>
            <a:r>
              <a:rPr lang="en-US" altLang="zh-CN" dirty="0">
                <a:latin typeface="+mn-ea"/>
              </a:rPr>
              <a:t>Nespresso</a:t>
            </a:r>
            <a:r>
              <a:rPr lang="zh-CN" altLang="en-US" dirty="0">
                <a:latin typeface="+mn-ea"/>
              </a:rPr>
              <a:t>胶囊咖啡类目同比呈现两位数下滑，降幅高于咖啡机类目生意，且同样达到近半年来最大值；</a:t>
            </a:r>
            <a:endParaRPr lang="en-US" altLang="zh-CN" dirty="0">
              <a:latin typeface="+mn-ea"/>
            </a:endParaRPr>
          </a:p>
          <a:p>
            <a:pPr>
              <a:lnSpc>
                <a:spcPct val="100000"/>
              </a:lnSpc>
            </a:pPr>
            <a:r>
              <a:rPr lang="zh-CN" altLang="en-US" dirty="0">
                <a:latin typeface="+mn-ea"/>
              </a:rPr>
              <a:t>生意的下滑主要来源于购买人数与客单价的双跌</a:t>
            </a:r>
            <a:endParaRPr lang="x-none" dirty="0">
              <a:latin typeface="+mn-ea"/>
            </a:endParaRPr>
          </a:p>
        </p:txBody>
      </p:sp>
      <p:sp>
        <p:nvSpPr>
          <p:cNvPr id="4" name="Text Placeholder 3">
            <a:extLst>
              <a:ext uri="{FF2B5EF4-FFF2-40B4-BE49-F238E27FC236}">
                <a16:creationId xmlns:a16="http://schemas.microsoft.com/office/drawing/2014/main" id="{C2878A7D-0B67-AE48-A722-F8E53C502064}"/>
              </a:ext>
            </a:extLst>
          </p:cNvPr>
          <p:cNvSpPr>
            <a:spLocks noGrp="1"/>
          </p:cNvSpPr>
          <p:nvPr>
            <p:ph type="body" sz="quarter" idx="11"/>
          </p:nvPr>
        </p:nvSpPr>
        <p:spPr/>
        <p:txBody>
          <a:bodyPr/>
          <a:lstStyle/>
          <a:p>
            <a:r>
              <a:t>数据来源：生意参谋</a:t>
            </a:r>
          </a:p>
          <a:p>
            <a:r>
              <a:t>时间维度：2023.12</a:t>
            </a:r>
          </a:p>
        </p:txBody>
      </p:sp>
      <p:sp>
        <p:nvSpPr>
          <p:cNvPr id="32" name="矩形 11">
            <a:extLst>
              <a:ext uri="{FF2B5EF4-FFF2-40B4-BE49-F238E27FC236}">
                <a16:creationId xmlns:a16="http://schemas.microsoft.com/office/drawing/2014/main" id="{21211843-B7CF-5848-97B6-078F60081C81}"/>
              </a:ext>
            </a:extLst>
          </p:cNvPr>
          <p:cNvSpPr/>
          <p:nvPr/>
        </p:nvSpPr>
        <p:spPr>
          <a:xfrm>
            <a:off x="360000" y="1929172"/>
            <a:ext cx="4320000" cy="4320000"/>
          </a:xfrm>
          <a:prstGeom prst="rect">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33" name="矩形 31">
            <a:extLst>
              <a:ext uri="{FF2B5EF4-FFF2-40B4-BE49-F238E27FC236}">
                <a16:creationId xmlns:a16="http://schemas.microsoft.com/office/drawing/2014/main" id="{03763E72-DAFA-234F-BAE9-A8170460698E}"/>
              </a:ext>
            </a:extLst>
          </p:cNvPr>
          <p:cNvSpPr/>
          <p:nvPr/>
        </p:nvSpPr>
        <p:spPr>
          <a:xfrm>
            <a:off x="4932000" y="4874400"/>
            <a:ext cx="6897600" cy="1296000"/>
          </a:xfrm>
          <a:prstGeom prst="rect">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34" name="矩形 30">
            <a:extLst>
              <a:ext uri="{FF2B5EF4-FFF2-40B4-BE49-F238E27FC236}">
                <a16:creationId xmlns:a16="http://schemas.microsoft.com/office/drawing/2014/main" id="{20A61D70-FD55-934B-9477-CA762EF773ED}"/>
              </a:ext>
            </a:extLst>
          </p:cNvPr>
          <p:cNvSpPr/>
          <p:nvPr/>
        </p:nvSpPr>
        <p:spPr>
          <a:xfrm>
            <a:off x="4932000" y="2008800"/>
            <a:ext cx="6897600" cy="2700000"/>
          </a:xfrm>
          <a:prstGeom prst="rect">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graphicFrame>
        <p:nvGraphicFramePr>
          <p:cNvPr id="35" name="图表 16">
            <a:extLst>
              <a:ext uri="{FF2B5EF4-FFF2-40B4-BE49-F238E27FC236}">
                <a16:creationId xmlns:a16="http://schemas.microsoft.com/office/drawing/2014/main" id="{7FB0119C-3585-624B-8BBF-3ABB03165294}"/>
              </a:ext>
            </a:extLst>
          </p:cNvPr>
          <p:cNvGraphicFramePr/>
          <p:nvPr>
            <p:extLst>
              <p:ext uri="{D42A27DB-BD31-4B8C-83A1-F6EECF244321}">
                <p14:modId xmlns:p14="http://schemas.microsoft.com/office/powerpoint/2010/main" val="3190546818"/>
              </p:ext>
            </p:extLst>
          </p:nvPr>
        </p:nvGraphicFramePr>
        <p:xfrm>
          <a:off x="360000" y="3657172"/>
          <a:ext cx="4320000" cy="2592000"/>
        </p:xfrm>
        <a:graphic>
          <a:graphicData uri="http://schemas.openxmlformats.org/drawingml/2006/chart">
            <c:chart xmlns:c="http://schemas.openxmlformats.org/drawingml/2006/chart" xmlns:r="http://schemas.openxmlformats.org/officeDocument/2006/relationships" r:id="rId2"/>
          </a:graphicData>
        </a:graphic>
      </p:graphicFrame>
      <p:sp>
        <p:nvSpPr>
          <p:cNvPr id="36" name="iconfont-10796-5191319">
            <a:extLst>
              <a:ext uri="{FF2B5EF4-FFF2-40B4-BE49-F238E27FC236}">
                <a16:creationId xmlns:a16="http://schemas.microsoft.com/office/drawing/2014/main" id="{421E675C-9C01-3644-B04B-2E2B43BDD57D}"/>
              </a:ext>
            </a:extLst>
          </p:cNvPr>
          <p:cNvSpPr/>
          <p:nvPr/>
        </p:nvSpPr>
        <p:spPr>
          <a:xfrm>
            <a:off x="5238173" y="5217557"/>
            <a:ext cx="609685" cy="609685"/>
          </a:xfrm>
          <a:custGeom>
            <a:avLst/>
            <a:gdLst>
              <a:gd name="T0" fmla="*/ 3413 w 7680"/>
              <a:gd name="T1" fmla="*/ 4267 h 7680"/>
              <a:gd name="T2" fmla="*/ 3413 w 7680"/>
              <a:gd name="T3" fmla="*/ 4693 h 7680"/>
              <a:gd name="T4" fmla="*/ 2559 w 7680"/>
              <a:gd name="T5" fmla="*/ 4693 h 7680"/>
              <a:gd name="T6" fmla="*/ 2133 w 7680"/>
              <a:gd name="T7" fmla="*/ 5120 h 7680"/>
              <a:gd name="T8" fmla="*/ 2559 w 7680"/>
              <a:gd name="T9" fmla="*/ 5547 h 7680"/>
              <a:gd name="T10" fmla="*/ 3413 w 7680"/>
              <a:gd name="T11" fmla="*/ 5547 h 7680"/>
              <a:gd name="T12" fmla="*/ 3413 w 7680"/>
              <a:gd name="T13" fmla="*/ 5972 h 7680"/>
              <a:gd name="T14" fmla="*/ 3840 w 7680"/>
              <a:gd name="T15" fmla="*/ 6400 h 7680"/>
              <a:gd name="T16" fmla="*/ 4267 w 7680"/>
              <a:gd name="T17" fmla="*/ 5972 h 7680"/>
              <a:gd name="T18" fmla="*/ 4267 w 7680"/>
              <a:gd name="T19" fmla="*/ 5547 h 7680"/>
              <a:gd name="T20" fmla="*/ 5121 w 7680"/>
              <a:gd name="T21" fmla="*/ 5547 h 7680"/>
              <a:gd name="T22" fmla="*/ 5547 w 7680"/>
              <a:gd name="T23" fmla="*/ 5120 h 7680"/>
              <a:gd name="T24" fmla="*/ 5121 w 7680"/>
              <a:gd name="T25" fmla="*/ 4693 h 7680"/>
              <a:gd name="T26" fmla="*/ 4267 w 7680"/>
              <a:gd name="T27" fmla="*/ 4693 h 7680"/>
              <a:gd name="T28" fmla="*/ 4267 w 7680"/>
              <a:gd name="T29" fmla="*/ 4267 h 7680"/>
              <a:gd name="T30" fmla="*/ 5121 w 7680"/>
              <a:gd name="T31" fmla="*/ 4267 h 7680"/>
              <a:gd name="T32" fmla="*/ 5547 w 7680"/>
              <a:gd name="T33" fmla="*/ 3840 h 7680"/>
              <a:gd name="T34" fmla="*/ 5121 w 7680"/>
              <a:gd name="T35" fmla="*/ 3413 h 7680"/>
              <a:gd name="T36" fmla="*/ 4456 w 7680"/>
              <a:gd name="T37" fmla="*/ 3413 h 7680"/>
              <a:gd name="T38" fmla="*/ 5419 w 7680"/>
              <a:gd name="T39" fmla="*/ 2459 h 7680"/>
              <a:gd name="T40" fmla="*/ 5416 w 7680"/>
              <a:gd name="T41" fmla="*/ 1837 h 7680"/>
              <a:gd name="T42" fmla="*/ 4789 w 7680"/>
              <a:gd name="T43" fmla="*/ 1834 h 7680"/>
              <a:gd name="T44" fmla="*/ 3841 w 7680"/>
              <a:gd name="T45" fmla="*/ 2774 h 7680"/>
              <a:gd name="T46" fmla="*/ 2892 w 7680"/>
              <a:gd name="T47" fmla="*/ 1834 h 7680"/>
              <a:gd name="T48" fmla="*/ 2265 w 7680"/>
              <a:gd name="T49" fmla="*/ 1837 h 7680"/>
              <a:gd name="T50" fmla="*/ 2262 w 7680"/>
              <a:gd name="T51" fmla="*/ 2459 h 7680"/>
              <a:gd name="T52" fmla="*/ 3226 w 7680"/>
              <a:gd name="T53" fmla="*/ 3413 h 7680"/>
              <a:gd name="T54" fmla="*/ 2559 w 7680"/>
              <a:gd name="T55" fmla="*/ 3413 h 7680"/>
              <a:gd name="T56" fmla="*/ 2133 w 7680"/>
              <a:gd name="T57" fmla="*/ 3840 h 7680"/>
              <a:gd name="T58" fmla="*/ 2559 w 7680"/>
              <a:gd name="T59" fmla="*/ 4267 h 7680"/>
              <a:gd name="T60" fmla="*/ 3413 w 7680"/>
              <a:gd name="T61" fmla="*/ 4267 h 7680"/>
              <a:gd name="T62" fmla="*/ 0 w 7680"/>
              <a:gd name="T63" fmla="*/ 851 h 7680"/>
              <a:gd name="T64" fmla="*/ 851 w 7680"/>
              <a:gd name="T65" fmla="*/ 0 h 7680"/>
              <a:gd name="T66" fmla="*/ 6829 w 7680"/>
              <a:gd name="T67" fmla="*/ 0 h 7680"/>
              <a:gd name="T68" fmla="*/ 7680 w 7680"/>
              <a:gd name="T69" fmla="*/ 851 h 7680"/>
              <a:gd name="T70" fmla="*/ 7680 w 7680"/>
              <a:gd name="T71" fmla="*/ 6829 h 7680"/>
              <a:gd name="T72" fmla="*/ 6829 w 7680"/>
              <a:gd name="T73" fmla="*/ 7680 h 7680"/>
              <a:gd name="T74" fmla="*/ 851 w 7680"/>
              <a:gd name="T75" fmla="*/ 7680 h 7680"/>
              <a:gd name="T76" fmla="*/ 0 w 7680"/>
              <a:gd name="T77" fmla="*/ 6829 h 7680"/>
              <a:gd name="T78" fmla="*/ 0 w 7680"/>
              <a:gd name="T79" fmla="*/ 851 h 7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680" h="7680">
                <a:moveTo>
                  <a:pt x="3413" y="4267"/>
                </a:moveTo>
                <a:lnTo>
                  <a:pt x="3413" y="4693"/>
                </a:lnTo>
                <a:lnTo>
                  <a:pt x="2559" y="4693"/>
                </a:lnTo>
                <a:cubicBezTo>
                  <a:pt x="2327" y="4693"/>
                  <a:pt x="2133" y="4884"/>
                  <a:pt x="2133" y="5120"/>
                </a:cubicBezTo>
                <a:cubicBezTo>
                  <a:pt x="2133" y="5357"/>
                  <a:pt x="2324" y="5547"/>
                  <a:pt x="2559" y="5547"/>
                </a:cubicBezTo>
                <a:lnTo>
                  <a:pt x="3413" y="5547"/>
                </a:lnTo>
                <a:lnTo>
                  <a:pt x="3413" y="5972"/>
                </a:lnTo>
                <a:cubicBezTo>
                  <a:pt x="3411" y="6209"/>
                  <a:pt x="3603" y="6401"/>
                  <a:pt x="3840" y="6400"/>
                </a:cubicBezTo>
                <a:cubicBezTo>
                  <a:pt x="4077" y="6400"/>
                  <a:pt x="4267" y="6208"/>
                  <a:pt x="4267" y="5972"/>
                </a:cubicBezTo>
                <a:lnTo>
                  <a:pt x="4267" y="5547"/>
                </a:lnTo>
                <a:lnTo>
                  <a:pt x="5121" y="5547"/>
                </a:lnTo>
                <a:cubicBezTo>
                  <a:pt x="5353" y="5547"/>
                  <a:pt x="5547" y="5356"/>
                  <a:pt x="5547" y="5120"/>
                </a:cubicBezTo>
                <a:cubicBezTo>
                  <a:pt x="5547" y="4883"/>
                  <a:pt x="5356" y="4693"/>
                  <a:pt x="5121" y="4693"/>
                </a:cubicBezTo>
                <a:lnTo>
                  <a:pt x="4267" y="4693"/>
                </a:lnTo>
                <a:lnTo>
                  <a:pt x="4267" y="4267"/>
                </a:lnTo>
                <a:lnTo>
                  <a:pt x="5121" y="4267"/>
                </a:lnTo>
                <a:cubicBezTo>
                  <a:pt x="5353" y="4267"/>
                  <a:pt x="5547" y="4076"/>
                  <a:pt x="5547" y="3840"/>
                </a:cubicBezTo>
                <a:cubicBezTo>
                  <a:pt x="5547" y="3603"/>
                  <a:pt x="5356" y="3413"/>
                  <a:pt x="5121" y="3413"/>
                </a:cubicBezTo>
                <a:lnTo>
                  <a:pt x="4456" y="3413"/>
                </a:lnTo>
                <a:lnTo>
                  <a:pt x="5419" y="2459"/>
                </a:lnTo>
                <a:cubicBezTo>
                  <a:pt x="5590" y="2287"/>
                  <a:pt x="5589" y="2008"/>
                  <a:pt x="5416" y="1837"/>
                </a:cubicBezTo>
                <a:cubicBezTo>
                  <a:pt x="5243" y="1664"/>
                  <a:pt x="4963" y="1663"/>
                  <a:pt x="4789" y="1834"/>
                </a:cubicBezTo>
                <a:lnTo>
                  <a:pt x="3841" y="2774"/>
                </a:lnTo>
                <a:lnTo>
                  <a:pt x="2892" y="1834"/>
                </a:lnTo>
                <a:cubicBezTo>
                  <a:pt x="2717" y="1665"/>
                  <a:pt x="2439" y="1666"/>
                  <a:pt x="2265" y="1837"/>
                </a:cubicBezTo>
                <a:cubicBezTo>
                  <a:pt x="2090" y="2007"/>
                  <a:pt x="2089" y="2287"/>
                  <a:pt x="2262" y="2459"/>
                </a:cubicBezTo>
                <a:lnTo>
                  <a:pt x="3226" y="3413"/>
                </a:lnTo>
                <a:lnTo>
                  <a:pt x="2559" y="3413"/>
                </a:lnTo>
                <a:cubicBezTo>
                  <a:pt x="2327" y="3413"/>
                  <a:pt x="2133" y="3604"/>
                  <a:pt x="2133" y="3840"/>
                </a:cubicBezTo>
                <a:cubicBezTo>
                  <a:pt x="2133" y="4077"/>
                  <a:pt x="2324" y="4267"/>
                  <a:pt x="2559" y="4267"/>
                </a:cubicBezTo>
                <a:lnTo>
                  <a:pt x="3413" y="4267"/>
                </a:lnTo>
                <a:close/>
                <a:moveTo>
                  <a:pt x="0" y="851"/>
                </a:moveTo>
                <a:cubicBezTo>
                  <a:pt x="0" y="381"/>
                  <a:pt x="381" y="0"/>
                  <a:pt x="851" y="0"/>
                </a:cubicBezTo>
                <a:lnTo>
                  <a:pt x="6829" y="0"/>
                </a:lnTo>
                <a:cubicBezTo>
                  <a:pt x="7299" y="0"/>
                  <a:pt x="7680" y="381"/>
                  <a:pt x="7680" y="851"/>
                </a:cubicBezTo>
                <a:lnTo>
                  <a:pt x="7680" y="6829"/>
                </a:lnTo>
                <a:cubicBezTo>
                  <a:pt x="7680" y="7299"/>
                  <a:pt x="7299" y="7680"/>
                  <a:pt x="6829" y="7680"/>
                </a:cubicBezTo>
                <a:lnTo>
                  <a:pt x="851" y="7680"/>
                </a:lnTo>
                <a:cubicBezTo>
                  <a:pt x="381" y="7680"/>
                  <a:pt x="0" y="7299"/>
                  <a:pt x="0" y="6829"/>
                </a:cubicBezTo>
                <a:lnTo>
                  <a:pt x="0" y="851"/>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Microsoft YaHei UI"/>
              <a:ea typeface="微软雅黑"/>
              <a:cs typeface="+mn-cs"/>
            </a:endParaRPr>
          </a:p>
        </p:txBody>
      </p:sp>
      <p:sp>
        <p:nvSpPr>
          <p:cNvPr id="37" name="iconfont-1016-791856">
            <a:extLst>
              <a:ext uri="{FF2B5EF4-FFF2-40B4-BE49-F238E27FC236}">
                <a16:creationId xmlns:a16="http://schemas.microsoft.com/office/drawing/2014/main" id="{BF9DA65A-89A9-CA4F-828E-5BDC66C3EF52}"/>
              </a:ext>
            </a:extLst>
          </p:cNvPr>
          <p:cNvSpPr/>
          <p:nvPr/>
        </p:nvSpPr>
        <p:spPr>
          <a:xfrm>
            <a:off x="5238173" y="3135371"/>
            <a:ext cx="609685" cy="587258"/>
          </a:xfrm>
          <a:custGeom>
            <a:avLst/>
            <a:gdLst>
              <a:gd name="T0" fmla="*/ 4658 w 12912"/>
              <a:gd name="T1" fmla="*/ 6919 h 12436"/>
              <a:gd name="T2" fmla="*/ 5030 w 12912"/>
              <a:gd name="T3" fmla="*/ 6982 h 12436"/>
              <a:gd name="T4" fmla="*/ 9165 w 12912"/>
              <a:gd name="T5" fmla="*/ 6982 h 12436"/>
              <a:gd name="T6" fmla="*/ 10444 w 12912"/>
              <a:gd name="T7" fmla="*/ 6207 h 12436"/>
              <a:gd name="T8" fmla="*/ 12683 w 12912"/>
              <a:gd name="T9" fmla="*/ 2011 h 12436"/>
              <a:gd name="T10" fmla="*/ 12216 w 12912"/>
              <a:gd name="T11" fmla="*/ 1236 h 12436"/>
              <a:gd name="T12" fmla="*/ 2958 w 12912"/>
              <a:gd name="T13" fmla="*/ 1236 h 12436"/>
              <a:gd name="T14" fmla="*/ 2255 w 12912"/>
              <a:gd name="T15" fmla="*/ 0 h 12436"/>
              <a:gd name="T16" fmla="*/ 0 w 12912"/>
              <a:gd name="T17" fmla="*/ 0 h 12436"/>
              <a:gd name="T18" fmla="*/ 0 w 12912"/>
              <a:gd name="T19" fmla="*/ 1114 h 12436"/>
              <a:gd name="T20" fmla="*/ 1301 w 12912"/>
              <a:gd name="T21" fmla="*/ 1114 h 12436"/>
              <a:gd name="T22" fmla="*/ 1389 w 12912"/>
              <a:gd name="T23" fmla="*/ 1236 h 12436"/>
              <a:gd name="T24" fmla="*/ 1389 w 12912"/>
              <a:gd name="T25" fmla="*/ 1236 h 12436"/>
              <a:gd name="T26" fmla="*/ 1376 w 12912"/>
              <a:gd name="T27" fmla="*/ 1236 h 12436"/>
              <a:gd name="T28" fmla="*/ 3728 w 12912"/>
              <a:gd name="T29" fmla="*/ 6082 h 12436"/>
              <a:gd name="T30" fmla="*/ 2804 w 12912"/>
              <a:gd name="T31" fmla="*/ 7731 h 12436"/>
              <a:gd name="T32" fmla="*/ 3473 w 12912"/>
              <a:gd name="T33" fmla="*/ 9307 h 12436"/>
              <a:gd name="T34" fmla="*/ 11491 w 12912"/>
              <a:gd name="T35" fmla="*/ 9307 h 12436"/>
              <a:gd name="T36" fmla="*/ 11491 w 12912"/>
              <a:gd name="T37" fmla="*/ 8147 h 12436"/>
              <a:gd name="T38" fmla="*/ 4135 w 12912"/>
              <a:gd name="T39" fmla="*/ 8147 h 12436"/>
              <a:gd name="T40" fmla="*/ 4026 w 12912"/>
              <a:gd name="T41" fmla="*/ 7965 h 12436"/>
              <a:gd name="T42" fmla="*/ 4658 w 12912"/>
              <a:gd name="T43" fmla="*/ 6919 h 12436"/>
              <a:gd name="T44" fmla="*/ 3964 w 12912"/>
              <a:gd name="T45" fmla="*/ 12436 h 12436"/>
              <a:gd name="T46" fmla="*/ 5309 w 12912"/>
              <a:gd name="T47" fmla="*/ 11091 h 12436"/>
              <a:gd name="T48" fmla="*/ 3964 w 12912"/>
              <a:gd name="T49" fmla="*/ 9745 h 12436"/>
              <a:gd name="T50" fmla="*/ 2618 w 12912"/>
              <a:gd name="T51" fmla="*/ 11091 h 12436"/>
              <a:gd name="T52" fmla="*/ 3964 w 12912"/>
              <a:gd name="T53" fmla="*/ 12436 h 12436"/>
              <a:gd name="T54" fmla="*/ 10145 w 12912"/>
              <a:gd name="T55" fmla="*/ 12436 h 12436"/>
              <a:gd name="T56" fmla="*/ 11491 w 12912"/>
              <a:gd name="T57" fmla="*/ 11091 h 12436"/>
              <a:gd name="T58" fmla="*/ 10145 w 12912"/>
              <a:gd name="T59" fmla="*/ 9745 h 12436"/>
              <a:gd name="T60" fmla="*/ 8800 w 12912"/>
              <a:gd name="T61" fmla="*/ 11091 h 12436"/>
              <a:gd name="T62" fmla="*/ 10145 w 12912"/>
              <a:gd name="T63" fmla="*/ 12436 h 12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912" h="12436">
                <a:moveTo>
                  <a:pt x="4658" y="6919"/>
                </a:moveTo>
                <a:cubicBezTo>
                  <a:pt x="4782" y="6959"/>
                  <a:pt x="4909" y="6982"/>
                  <a:pt x="5030" y="6982"/>
                </a:cubicBezTo>
                <a:lnTo>
                  <a:pt x="9165" y="6982"/>
                </a:lnTo>
                <a:cubicBezTo>
                  <a:pt x="9643" y="6982"/>
                  <a:pt x="10213" y="6640"/>
                  <a:pt x="10444" y="6207"/>
                </a:cubicBezTo>
                <a:lnTo>
                  <a:pt x="12683" y="2011"/>
                </a:lnTo>
                <a:cubicBezTo>
                  <a:pt x="12912" y="1583"/>
                  <a:pt x="12707" y="1236"/>
                  <a:pt x="12216" y="1236"/>
                </a:cubicBezTo>
                <a:lnTo>
                  <a:pt x="2958" y="1236"/>
                </a:lnTo>
                <a:lnTo>
                  <a:pt x="2255" y="0"/>
                </a:lnTo>
                <a:lnTo>
                  <a:pt x="0" y="0"/>
                </a:lnTo>
                <a:lnTo>
                  <a:pt x="0" y="1114"/>
                </a:lnTo>
                <a:lnTo>
                  <a:pt x="1301" y="1114"/>
                </a:lnTo>
                <a:lnTo>
                  <a:pt x="1389" y="1236"/>
                </a:lnTo>
                <a:lnTo>
                  <a:pt x="1389" y="1236"/>
                </a:lnTo>
                <a:lnTo>
                  <a:pt x="1376" y="1236"/>
                </a:lnTo>
                <a:lnTo>
                  <a:pt x="3728" y="6082"/>
                </a:lnTo>
                <a:lnTo>
                  <a:pt x="2804" y="7731"/>
                </a:lnTo>
                <a:cubicBezTo>
                  <a:pt x="2360" y="8522"/>
                  <a:pt x="2737" y="9235"/>
                  <a:pt x="3473" y="9307"/>
                </a:cubicBezTo>
                <a:lnTo>
                  <a:pt x="11491" y="9307"/>
                </a:lnTo>
                <a:lnTo>
                  <a:pt x="11491" y="8147"/>
                </a:lnTo>
                <a:lnTo>
                  <a:pt x="4135" y="8147"/>
                </a:lnTo>
                <a:cubicBezTo>
                  <a:pt x="4014" y="8147"/>
                  <a:pt x="3968" y="8061"/>
                  <a:pt x="4026" y="7965"/>
                </a:cubicBezTo>
                <a:lnTo>
                  <a:pt x="4658" y="6919"/>
                </a:lnTo>
                <a:close/>
                <a:moveTo>
                  <a:pt x="3964" y="12436"/>
                </a:moveTo>
                <a:cubicBezTo>
                  <a:pt x="4707" y="12436"/>
                  <a:pt x="5309" y="11834"/>
                  <a:pt x="5309" y="11091"/>
                </a:cubicBezTo>
                <a:cubicBezTo>
                  <a:pt x="5309" y="10348"/>
                  <a:pt x="4707" y="9745"/>
                  <a:pt x="3964" y="9745"/>
                </a:cubicBezTo>
                <a:cubicBezTo>
                  <a:pt x="3221" y="9745"/>
                  <a:pt x="2618" y="10348"/>
                  <a:pt x="2618" y="11091"/>
                </a:cubicBezTo>
                <a:cubicBezTo>
                  <a:pt x="2618" y="11834"/>
                  <a:pt x="3221" y="12436"/>
                  <a:pt x="3964" y="12436"/>
                </a:cubicBezTo>
                <a:close/>
                <a:moveTo>
                  <a:pt x="10145" y="12436"/>
                </a:moveTo>
                <a:cubicBezTo>
                  <a:pt x="10889" y="12436"/>
                  <a:pt x="11491" y="11834"/>
                  <a:pt x="11491" y="11091"/>
                </a:cubicBezTo>
                <a:cubicBezTo>
                  <a:pt x="11491" y="10348"/>
                  <a:pt x="10889" y="9745"/>
                  <a:pt x="10145" y="9745"/>
                </a:cubicBezTo>
                <a:cubicBezTo>
                  <a:pt x="9402" y="9745"/>
                  <a:pt x="8800" y="10348"/>
                  <a:pt x="8800" y="11091"/>
                </a:cubicBezTo>
                <a:cubicBezTo>
                  <a:pt x="8800" y="11834"/>
                  <a:pt x="9402" y="12436"/>
                  <a:pt x="10145" y="12436"/>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Microsoft YaHei UI"/>
              <a:ea typeface="微软雅黑"/>
              <a:cs typeface="+mn-cs"/>
            </a:endParaRPr>
          </a:p>
        </p:txBody>
      </p:sp>
      <p:sp>
        <p:nvSpPr>
          <p:cNvPr id="38" name="文本框 12">
            <a:extLst>
              <a:ext uri="{FF2B5EF4-FFF2-40B4-BE49-F238E27FC236}">
                <a16:creationId xmlns:a16="http://schemas.microsoft.com/office/drawing/2014/main" id="{6F10E6D3-1AC4-8F4B-AFD0-4089B02B032B}"/>
              </a:ext>
            </a:extLst>
          </p:cNvPr>
          <p:cNvSpPr txBox="1"/>
          <p:nvPr/>
        </p:nvSpPr>
        <p:spPr>
          <a:xfrm>
            <a:off x="697144" y="2270316"/>
            <a:ext cx="3645712" cy="961225"/>
          </a:xfrm>
          <a:prstGeom prst="rect">
            <a:avLst/>
          </a:prstGeom>
          <a:noFill/>
        </p:spPr>
        <p:txBody>
          <a:bodyPr wrap="square" rtlCol="0">
            <a:spAutoFit/>
          </a:bodyPr>
          <a:lstStyle/>
          <a:p>
            <a:pPr lvl="0">
              <a:lnSpc>
                <a:spcPct val="150000"/>
              </a:lnSpc>
              <a:defRPr/>
            </a:pPr>
            <a:r>
              <a:rPr kumimoji="0" lang="zh-CN" altLang="en-US" sz="2000" b="1" i="0" u="none" strike="noStrike" kern="1200" cap="none" spc="0" normalizeH="0" baseline="0" noProof="0" dirty="0">
                <a:ln>
                  <a:noFill/>
                </a:ln>
                <a:solidFill>
                  <a:srgbClr val="000000"/>
                </a:solidFill>
                <a:effectLst/>
                <a:uLnTx/>
                <a:uFillTx/>
                <a:latin typeface="微软雅黑" panose="020B0503020204020204" pitchFamily="34" charset="-122"/>
                <a:ea typeface="微软雅黑"/>
                <a:cs typeface="+mn-cs"/>
              </a:rPr>
              <a:t>2023年12月 销售金额</a:t>
            </a:r>
            <a:endParaRPr kumimoji="0" lang="en-US" altLang="zh-CN" sz="20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endParaRPr>
          </a:p>
          <a:p>
            <a:pPr lvl="0">
              <a:lnSpc>
                <a:spcPct val="150000"/>
              </a:lnSpc>
              <a:defRPr/>
            </a:pPr>
            <a:r>
              <a:rPr kumimoji="0" lang="en-US" altLang="zh-CN" sz="20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rPr>
              <a:t>RMB</a:t>
            </a:r>
            <a:endParaRPr lang="en-US" altLang="zh-CN" sz="2000" b="1" dirty="0">
              <a:solidFill>
                <a:srgbClr val="B1A190">
                  <a:lumMod val="75000"/>
                </a:srgbClr>
              </a:solidFill>
              <a:latin typeface="微软雅黑" panose="020B0503020204020204" pitchFamily="34" charset="-122"/>
              <a:ea typeface="微软雅黑"/>
            </a:endParaRPr>
          </a:p>
        </p:txBody>
      </p:sp>
      <p:sp>
        <p:nvSpPr>
          <p:cNvPr id="39" name="文本框 12">
            <a:extLst>
              <a:ext uri="{FF2B5EF4-FFF2-40B4-BE49-F238E27FC236}">
                <a16:creationId xmlns:a16="http://schemas.microsoft.com/office/drawing/2014/main" id="{11D257DE-3BB1-8445-9F57-7CACB6B31F8A}"/>
              </a:ext>
            </a:extLst>
          </p:cNvPr>
          <p:cNvSpPr txBox="1"/>
          <p:nvPr/>
        </p:nvSpPr>
        <p:spPr>
          <a:xfrm>
            <a:off x="6095999" y="2907639"/>
            <a:ext cx="1562101" cy="49956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zh-CN" altLang="en-US" sz="2000" b="1" dirty="0">
                <a:solidFill>
                  <a:srgbClr val="000000"/>
                </a:solidFill>
                <a:latin typeface="微软雅黑" panose="020B0503020204020204" pitchFamily="34" charset="-122"/>
                <a:ea typeface="微软雅黑"/>
              </a:rPr>
              <a:t>购买人数</a:t>
            </a:r>
            <a:endParaRPr kumimoji="0" lang="en-US" altLang="zh-CN" sz="24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endParaRPr>
          </a:p>
        </p:txBody>
      </p:sp>
      <p:sp>
        <p:nvSpPr>
          <p:cNvPr id="40" name="文本框 12">
            <a:extLst>
              <a:ext uri="{FF2B5EF4-FFF2-40B4-BE49-F238E27FC236}">
                <a16:creationId xmlns:a16="http://schemas.microsoft.com/office/drawing/2014/main" id="{6B679DC8-605A-BB4A-940A-2564B96C83D3}"/>
              </a:ext>
            </a:extLst>
          </p:cNvPr>
          <p:cNvSpPr txBox="1"/>
          <p:nvPr/>
        </p:nvSpPr>
        <p:spPr>
          <a:xfrm>
            <a:off x="6095998" y="5001038"/>
            <a:ext cx="1562101" cy="49956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000000"/>
                </a:solidFill>
                <a:effectLst/>
                <a:uLnTx/>
                <a:uFillTx/>
                <a:latin typeface="微软雅黑" panose="020B0503020204020204" pitchFamily="34" charset="-122"/>
                <a:ea typeface="微软雅黑"/>
                <a:cs typeface="+mn-cs"/>
              </a:rPr>
              <a:t>客单价</a:t>
            </a:r>
            <a:endParaRPr kumimoji="0" lang="en-US" altLang="zh-CN" sz="24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endParaRPr>
          </a:p>
        </p:txBody>
      </p:sp>
      <p:sp>
        <p:nvSpPr>
          <p:cNvPr id="41" name="文本框 12">
            <a:extLst>
              <a:ext uri="{FF2B5EF4-FFF2-40B4-BE49-F238E27FC236}">
                <a16:creationId xmlns:a16="http://schemas.microsoft.com/office/drawing/2014/main" id="{83B05AA2-EBA9-1A4E-B43C-0FFF9DF18037}"/>
              </a:ext>
            </a:extLst>
          </p:cNvPr>
          <p:cNvSpPr txBox="1"/>
          <p:nvPr/>
        </p:nvSpPr>
        <p:spPr>
          <a:xfrm>
            <a:off x="8822099" y="2270316"/>
            <a:ext cx="1562101" cy="49956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zh-CN" altLang="en-US" sz="2000" b="1" dirty="0">
                <a:solidFill>
                  <a:srgbClr val="000000"/>
                </a:solidFill>
                <a:latin typeface="微软雅黑" panose="020B0503020204020204" pitchFamily="34" charset="-122"/>
                <a:ea typeface="微软雅黑"/>
              </a:rPr>
              <a:t>访客人数</a:t>
            </a:r>
            <a:endParaRPr kumimoji="0" lang="en-US" altLang="zh-CN" sz="24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endParaRPr>
          </a:p>
        </p:txBody>
      </p:sp>
      <p:sp>
        <p:nvSpPr>
          <p:cNvPr id="42" name="文本框 12">
            <a:extLst>
              <a:ext uri="{FF2B5EF4-FFF2-40B4-BE49-F238E27FC236}">
                <a16:creationId xmlns:a16="http://schemas.microsoft.com/office/drawing/2014/main" id="{9173F464-041A-DF47-A1B3-9453E8E399CE}"/>
              </a:ext>
            </a:extLst>
          </p:cNvPr>
          <p:cNvSpPr txBox="1"/>
          <p:nvPr/>
        </p:nvSpPr>
        <p:spPr>
          <a:xfrm>
            <a:off x="8822098" y="3478637"/>
            <a:ext cx="1562101" cy="49956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000000"/>
                </a:solidFill>
                <a:effectLst/>
                <a:uLnTx/>
                <a:uFillTx/>
                <a:latin typeface="微软雅黑" panose="020B0503020204020204" pitchFamily="34" charset="-122"/>
                <a:ea typeface="微软雅黑"/>
                <a:cs typeface="+mn-cs"/>
              </a:rPr>
              <a:t>支付转化率</a:t>
            </a:r>
            <a:endParaRPr kumimoji="0" lang="en-US" altLang="zh-CN" sz="24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endParaRPr>
          </a:p>
        </p:txBody>
      </p:sp>
      <p:sp>
        <p:nvSpPr>
          <p:cNvPr id="44" name="文本框 15">
            <a:extLst>
              <a:ext uri="{FF2B5EF4-FFF2-40B4-BE49-F238E27FC236}">
                <a16:creationId xmlns:a16="http://schemas.microsoft.com/office/drawing/2014/main" id="{4B501078-3B18-144B-8004-685EDB720395}"/>
              </a:ext>
            </a:extLst>
          </p:cNvPr>
          <p:cNvSpPr txBox="1"/>
          <p:nvPr/>
        </p:nvSpPr>
        <p:spPr>
          <a:xfrm flipH="1">
            <a:off x="3434622" y="2877474"/>
            <a:ext cx="1125016" cy="516745"/>
          </a:xfrm>
          <a:prstGeom prst="rect">
            <a:avLst/>
          </a:prstGeom>
          <a:noFill/>
        </p:spPr>
        <p:txBody>
          <a:bodyPr wrap="square" rtlCol="0">
            <a:spAutoFit/>
          </a:bodyPr>
          <a:lstStyle/>
          <a:p>
            <a:pPr lvl="0">
              <a:lnSpc>
                <a:spcPct val="120000"/>
              </a:lnSpc>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lvl="0">
              <a:lnSpc>
                <a:spcPct val="120000"/>
              </a:lnSpc>
              <a:defRPr/>
            </a:pPr>
            <a:r>
              <a:rPr lang="zh-CN" altLang="en-US" sz="1200" dirty="0">
                <a:solidFill>
                  <a:prstClr val="black"/>
                </a:solidFill>
                <a:latin typeface="微软雅黑" panose="020B0503020204020204" pitchFamily="34" charset="-122"/>
                <a:ea typeface="微软雅黑" panose="020B0503020204020204" pitchFamily="34" charset="-122"/>
              </a:rPr>
              <a:t>大盘：</a:t>
            </a:r>
            <a:endPar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45" name="箭头: 上 32">
            <a:extLst>
              <a:ext uri="{FF2B5EF4-FFF2-40B4-BE49-F238E27FC236}">
                <a16:creationId xmlns:a16="http://schemas.microsoft.com/office/drawing/2014/main" id="{8D908916-2ADE-BF44-B943-444E4287A621}"/>
              </a:ext>
            </a:extLst>
          </p:cNvPr>
          <p:cNvSpPr/>
          <p:nvPr/>
        </p:nvSpPr>
        <p:spPr>
          <a:xfrm rot="10800000">
            <a:off x="3751638" y="2347383"/>
            <a:ext cx="323220" cy="476069"/>
          </a:xfrm>
          <a:prstGeom prst="upArrow">
            <a:avLst/>
          </a:prstGeom>
          <a:solidFill>
            <a:srgbClr val="EDA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46" name="文本框 12">
            <a:extLst>
              <a:ext uri="{FF2B5EF4-FFF2-40B4-BE49-F238E27FC236}">
                <a16:creationId xmlns:a16="http://schemas.microsoft.com/office/drawing/2014/main" id="{337ACC33-8D88-F643-B30C-A415ACA934EB}"/>
              </a:ext>
            </a:extLst>
          </p:cNvPr>
          <p:cNvSpPr txBox="1"/>
          <p:nvPr/>
        </p:nvSpPr>
        <p:spPr>
          <a:xfrm>
            <a:off x="1401892" y="2687197"/>
            <a:ext cx="2315559" cy="581057"/>
          </a:xfrm>
          <a:prstGeom prst="rect">
            <a:avLst/>
          </a:prstGeom>
          <a:noFill/>
        </p:spPr>
        <p:txBody>
          <a:bodyPr wrap="square" rtlCol="0">
            <a:spAutoFit/>
          </a:bodyPr>
          <a:lstStyle/>
          <a:p>
            <a:pPr lvl="0">
              <a:lnSpc>
                <a:spcPct val="150000"/>
              </a:lnSpc>
              <a:defRPr/>
            </a:pPr>
            <a:r>
              <a:rPr lang="en-US" altLang="zh-CN" sz="2400" b="1" dirty="0">
                <a:solidFill>
                  <a:srgbClr val="B1A190">
                    <a:lumMod val="75000"/>
                  </a:srgbClr>
                </a:solidFill>
                <a:latin typeface="微软雅黑" panose="020B0503020204020204" pitchFamily="34" charset="-122"/>
                <a:ea typeface="微软雅黑"/>
              </a:rPr>
              <a:t>6,229,678</a:t>
            </a:r>
            <a:endParaRPr kumimoji="0" lang="en-US" altLang="zh-CN" sz="24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endParaRPr>
          </a:p>
        </p:txBody>
      </p:sp>
      <p:sp>
        <p:nvSpPr>
          <p:cNvPr id="47" name="文本框 12">
            <a:extLst>
              <a:ext uri="{FF2B5EF4-FFF2-40B4-BE49-F238E27FC236}">
                <a16:creationId xmlns:a16="http://schemas.microsoft.com/office/drawing/2014/main" id="{6EA052A3-39CB-774C-8F72-604D1CD3F7B9}"/>
              </a:ext>
            </a:extLst>
          </p:cNvPr>
          <p:cNvSpPr txBox="1"/>
          <p:nvPr/>
        </p:nvSpPr>
        <p:spPr>
          <a:xfrm>
            <a:off x="6095998" y="3366643"/>
            <a:ext cx="2315559" cy="499560"/>
          </a:xfrm>
          <a:prstGeom prst="rect">
            <a:avLst/>
          </a:prstGeom>
          <a:noFill/>
        </p:spPr>
        <p:txBody>
          <a:bodyPr wrap="square" rtlCol="0">
            <a:spAutoFit/>
          </a:bodyPr>
          <a:lstStyle/>
          <a:p>
            <a:pPr lvl="0">
              <a:lnSpc>
                <a:spcPct val="150000"/>
              </a:lnSpc>
              <a:defRPr/>
            </a:pPr>
            <a:r>
              <a:rPr kumimoji="0" lang="en-US" altLang="zh-CN" sz="20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rPr>
              <a:t>17,756</a:t>
            </a:r>
          </a:p>
        </p:txBody>
      </p:sp>
      <p:sp>
        <p:nvSpPr>
          <p:cNvPr id="48" name="文本框 12">
            <a:extLst>
              <a:ext uri="{FF2B5EF4-FFF2-40B4-BE49-F238E27FC236}">
                <a16:creationId xmlns:a16="http://schemas.microsoft.com/office/drawing/2014/main" id="{BEA9A92F-5778-F645-88EA-FD931F8708A5}"/>
              </a:ext>
            </a:extLst>
          </p:cNvPr>
          <p:cNvSpPr txBox="1"/>
          <p:nvPr/>
        </p:nvSpPr>
        <p:spPr>
          <a:xfrm>
            <a:off x="8822098" y="2724107"/>
            <a:ext cx="2315559" cy="499560"/>
          </a:xfrm>
          <a:prstGeom prst="rect">
            <a:avLst/>
          </a:prstGeom>
          <a:noFill/>
        </p:spPr>
        <p:txBody>
          <a:bodyPr wrap="square" rtlCol="0">
            <a:spAutoFit/>
          </a:bodyPr>
          <a:lstStyle/>
          <a:p>
            <a:pPr lvl="0">
              <a:lnSpc>
                <a:spcPct val="150000"/>
              </a:lnSpc>
              <a:defRPr/>
            </a:pPr>
            <a:r>
              <a:rPr kumimoji="0" lang="en-US" altLang="zh-CN" sz="20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rPr>
              <a:t>229,011</a:t>
            </a:r>
          </a:p>
        </p:txBody>
      </p:sp>
      <p:sp>
        <p:nvSpPr>
          <p:cNvPr id="49" name="文本框 12">
            <a:extLst>
              <a:ext uri="{FF2B5EF4-FFF2-40B4-BE49-F238E27FC236}">
                <a16:creationId xmlns:a16="http://schemas.microsoft.com/office/drawing/2014/main" id="{590602DF-50AD-6646-8464-50B9920CFE7E}"/>
              </a:ext>
            </a:extLst>
          </p:cNvPr>
          <p:cNvSpPr txBox="1"/>
          <p:nvPr/>
        </p:nvSpPr>
        <p:spPr>
          <a:xfrm>
            <a:off x="8847432" y="3938974"/>
            <a:ext cx="2315559" cy="499560"/>
          </a:xfrm>
          <a:prstGeom prst="rect">
            <a:avLst/>
          </a:prstGeom>
          <a:noFill/>
        </p:spPr>
        <p:txBody>
          <a:bodyPr wrap="square" rtlCol="0">
            <a:spAutoFit/>
          </a:bodyPr>
          <a:lstStyle/>
          <a:p>
            <a:pPr lvl="0">
              <a:lnSpc>
                <a:spcPct val="150000"/>
              </a:lnSpc>
              <a:defRPr/>
            </a:pPr>
            <a:r>
              <a:rPr kumimoji="0" lang="en-US" altLang="zh-CN" sz="20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rPr>
              <a:t>8%</a:t>
            </a:r>
          </a:p>
        </p:txBody>
      </p:sp>
      <p:sp>
        <p:nvSpPr>
          <p:cNvPr id="50" name="文本框 12">
            <a:extLst>
              <a:ext uri="{FF2B5EF4-FFF2-40B4-BE49-F238E27FC236}">
                <a16:creationId xmlns:a16="http://schemas.microsoft.com/office/drawing/2014/main" id="{D26E562A-D589-A04C-B0D7-8A28221A8E24}"/>
              </a:ext>
            </a:extLst>
          </p:cNvPr>
          <p:cNvSpPr txBox="1"/>
          <p:nvPr/>
        </p:nvSpPr>
        <p:spPr>
          <a:xfrm>
            <a:off x="6095058" y="5457042"/>
            <a:ext cx="2315559" cy="499560"/>
          </a:xfrm>
          <a:prstGeom prst="rect">
            <a:avLst/>
          </a:prstGeom>
          <a:noFill/>
        </p:spPr>
        <p:txBody>
          <a:bodyPr wrap="square" rtlCol="0">
            <a:spAutoFit/>
          </a:bodyPr>
          <a:lstStyle/>
          <a:p>
            <a:pPr lvl="0">
              <a:lnSpc>
                <a:spcPct val="150000"/>
              </a:lnSpc>
              <a:defRPr/>
            </a:pPr>
            <a:r>
              <a:rPr kumimoji="0" lang="en-US" altLang="zh-CN" sz="20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rPr>
              <a:t>351</a:t>
            </a:r>
          </a:p>
        </p:txBody>
      </p:sp>
      <p:sp>
        <p:nvSpPr>
          <p:cNvPr id="52" name="文本框 15">
            <a:extLst>
              <a:ext uri="{FF2B5EF4-FFF2-40B4-BE49-F238E27FC236}">
                <a16:creationId xmlns:a16="http://schemas.microsoft.com/office/drawing/2014/main" id="{F47D0953-0BCF-4D43-B976-89D1D384DB9E}"/>
              </a:ext>
            </a:extLst>
          </p:cNvPr>
          <p:cNvSpPr txBox="1"/>
          <p:nvPr/>
        </p:nvSpPr>
        <p:spPr>
          <a:xfrm flipH="1">
            <a:off x="7468747" y="3535721"/>
            <a:ext cx="1125016" cy="516745"/>
          </a:xfrm>
          <a:prstGeom prst="rect">
            <a:avLst/>
          </a:prstGeom>
          <a:noFill/>
        </p:spPr>
        <p:txBody>
          <a:bodyPr wrap="square" rtlCol="0">
            <a:spAutoFit/>
          </a:bodyPr>
          <a:lstStyle/>
          <a:p>
            <a:pPr lvl="0">
              <a:lnSpc>
                <a:spcPct val="120000"/>
              </a:lnSpc>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lvl="0">
              <a:lnSpc>
                <a:spcPct val="120000"/>
              </a:lnSpc>
              <a:defRPr/>
            </a:pPr>
            <a:r>
              <a:rPr lang="zh-CN" altLang="en-US" sz="1200" dirty="0">
                <a:solidFill>
                  <a:prstClr val="black"/>
                </a:solidFill>
                <a:latin typeface="微软雅黑" panose="020B0503020204020204" pitchFamily="34" charset="-122"/>
                <a:ea typeface="微软雅黑" panose="020B0503020204020204" pitchFamily="34" charset="-122"/>
              </a:rPr>
              <a:t>大盘：</a:t>
            </a:r>
            <a:endParaRPr lang="en-US" altLang="zh-CN" sz="1200" dirty="0">
              <a:solidFill>
                <a:srgbClr val="C00000"/>
              </a:solidFill>
              <a:latin typeface="微软雅黑" panose="020B0503020204020204" pitchFamily="34" charset="-122"/>
              <a:ea typeface="微软雅黑" panose="020B0503020204020204" pitchFamily="34" charset="-122"/>
            </a:endParaRPr>
          </a:p>
        </p:txBody>
      </p:sp>
      <p:sp>
        <p:nvSpPr>
          <p:cNvPr id="53" name="箭头: 上 32">
            <a:extLst>
              <a:ext uri="{FF2B5EF4-FFF2-40B4-BE49-F238E27FC236}">
                <a16:creationId xmlns:a16="http://schemas.microsoft.com/office/drawing/2014/main" id="{8D873CB4-DE38-1349-B932-38C3684C5A84}"/>
              </a:ext>
            </a:extLst>
          </p:cNvPr>
          <p:cNvSpPr/>
          <p:nvPr/>
        </p:nvSpPr>
        <p:spPr>
          <a:xfrm rot="10800000">
            <a:off x="7785763" y="3005630"/>
            <a:ext cx="323220" cy="476069"/>
          </a:xfrm>
          <a:prstGeom prst="upArrow">
            <a:avLst/>
          </a:prstGeom>
          <a:solidFill>
            <a:srgbClr val="EDA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55" name="文本框 15">
            <a:extLst>
              <a:ext uri="{FF2B5EF4-FFF2-40B4-BE49-F238E27FC236}">
                <a16:creationId xmlns:a16="http://schemas.microsoft.com/office/drawing/2014/main" id="{61BBF472-779C-2E4A-9D0B-B6F13EF9CDE5}"/>
              </a:ext>
            </a:extLst>
          </p:cNvPr>
          <p:cNvSpPr txBox="1"/>
          <p:nvPr/>
        </p:nvSpPr>
        <p:spPr>
          <a:xfrm flipH="1">
            <a:off x="10179169" y="2874580"/>
            <a:ext cx="1125016" cy="295145"/>
          </a:xfrm>
          <a:prstGeom prst="rect">
            <a:avLst/>
          </a:prstGeom>
          <a:noFill/>
        </p:spPr>
        <p:txBody>
          <a:bodyPr wrap="square" rtlCol="0">
            <a:spAutoFit/>
          </a:bodyPr>
          <a:lstStyle/>
          <a:p>
            <a:pPr lvl="0">
              <a:lnSpc>
                <a:spcPct val="120000"/>
              </a:lnSpc>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56" name="箭头: 上 32">
            <a:extLst>
              <a:ext uri="{FF2B5EF4-FFF2-40B4-BE49-F238E27FC236}">
                <a16:creationId xmlns:a16="http://schemas.microsoft.com/office/drawing/2014/main" id="{17649F71-4400-D44C-9052-73FB71CABB30}"/>
              </a:ext>
            </a:extLst>
          </p:cNvPr>
          <p:cNvSpPr/>
          <p:nvPr/>
        </p:nvSpPr>
        <p:spPr>
          <a:xfrm rot="10800000">
            <a:off x="10496185" y="2344489"/>
            <a:ext cx="323220" cy="476069"/>
          </a:xfrm>
          <a:prstGeom prst="upArrow">
            <a:avLst/>
          </a:prstGeom>
          <a:solidFill>
            <a:srgbClr val="EDA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58" name="文本框 15">
            <a:extLst>
              <a:ext uri="{FF2B5EF4-FFF2-40B4-BE49-F238E27FC236}">
                <a16:creationId xmlns:a16="http://schemas.microsoft.com/office/drawing/2014/main" id="{182F1719-6061-7A43-8277-C47508B4C237}"/>
              </a:ext>
            </a:extLst>
          </p:cNvPr>
          <p:cNvSpPr txBox="1"/>
          <p:nvPr/>
        </p:nvSpPr>
        <p:spPr>
          <a:xfrm flipH="1">
            <a:off x="10179169" y="4065111"/>
            <a:ext cx="1125016" cy="295145"/>
          </a:xfrm>
          <a:prstGeom prst="rect">
            <a:avLst/>
          </a:prstGeom>
          <a:noFill/>
        </p:spPr>
        <p:txBody>
          <a:bodyPr wrap="square" rtlCol="0">
            <a:spAutoFit/>
          </a:bodyPr>
          <a:lstStyle/>
          <a:p>
            <a:pPr lvl="0">
              <a:lnSpc>
                <a:spcPct val="120000"/>
              </a:lnSpc>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59" name="箭头: 上 32">
            <a:extLst>
              <a:ext uri="{FF2B5EF4-FFF2-40B4-BE49-F238E27FC236}">
                <a16:creationId xmlns:a16="http://schemas.microsoft.com/office/drawing/2014/main" id="{66D95A46-0389-BC49-8CE7-930007B966E3}"/>
              </a:ext>
            </a:extLst>
          </p:cNvPr>
          <p:cNvSpPr/>
          <p:nvPr/>
        </p:nvSpPr>
        <p:spPr>
          <a:xfrm>
            <a:off x="10496185" y="3535020"/>
            <a:ext cx="323220" cy="476069"/>
          </a:xfrm>
          <a:prstGeom prst="upArrow">
            <a:avLst/>
          </a:prstGeom>
          <a:solidFill>
            <a:srgbClr val="4971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61" name="文本框 15">
            <a:extLst>
              <a:ext uri="{FF2B5EF4-FFF2-40B4-BE49-F238E27FC236}">
                <a16:creationId xmlns:a16="http://schemas.microsoft.com/office/drawing/2014/main" id="{52C11BF9-C31B-1D4B-B035-74437BAFDC27}"/>
              </a:ext>
            </a:extLst>
          </p:cNvPr>
          <p:cNvSpPr txBox="1"/>
          <p:nvPr/>
        </p:nvSpPr>
        <p:spPr>
          <a:xfrm flipH="1">
            <a:off x="6983967" y="5663544"/>
            <a:ext cx="1125016" cy="295145"/>
          </a:xfrm>
          <a:prstGeom prst="rect">
            <a:avLst/>
          </a:prstGeom>
          <a:noFill/>
        </p:spPr>
        <p:txBody>
          <a:bodyPr wrap="square" rtlCol="0">
            <a:spAutoFit/>
          </a:bodyPr>
          <a:lstStyle/>
          <a:p>
            <a:pPr lvl="0">
              <a:lnSpc>
                <a:spcPct val="120000"/>
              </a:lnSpc>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62" name="箭头: 上 32">
            <a:extLst>
              <a:ext uri="{FF2B5EF4-FFF2-40B4-BE49-F238E27FC236}">
                <a16:creationId xmlns:a16="http://schemas.microsoft.com/office/drawing/2014/main" id="{963211D2-FD5A-DB4C-95C7-E14E25BB8BC1}"/>
              </a:ext>
            </a:extLst>
          </p:cNvPr>
          <p:cNvSpPr/>
          <p:nvPr/>
        </p:nvSpPr>
        <p:spPr>
          <a:xfrm rot="10800000">
            <a:off x="7300983" y="5133453"/>
            <a:ext cx="323220" cy="476069"/>
          </a:xfrm>
          <a:prstGeom prst="upArrow">
            <a:avLst/>
          </a:prstGeom>
          <a:solidFill>
            <a:srgbClr val="EDA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63" name="文本框 15">
            <a:extLst>
              <a:ext uri="{FF2B5EF4-FFF2-40B4-BE49-F238E27FC236}">
                <a16:creationId xmlns:a16="http://schemas.microsoft.com/office/drawing/2014/main" id="{E77F1687-CEB9-7C40-BBAD-8501D0E5C08A}"/>
              </a:ext>
            </a:extLst>
          </p:cNvPr>
          <p:cNvSpPr txBox="1"/>
          <p:nvPr/>
        </p:nvSpPr>
        <p:spPr>
          <a:xfrm flipH="1">
            <a:off x="3888000" y="2875331"/>
            <a:ext cx="720000" cy="276999"/>
          </a:xfrm>
          <a:prstGeom prst="rect">
            <a:avLst/>
          </a:prstGeom>
          <a:noFill/>
        </p:spPr>
        <p:txBody>
          <a:bodyPr wrap="square" rtlCol="0">
            <a:spAutoFit/>
          </a:bodyPr>
          <a:lstStyle/>
          <a:p>
            <a:pPr lvl="0" algn="ctr">
              <a:defRPr/>
            </a:pPr>
            <a:r>
              <a:rPr lang="en-US" altLang="zh-CN" sz="1200" dirty="0">
                <a:solidFill>
                  <a:srgbClr val="C00000"/>
                </a:solidFill>
                <a:latin typeface="微软雅黑" panose="020B0503020204020204" pitchFamily="34" charset="-122"/>
                <a:ea typeface="微软雅黑" panose="020B0503020204020204" pitchFamily="34" charset="-122"/>
              </a:rPr>
              <a:t>-56%</a:t>
            </a:r>
          </a:p>
        </p:txBody>
      </p:sp>
      <p:sp>
        <p:nvSpPr>
          <p:cNvPr id="64" name="文本框 15">
            <a:extLst>
              <a:ext uri="{FF2B5EF4-FFF2-40B4-BE49-F238E27FC236}">
                <a16:creationId xmlns:a16="http://schemas.microsoft.com/office/drawing/2014/main" id="{6EACC05C-6AA0-6F46-9CC5-B12BAB2B7B9B}"/>
              </a:ext>
            </a:extLst>
          </p:cNvPr>
          <p:cNvSpPr txBox="1"/>
          <p:nvPr/>
        </p:nvSpPr>
        <p:spPr>
          <a:xfrm flipH="1">
            <a:off x="7920000" y="3538958"/>
            <a:ext cx="720000" cy="276999"/>
          </a:xfrm>
          <a:prstGeom prst="rect">
            <a:avLst/>
          </a:prstGeom>
          <a:noFill/>
        </p:spPr>
        <p:txBody>
          <a:bodyPr wrap="square" rtlCol="0">
            <a:spAutoFit/>
          </a:bodyPr>
          <a:lstStyle/>
          <a:p>
            <a:pPr lvl="0" algn="ctr">
              <a:defRPr/>
            </a:pPr>
            <a:r>
              <a:rPr lang="en-US" altLang="zh-CN" sz="1200" dirty="0">
                <a:solidFill>
                  <a:srgbClr val="C00000"/>
                </a:solidFill>
                <a:latin typeface="微软雅黑" panose="020B0503020204020204" pitchFamily="34" charset="-122"/>
                <a:ea typeface="微软雅黑" panose="020B0503020204020204" pitchFamily="34" charset="-122"/>
              </a:rPr>
              <a:t>-45%</a:t>
            </a:r>
          </a:p>
        </p:txBody>
      </p:sp>
      <p:sp>
        <p:nvSpPr>
          <p:cNvPr id="65" name="文本框 15">
            <a:extLst>
              <a:ext uri="{FF2B5EF4-FFF2-40B4-BE49-F238E27FC236}">
                <a16:creationId xmlns:a16="http://schemas.microsoft.com/office/drawing/2014/main" id="{9514C4C0-844B-4E4B-BE61-AC8711F8F5B8}"/>
              </a:ext>
            </a:extLst>
          </p:cNvPr>
          <p:cNvSpPr txBox="1"/>
          <p:nvPr/>
        </p:nvSpPr>
        <p:spPr>
          <a:xfrm flipH="1">
            <a:off x="10620000" y="2876915"/>
            <a:ext cx="720000" cy="276999"/>
          </a:xfrm>
          <a:prstGeom prst="rect">
            <a:avLst/>
          </a:prstGeom>
          <a:noFill/>
        </p:spPr>
        <p:txBody>
          <a:bodyPr wrap="square" rtlCol="0">
            <a:spAutoFit/>
          </a:bodyPr>
          <a:lstStyle/>
          <a:p>
            <a:pPr lvl="0" algn="ctr">
              <a:defRPr/>
            </a:pPr>
            <a:r>
              <a:rPr lang="en-US" altLang="zh-CN" sz="1200" dirty="0">
                <a:solidFill>
                  <a:srgbClr val="C00000"/>
                </a:solidFill>
                <a:latin typeface="微软雅黑" panose="020B0503020204020204" pitchFamily="34" charset="-122"/>
                <a:ea typeface="微软雅黑" panose="020B0503020204020204" pitchFamily="34" charset="-122"/>
              </a:rPr>
              <a:t>-49%</a:t>
            </a:r>
          </a:p>
        </p:txBody>
      </p:sp>
      <p:sp>
        <p:nvSpPr>
          <p:cNvPr id="66" name="文本框 15">
            <a:extLst>
              <a:ext uri="{FF2B5EF4-FFF2-40B4-BE49-F238E27FC236}">
                <a16:creationId xmlns:a16="http://schemas.microsoft.com/office/drawing/2014/main" id="{2480B9F8-E438-174D-B277-D0CDB0AF529B}"/>
              </a:ext>
            </a:extLst>
          </p:cNvPr>
          <p:cNvSpPr txBox="1"/>
          <p:nvPr/>
        </p:nvSpPr>
        <p:spPr>
          <a:xfrm flipH="1">
            <a:off x="10620000" y="4090277"/>
            <a:ext cx="720000" cy="276999"/>
          </a:xfrm>
          <a:prstGeom prst="rect">
            <a:avLst/>
          </a:prstGeom>
          <a:noFill/>
        </p:spPr>
        <p:txBody>
          <a:bodyPr wrap="square" rtlCol="0">
            <a:spAutoFit/>
          </a:bodyPr>
          <a:lstStyle/>
          <a:p>
            <a:pPr lvl="0" algn="ctr">
              <a:defRPr/>
            </a:pPr>
            <a:r>
              <a:rPr lang="en-US" altLang="zh-CN" sz="1200" dirty="0">
                <a:solidFill>
                  <a:srgbClr val="49711E"/>
                </a:solidFill>
                <a:latin typeface="微软雅黑" panose="020B0503020204020204" pitchFamily="34" charset="-122"/>
                <a:ea typeface="微软雅黑" panose="020B0503020204020204" pitchFamily="34" charset="-122"/>
              </a:rPr>
              <a:t>+0.6pp</a:t>
            </a:r>
          </a:p>
        </p:txBody>
      </p:sp>
      <p:sp>
        <p:nvSpPr>
          <p:cNvPr id="67" name="文本框 15">
            <a:extLst>
              <a:ext uri="{FF2B5EF4-FFF2-40B4-BE49-F238E27FC236}">
                <a16:creationId xmlns:a16="http://schemas.microsoft.com/office/drawing/2014/main" id="{9CC03938-D515-274F-A1E1-C079E49E9AB8}"/>
              </a:ext>
            </a:extLst>
          </p:cNvPr>
          <p:cNvSpPr txBox="1"/>
          <p:nvPr/>
        </p:nvSpPr>
        <p:spPr>
          <a:xfrm flipH="1">
            <a:off x="7560000" y="5692087"/>
            <a:ext cx="720000" cy="276999"/>
          </a:xfrm>
          <a:prstGeom prst="rect">
            <a:avLst/>
          </a:prstGeom>
          <a:noFill/>
        </p:spPr>
        <p:txBody>
          <a:bodyPr wrap="square" rtlCol="0">
            <a:spAutoFit/>
          </a:bodyPr>
          <a:lstStyle/>
          <a:p>
            <a:pPr lvl="0" algn="ctr">
              <a:defRPr/>
            </a:pPr>
            <a:r>
              <a:rPr lang="en-US" altLang="zh-CN" sz="1200" dirty="0">
                <a:solidFill>
                  <a:srgbClr val="C00000"/>
                </a:solidFill>
                <a:latin typeface="微软雅黑" panose="020B0503020204020204" pitchFamily="34" charset="-122"/>
                <a:ea typeface="微软雅黑" panose="020B0503020204020204" pitchFamily="34" charset="-122"/>
              </a:rPr>
              <a:t>-21%</a:t>
            </a:r>
          </a:p>
        </p:txBody>
      </p:sp>
      <p:sp>
        <p:nvSpPr>
          <p:cNvPr id="68" name="文本框 15">
            <a:extLst>
              <a:ext uri="{FF2B5EF4-FFF2-40B4-BE49-F238E27FC236}">
                <a16:creationId xmlns:a16="http://schemas.microsoft.com/office/drawing/2014/main" id="{667BC192-022E-4840-BE5F-3CB83C5B22F9}"/>
              </a:ext>
            </a:extLst>
          </p:cNvPr>
          <p:cNvSpPr txBox="1"/>
          <p:nvPr/>
        </p:nvSpPr>
        <p:spPr>
          <a:xfrm flipH="1">
            <a:off x="3887999" y="3093041"/>
            <a:ext cx="720000" cy="276999"/>
          </a:xfrm>
          <a:prstGeom prst="rect">
            <a:avLst/>
          </a:prstGeom>
          <a:noFill/>
        </p:spPr>
        <p:txBody>
          <a:bodyPr wrap="square" rtlCol="0">
            <a:spAutoFit/>
          </a:bodyPr>
          <a:lstStyle/>
          <a:p>
            <a:pPr lvl="0" algn="ctr">
              <a:defRPr/>
            </a:pPr>
            <a:r>
              <a:rPr lang="en-US" altLang="zh-CN" sz="1200" dirty="0">
                <a:solidFill>
                  <a:srgbClr val="C00000"/>
                </a:solidFill>
                <a:latin typeface="微软雅黑" panose="020B0503020204020204" pitchFamily="34" charset="-122"/>
                <a:ea typeface="微软雅黑" panose="020B0503020204020204" pitchFamily="34" charset="-122"/>
              </a:rPr>
              <a:t>-30%</a:t>
            </a:r>
          </a:p>
        </p:txBody>
      </p:sp>
      <p:sp>
        <p:nvSpPr>
          <p:cNvPr id="69" name="文本框 15">
            <a:extLst>
              <a:ext uri="{FF2B5EF4-FFF2-40B4-BE49-F238E27FC236}">
                <a16:creationId xmlns:a16="http://schemas.microsoft.com/office/drawing/2014/main" id="{1B9A024E-1BA9-374D-8433-55E26EE41C8D}"/>
              </a:ext>
            </a:extLst>
          </p:cNvPr>
          <p:cNvSpPr txBox="1"/>
          <p:nvPr/>
        </p:nvSpPr>
        <p:spPr>
          <a:xfrm flipH="1">
            <a:off x="7919892" y="3760289"/>
            <a:ext cx="720000" cy="276999"/>
          </a:xfrm>
          <a:prstGeom prst="rect">
            <a:avLst/>
          </a:prstGeom>
          <a:noFill/>
        </p:spPr>
        <p:txBody>
          <a:bodyPr wrap="square" rtlCol="0">
            <a:spAutoFit/>
          </a:bodyPr>
          <a:lstStyle/>
          <a:p>
            <a:pPr lvl="0" algn="ctr">
              <a:defRPr/>
            </a:pPr>
            <a:r>
              <a:rPr lang="en-US" altLang="zh-CN" sz="1200" dirty="0">
                <a:solidFill>
                  <a:srgbClr val="C00000"/>
                </a:solidFill>
                <a:latin typeface="微软雅黑" panose="020B0503020204020204" pitchFamily="34" charset="-122"/>
                <a:ea typeface="微软雅黑" panose="020B0503020204020204" pitchFamily="34" charset="-122"/>
              </a:rPr>
              <a:t>-9%</a:t>
            </a:r>
          </a:p>
        </p:txBody>
      </p:sp>
      <p:graphicFrame>
        <p:nvGraphicFramePr>
          <p:cNvPr id="51" name="表格 50">
            <a:extLst>
              <a:ext uri="{FF2B5EF4-FFF2-40B4-BE49-F238E27FC236}">
                <a16:creationId xmlns:a16="http://schemas.microsoft.com/office/drawing/2014/main" id="{ED6B259B-0CE7-48E7-9FD0-40782A6FD0E0}"/>
              </a:ext>
            </a:extLst>
          </p:cNvPr>
          <p:cNvGraphicFramePr>
            <a:graphicFrameLocks noGrp="1"/>
          </p:cNvGraphicFramePr>
          <p:nvPr>
            <p:extLst>
              <p:ext uri="{D42A27DB-BD31-4B8C-83A1-F6EECF244321}">
                <p14:modId xmlns:p14="http://schemas.microsoft.com/office/powerpoint/2010/main" val="2871469446"/>
              </p:ext>
            </p:extLst>
          </p:nvPr>
        </p:nvGraphicFramePr>
        <p:xfrm>
          <a:off x="1370981" y="3358652"/>
          <a:ext cx="3112683" cy="393467"/>
        </p:xfrm>
        <a:graphic>
          <a:graphicData uri="http://schemas.openxmlformats.org/drawingml/2006/table">
            <a:tbl>
              <a:tblPr bandRow="1">
                <a:tableStyleId>{21E4AEA4-8DFA-4A89-87EB-49C32662AFE0}</a:tableStyleId>
              </a:tblPr>
              <a:tblGrid>
                <a:gridCol w="500925">
                  <a:extLst>
                    <a:ext uri="{9D8B030D-6E8A-4147-A177-3AD203B41FA5}">
                      <a16:colId xmlns:a16="http://schemas.microsoft.com/office/drawing/2014/main" val="3848505058"/>
                    </a:ext>
                  </a:extLst>
                </a:gridCol>
                <a:gridCol w="400367">
                  <a:extLst>
                    <a:ext uri="{9D8B030D-6E8A-4147-A177-3AD203B41FA5}">
                      <a16:colId xmlns:a16="http://schemas.microsoft.com/office/drawing/2014/main" val="2732440919"/>
                    </a:ext>
                  </a:extLst>
                </a:gridCol>
                <a:gridCol w="400367">
                  <a:extLst>
                    <a:ext uri="{9D8B030D-6E8A-4147-A177-3AD203B41FA5}">
                      <a16:colId xmlns:a16="http://schemas.microsoft.com/office/drawing/2014/main" val="579182909"/>
                    </a:ext>
                  </a:extLst>
                </a:gridCol>
                <a:gridCol w="400367">
                  <a:extLst>
                    <a:ext uri="{9D8B030D-6E8A-4147-A177-3AD203B41FA5}">
                      <a16:colId xmlns:a16="http://schemas.microsoft.com/office/drawing/2014/main" val="1323195109"/>
                    </a:ext>
                  </a:extLst>
                </a:gridCol>
                <a:gridCol w="470219">
                  <a:extLst>
                    <a:ext uri="{9D8B030D-6E8A-4147-A177-3AD203B41FA5}">
                      <a16:colId xmlns:a16="http://schemas.microsoft.com/office/drawing/2014/main" val="20000"/>
                    </a:ext>
                  </a:extLst>
                </a:gridCol>
                <a:gridCol w="470219">
                  <a:extLst>
                    <a:ext uri="{9D8B030D-6E8A-4147-A177-3AD203B41FA5}">
                      <a16:colId xmlns:a16="http://schemas.microsoft.com/office/drawing/2014/main" val="1180329852"/>
                    </a:ext>
                  </a:extLst>
                </a:gridCol>
                <a:gridCol w="470219">
                  <a:extLst>
                    <a:ext uri="{9D8B030D-6E8A-4147-A177-3AD203B41FA5}">
                      <a16:colId xmlns:a16="http://schemas.microsoft.com/office/drawing/2014/main" val="2041092872"/>
                    </a:ext>
                  </a:extLst>
                </a:gridCol>
              </a:tblGrid>
              <a:tr h="122653">
                <a:tc rowSpan="2">
                  <a:txBody>
                    <a:bodyPr/>
                    <a:lstStyle/>
                    <a:p>
                      <a:pPr algn="ctr" fontAlgn="ctr"/>
                      <a:r>
                        <a:rPr lang="zh-CN" altLang="en-US" sz="900" b="1" i="0" u="none" strike="noStrike" dirty="0">
                          <a:solidFill>
                            <a:schemeClr val="tx1"/>
                          </a:solidFill>
                          <a:effectLst/>
                          <a:latin typeface="微软雅黑" panose="020B0503020204020204" pitchFamily="34" charset="-122"/>
                          <a:ea typeface="微软雅黑" panose="020B0503020204020204" pitchFamily="34" charset="-122"/>
                        </a:rPr>
                        <a:t>同比</a:t>
                      </a:r>
                      <a:endParaRPr lang="en-US" altLang="zh-CN" sz="900" b="1" i="0" u="none" strike="noStrike" dirty="0">
                        <a:solidFill>
                          <a:schemeClr val="tx1"/>
                        </a:solidFill>
                        <a:effectLst/>
                        <a:latin typeface="微软雅黑" panose="020B0503020204020204" pitchFamily="34" charset="-122"/>
                        <a:ea typeface="微软雅黑" panose="020B0503020204020204" pitchFamily="34" charset="-122"/>
                      </a:endParaRPr>
                    </a:p>
                  </a:txBody>
                  <a:tcPr anchor="ctr">
                    <a:solidFill>
                      <a:schemeClr val="accent4">
                        <a:lumMod val="20000"/>
                        <a:lumOff val="80000"/>
                      </a:schemeClr>
                    </a:solidFill>
                  </a:tcPr>
                </a:tc>
                <a:tc>
                  <a:txBody>
                    <a:bodyPr/>
                    <a:lstStyle/>
                    <a:p>
                      <a:pPr algn="ctr"/>
                      <a:r>
                        <a:rPr lang="en-US" altLang="zh-CN" sz="900" b="1" dirty="0">
                          <a:solidFill>
                            <a:schemeClr val="tx1">
                              <a:lumMod val="50000"/>
                              <a:lumOff val="50000"/>
                            </a:schemeClr>
                          </a:solidFill>
                        </a:rPr>
                        <a:t>7</a:t>
                      </a:r>
                      <a:r>
                        <a:rPr lang="zh-CN" altLang="en-US" sz="900" b="1" dirty="0">
                          <a:solidFill>
                            <a:schemeClr val="tx1">
                              <a:lumMod val="50000"/>
                              <a:lumOff val="50000"/>
                            </a:schemeClr>
                          </a:solidFill>
                        </a:rPr>
                        <a:t>月</a:t>
                      </a:r>
                    </a:p>
                  </a:txBody>
                  <a:tcPr anchor="ctr">
                    <a:solidFill>
                      <a:schemeClr val="accent4">
                        <a:lumMod val="20000"/>
                        <a:lumOff val="80000"/>
                      </a:schemeClr>
                    </a:solidFill>
                  </a:tcPr>
                </a:tc>
                <a:tc>
                  <a:txBody>
                    <a:bodyPr/>
                    <a:lstStyle/>
                    <a:p>
                      <a:pPr algn="ctr"/>
                      <a:r>
                        <a:rPr lang="en-US" altLang="zh-CN" sz="900" b="1" dirty="0">
                          <a:solidFill>
                            <a:schemeClr val="tx1">
                              <a:lumMod val="50000"/>
                              <a:lumOff val="50000"/>
                            </a:schemeClr>
                          </a:solidFill>
                        </a:rPr>
                        <a:t>8</a:t>
                      </a:r>
                      <a:r>
                        <a:rPr lang="zh-CN" altLang="en-US" sz="900" b="1" dirty="0">
                          <a:solidFill>
                            <a:schemeClr val="tx1">
                              <a:lumMod val="50000"/>
                              <a:lumOff val="50000"/>
                            </a:schemeClr>
                          </a:solidFill>
                        </a:rPr>
                        <a:t>月</a:t>
                      </a:r>
                    </a:p>
                  </a:txBody>
                  <a:tcPr anchor="ctr">
                    <a:solidFill>
                      <a:schemeClr val="accent4">
                        <a:lumMod val="20000"/>
                        <a:lumOff val="80000"/>
                      </a:schemeClr>
                    </a:solidFill>
                  </a:tcPr>
                </a:tc>
                <a:tc>
                  <a:txBody>
                    <a:bodyPr/>
                    <a:lstStyle/>
                    <a:p>
                      <a:pPr algn="ctr"/>
                      <a:r>
                        <a:rPr lang="en-US" altLang="zh-CN" sz="900" b="1" dirty="0">
                          <a:solidFill>
                            <a:schemeClr val="tx1">
                              <a:lumMod val="50000"/>
                              <a:lumOff val="50000"/>
                            </a:schemeClr>
                          </a:solidFill>
                        </a:rPr>
                        <a:t>9</a:t>
                      </a:r>
                      <a:r>
                        <a:rPr lang="zh-CN" altLang="en-US" sz="900" b="1" dirty="0">
                          <a:solidFill>
                            <a:schemeClr val="tx1">
                              <a:lumMod val="50000"/>
                              <a:lumOff val="50000"/>
                            </a:schemeClr>
                          </a:solidFill>
                        </a:rPr>
                        <a:t>月</a:t>
                      </a:r>
                    </a:p>
                  </a:txBody>
                  <a:tcPr anchor="ctr">
                    <a:solidFill>
                      <a:schemeClr val="accent4">
                        <a:lumMod val="20000"/>
                        <a:lumOff val="80000"/>
                      </a:schemeClr>
                    </a:solidFill>
                  </a:tcPr>
                </a:tc>
                <a:tc>
                  <a:txBody>
                    <a:bodyPr/>
                    <a:lstStyle/>
                    <a:p>
                      <a:pPr algn="ctr"/>
                      <a:r>
                        <a:rPr lang="en-US" altLang="zh-CN" sz="900" b="1" dirty="0">
                          <a:solidFill>
                            <a:schemeClr val="tx1">
                              <a:lumMod val="50000"/>
                              <a:lumOff val="50000"/>
                            </a:schemeClr>
                          </a:solidFill>
                        </a:rPr>
                        <a:t>10</a:t>
                      </a:r>
                      <a:r>
                        <a:rPr lang="zh-CN" altLang="en-US" sz="900" b="1" dirty="0">
                          <a:solidFill>
                            <a:schemeClr val="tx1">
                              <a:lumMod val="50000"/>
                              <a:lumOff val="50000"/>
                            </a:schemeClr>
                          </a:solidFill>
                        </a:rPr>
                        <a:t>月</a:t>
                      </a:r>
                    </a:p>
                  </a:txBody>
                  <a:tcPr anchor="ctr">
                    <a:solidFill>
                      <a:schemeClr val="accent4">
                        <a:lumMod val="20000"/>
                        <a:lumOff val="80000"/>
                      </a:schemeClr>
                    </a:solidFill>
                  </a:tcPr>
                </a:tc>
                <a:tc>
                  <a:txBody>
                    <a:bodyPr/>
                    <a:lstStyle/>
                    <a:p>
                      <a:pPr algn="ctr"/>
                      <a:r>
                        <a:rPr lang="en-US" altLang="zh-CN" sz="900" b="1" dirty="0">
                          <a:solidFill>
                            <a:schemeClr val="tx1">
                              <a:lumMod val="50000"/>
                              <a:lumOff val="50000"/>
                            </a:schemeClr>
                          </a:solidFill>
                        </a:rPr>
                        <a:t>11</a:t>
                      </a:r>
                      <a:r>
                        <a:rPr lang="zh-CN" altLang="en-US" sz="900" b="1" dirty="0">
                          <a:solidFill>
                            <a:schemeClr val="tx1">
                              <a:lumMod val="50000"/>
                              <a:lumOff val="50000"/>
                            </a:schemeClr>
                          </a:solidFill>
                        </a:rPr>
                        <a:t>月</a:t>
                      </a:r>
                    </a:p>
                  </a:txBody>
                  <a:tcPr anchor="ctr">
                    <a:solidFill>
                      <a:schemeClr val="accent4">
                        <a:lumMod val="20000"/>
                        <a:lumOff val="80000"/>
                      </a:schemeClr>
                    </a:solidFill>
                  </a:tcPr>
                </a:tc>
                <a:tc>
                  <a:txBody>
                    <a:bodyPr/>
                    <a:lstStyle/>
                    <a:p>
                      <a:pPr algn="ctr"/>
                      <a:r>
                        <a:rPr lang="en-US" altLang="zh-CN" sz="900" b="1" dirty="0">
                          <a:solidFill>
                            <a:schemeClr val="tx1">
                              <a:lumMod val="50000"/>
                              <a:lumOff val="50000"/>
                            </a:schemeClr>
                          </a:solidFill>
                        </a:rPr>
                        <a:t>12</a:t>
                      </a:r>
                      <a:r>
                        <a:rPr lang="zh-CN" altLang="en-US" sz="900" b="1" dirty="0">
                          <a:solidFill>
                            <a:schemeClr val="tx1">
                              <a:lumMod val="50000"/>
                              <a:lumOff val="50000"/>
                            </a:schemeClr>
                          </a:solidFill>
                        </a:rPr>
                        <a:t>月</a:t>
                      </a:r>
                    </a:p>
                  </a:txBody>
                  <a:tcPr anchor="ctr">
                    <a:solidFill>
                      <a:schemeClr val="accent4">
                        <a:lumMod val="20000"/>
                        <a:lumOff val="80000"/>
                      </a:schemeClr>
                    </a:solidFill>
                  </a:tcPr>
                </a:tc>
                <a:extLst>
                  <a:ext uri="{0D108BD9-81ED-4DB2-BD59-A6C34878D82A}">
                    <a16:rowId xmlns:a16="http://schemas.microsoft.com/office/drawing/2014/main" val="1880367089"/>
                  </a:ext>
                </a:extLst>
              </a:tr>
              <a:tr h="164867">
                <a:tc vMerge="1">
                  <a:txBody>
                    <a:bodyPr/>
                    <a:lstStyle/>
                    <a:p>
                      <a:pPr algn="ctr" fontAlgn="ctr"/>
                      <a:endParaRPr lang="en-US" altLang="zh-CN" sz="800" b="0" i="0" u="none" strike="noStrike" dirty="0">
                        <a:solidFill>
                          <a:srgbClr val="C00000"/>
                        </a:solidFill>
                        <a:effectLst/>
                        <a:latin typeface="微软雅黑" panose="020B0503020204020204" pitchFamily="34" charset="-122"/>
                        <a:ea typeface="微软雅黑" panose="020B0503020204020204" pitchFamily="34" charset="-122"/>
                      </a:endParaRPr>
                    </a:p>
                  </a:txBody>
                  <a:tcPr marL="7620" marR="7620" marT="7620" marB="0" anchor="ctr"/>
                </a:tc>
                <a:tc>
                  <a:txBody>
                    <a:bodyPr/>
                    <a:lstStyle/>
                    <a:p>
                      <a:pPr algn="ctr" fontAlgn="ctr"/>
                      <a:r>
                        <a:rPr lang="en-US" altLang="zh-CN" sz="1000" b="0" i="0" u="none" strike="noStrike">
                          <a:solidFill>
                            <a:srgbClr val="C00000"/>
                          </a:solidFill>
                          <a:effectLst/>
                          <a:latin typeface="微软雅黑" panose="020B0503020204020204" pitchFamily="34" charset="-122"/>
                          <a:ea typeface="微软雅黑" panose="020B0503020204020204" pitchFamily="34" charset="-122"/>
                        </a:rPr>
                        <a:t>-31%</a:t>
                      </a:r>
                    </a:p>
                  </a:txBody>
                  <a:tcPr marL="0" marR="0" marT="0" marB="0" anchor="ctr"/>
                </a:tc>
                <a:tc>
                  <a:txBody>
                    <a:bodyPr/>
                    <a:lstStyle/>
                    <a:p>
                      <a:pPr algn="ctr" fontAlgn="ctr"/>
                      <a:r>
                        <a:rPr lang="en-US" altLang="zh-CN" sz="1000" b="0" i="0" u="none" strike="noStrike">
                          <a:solidFill>
                            <a:srgbClr val="C00000"/>
                          </a:solidFill>
                          <a:effectLst/>
                          <a:latin typeface="微软雅黑" panose="020B0503020204020204" pitchFamily="34" charset="-122"/>
                          <a:ea typeface="微软雅黑" panose="020B0503020204020204" pitchFamily="34" charset="-122"/>
                        </a:rPr>
                        <a:t>-3%</a:t>
                      </a:r>
                    </a:p>
                  </a:txBody>
                  <a:tcPr marL="0" marR="0" marT="0" marB="0" anchor="ctr"/>
                </a:tc>
                <a:tc>
                  <a:txBody>
                    <a:bodyPr/>
                    <a:lstStyle/>
                    <a:p>
                      <a:pPr algn="ctr" fontAlgn="ctr"/>
                      <a:r>
                        <a:rPr lang="en-US" altLang="zh-CN" sz="1000" b="0" i="0" u="none" strike="noStrike">
                          <a:solidFill>
                            <a:srgbClr val="C00000"/>
                          </a:solidFill>
                          <a:effectLst/>
                          <a:latin typeface="微软雅黑" panose="020B0503020204020204" pitchFamily="34" charset="-122"/>
                          <a:ea typeface="微软雅黑" panose="020B0503020204020204" pitchFamily="34" charset="-122"/>
                        </a:rPr>
                        <a:t>-37%</a:t>
                      </a:r>
                    </a:p>
                  </a:txBody>
                  <a:tcPr marL="0" marR="0" marT="0" marB="0" anchor="ctr"/>
                </a:tc>
                <a:tc>
                  <a:txBody>
                    <a:bodyPr/>
                    <a:lstStyle/>
                    <a:p>
                      <a:pPr algn="ctr" fontAlgn="ctr"/>
                      <a:r>
                        <a:rPr lang="en-US" altLang="zh-CN" sz="1000" b="0" i="0" u="none" strike="noStrike">
                          <a:solidFill>
                            <a:srgbClr val="C00000"/>
                          </a:solidFill>
                          <a:effectLst/>
                          <a:latin typeface="微软雅黑" panose="020B0503020204020204" pitchFamily="34" charset="-122"/>
                          <a:ea typeface="微软雅黑" panose="020B0503020204020204" pitchFamily="34" charset="-122"/>
                        </a:rPr>
                        <a:t>-30%</a:t>
                      </a:r>
                    </a:p>
                  </a:txBody>
                  <a:tcPr marL="0" marR="0" marT="0" marB="0" anchor="ctr"/>
                </a:tc>
                <a:tc>
                  <a:txBody>
                    <a:bodyPr/>
                    <a:lstStyle/>
                    <a:p>
                      <a:pPr algn="ctr" fontAlgn="ctr"/>
                      <a:r>
                        <a:rPr lang="en-US" altLang="zh-CN" sz="1000" b="0" i="0" u="none" strike="noStrike">
                          <a:solidFill>
                            <a:srgbClr val="C00000"/>
                          </a:solidFill>
                          <a:effectLst/>
                          <a:latin typeface="微软雅黑" panose="020B0503020204020204" pitchFamily="34" charset="-122"/>
                          <a:ea typeface="微软雅黑" panose="020B0503020204020204" pitchFamily="34" charset="-122"/>
                        </a:rPr>
                        <a:t>-24%</a:t>
                      </a:r>
                    </a:p>
                  </a:txBody>
                  <a:tcPr marL="0" marR="0" marT="0" marB="0" anchor="ctr"/>
                </a:tc>
                <a:tc>
                  <a:txBody>
                    <a:bodyPr/>
                    <a:lstStyle/>
                    <a:p>
                      <a:pPr algn="ctr" fontAlgn="ctr"/>
                      <a:r>
                        <a:rPr lang="en-US" altLang="zh-CN" sz="1000" b="0" i="0" u="none" strike="noStrike" dirty="0">
                          <a:solidFill>
                            <a:srgbClr val="C00000"/>
                          </a:solidFill>
                          <a:effectLst/>
                          <a:latin typeface="微软雅黑" panose="020B0503020204020204" pitchFamily="34" charset="-122"/>
                          <a:ea typeface="微软雅黑" panose="020B0503020204020204" pitchFamily="34" charset="-122"/>
                        </a:rPr>
                        <a:t>-56%</a:t>
                      </a:r>
                    </a:p>
                  </a:txBody>
                  <a:tcPr marL="0" marR="0" marT="0" marB="0" anchor="ctr"/>
                </a:tc>
                <a:extLst>
                  <a:ext uri="{0D108BD9-81ED-4DB2-BD59-A6C34878D82A}">
                    <a16:rowId xmlns:a16="http://schemas.microsoft.com/office/drawing/2014/main" val="550167568"/>
                  </a:ext>
                </a:extLst>
              </a:tr>
            </a:tbl>
          </a:graphicData>
        </a:graphic>
      </p:graphicFrame>
    </p:spTree>
    <p:extLst>
      <p:ext uri="{BB962C8B-B14F-4D97-AF65-F5344CB8AC3E}">
        <p14:creationId xmlns:p14="http://schemas.microsoft.com/office/powerpoint/2010/main" val="184007018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569E719-9E68-764C-B6EC-C8ECD2EB4407}"/>
              </a:ext>
            </a:extLst>
          </p:cNvPr>
          <p:cNvSpPr txBox="1"/>
          <p:nvPr/>
        </p:nvSpPr>
        <p:spPr>
          <a:xfrm>
            <a:off x="4034672" y="2875002"/>
            <a:ext cx="7098384" cy="1107996"/>
          </a:xfrm>
          <a:prstGeom prst="rect">
            <a:avLst/>
          </a:prstGeom>
          <a:noFill/>
        </p:spPr>
        <p:txBody>
          <a:bodyPr wrap="square" rtlCol="0">
            <a:spAutoFit/>
          </a:bodyPr>
          <a:lstStyle/>
          <a:p>
            <a:pPr algn="ctr"/>
            <a:r>
              <a:rPr lang="zh-CN" altLang="en-US" sz="6600" b="1" dirty="0">
                <a:solidFill>
                  <a:schemeClr val="accent5"/>
                </a:solidFill>
              </a:rPr>
              <a:t>人</a:t>
            </a:r>
          </a:p>
        </p:txBody>
      </p:sp>
    </p:spTree>
    <p:extLst>
      <p:ext uri="{BB962C8B-B14F-4D97-AF65-F5344CB8AC3E}">
        <p14:creationId xmlns:p14="http://schemas.microsoft.com/office/powerpoint/2010/main" val="5745421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EC55C3-7AB4-DB4D-8031-46BCA5108C8A}"/>
              </a:ext>
            </a:extLst>
          </p:cNvPr>
          <p:cNvSpPr>
            <a:spLocks noGrp="1"/>
          </p:cNvSpPr>
          <p:nvPr>
            <p:ph type="title"/>
          </p:nvPr>
        </p:nvSpPr>
        <p:spPr/>
        <p:txBody>
          <a:bodyPr/>
          <a:lstStyle/>
          <a:p>
            <a:r>
              <a:rPr lang="x-none" dirty="0"/>
              <a:t>店铺整体生意表现</a:t>
            </a:r>
          </a:p>
        </p:txBody>
      </p:sp>
      <p:sp>
        <p:nvSpPr>
          <p:cNvPr id="3" name="Text Placeholder 2">
            <a:extLst>
              <a:ext uri="{FF2B5EF4-FFF2-40B4-BE49-F238E27FC236}">
                <a16:creationId xmlns:a16="http://schemas.microsoft.com/office/drawing/2014/main" id="{591F6164-46A2-E64D-8399-A12CEFE86484}"/>
              </a:ext>
            </a:extLst>
          </p:cNvPr>
          <p:cNvSpPr>
            <a:spLocks noGrp="1"/>
          </p:cNvSpPr>
          <p:nvPr>
            <p:ph type="body" sz="quarter" idx="10"/>
          </p:nvPr>
        </p:nvSpPr>
        <p:spPr/>
        <p:txBody>
          <a:bodyPr/>
          <a:lstStyle/>
          <a:p>
            <a:pPr>
              <a:lnSpc>
                <a:spcPct val="100000"/>
              </a:lnSpc>
            </a:pPr>
            <a:r>
              <a:rPr lang="zh-CN" altLang="en-US" b="1" dirty="0">
                <a:latin typeface="Microsoft YaHei UI" panose="020B0503020204020204" pitchFamily="34" charset="-122"/>
              </a:rPr>
              <a:t>店铺生意不及去年</a:t>
            </a:r>
            <a:r>
              <a:rPr lang="zh-CN" altLang="en-US" dirty="0">
                <a:latin typeface="Microsoft YaHei UI" panose="020B0503020204020204" pitchFamily="34" charset="-122"/>
              </a:rPr>
              <a:t>：</a:t>
            </a:r>
            <a:r>
              <a:rPr lang="en-US" altLang="zh-CN" dirty="0">
                <a:latin typeface="Microsoft YaHei UI" panose="020B0503020204020204" pitchFamily="34" charset="-122"/>
              </a:rPr>
              <a:t>12</a:t>
            </a:r>
            <a:r>
              <a:rPr lang="zh-CN" altLang="en-US" dirty="0">
                <a:latin typeface="Microsoft YaHei UI" panose="020B0503020204020204" pitchFamily="34" charset="-122"/>
              </a:rPr>
              <a:t>月店铺</a:t>
            </a:r>
            <a:r>
              <a:rPr lang="en-US" altLang="zh-CN" dirty="0">
                <a:latin typeface="Microsoft YaHei UI" panose="020B0503020204020204" pitchFamily="34" charset="-122"/>
              </a:rPr>
              <a:t>GMV</a:t>
            </a:r>
            <a:r>
              <a:rPr lang="zh-CN" altLang="en-US" dirty="0">
                <a:latin typeface="Microsoft YaHei UI" panose="020B0503020204020204" pitchFamily="34" charset="-122"/>
              </a:rPr>
              <a:t>同比下滑，跌幅创半年内谷底，与购买人数及客单价的双跌相关；</a:t>
            </a:r>
            <a:endParaRPr lang="en-US" altLang="zh-CN" dirty="0">
              <a:latin typeface="Microsoft YaHei UI" panose="020B0503020204020204" pitchFamily="34" charset="-122"/>
            </a:endParaRPr>
          </a:p>
          <a:p>
            <a:pPr>
              <a:lnSpc>
                <a:spcPct val="100000"/>
              </a:lnSpc>
            </a:pPr>
            <a:r>
              <a:rPr lang="zh-CN" altLang="en-US" dirty="0">
                <a:latin typeface="Microsoft YaHei UI" panose="020B0503020204020204" pitchFamily="34" charset="-122"/>
              </a:rPr>
              <a:t>店铺生意大幅下跌，或与</a:t>
            </a:r>
            <a:r>
              <a:rPr lang="zh-CN" altLang="en-US" b="1" dirty="0">
                <a:latin typeface="Microsoft YaHei UI" panose="020B0503020204020204" pitchFamily="34" charset="-122"/>
              </a:rPr>
              <a:t>店铺两年活动差异</a:t>
            </a:r>
            <a:r>
              <a:rPr lang="zh-CN" altLang="en-US" dirty="0">
                <a:latin typeface="Microsoft YaHei UI" panose="020B0503020204020204" pitchFamily="34" charset="-122"/>
              </a:rPr>
              <a:t>有关：</a:t>
            </a:r>
            <a:r>
              <a:rPr lang="en-US" altLang="zh-CN" dirty="0">
                <a:latin typeface="Microsoft YaHei UI" panose="020B0503020204020204" pitchFamily="34" charset="-122"/>
              </a:rPr>
              <a:t>22</a:t>
            </a:r>
            <a:r>
              <a:rPr lang="zh-CN" altLang="en-US" dirty="0">
                <a:latin typeface="Microsoft YaHei UI" panose="020B0503020204020204" pitchFamily="34" charset="-122"/>
              </a:rPr>
              <a:t>年店铺参与</a:t>
            </a:r>
            <a:r>
              <a:rPr lang="en-US" altLang="zh-CN" dirty="0">
                <a:latin typeface="Microsoft YaHei UI" panose="020B0503020204020204" pitchFamily="34" charset="-122"/>
              </a:rPr>
              <a:t>4</a:t>
            </a:r>
            <a:r>
              <a:rPr lang="zh-CN" altLang="en-US" dirty="0">
                <a:latin typeface="Microsoft YaHei UI" panose="020B0503020204020204" pitchFamily="34" charset="-122"/>
              </a:rPr>
              <a:t>场平台活动，贡献</a:t>
            </a:r>
            <a:r>
              <a:rPr lang="en-US" altLang="zh-CN" dirty="0">
                <a:latin typeface="Microsoft YaHei UI" panose="020B0503020204020204" pitchFamily="34" charset="-122"/>
              </a:rPr>
              <a:t>80%GMV</a:t>
            </a:r>
            <a:r>
              <a:rPr lang="zh-CN" altLang="en-US" dirty="0">
                <a:latin typeface="Microsoft YaHei UI" panose="020B0503020204020204" pitchFamily="34" charset="-122"/>
              </a:rPr>
              <a:t>，而</a:t>
            </a:r>
            <a:r>
              <a:rPr lang="en-US" altLang="zh-CN" dirty="0">
                <a:latin typeface="Microsoft YaHei UI" panose="020B0503020204020204" pitchFamily="34" charset="-122"/>
              </a:rPr>
              <a:t>23</a:t>
            </a:r>
            <a:r>
              <a:rPr lang="zh-CN" altLang="en-US" dirty="0">
                <a:latin typeface="Microsoft YaHei UI" panose="020B0503020204020204" pitchFamily="34" charset="-122"/>
              </a:rPr>
              <a:t>年店铺未参与任何平台活动；</a:t>
            </a:r>
            <a:endParaRPr lang="en-US" altLang="zh-CN" dirty="0">
              <a:latin typeface="Microsoft YaHei UI" panose="020B0503020204020204" pitchFamily="34" charset="-122"/>
            </a:endParaRPr>
          </a:p>
        </p:txBody>
      </p:sp>
      <p:sp>
        <p:nvSpPr>
          <p:cNvPr id="4" name="Text Placeholder 3">
            <a:extLst>
              <a:ext uri="{FF2B5EF4-FFF2-40B4-BE49-F238E27FC236}">
                <a16:creationId xmlns:a16="http://schemas.microsoft.com/office/drawing/2014/main" id="{B1840849-27C7-BB43-B736-4B5985A305F4}"/>
              </a:ext>
            </a:extLst>
          </p:cNvPr>
          <p:cNvSpPr>
            <a:spLocks noGrp="1"/>
          </p:cNvSpPr>
          <p:nvPr>
            <p:ph type="body" sz="quarter" idx="11"/>
          </p:nvPr>
        </p:nvSpPr>
        <p:spPr/>
        <p:txBody>
          <a:bodyPr/>
          <a:lstStyle/>
          <a:p>
            <a:r>
              <a:t>数据来源：生意参谋</a:t>
            </a:r>
          </a:p>
          <a:p>
            <a:r>
              <a:t>时间维度：2023.12</a:t>
            </a:r>
          </a:p>
        </p:txBody>
      </p:sp>
      <p:sp>
        <p:nvSpPr>
          <p:cNvPr id="6" name="矩形 31">
            <a:extLst>
              <a:ext uri="{FF2B5EF4-FFF2-40B4-BE49-F238E27FC236}">
                <a16:creationId xmlns:a16="http://schemas.microsoft.com/office/drawing/2014/main" id="{D0552D94-D9B2-6448-BE04-B3F1D90B2C26}"/>
              </a:ext>
            </a:extLst>
          </p:cNvPr>
          <p:cNvSpPr/>
          <p:nvPr/>
        </p:nvSpPr>
        <p:spPr>
          <a:xfrm>
            <a:off x="4932000" y="4874399"/>
            <a:ext cx="6897600" cy="1384703"/>
          </a:xfrm>
          <a:prstGeom prst="rect">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7" name="矩形 30">
            <a:extLst>
              <a:ext uri="{FF2B5EF4-FFF2-40B4-BE49-F238E27FC236}">
                <a16:creationId xmlns:a16="http://schemas.microsoft.com/office/drawing/2014/main" id="{EB800C51-FC21-BA47-8A90-962F5A5CC5ED}"/>
              </a:ext>
            </a:extLst>
          </p:cNvPr>
          <p:cNvSpPr/>
          <p:nvPr/>
        </p:nvSpPr>
        <p:spPr>
          <a:xfrm>
            <a:off x="4932000" y="1923693"/>
            <a:ext cx="6897600" cy="2785107"/>
          </a:xfrm>
          <a:prstGeom prst="rect">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10" name="iconfont-10796-5191319">
            <a:extLst>
              <a:ext uri="{FF2B5EF4-FFF2-40B4-BE49-F238E27FC236}">
                <a16:creationId xmlns:a16="http://schemas.microsoft.com/office/drawing/2014/main" id="{88E2117D-544D-244A-8A18-DEF73383F240}"/>
              </a:ext>
            </a:extLst>
          </p:cNvPr>
          <p:cNvSpPr/>
          <p:nvPr/>
        </p:nvSpPr>
        <p:spPr>
          <a:xfrm>
            <a:off x="5238173" y="5217557"/>
            <a:ext cx="609685" cy="609685"/>
          </a:xfrm>
          <a:custGeom>
            <a:avLst/>
            <a:gdLst>
              <a:gd name="T0" fmla="*/ 3413 w 7680"/>
              <a:gd name="T1" fmla="*/ 4267 h 7680"/>
              <a:gd name="T2" fmla="*/ 3413 w 7680"/>
              <a:gd name="T3" fmla="*/ 4693 h 7680"/>
              <a:gd name="T4" fmla="*/ 2559 w 7680"/>
              <a:gd name="T5" fmla="*/ 4693 h 7680"/>
              <a:gd name="T6" fmla="*/ 2133 w 7680"/>
              <a:gd name="T7" fmla="*/ 5120 h 7680"/>
              <a:gd name="T8" fmla="*/ 2559 w 7680"/>
              <a:gd name="T9" fmla="*/ 5547 h 7680"/>
              <a:gd name="T10" fmla="*/ 3413 w 7680"/>
              <a:gd name="T11" fmla="*/ 5547 h 7680"/>
              <a:gd name="T12" fmla="*/ 3413 w 7680"/>
              <a:gd name="T13" fmla="*/ 5972 h 7680"/>
              <a:gd name="T14" fmla="*/ 3840 w 7680"/>
              <a:gd name="T15" fmla="*/ 6400 h 7680"/>
              <a:gd name="T16" fmla="*/ 4267 w 7680"/>
              <a:gd name="T17" fmla="*/ 5972 h 7680"/>
              <a:gd name="T18" fmla="*/ 4267 w 7680"/>
              <a:gd name="T19" fmla="*/ 5547 h 7680"/>
              <a:gd name="T20" fmla="*/ 5121 w 7680"/>
              <a:gd name="T21" fmla="*/ 5547 h 7680"/>
              <a:gd name="T22" fmla="*/ 5547 w 7680"/>
              <a:gd name="T23" fmla="*/ 5120 h 7680"/>
              <a:gd name="T24" fmla="*/ 5121 w 7680"/>
              <a:gd name="T25" fmla="*/ 4693 h 7680"/>
              <a:gd name="T26" fmla="*/ 4267 w 7680"/>
              <a:gd name="T27" fmla="*/ 4693 h 7680"/>
              <a:gd name="T28" fmla="*/ 4267 w 7680"/>
              <a:gd name="T29" fmla="*/ 4267 h 7680"/>
              <a:gd name="T30" fmla="*/ 5121 w 7680"/>
              <a:gd name="T31" fmla="*/ 4267 h 7680"/>
              <a:gd name="T32" fmla="*/ 5547 w 7680"/>
              <a:gd name="T33" fmla="*/ 3840 h 7680"/>
              <a:gd name="T34" fmla="*/ 5121 w 7680"/>
              <a:gd name="T35" fmla="*/ 3413 h 7680"/>
              <a:gd name="T36" fmla="*/ 4456 w 7680"/>
              <a:gd name="T37" fmla="*/ 3413 h 7680"/>
              <a:gd name="T38" fmla="*/ 5419 w 7680"/>
              <a:gd name="T39" fmla="*/ 2459 h 7680"/>
              <a:gd name="T40" fmla="*/ 5416 w 7680"/>
              <a:gd name="T41" fmla="*/ 1837 h 7680"/>
              <a:gd name="T42" fmla="*/ 4789 w 7680"/>
              <a:gd name="T43" fmla="*/ 1834 h 7680"/>
              <a:gd name="T44" fmla="*/ 3841 w 7680"/>
              <a:gd name="T45" fmla="*/ 2774 h 7680"/>
              <a:gd name="T46" fmla="*/ 2892 w 7680"/>
              <a:gd name="T47" fmla="*/ 1834 h 7680"/>
              <a:gd name="T48" fmla="*/ 2265 w 7680"/>
              <a:gd name="T49" fmla="*/ 1837 h 7680"/>
              <a:gd name="T50" fmla="*/ 2262 w 7680"/>
              <a:gd name="T51" fmla="*/ 2459 h 7680"/>
              <a:gd name="T52" fmla="*/ 3226 w 7680"/>
              <a:gd name="T53" fmla="*/ 3413 h 7680"/>
              <a:gd name="T54" fmla="*/ 2559 w 7680"/>
              <a:gd name="T55" fmla="*/ 3413 h 7680"/>
              <a:gd name="T56" fmla="*/ 2133 w 7680"/>
              <a:gd name="T57" fmla="*/ 3840 h 7680"/>
              <a:gd name="T58" fmla="*/ 2559 w 7680"/>
              <a:gd name="T59" fmla="*/ 4267 h 7680"/>
              <a:gd name="T60" fmla="*/ 3413 w 7680"/>
              <a:gd name="T61" fmla="*/ 4267 h 7680"/>
              <a:gd name="T62" fmla="*/ 0 w 7680"/>
              <a:gd name="T63" fmla="*/ 851 h 7680"/>
              <a:gd name="T64" fmla="*/ 851 w 7680"/>
              <a:gd name="T65" fmla="*/ 0 h 7680"/>
              <a:gd name="T66" fmla="*/ 6829 w 7680"/>
              <a:gd name="T67" fmla="*/ 0 h 7680"/>
              <a:gd name="T68" fmla="*/ 7680 w 7680"/>
              <a:gd name="T69" fmla="*/ 851 h 7680"/>
              <a:gd name="T70" fmla="*/ 7680 w 7680"/>
              <a:gd name="T71" fmla="*/ 6829 h 7680"/>
              <a:gd name="T72" fmla="*/ 6829 w 7680"/>
              <a:gd name="T73" fmla="*/ 7680 h 7680"/>
              <a:gd name="T74" fmla="*/ 851 w 7680"/>
              <a:gd name="T75" fmla="*/ 7680 h 7680"/>
              <a:gd name="T76" fmla="*/ 0 w 7680"/>
              <a:gd name="T77" fmla="*/ 6829 h 7680"/>
              <a:gd name="T78" fmla="*/ 0 w 7680"/>
              <a:gd name="T79" fmla="*/ 851 h 7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680" h="7680">
                <a:moveTo>
                  <a:pt x="3413" y="4267"/>
                </a:moveTo>
                <a:lnTo>
                  <a:pt x="3413" y="4693"/>
                </a:lnTo>
                <a:lnTo>
                  <a:pt x="2559" y="4693"/>
                </a:lnTo>
                <a:cubicBezTo>
                  <a:pt x="2327" y="4693"/>
                  <a:pt x="2133" y="4884"/>
                  <a:pt x="2133" y="5120"/>
                </a:cubicBezTo>
                <a:cubicBezTo>
                  <a:pt x="2133" y="5357"/>
                  <a:pt x="2324" y="5547"/>
                  <a:pt x="2559" y="5547"/>
                </a:cubicBezTo>
                <a:lnTo>
                  <a:pt x="3413" y="5547"/>
                </a:lnTo>
                <a:lnTo>
                  <a:pt x="3413" y="5972"/>
                </a:lnTo>
                <a:cubicBezTo>
                  <a:pt x="3411" y="6209"/>
                  <a:pt x="3603" y="6401"/>
                  <a:pt x="3840" y="6400"/>
                </a:cubicBezTo>
                <a:cubicBezTo>
                  <a:pt x="4077" y="6400"/>
                  <a:pt x="4267" y="6208"/>
                  <a:pt x="4267" y="5972"/>
                </a:cubicBezTo>
                <a:lnTo>
                  <a:pt x="4267" y="5547"/>
                </a:lnTo>
                <a:lnTo>
                  <a:pt x="5121" y="5547"/>
                </a:lnTo>
                <a:cubicBezTo>
                  <a:pt x="5353" y="5547"/>
                  <a:pt x="5547" y="5356"/>
                  <a:pt x="5547" y="5120"/>
                </a:cubicBezTo>
                <a:cubicBezTo>
                  <a:pt x="5547" y="4883"/>
                  <a:pt x="5356" y="4693"/>
                  <a:pt x="5121" y="4693"/>
                </a:cubicBezTo>
                <a:lnTo>
                  <a:pt x="4267" y="4693"/>
                </a:lnTo>
                <a:lnTo>
                  <a:pt x="4267" y="4267"/>
                </a:lnTo>
                <a:lnTo>
                  <a:pt x="5121" y="4267"/>
                </a:lnTo>
                <a:cubicBezTo>
                  <a:pt x="5353" y="4267"/>
                  <a:pt x="5547" y="4076"/>
                  <a:pt x="5547" y="3840"/>
                </a:cubicBezTo>
                <a:cubicBezTo>
                  <a:pt x="5547" y="3603"/>
                  <a:pt x="5356" y="3413"/>
                  <a:pt x="5121" y="3413"/>
                </a:cubicBezTo>
                <a:lnTo>
                  <a:pt x="4456" y="3413"/>
                </a:lnTo>
                <a:lnTo>
                  <a:pt x="5419" y="2459"/>
                </a:lnTo>
                <a:cubicBezTo>
                  <a:pt x="5590" y="2287"/>
                  <a:pt x="5589" y="2008"/>
                  <a:pt x="5416" y="1837"/>
                </a:cubicBezTo>
                <a:cubicBezTo>
                  <a:pt x="5243" y="1664"/>
                  <a:pt x="4963" y="1663"/>
                  <a:pt x="4789" y="1834"/>
                </a:cubicBezTo>
                <a:lnTo>
                  <a:pt x="3841" y="2774"/>
                </a:lnTo>
                <a:lnTo>
                  <a:pt x="2892" y="1834"/>
                </a:lnTo>
                <a:cubicBezTo>
                  <a:pt x="2717" y="1665"/>
                  <a:pt x="2439" y="1666"/>
                  <a:pt x="2265" y="1837"/>
                </a:cubicBezTo>
                <a:cubicBezTo>
                  <a:pt x="2090" y="2007"/>
                  <a:pt x="2089" y="2287"/>
                  <a:pt x="2262" y="2459"/>
                </a:cubicBezTo>
                <a:lnTo>
                  <a:pt x="3226" y="3413"/>
                </a:lnTo>
                <a:lnTo>
                  <a:pt x="2559" y="3413"/>
                </a:lnTo>
                <a:cubicBezTo>
                  <a:pt x="2327" y="3413"/>
                  <a:pt x="2133" y="3604"/>
                  <a:pt x="2133" y="3840"/>
                </a:cubicBezTo>
                <a:cubicBezTo>
                  <a:pt x="2133" y="4077"/>
                  <a:pt x="2324" y="4267"/>
                  <a:pt x="2559" y="4267"/>
                </a:cubicBezTo>
                <a:lnTo>
                  <a:pt x="3413" y="4267"/>
                </a:lnTo>
                <a:close/>
                <a:moveTo>
                  <a:pt x="0" y="851"/>
                </a:moveTo>
                <a:cubicBezTo>
                  <a:pt x="0" y="381"/>
                  <a:pt x="381" y="0"/>
                  <a:pt x="851" y="0"/>
                </a:cubicBezTo>
                <a:lnTo>
                  <a:pt x="6829" y="0"/>
                </a:lnTo>
                <a:cubicBezTo>
                  <a:pt x="7299" y="0"/>
                  <a:pt x="7680" y="381"/>
                  <a:pt x="7680" y="851"/>
                </a:cubicBezTo>
                <a:lnTo>
                  <a:pt x="7680" y="6829"/>
                </a:lnTo>
                <a:cubicBezTo>
                  <a:pt x="7680" y="7299"/>
                  <a:pt x="7299" y="7680"/>
                  <a:pt x="6829" y="7680"/>
                </a:cubicBezTo>
                <a:lnTo>
                  <a:pt x="851" y="7680"/>
                </a:lnTo>
                <a:cubicBezTo>
                  <a:pt x="381" y="7680"/>
                  <a:pt x="0" y="7299"/>
                  <a:pt x="0" y="6829"/>
                </a:cubicBezTo>
                <a:lnTo>
                  <a:pt x="0" y="851"/>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Microsoft YaHei UI"/>
              <a:ea typeface="微软雅黑"/>
              <a:cs typeface="+mn-cs"/>
            </a:endParaRPr>
          </a:p>
        </p:txBody>
      </p:sp>
      <p:sp>
        <p:nvSpPr>
          <p:cNvPr id="11" name="iconfont-1016-791856">
            <a:extLst>
              <a:ext uri="{FF2B5EF4-FFF2-40B4-BE49-F238E27FC236}">
                <a16:creationId xmlns:a16="http://schemas.microsoft.com/office/drawing/2014/main" id="{5AA7469A-A50F-F746-A32D-AA8BBE00F3A5}"/>
              </a:ext>
            </a:extLst>
          </p:cNvPr>
          <p:cNvSpPr/>
          <p:nvPr/>
        </p:nvSpPr>
        <p:spPr>
          <a:xfrm>
            <a:off x="5238173" y="3135371"/>
            <a:ext cx="609685" cy="587258"/>
          </a:xfrm>
          <a:custGeom>
            <a:avLst/>
            <a:gdLst>
              <a:gd name="T0" fmla="*/ 4658 w 12912"/>
              <a:gd name="T1" fmla="*/ 6919 h 12436"/>
              <a:gd name="T2" fmla="*/ 5030 w 12912"/>
              <a:gd name="T3" fmla="*/ 6982 h 12436"/>
              <a:gd name="T4" fmla="*/ 9165 w 12912"/>
              <a:gd name="T5" fmla="*/ 6982 h 12436"/>
              <a:gd name="T6" fmla="*/ 10444 w 12912"/>
              <a:gd name="T7" fmla="*/ 6207 h 12436"/>
              <a:gd name="T8" fmla="*/ 12683 w 12912"/>
              <a:gd name="T9" fmla="*/ 2011 h 12436"/>
              <a:gd name="T10" fmla="*/ 12216 w 12912"/>
              <a:gd name="T11" fmla="*/ 1236 h 12436"/>
              <a:gd name="T12" fmla="*/ 2958 w 12912"/>
              <a:gd name="T13" fmla="*/ 1236 h 12436"/>
              <a:gd name="T14" fmla="*/ 2255 w 12912"/>
              <a:gd name="T15" fmla="*/ 0 h 12436"/>
              <a:gd name="T16" fmla="*/ 0 w 12912"/>
              <a:gd name="T17" fmla="*/ 0 h 12436"/>
              <a:gd name="T18" fmla="*/ 0 w 12912"/>
              <a:gd name="T19" fmla="*/ 1114 h 12436"/>
              <a:gd name="T20" fmla="*/ 1301 w 12912"/>
              <a:gd name="T21" fmla="*/ 1114 h 12436"/>
              <a:gd name="T22" fmla="*/ 1389 w 12912"/>
              <a:gd name="T23" fmla="*/ 1236 h 12436"/>
              <a:gd name="T24" fmla="*/ 1389 w 12912"/>
              <a:gd name="T25" fmla="*/ 1236 h 12436"/>
              <a:gd name="T26" fmla="*/ 1376 w 12912"/>
              <a:gd name="T27" fmla="*/ 1236 h 12436"/>
              <a:gd name="T28" fmla="*/ 3728 w 12912"/>
              <a:gd name="T29" fmla="*/ 6082 h 12436"/>
              <a:gd name="T30" fmla="*/ 2804 w 12912"/>
              <a:gd name="T31" fmla="*/ 7731 h 12436"/>
              <a:gd name="T32" fmla="*/ 3473 w 12912"/>
              <a:gd name="T33" fmla="*/ 9307 h 12436"/>
              <a:gd name="T34" fmla="*/ 11491 w 12912"/>
              <a:gd name="T35" fmla="*/ 9307 h 12436"/>
              <a:gd name="T36" fmla="*/ 11491 w 12912"/>
              <a:gd name="T37" fmla="*/ 8147 h 12436"/>
              <a:gd name="T38" fmla="*/ 4135 w 12912"/>
              <a:gd name="T39" fmla="*/ 8147 h 12436"/>
              <a:gd name="T40" fmla="*/ 4026 w 12912"/>
              <a:gd name="T41" fmla="*/ 7965 h 12436"/>
              <a:gd name="T42" fmla="*/ 4658 w 12912"/>
              <a:gd name="T43" fmla="*/ 6919 h 12436"/>
              <a:gd name="T44" fmla="*/ 3964 w 12912"/>
              <a:gd name="T45" fmla="*/ 12436 h 12436"/>
              <a:gd name="T46" fmla="*/ 5309 w 12912"/>
              <a:gd name="T47" fmla="*/ 11091 h 12436"/>
              <a:gd name="T48" fmla="*/ 3964 w 12912"/>
              <a:gd name="T49" fmla="*/ 9745 h 12436"/>
              <a:gd name="T50" fmla="*/ 2618 w 12912"/>
              <a:gd name="T51" fmla="*/ 11091 h 12436"/>
              <a:gd name="T52" fmla="*/ 3964 w 12912"/>
              <a:gd name="T53" fmla="*/ 12436 h 12436"/>
              <a:gd name="T54" fmla="*/ 10145 w 12912"/>
              <a:gd name="T55" fmla="*/ 12436 h 12436"/>
              <a:gd name="T56" fmla="*/ 11491 w 12912"/>
              <a:gd name="T57" fmla="*/ 11091 h 12436"/>
              <a:gd name="T58" fmla="*/ 10145 w 12912"/>
              <a:gd name="T59" fmla="*/ 9745 h 12436"/>
              <a:gd name="T60" fmla="*/ 8800 w 12912"/>
              <a:gd name="T61" fmla="*/ 11091 h 12436"/>
              <a:gd name="T62" fmla="*/ 10145 w 12912"/>
              <a:gd name="T63" fmla="*/ 12436 h 12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912" h="12436">
                <a:moveTo>
                  <a:pt x="4658" y="6919"/>
                </a:moveTo>
                <a:cubicBezTo>
                  <a:pt x="4782" y="6959"/>
                  <a:pt x="4909" y="6982"/>
                  <a:pt x="5030" y="6982"/>
                </a:cubicBezTo>
                <a:lnTo>
                  <a:pt x="9165" y="6982"/>
                </a:lnTo>
                <a:cubicBezTo>
                  <a:pt x="9643" y="6982"/>
                  <a:pt x="10213" y="6640"/>
                  <a:pt x="10444" y="6207"/>
                </a:cubicBezTo>
                <a:lnTo>
                  <a:pt x="12683" y="2011"/>
                </a:lnTo>
                <a:cubicBezTo>
                  <a:pt x="12912" y="1583"/>
                  <a:pt x="12707" y="1236"/>
                  <a:pt x="12216" y="1236"/>
                </a:cubicBezTo>
                <a:lnTo>
                  <a:pt x="2958" y="1236"/>
                </a:lnTo>
                <a:lnTo>
                  <a:pt x="2255" y="0"/>
                </a:lnTo>
                <a:lnTo>
                  <a:pt x="0" y="0"/>
                </a:lnTo>
                <a:lnTo>
                  <a:pt x="0" y="1114"/>
                </a:lnTo>
                <a:lnTo>
                  <a:pt x="1301" y="1114"/>
                </a:lnTo>
                <a:lnTo>
                  <a:pt x="1389" y="1236"/>
                </a:lnTo>
                <a:lnTo>
                  <a:pt x="1389" y="1236"/>
                </a:lnTo>
                <a:lnTo>
                  <a:pt x="1376" y="1236"/>
                </a:lnTo>
                <a:lnTo>
                  <a:pt x="3728" y="6082"/>
                </a:lnTo>
                <a:lnTo>
                  <a:pt x="2804" y="7731"/>
                </a:lnTo>
                <a:cubicBezTo>
                  <a:pt x="2360" y="8522"/>
                  <a:pt x="2737" y="9235"/>
                  <a:pt x="3473" y="9307"/>
                </a:cubicBezTo>
                <a:lnTo>
                  <a:pt x="11491" y="9307"/>
                </a:lnTo>
                <a:lnTo>
                  <a:pt x="11491" y="8147"/>
                </a:lnTo>
                <a:lnTo>
                  <a:pt x="4135" y="8147"/>
                </a:lnTo>
                <a:cubicBezTo>
                  <a:pt x="4014" y="8147"/>
                  <a:pt x="3968" y="8061"/>
                  <a:pt x="4026" y="7965"/>
                </a:cubicBezTo>
                <a:lnTo>
                  <a:pt x="4658" y="6919"/>
                </a:lnTo>
                <a:close/>
                <a:moveTo>
                  <a:pt x="3964" y="12436"/>
                </a:moveTo>
                <a:cubicBezTo>
                  <a:pt x="4707" y="12436"/>
                  <a:pt x="5309" y="11834"/>
                  <a:pt x="5309" y="11091"/>
                </a:cubicBezTo>
                <a:cubicBezTo>
                  <a:pt x="5309" y="10348"/>
                  <a:pt x="4707" y="9745"/>
                  <a:pt x="3964" y="9745"/>
                </a:cubicBezTo>
                <a:cubicBezTo>
                  <a:pt x="3221" y="9745"/>
                  <a:pt x="2618" y="10348"/>
                  <a:pt x="2618" y="11091"/>
                </a:cubicBezTo>
                <a:cubicBezTo>
                  <a:pt x="2618" y="11834"/>
                  <a:pt x="3221" y="12436"/>
                  <a:pt x="3964" y="12436"/>
                </a:cubicBezTo>
                <a:close/>
                <a:moveTo>
                  <a:pt x="10145" y="12436"/>
                </a:moveTo>
                <a:cubicBezTo>
                  <a:pt x="10889" y="12436"/>
                  <a:pt x="11491" y="11834"/>
                  <a:pt x="11491" y="11091"/>
                </a:cubicBezTo>
                <a:cubicBezTo>
                  <a:pt x="11491" y="10348"/>
                  <a:pt x="10889" y="9745"/>
                  <a:pt x="10145" y="9745"/>
                </a:cubicBezTo>
                <a:cubicBezTo>
                  <a:pt x="9402" y="9745"/>
                  <a:pt x="8800" y="10348"/>
                  <a:pt x="8800" y="11091"/>
                </a:cubicBezTo>
                <a:cubicBezTo>
                  <a:pt x="8800" y="11834"/>
                  <a:pt x="9402" y="12436"/>
                  <a:pt x="10145" y="12436"/>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Microsoft YaHei UI"/>
              <a:ea typeface="微软雅黑"/>
              <a:cs typeface="+mn-cs"/>
            </a:endParaRPr>
          </a:p>
        </p:txBody>
      </p:sp>
      <p:sp>
        <p:nvSpPr>
          <p:cNvPr id="13" name="文本框 12">
            <a:extLst>
              <a:ext uri="{FF2B5EF4-FFF2-40B4-BE49-F238E27FC236}">
                <a16:creationId xmlns:a16="http://schemas.microsoft.com/office/drawing/2014/main" id="{1CCB15D5-9C60-A742-A634-BED5F1527EF2}"/>
              </a:ext>
            </a:extLst>
          </p:cNvPr>
          <p:cNvSpPr txBox="1"/>
          <p:nvPr/>
        </p:nvSpPr>
        <p:spPr>
          <a:xfrm>
            <a:off x="6095999" y="2907639"/>
            <a:ext cx="1562101" cy="49956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000000"/>
                </a:solidFill>
                <a:effectLst/>
                <a:uLnTx/>
                <a:uFillTx/>
                <a:latin typeface="微软雅黑" panose="020B0503020204020204" pitchFamily="34" charset="-122"/>
                <a:ea typeface="微软雅黑"/>
                <a:cs typeface="+mn-cs"/>
              </a:rPr>
              <a:t>购买人数</a:t>
            </a:r>
            <a:endParaRPr kumimoji="0" lang="en-US" altLang="zh-CN" sz="24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endParaRPr>
          </a:p>
        </p:txBody>
      </p:sp>
      <p:sp>
        <p:nvSpPr>
          <p:cNvPr id="14" name="文本框 12">
            <a:extLst>
              <a:ext uri="{FF2B5EF4-FFF2-40B4-BE49-F238E27FC236}">
                <a16:creationId xmlns:a16="http://schemas.microsoft.com/office/drawing/2014/main" id="{12FC57DB-41AD-004C-9819-9FB809C6FE62}"/>
              </a:ext>
            </a:extLst>
          </p:cNvPr>
          <p:cNvSpPr txBox="1"/>
          <p:nvPr/>
        </p:nvSpPr>
        <p:spPr>
          <a:xfrm>
            <a:off x="6095998" y="5001038"/>
            <a:ext cx="1562101" cy="49956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000000"/>
                </a:solidFill>
                <a:effectLst/>
                <a:uLnTx/>
                <a:uFillTx/>
                <a:latin typeface="微软雅黑" panose="020B0503020204020204" pitchFamily="34" charset="-122"/>
                <a:ea typeface="微软雅黑"/>
                <a:cs typeface="+mn-cs"/>
              </a:rPr>
              <a:t>客单价</a:t>
            </a:r>
            <a:endParaRPr kumimoji="0" lang="en-US" altLang="zh-CN" sz="24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endParaRPr>
          </a:p>
        </p:txBody>
      </p:sp>
      <p:sp>
        <p:nvSpPr>
          <p:cNvPr id="15" name="文本框 12">
            <a:extLst>
              <a:ext uri="{FF2B5EF4-FFF2-40B4-BE49-F238E27FC236}">
                <a16:creationId xmlns:a16="http://schemas.microsoft.com/office/drawing/2014/main" id="{A115287F-5058-A646-A7BB-08F50B21D1CF}"/>
              </a:ext>
            </a:extLst>
          </p:cNvPr>
          <p:cNvSpPr txBox="1"/>
          <p:nvPr/>
        </p:nvSpPr>
        <p:spPr>
          <a:xfrm>
            <a:off x="8822099" y="2270316"/>
            <a:ext cx="1562101" cy="49956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000000"/>
                </a:solidFill>
                <a:effectLst/>
                <a:uLnTx/>
                <a:uFillTx/>
                <a:latin typeface="微软雅黑" panose="020B0503020204020204" pitchFamily="34" charset="-122"/>
                <a:ea typeface="微软雅黑"/>
                <a:cs typeface="+mn-cs"/>
              </a:rPr>
              <a:t>访客人数</a:t>
            </a:r>
            <a:endParaRPr kumimoji="0" lang="en-US" altLang="zh-CN" sz="24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endParaRPr>
          </a:p>
        </p:txBody>
      </p:sp>
      <p:sp>
        <p:nvSpPr>
          <p:cNvPr id="16" name="文本框 12">
            <a:extLst>
              <a:ext uri="{FF2B5EF4-FFF2-40B4-BE49-F238E27FC236}">
                <a16:creationId xmlns:a16="http://schemas.microsoft.com/office/drawing/2014/main" id="{0B78A896-A0CE-8A42-9C9A-C4E75946418B}"/>
              </a:ext>
            </a:extLst>
          </p:cNvPr>
          <p:cNvSpPr txBox="1"/>
          <p:nvPr/>
        </p:nvSpPr>
        <p:spPr>
          <a:xfrm>
            <a:off x="8822098" y="3478637"/>
            <a:ext cx="1562101" cy="49956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000000"/>
                </a:solidFill>
                <a:effectLst/>
                <a:uLnTx/>
                <a:uFillTx/>
                <a:latin typeface="微软雅黑" panose="020B0503020204020204" pitchFamily="34" charset="-122"/>
                <a:ea typeface="微软雅黑"/>
                <a:cs typeface="+mn-cs"/>
              </a:rPr>
              <a:t>支付转化率</a:t>
            </a:r>
            <a:endParaRPr kumimoji="0" lang="en-US" altLang="zh-CN" sz="24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endParaRPr>
          </a:p>
        </p:txBody>
      </p:sp>
      <p:sp>
        <p:nvSpPr>
          <p:cNvPr id="36" name="文本框 12">
            <a:extLst>
              <a:ext uri="{FF2B5EF4-FFF2-40B4-BE49-F238E27FC236}">
                <a16:creationId xmlns:a16="http://schemas.microsoft.com/office/drawing/2014/main" id="{43FBF4F1-64EF-3C41-9494-461690680249}"/>
              </a:ext>
            </a:extLst>
          </p:cNvPr>
          <p:cNvSpPr txBox="1"/>
          <p:nvPr/>
        </p:nvSpPr>
        <p:spPr>
          <a:xfrm>
            <a:off x="6095998" y="3366643"/>
            <a:ext cx="2315559" cy="581057"/>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rPr>
              <a:t>20,865</a:t>
            </a:r>
          </a:p>
        </p:txBody>
      </p:sp>
      <p:sp>
        <p:nvSpPr>
          <p:cNvPr id="38" name="文本框 12">
            <a:extLst>
              <a:ext uri="{FF2B5EF4-FFF2-40B4-BE49-F238E27FC236}">
                <a16:creationId xmlns:a16="http://schemas.microsoft.com/office/drawing/2014/main" id="{9E67B90D-01ED-5C42-A35B-E96B739975AB}"/>
              </a:ext>
            </a:extLst>
          </p:cNvPr>
          <p:cNvSpPr txBox="1"/>
          <p:nvPr/>
        </p:nvSpPr>
        <p:spPr>
          <a:xfrm>
            <a:off x="8822098" y="2724107"/>
            <a:ext cx="2315559" cy="49956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rPr>
              <a:t>584,789</a:t>
            </a:r>
          </a:p>
        </p:txBody>
      </p:sp>
      <p:sp>
        <p:nvSpPr>
          <p:cNvPr id="39" name="文本框 12">
            <a:extLst>
              <a:ext uri="{FF2B5EF4-FFF2-40B4-BE49-F238E27FC236}">
                <a16:creationId xmlns:a16="http://schemas.microsoft.com/office/drawing/2014/main" id="{6A4C3C7B-3D41-3F49-B7AE-222B0C905111}"/>
              </a:ext>
            </a:extLst>
          </p:cNvPr>
          <p:cNvSpPr txBox="1"/>
          <p:nvPr/>
        </p:nvSpPr>
        <p:spPr>
          <a:xfrm>
            <a:off x="8847432" y="3938974"/>
            <a:ext cx="2315559" cy="49956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rPr>
              <a:t>4%</a:t>
            </a:r>
          </a:p>
        </p:txBody>
      </p:sp>
      <p:sp>
        <p:nvSpPr>
          <p:cNvPr id="40" name="文本框 12">
            <a:extLst>
              <a:ext uri="{FF2B5EF4-FFF2-40B4-BE49-F238E27FC236}">
                <a16:creationId xmlns:a16="http://schemas.microsoft.com/office/drawing/2014/main" id="{D729403E-F579-6844-BC9B-212D04F62C2A}"/>
              </a:ext>
            </a:extLst>
          </p:cNvPr>
          <p:cNvSpPr txBox="1"/>
          <p:nvPr/>
        </p:nvSpPr>
        <p:spPr>
          <a:xfrm>
            <a:off x="6095058" y="5457042"/>
            <a:ext cx="2315559" cy="581057"/>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rPr>
              <a:t>535</a:t>
            </a:r>
          </a:p>
        </p:txBody>
      </p:sp>
      <p:sp>
        <p:nvSpPr>
          <p:cNvPr id="58" name="文本框 15">
            <a:extLst>
              <a:ext uri="{FF2B5EF4-FFF2-40B4-BE49-F238E27FC236}">
                <a16:creationId xmlns:a16="http://schemas.microsoft.com/office/drawing/2014/main" id="{AF443303-7DE4-A647-B069-F10703E05AAA}"/>
              </a:ext>
            </a:extLst>
          </p:cNvPr>
          <p:cNvSpPr txBox="1"/>
          <p:nvPr/>
        </p:nvSpPr>
        <p:spPr>
          <a:xfrm flipH="1">
            <a:off x="7468747" y="3535721"/>
            <a:ext cx="1125016"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59" name="箭头: 上 32">
            <a:extLst>
              <a:ext uri="{FF2B5EF4-FFF2-40B4-BE49-F238E27FC236}">
                <a16:creationId xmlns:a16="http://schemas.microsoft.com/office/drawing/2014/main" id="{58047233-770B-C147-BFC6-ECF6FC85760B}"/>
              </a:ext>
            </a:extLst>
          </p:cNvPr>
          <p:cNvSpPr/>
          <p:nvPr/>
        </p:nvSpPr>
        <p:spPr>
          <a:xfrm rot="10800000">
            <a:off x="7785763" y="3005630"/>
            <a:ext cx="323220" cy="476069"/>
          </a:xfrm>
          <a:prstGeom prst="upArrow">
            <a:avLst/>
          </a:prstGeom>
          <a:solidFill>
            <a:srgbClr val="EDA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62" name="文本框 15">
            <a:extLst>
              <a:ext uri="{FF2B5EF4-FFF2-40B4-BE49-F238E27FC236}">
                <a16:creationId xmlns:a16="http://schemas.microsoft.com/office/drawing/2014/main" id="{F4B305EE-EF1D-ED40-BAD2-E30D7000AC9A}"/>
              </a:ext>
            </a:extLst>
          </p:cNvPr>
          <p:cNvSpPr txBox="1"/>
          <p:nvPr/>
        </p:nvSpPr>
        <p:spPr>
          <a:xfrm flipH="1">
            <a:off x="10179169" y="2874580"/>
            <a:ext cx="1125016"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63" name="箭头: 上 32">
            <a:extLst>
              <a:ext uri="{FF2B5EF4-FFF2-40B4-BE49-F238E27FC236}">
                <a16:creationId xmlns:a16="http://schemas.microsoft.com/office/drawing/2014/main" id="{775DFB79-7D99-944D-845F-8199A3A46E05}"/>
              </a:ext>
            </a:extLst>
          </p:cNvPr>
          <p:cNvSpPr/>
          <p:nvPr/>
        </p:nvSpPr>
        <p:spPr>
          <a:xfrm rot="10800000">
            <a:off x="10496185" y="2344489"/>
            <a:ext cx="323220" cy="476069"/>
          </a:xfrm>
          <a:prstGeom prst="upArrow">
            <a:avLst/>
          </a:prstGeom>
          <a:solidFill>
            <a:srgbClr val="EDA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66" name="文本框 15">
            <a:extLst>
              <a:ext uri="{FF2B5EF4-FFF2-40B4-BE49-F238E27FC236}">
                <a16:creationId xmlns:a16="http://schemas.microsoft.com/office/drawing/2014/main" id="{A65BC8B9-496A-5340-A134-DE86D37E40EC}"/>
              </a:ext>
            </a:extLst>
          </p:cNvPr>
          <p:cNvSpPr txBox="1"/>
          <p:nvPr/>
        </p:nvSpPr>
        <p:spPr>
          <a:xfrm flipH="1">
            <a:off x="10179169" y="4099947"/>
            <a:ext cx="1125016"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67" name="箭头: 上 32">
            <a:extLst>
              <a:ext uri="{FF2B5EF4-FFF2-40B4-BE49-F238E27FC236}">
                <a16:creationId xmlns:a16="http://schemas.microsoft.com/office/drawing/2014/main" id="{C3F212C2-CB77-C943-8709-E356A5FF9619}"/>
              </a:ext>
            </a:extLst>
          </p:cNvPr>
          <p:cNvSpPr/>
          <p:nvPr/>
        </p:nvSpPr>
        <p:spPr>
          <a:xfrm rot="10800000">
            <a:off x="10496185" y="3569856"/>
            <a:ext cx="323220" cy="476069"/>
          </a:xfrm>
          <a:prstGeom prst="upArrow">
            <a:avLst/>
          </a:prstGeom>
          <a:solidFill>
            <a:srgbClr val="EDA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70" name="文本框 15">
            <a:extLst>
              <a:ext uri="{FF2B5EF4-FFF2-40B4-BE49-F238E27FC236}">
                <a16:creationId xmlns:a16="http://schemas.microsoft.com/office/drawing/2014/main" id="{5DC679A6-7602-A04F-BCC6-E24327FF8493}"/>
              </a:ext>
            </a:extLst>
          </p:cNvPr>
          <p:cNvSpPr txBox="1"/>
          <p:nvPr/>
        </p:nvSpPr>
        <p:spPr>
          <a:xfrm flipH="1">
            <a:off x="6983967" y="5663544"/>
            <a:ext cx="1125016"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71" name="箭头: 上 32">
            <a:extLst>
              <a:ext uri="{FF2B5EF4-FFF2-40B4-BE49-F238E27FC236}">
                <a16:creationId xmlns:a16="http://schemas.microsoft.com/office/drawing/2014/main" id="{75C79A81-4B01-434D-B47A-0F99D4724B5D}"/>
              </a:ext>
            </a:extLst>
          </p:cNvPr>
          <p:cNvSpPr/>
          <p:nvPr/>
        </p:nvSpPr>
        <p:spPr>
          <a:xfrm rot="10800000">
            <a:off x="7300983" y="5133453"/>
            <a:ext cx="323220" cy="476069"/>
          </a:xfrm>
          <a:prstGeom prst="upArrow">
            <a:avLst/>
          </a:prstGeom>
          <a:solidFill>
            <a:srgbClr val="EDA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41" name="文本框 15">
            <a:extLst>
              <a:ext uri="{FF2B5EF4-FFF2-40B4-BE49-F238E27FC236}">
                <a16:creationId xmlns:a16="http://schemas.microsoft.com/office/drawing/2014/main" id="{0A63C1DD-5984-3A47-B147-3FEB56D9F21F}"/>
              </a:ext>
            </a:extLst>
          </p:cNvPr>
          <p:cNvSpPr txBox="1"/>
          <p:nvPr/>
        </p:nvSpPr>
        <p:spPr>
          <a:xfrm flipH="1">
            <a:off x="7552980" y="3538958"/>
            <a:ext cx="1292783"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-46%</a:t>
            </a:r>
          </a:p>
        </p:txBody>
      </p:sp>
      <p:sp>
        <p:nvSpPr>
          <p:cNvPr id="42" name="文本框 15">
            <a:extLst>
              <a:ext uri="{FF2B5EF4-FFF2-40B4-BE49-F238E27FC236}">
                <a16:creationId xmlns:a16="http://schemas.microsoft.com/office/drawing/2014/main" id="{FDF32FB6-8B67-7548-A68C-D3C50ADE045F}"/>
              </a:ext>
            </a:extLst>
          </p:cNvPr>
          <p:cNvSpPr txBox="1"/>
          <p:nvPr/>
        </p:nvSpPr>
        <p:spPr>
          <a:xfrm flipH="1">
            <a:off x="10379162" y="2877126"/>
            <a:ext cx="1292783"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-40%</a:t>
            </a:r>
          </a:p>
        </p:txBody>
      </p:sp>
      <p:sp>
        <p:nvSpPr>
          <p:cNvPr id="43" name="文本框 15">
            <a:extLst>
              <a:ext uri="{FF2B5EF4-FFF2-40B4-BE49-F238E27FC236}">
                <a16:creationId xmlns:a16="http://schemas.microsoft.com/office/drawing/2014/main" id="{F671AE41-D63F-104A-994B-A184848180E9}"/>
              </a:ext>
            </a:extLst>
          </p:cNvPr>
          <p:cNvSpPr txBox="1"/>
          <p:nvPr/>
        </p:nvSpPr>
        <p:spPr>
          <a:xfrm flipH="1">
            <a:off x="10379161" y="4099946"/>
            <a:ext cx="1292783"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-0.4pp</a:t>
            </a:r>
          </a:p>
        </p:txBody>
      </p:sp>
      <p:sp>
        <p:nvSpPr>
          <p:cNvPr id="44" name="文本框 15">
            <a:extLst>
              <a:ext uri="{FF2B5EF4-FFF2-40B4-BE49-F238E27FC236}">
                <a16:creationId xmlns:a16="http://schemas.microsoft.com/office/drawing/2014/main" id="{10286AF0-EF92-BE48-9A40-1E564ACFFBB0}"/>
              </a:ext>
            </a:extLst>
          </p:cNvPr>
          <p:cNvSpPr txBox="1"/>
          <p:nvPr/>
        </p:nvSpPr>
        <p:spPr>
          <a:xfrm flipH="1">
            <a:off x="7088017" y="5656113"/>
            <a:ext cx="1292783"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-13%</a:t>
            </a:r>
          </a:p>
        </p:txBody>
      </p:sp>
      <p:sp>
        <p:nvSpPr>
          <p:cNvPr id="55" name="文本框 12">
            <a:extLst>
              <a:ext uri="{FF2B5EF4-FFF2-40B4-BE49-F238E27FC236}">
                <a16:creationId xmlns:a16="http://schemas.microsoft.com/office/drawing/2014/main" id="{95F425E9-8F98-428A-9CB5-6AFBDB17110B}"/>
              </a:ext>
            </a:extLst>
          </p:cNvPr>
          <p:cNvSpPr txBox="1"/>
          <p:nvPr/>
        </p:nvSpPr>
        <p:spPr>
          <a:xfrm>
            <a:off x="8823037" y="5001038"/>
            <a:ext cx="1562101" cy="49956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zh-CN" altLang="en-US" sz="2000" b="1" dirty="0">
                <a:solidFill>
                  <a:srgbClr val="000000"/>
                </a:solidFill>
                <a:latin typeface="微软雅黑" panose="020B0503020204020204" pitchFamily="34" charset="-122"/>
                <a:ea typeface="微软雅黑"/>
              </a:rPr>
              <a:t>件</a:t>
            </a:r>
            <a:r>
              <a:rPr kumimoji="0" lang="zh-CN" altLang="en-US" sz="2000" b="1" i="0" u="none" strike="noStrike" kern="1200" cap="none" spc="0" normalizeH="0" baseline="0" noProof="0" dirty="0">
                <a:ln>
                  <a:noFill/>
                </a:ln>
                <a:solidFill>
                  <a:srgbClr val="000000"/>
                </a:solidFill>
                <a:effectLst/>
                <a:uLnTx/>
                <a:uFillTx/>
                <a:latin typeface="微软雅黑" panose="020B0503020204020204" pitchFamily="34" charset="-122"/>
                <a:ea typeface="微软雅黑"/>
                <a:cs typeface="+mn-cs"/>
              </a:rPr>
              <a:t>单价</a:t>
            </a:r>
            <a:endParaRPr kumimoji="0" lang="en-US" altLang="zh-CN" sz="24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endParaRPr>
          </a:p>
        </p:txBody>
      </p:sp>
      <p:sp>
        <p:nvSpPr>
          <p:cNvPr id="56" name="文本框 12">
            <a:extLst>
              <a:ext uri="{FF2B5EF4-FFF2-40B4-BE49-F238E27FC236}">
                <a16:creationId xmlns:a16="http://schemas.microsoft.com/office/drawing/2014/main" id="{1A06A262-87AC-4C00-88BC-C9B0CC4A62D5}"/>
              </a:ext>
            </a:extLst>
          </p:cNvPr>
          <p:cNvSpPr txBox="1"/>
          <p:nvPr/>
        </p:nvSpPr>
        <p:spPr>
          <a:xfrm>
            <a:off x="8822097" y="5457042"/>
            <a:ext cx="2315559" cy="581057"/>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en-US" altLang="zh-CN" sz="2400" b="1" dirty="0">
                <a:solidFill>
                  <a:srgbClr val="B1A190">
                    <a:lumMod val="75000"/>
                  </a:srgbClr>
                </a:solidFill>
                <a:latin typeface="微软雅黑" panose="020B0503020204020204" pitchFamily="34" charset="-122"/>
                <a:ea typeface="微软雅黑"/>
              </a:rPr>
              <a:t>194</a:t>
            </a:r>
            <a:endParaRPr kumimoji="0" lang="en-US" altLang="zh-CN" sz="24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endParaRPr>
          </a:p>
        </p:txBody>
      </p:sp>
      <p:sp>
        <p:nvSpPr>
          <p:cNvPr id="57" name="文本框 15">
            <a:extLst>
              <a:ext uri="{FF2B5EF4-FFF2-40B4-BE49-F238E27FC236}">
                <a16:creationId xmlns:a16="http://schemas.microsoft.com/office/drawing/2014/main" id="{90F86F61-B69A-4F41-9A47-4149BDE8D582}"/>
              </a:ext>
            </a:extLst>
          </p:cNvPr>
          <p:cNvSpPr txBox="1"/>
          <p:nvPr/>
        </p:nvSpPr>
        <p:spPr>
          <a:xfrm flipH="1">
            <a:off x="9711006" y="5663544"/>
            <a:ext cx="1125016"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60" name="箭头: 上 32">
            <a:extLst>
              <a:ext uri="{FF2B5EF4-FFF2-40B4-BE49-F238E27FC236}">
                <a16:creationId xmlns:a16="http://schemas.microsoft.com/office/drawing/2014/main" id="{5A695358-3D5B-4B66-BCDA-0BC3051EDD78}"/>
              </a:ext>
            </a:extLst>
          </p:cNvPr>
          <p:cNvSpPr/>
          <p:nvPr/>
        </p:nvSpPr>
        <p:spPr>
          <a:xfrm>
            <a:off x="10028022" y="5176998"/>
            <a:ext cx="323220" cy="476069"/>
          </a:xfrm>
          <a:prstGeom prst="upArrow">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61" name="文本框 15">
            <a:extLst>
              <a:ext uri="{FF2B5EF4-FFF2-40B4-BE49-F238E27FC236}">
                <a16:creationId xmlns:a16="http://schemas.microsoft.com/office/drawing/2014/main" id="{71901C6A-B046-4522-AEDE-146C8FC02AE3}"/>
              </a:ext>
            </a:extLst>
          </p:cNvPr>
          <p:cNvSpPr txBox="1"/>
          <p:nvPr/>
        </p:nvSpPr>
        <p:spPr>
          <a:xfrm flipH="1">
            <a:off x="9844873" y="5663544"/>
            <a:ext cx="1292783"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dirty="0">
                <a:solidFill>
                  <a:schemeClr val="accent6"/>
                </a:solidFill>
                <a:latin typeface="微软雅黑" panose="020B0503020204020204" pitchFamily="34" charset="-122"/>
                <a:ea typeface="微软雅黑" panose="020B0503020204020204" pitchFamily="34" charset="-122"/>
              </a:rPr>
              <a:t>+10</a:t>
            </a:r>
            <a:r>
              <a:rPr kumimoji="0" lang="en-US" altLang="zh-CN" sz="1200" b="0" i="0" u="none" strike="noStrike" kern="1200" cap="none" spc="0" normalizeH="0" baseline="0" noProof="0" dirty="0">
                <a:ln>
                  <a:noFill/>
                </a:ln>
                <a:solidFill>
                  <a:schemeClr val="accent6"/>
                </a:solidFill>
                <a:effectLst/>
                <a:uLnTx/>
                <a:uFillTx/>
                <a:latin typeface="微软雅黑" panose="020B0503020204020204" pitchFamily="34" charset="-122"/>
                <a:ea typeface="微软雅黑" panose="020B0503020204020204" pitchFamily="34" charset="-122"/>
                <a:cs typeface="+mn-cs"/>
              </a:rPr>
              <a:t>%</a:t>
            </a:r>
          </a:p>
        </p:txBody>
      </p:sp>
      <p:graphicFrame>
        <p:nvGraphicFramePr>
          <p:cNvPr id="45" name="表格 44">
            <a:extLst>
              <a:ext uri="{FF2B5EF4-FFF2-40B4-BE49-F238E27FC236}">
                <a16:creationId xmlns:a16="http://schemas.microsoft.com/office/drawing/2014/main" id="{13731462-12B6-4095-836A-EFCF799B0947}"/>
              </a:ext>
            </a:extLst>
          </p:cNvPr>
          <p:cNvGraphicFramePr>
            <a:graphicFrameLocks noGrp="1"/>
          </p:cNvGraphicFramePr>
          <p:nvPr>
            <p:extLst>
              <p:ext uri="{D42A27DB-BD31-4B8C-83A1-F6EECF244321}">
                <p14:modId xmlns:p14="http://schemas.microsoft.com/office/powerpoint/2010/main" val="3519523249"/>
              </p:ext>
            </p:extLst>
          </p:nvPr>
        </p:nvGraphicFramePr>
        <p:xfrm>
          <a:off x="423824" y="1923692"/>
          <a:ext cx="4140129" cy="4335411"/>
        </p:xfrm>
        <a:graphic>
          <a:graphicData uri="http://schemas.openxmlformats.org/drawingml/2006/table">
            <a:tbl>
              <a:tblPr>
                <a:tableStyleId>{5C22544A-7EE6-4342-B048-85BDC9FD1C3A}</a:tableStyleId>
              </a:tblPr>
              <a:tblGrid>
                <a:gridCol w="1923442">
                  <a:extLst>
                    <a:ext uri="{9D8B030D-6E8A-4147-A177-3AD203B41FA5}">
                      <a16:colId xmlns:a16="http://schemas.microsoft.com/office/drawing/2014/main" val="3073790404"/>
                    </a:ext>
                  </a:extLst>
                </a:gridCol>
                <a:gridCol w="1095230">
                  <a:extLst>
                    <a:ext uri="{9D8B030D-6E8A-4147-A177-3AD203B41FA5}">
                      <a16:colId xmlns:a16="http://schemas.microsoft.com/office/drawing/2014/main" val="1291666760"/>
                    </a:ext>
                  </a:extLst>
                </a:gridCol>
                <a:gridCol w="1121457">
                  <a:extLst>
                    <a:ext uri="{9D8B030D-6E8A-4147-A177-3AD203B41FA5}">
                      <a16:colId xmlns:a16="http://schemas.microsoft.com/office/drawing/2014/main" val="3254367099"/>
                    </a:ext>
                  </a:extLst>
                </a:gridCol>
              </a:tblGrid>
              <a:tr h="543670">
                <a:tc gridSpan="3">
                  <a:txBody>
                    <a:bodyPr/>
                    <a:lstStyle/>
                    <a:p>
                      <a:pPr algn="ctr" fontAlgn="ctr"/>
                      <a:r>
                        <a:rPr lang="en-US" altLang="zh-CN" sz="1400" b="1" i="0" u="none" strike="noStrike" dirty="0">
                          <a:solidFill>
                            <a:schemeClr val="tx1">
                              <a:lumMod val="75000"/>
                              <a:lumOff val="25000"/>
                            </a:schemeClr>
                          </a:solidFill>
                          <a:effectLst/>
                          <a:latin typeface="+mn-ea"/>
                          <a:ea typeface="+mn-ea"/>
                        </a:rPr>
                        <a:t>22</a:t>
                      </a:r>
                      <a:r>
                        <a:rPr lang="zh-CN" altLang="en-US" sz="1400" b="1" i="0" u="none" strike="noStrike" dirty="0">
                          <a:solidFill>
                            <a:schemeClr val="tx1">
                              <a:lumMod val="75000"/>
                              <a:lumOff val="25000"/>
                            </a:schemeClr>
                          </a:solidFill>
                          <a:effectLst/>
                          <a:latin typeface="+mn-ea"/>
                          <a:ea typeface="+mn-ea"/>
                        </a:rPr>
                        <a:t>年</a:t>
                      </a:r>
                      <a:r>
                        <a:rPr lang="en-US" altLang="zh-CN" sz="1400" b="1" i="0" u="none" strike="noStrike" dirty="0">
                          <a:solidFill>
                            <a:schemeClr val="tx1">
                              <a:lumMod val="75000"/>
                              <a:lumOff val="25000"/>
                            </a:schemeClr>
                          </a:solidFill>
                          <a:effectLst/>
                          <a:latin typeface="+mn-ea"/>
                          <a:ea typeface="+mn-ea"/>
                        </a:rPr>
                        <a:t>12</a:t>
                      </a:r>
                      <a:r>
                        <a:rPr lang="zh-CN" altLang="en-US" sz="1400" b="1" i="0" u="none" strike="noStrike" dirty="0">
                          <a:solidFill>
                            <a:schemeClr val="tx1">
                              <a:lumMod val="75000"/>
                              <a:lumOff val="25000"/>
                            </a:schemeClr>
                          </a:solidFill>
                          <a:effectLst/>
                          <a:latin typeface="+mn-ea"/>
                          <a:ea typeface="+mn-ea"/>
                        </a:rPr>
                        <a:t>月店铺平台活动参与情况</a:t>
                      </a:r>
                    </a:p>
                  </a:txBody>
                  <a:tcPr marL="7620" marR="7620" marT="7620" marB="0" anchor="ctr">
                    <a:solidFill>
                      <a:schemeClr val="accent4">
                        <a:lumMod val="40000"/>
                        <a:lumOff val="60000"/>
                      </a:schemeClr>
                    </a:solidFill>
                  </a:tcPr>
                </a:tc>
                <a:tc hMerge="1">
                  <a:txBody>
                    <a:bodyPr/>
                    <a:lstStyle/>
                    <a:p>
                      <a:pPr algn="ctr" fontAlgn="ctr"/>
                      <a:endParaRPr lang="zh-CN" altLang="en-US" sz="1100" b="1" i="0" u="none" strike="noStrike" dirty="0">
                        <a:solidFill>
                          <a:srgbClr val="000000"/>
                        </a:solidFill>
                        <a:effectLst/>
                        <a:latin typeface="+mn-ea"/>
                        <a:ea typeface="+mn-ea"/>
                      </a:endParaRPr>
                    </a:p>
                  </a:txBody>
                  <a:tcPr marL="7620" marR="7620" marT="7620" marB="0" anchor="ctr"/>
                </a:tc>
                <a:tc hMerge="1">
                  <a:txBody>
                    <a:bodyPr/>
                    <a:lstStyle/>
                    <a:p>
                      <a:pPr algn="ctr" fontAlgn="ct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ctr"/>
                </a:tc>
                <a:extLst>
                  <a:ext uri="{0D108BD9-81ED-4DB2-BD59-A6C34878D82A}">
                    <a16:rowId xmlns:a16="http://schemas.microsoft.com/office/drawing/2014/main" val="3756442893"/>
                  </a:ext>
                </a:extLst>
              </a:tr>
              <a:tr h="355423">
                <a:tc>
                  <a:txBody>
                    <a:bodyPr/>
                    <a:lstStyle/>
                    <a:p>
                      <a:pPr algn="ctr" fontAlgn="ctr"/>
                      <a:r>
                        <a:rPr lang="zh-CN" altLang="en-US" sz="1200" b="1" i="0" u="none" strike="noStrike" dirty="0">
                          <a:solidFill>
                            <a:schemeClr val="tx1">
                              <a:lumMod val="75000"/>
                              <a:lumOff val="25000"/>
                            </a:schemeClr>
                          </a:solidFill>
                          <a:effectLst/>
                          <a:latin typeface="+mn-ea"/>
                          <a:ea typeface="+mn-ea"/>
                        </a:rPr>
                        <a:t>日期</a:t>
                      </a:r>
                      <a:endParaRPr lang="en-US" altLang="zh-CN" sz="1200" b="1" i="0" u="none" strike="noStrike" dirty="0">
                        <a:solidFill>
                          <a:schemeClr val="tx1">
                            <a:lumMod val="75000"/>
                            <a:lumOff val="25000"/>
                          </a:schemeClr>
                        </a:solidFill>
                        <a:effectLst/>
                        <a:latin typeface="+mn-ea"/>
                        <a:ea typeface="+mn-ea"/>
                      </a:endParaRPr>
                    </a:p>
                  </a:txBody>
                  <a:tcPr marL="7620" marR="7620" marT="7620" marB="0" anchor="ctr">
                    <a:lnB w="9525" cap="flat" cmpd="sng" algn="ctr">
                      <a:noFill/>
                      <a:prstDash val="solid"/>
                      <a:round/>
                      <a:headEnd type="none" w="med" len="med"/>
                      <a:tailEnd type="none" w="med" len="med"/>
                    </a:lnB>
                    <a:solidFill>
                      <a:schemeClr val="accent4">
                        <a:lumMod val="20000"/>
                        <a:lumOff val="80000"/>
                      </a:schemeClr>
                    </a:solidFill>
                  </a:tcPr>
                </a:tc>
                <a:tc>
                  <a:txBody>
                    <a:bodyPr/>
                    <a:lstStyle/>
                    <a:p>
                      <a:pPr algn="ctr" fontAlgn="ctr"/>
                      <a:r>
                        <a:rPr lang="zh-CN" altLang="en-US" sz="1200" b="1" i="0" u="none" strike="noStrike" dirty="0">
                          <a:solidFill>
                            <a:schemeClr val="tx1">
                              <a:lumMod val="75000"/>
                              <a:lumOff val="25000"/>
                            </a:schemeClr>
                          </a:solidFill>
                          <a:effectLst/>
                          <a:latin typeface="+mn-ea"/>
                          <a:ea typeface="+mn-ea"/>
                        </a:rPr>
                        <a:t>活动</a:t>
                      </a:r>
                      <a:endParaRPr lang="en-US" altLang="zh-CN" sz="1200" b="1" i="0" u="none" strike="noStrike" dirty="0">
                        <a:solidFill>
                          <a:schemeClr val="tx1">
                            <a:lumMod val="75000"/>
                            <a:lumOff val="25000"/>
                          </a:schemeClr>
                        </a:solidFill>
                        <a:effectLst/>
                        <a:latin typeface="+mn-ea"/>
                        <a:ea typeface="+mn-ea"/>
                      </a:endParaRPr>
                    </a:p>
                  </a:txBody>
                  <a:tcPr marL="7620" marR="7620" marT="7620" marB="0" anchor="ctr">
                    <a:lnB w="9525" cap="flat" cmpd="sng" algn="ctr">
                      <a:noFill/>
                      <a:prstDash val="solid"/>
                      <a:round/>
                      <a:headEnd type="none" w="med" len="med"/>
                      <a:tailEnd type="none" w="med" len="med"/>
                    </a:lnB>
                    <a:solidFill>
                      <a:schemeClr val="accent4">
                        <a:lumMod val="20000"/>
                        <a:lumOff val="80000"/>
                      </a:schemeClr>
                    </a:solidFill>
                  </a:tcPr>
                </a:tc>
                <a:tc>
                  <a:txBody>
                    <a:bodyPr/>
                    <a:lstStyle/>
                    <a:p>
                      <a:pPr algn="ctr" fontAlgn="ctr"/>
                      <a:r>
                        <a:rPr lang="en-US" altLang="zh-CN" sz="1200" b="1" i="0" u="none" strike="noStrike" dirty="0">
                          <a:solidFill>
                            <a:schemeClr val="tx1">
                              <a:lumMod val="75000"/>
                              <a:lumOff val="25000"/>
                            </a:schemeClr>
                          </a:solidFill>
                          <a:effectLst/>
                          <a:latin typeface="+mn-ea"/>
                          <a:ea typeface="+mn-ea"/>
                        </a:rPr>
                        <a:t>GMV</a:t>
                      </a:r>
                      <a:r>
                        <a:rPr lang="zh-CN" altLang="en-US" sz="1200" b="1" i="0" u="none" strike="noStrike" dirty="0">
                          <a:solidFill>
                            <a:schemeClr val="tx1">
                              <a:lumMod val="75000"/>
                              <a:lumOff val="25000"/>
                            </a:schemeClr>
                          </a:solidFill>
                          <a:effectLst/>
                          <a:latin typeface="+mn-ea"/>
                          <a:ea typeface="+mn-ea"/>
                        </a:rPr>
                        <a:t>贡献</a:t>
                      </a:r>
                    </a:p>
                  </a:txBody>
                  <a:tcPr marL="7620" marR="7620" marT="7620" marB="0" anchor="ctr">
                    <a:lnB w="9525" cap="flat" cmpd="sng" algn="ctr">
                      <a:no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902033981"/>
                  </a:ext>
                </a:extLst>
              </a:tr>
              <a:tr h="365633">
                <a:tc gridSpan="2">
                  <a:txBody>
                    <a:bodyPr/>
                    <a:lstStyle/>
                    <a:p>
                      <a:pPr marL="0" algn="ctr" defTabSz="914400" rtl="0" eaLnBrk="1" fontAlgn="ctr" latinLnBrk="0" hangingPunct="1"/>
                      <a:r>
                        <a:rPr lang="zh-CN" altLang="en-US" sz="1100" b="1" i="1" u="none" strike="noStrike" dirty="0">
                          <a:solidFill>
                            <a:schemeClr val="bg1">
                              <a:lumMod val="50000"/>
                            </a:schemeClr>
                          </a:solidFill>
                          <a:effectLst/>
                        </a:rPr>
                        <a:t>店铺</a:t>
                      </a:r>
                      <a:r>
                        <a:rPr lang="en-US" altLang="zh-CN" sz="1100" b="1" i="1" u="none" strike="noStrike" dirty="0">
                          <a:solidFill>
                            <a:schemeClr val="bg1">
                              <a:lumMod val="50000"/>
                            </a:schemeClr>
                          </a:solidFill>
                          <a:effectLst/>
                        </a:rPr>
                        <a:t>TTL</a:t>
                      </a:r>
                      <a:endParaRPr lang="en-US" altLang="zh-CN" sz="1100" b="1" i="1" u="none" strike="noStrike" kern="1200" dirty="0">
                        <a:solidFill>
                          <a:schemeClr val="bg1">
                            <a:lumMod val="50000"/>
                          </a:schemeClr>
                        </a:solidFill>
                        <a:effectLst/>
                        <a:latin typeface="+mn-ea"/>
                        <a:ea typeface="+mn-ea"/>
                        <a:cs typeface="+mn-cs"/>
                      </a:endParaRPr>
                    </a:p>
                  </a:txBody>
                  <a:tcPr marL="7620" marR="7620" marT="7620" marB="0" anchor="ctr">
                    <a:lnL w="9525" cap="flat" cmpd="sng" algn="ctr">
                      <a:solidFill>
                        <a:schemeClr val="accent2">
                          <a:lumMod val="20000"/>
                          <a:lumOff val="80000"/>
                        </a:schemeClr>
                      </a:solidFill>
                      <a:prstDash val="solid"/>
                      <a:round/>
                      <a:headEnd type="none" w="med" len="med"/>
                      <a:tailEnd type="none" w="med" len="med"/>
                    </a:lnL>
                    <a:lnR w="9525" cap="flat" cmpd="sng" algn="ctr">
                      <a:solidFill>
                        <a:schemeClr val="accent2">
                          <a:lumMod val="20000"/>
                          <a:lumOff val="8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lumMod val="20000"/>
                          <a:lumOff val="80000"/>
                        </a:schemeClr>
                      </a:solidFill>
                      <a:prstDash val="solid"/>
                      <a:round/>
                      <a:headEnd type="none" w="med" len="med"/>
                      <a:tailEnd type="none" w="med" len="med"/>
                    </a:lnB>
                    <a:solidFill>
                      <a:schemeClr val="bg1"/>
                    </a:solidFill>
                  </a:tcPr>
                </a:tc>
                <a:tc hMerge="1">
                  <a:txBody>
                    <a:bodyPr/>
                    <a:lstStyle/>
                    <a:p>
                      <a:pPr marL="0" algn="ctr" defTabSz="914400" rtl="0" eaLnBrk="1" fontAlgn="ctr" latinLnBrk="0" hangingPunct="1"/>
                      <a:endParaRPr lang="en-US" altLang="zh-CN" sz="1050" b="0" i="0" u="none" strike="noStrike" kern="1200" dirty="0">
                        <a:solidFill>
                          <a:srgbClr val="C00000"/>
                        </a:solidFill>
                        <a:effectLst/>
                        <a:latin typeface="+mn-ea"/>
                        <a:ea typeface="+mn-ea"/>
                        <a:cs typeface="+mn-cs"/>
                      </a:endParaRPr>
                    </a:p>
                  </a:txBody>
                  <a:tcPr marL="7620" marR="7620" marT="7620" marB="0" anchor="ctr">
                    <a:lnL w="9525" cap="flat" cmpd="sng" algn="ctr">
                      <a:solidFill>
                        <a:schemeClr val="accent2">
                          <a:lumMod val="20000"/>
                          <a:lumOff val="80000"/>
                        </a:schemeClr>
                      </a:solidFill>
                      <a:prstDash val="solid"/>
                      <a:round/>
                      <a:headEnd type="none" w="med" len="med"/>
                      <a:tailEnd type="none" w="med" len="med"/>
                    </a:lnL>
                    <a:lnR w="9525" cap="flat" cmpd="sng" algn="ctr">
                      <a:solidFill>
                        <a:schemeClr val="accent2">
                          <a:lumMod val="20000"/>
                          <a:lumOff val="8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lumMod val="20000"/>
                          <a:lumOff val="80000"/>
                        </a:schemeClr>
                      </a:solidFill>
                      <a:prstDash val="solid"/>
                      <a:round/>
                      <a:headEnd type="none" w="med" len="med"/>
                      <a:tailEnd type="none" w="med" len="med"/>
                    </a:lnB>
                    <a:solidFill>
                      <a:schemeClr val="bg1"/>
                    </a:solidFill>
                  </a:tcPr>
                </a:tc>
                <a:tc>
                  <a:txBody>
                    <a:bodyPr/>
                    <a:lstStyle/>
                    <a:p>
                      <a:pPr algn="ctr" fontAlgn="b"/>
                      <a:r>
                        <a:rPr lang="en-US" altLang="zh-CN" sz="1100" b="1" i="1" u="none" strike="noStrike" dirty="0">
                          <a:solidFill>
                            <a:schemeClr val="bg1">
                              <a:lumMod val="50000"/>
                            </a:schemeClr>
                          </a:solidFill>
                          <a:effectLst/>
                        </a:rPr>
                        <a:t>2374</a:t>
                      </a:r>
                      <a:r>
                        <a:rPr lang="zh-CN" altLang="en-US" sz="1100" b="1" i="1" u="none" strike="noStrike" dirty="0">
                          <a:solidFill>
                            <a:schemeClr val="bg1">
                              <a:lumMod val="50000"/>
                            </a:schemeClr>
                          </a:solidFill>
                          <a:effectLst/>
                        </a:rPr>
                        <a:t>万</a:t>
                      </a:r>
                      <a:endParaRPr lang="zh-CN" altLang="en-US" sz="1100" b="1" i="1" u="none" strike="noStrike" dirty="0">
                        <a:solidFill>
                          <a:schemeClr val="bg1">
                            <a:lumMod val="50000"/>
                          </a:schemeClr>
                        </a:solidFill>
                        <a:effectLst/>
                        <a:latin typeface="宋体" panose="02010600030101010101" pitchFamily="2" charset="-122"/>
                        <a:ea typeface="宋体" panose="02010600030101010101" pitchFamily="2" charset="-122"/>
                      </a:endParaRPr>
                    </a:p>
                  </a:txBody>
                  <a:tcPr marL="7620" marR="7620" marT="7620" marB="0" anchor="ctr">
                    <a:lnL w="9525" cap="flat" cmpd="sng" algn="ctr">
                      <a:solidFill>
                        <a:schemeClr val="accent2">
                          <a:lumMod val="20000"/>
                          <a:lumOff val="80000"/>
                        </a:schemeClr>
                      </a:solidFill>
                      <a:prstDash val="solid"/>
                      <a:round/>
                      <a:headEnd type="none" w="med" len="med"/>
                      <a:tailEnd type="none" w="med" len="med"/>
                    </a:lnL>
                    <a:lnR w="9525" cap="flat" cmpd="sng" algn="ctr">
                      <a:solidFill>
                        <a:schemeClr val="accent2">
                          <a:lumMod val="20000"/>
                          <a:lumOff val="8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lumMod val="20000"/>
                          <a:lumOff val="8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038494009"/>
                  </a:ext>
                </a:extLst>
              </a:tr>
              <a:tr h="744043">
                <a:tc>
                  <a:txBody>
                    <a:bodyPr/>
                    <a:lstStyle/>
                    <a:p>
                      <a:pPr algn="ctr" fontAlgn="b"/>
                      <a:r>
                        <a:rPr lang="en-US" altLang="zh-CN" sz="1200" u="none" strike="noStrike" dirty="0">
                          <a:effectLst/>
                        </a:rPr>
                        <a:t>12</a:t>
                      </a:r>
                      <a:r>
                        <a:rPr lang="zh-CN" altLang="en-US" sz="1200" u="none" strike="noStrike" dirty="0">
                          <a:effectLst/>
                        </a:rPr>
                        <a:t>月</a:t>
                      </a:r>
                      <a:r>
                        <a:rPr lang="en-US" altLang="zh-CN" sz="1200" u="none" strike="noStrike" dirty="0">
                          <a:effectLst/>
                        </a:rPr>
                        <a:t>10</a:t>
                      </a:r>
                      <a:r>
                        <a:rPr lang="zh-CN" altLang="en-US" sz="1200" u="none" strike="noStrike" dirty="0">
                          <a:effectLst/>
                        </a:rPr>
                        <a:t>日</a:t>
                      </a:r>
                      <a:r>
                        <a:rPr lang="en-US" altLang="zh-CN" sz="1200" u="none" strike="noStrike" dirty="0">
                          <a:effectLst/>
                        </a:rPr>
                        <a:t>-12</a:t>
                      </a:r>
                      <a:r>
                        <a:rPr lang="zh-CN" altLang="en-US" sz="1200" u="none" strike="noStrike" dirty="0">
                          <a:effectLst/>
                        </a:rPr>
                        <a:t>月</a:t>
                      </a:r>
                      <a:r>
                        <a:rPr lang="en-US" altLang="zh-CN" sz="1200" u="none" strike="noStrike" dirty="0">
                          <a:effectLst/>
                        </a:rPr>
                        <a:t>12</a:t>
                      </a:r>
                      <a:r>
                        <a:rPr lang="zh-CN" altLang="en-US" sz="1200" u="none" strike="noStrike" dirty="0">
                          <a:effectLst/>
                        </a:rPr>
                        <a:t>日</a:t>
                      </a: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0" marR="0" marT="0" marB="0" anchor="ctr">
                    <a:lnL w="9525" cap="flat" cmpd="sng" algn="ctr">
                      <a:solidFill>
                        <a:schemeClr val="accent2">
                          <a:lumMod val="20000"/>
                          <a:lumOff val="80000"/>
                        </a:schemeClr>
                      </a:solidFill>
                      <a:prstDash val="solid"/>
                      <a:round/>
                      <a:headEnd type="none" w="med" len="med"/>
                      <a:tailEnd type="none" w="med" len="med"/>
                    </a:lnL>
                    <a:lnR w="9525" cap="flat" cmpd="sng" algn="ctr">
                      <a:solidFill>
                        <a:schemeClr val="accent2">
                          <a:lumMod val="20000"/>
                          <a:lumOff val="80000"/>
                        </a:schemeClr>
                      </a:solidFill>
                      <a:prstDash val="solid"/>
                      <a:round/>
                      <a:headEnd type="none" w="med" len="med"/>
                      <a:tailEnd type="none" w="med" len="med"/>
                    </a:lnR>
                    <a:lnT w="9525" cap="flat" cmpd="sng" algn="ctr">
                      <a:solidFill>
                        <a:schemeClr val="accent2">
                          <a:lumMod val="20000"/>
                          <a:lumOff val="80000"/>
                        </a:schemeClr>
                      </a:solidFill>
                      <a:prstDash val="solid"/>
                      <a:round/>
                      <a:headEnd type="none" w="med" len="med"/>
                      <a:tailEnd type="none" w="med" len="med"/>
                    </a:lnT>
                    <a:lnB w="9525" cap="flat" cmpd="sng" algn="ctr">
                      <a:solidFill>
                        <a:schemeClr val="accent2">
                          <a:lumMod val="20000"/>
                          <a:lumOff val="80000"/>
                        </a:schemeClr>
                      </a:solidFill>
                      <a:prstDash val="solid"/>
                      <a:round/>
                      <a:headEnd type="none" w="med" len="med"/>
                      <a:tailEnd type="none" w="med" len="med"/>
                    </a:lnB>
                    <a:solidFill>
                      <a:schemeClr val="bg1"/>
                    </a:solidFill>
                  </a:tcPr>
                </a:tc>
                <a:tc>
                  <a:txBody>
                    <a:bodyPr/>
                    <a:lstStyle/>
                    <a:p>
                      <a:pPr algn="ctr" fontAlgn="b"/>
                      <a:r>
                        <a:rPr lang="zh-CN" altLang="en-US" sz="1200" u="none" strike="noStrike" dirty="0">
                          <a:effectLst/>
                        </a:rPr>
                        <a:t>双</a:t>
                      </a:r>
                      <a:r>
                        <a:rPr lang="en-US" altLang="zh-CN" sz="1200" u="none" strike="noStrike" dirty="0">
                          <a:effectLst/>
                        </a:rPr>
                        <a:t>12</a:t>
                      </a:r>
                      <a:endParaRPr lang="en-US" altLang="zh-CN" sz="1200" b="0" i="0" u="none" strike="noStrike" dirty="0">
                        <a:solidFill>
                          <a:srgbClr val="000000"/>
                        </a:solidFill>
                        <a:effectLst/>
                        <a:latin typeface="宋体" panose="02010600030101010101" pitchFamily="2" charset="-122"/>
                        <a:ea typeface="宋体" panose="02010600030101010101" pitchFamily="2" charset="-122"/>
                      </a:endParaRPr>
                    </a:p>
                  </a:txBody>
                  <a:tcPr marL="0" marR="0" marT="0" marB="0" anchor="ctr">
                    <a:lnL w="9525" cap="flat" cmpd="sng" algn="ctr">
                      <a:solidFill>
                        <a:schemeClr val="accent2">
                          <a:lumMod val="20000"/>
                          <a:lumOff val="80000"/>
                        </a:schemeClr>
                      </a:solidFill>
                      <a:prstDash val="solid"/>
                      <a:round/>
                      <a:headEnd type="none" w="med" len="med"/>
                      <a:tailEnd type="none" w="med" len="med"/>
                    </a:lnL>
                    <a:lnR w="9525" cap="flat" cmpd="sng" algn="ctr">
                      <a:solidFill>
                        <a:schemeClr val="accent2">
                          <a:lumMod val="20000"/>
                          <a:lumOff val="80000"/>
                        </a:schemeClr>
                      </a:solidFill>
                      <a:prstDash val="solid"/>
                      <a:round/>
                      <a:headEnd type="none" w="med" len="med"/>
                      <a:tailEnd type="none" w="med" len="med"/>
                    </a:lnR>
                    <a:lnT w="9525" cap="flat" cmpd="sng" algn="ctr">
                      <a:solidFill>
                        <a:schemeClr val="accent2">
                          <a:lumMod val="20000"/>
                          <a:lumOff val="80000"/>
                        </a:schemeClr>
                      </a:solidFill>
                      <a:prstDash val="solid"/>
                      <a:round/>
                      <a:headEnd type="none" w="med" len="med"/>
                      <a:tailEnd type="none" w="med" len="med"/>
                    </a:lnT>
                    <a:lnB w="9525" cap="flat" cmpd="sng" algn="ctr">
                      <a:solidFill>
                        <a:schemeClr val="accent2">
                          <a:lumMod val="20000"/>
                          <a:lumOff val="80000"/>
                        </a:schemeClr>
                      </a:solidFill>
                      <a:prstDash val="solid"/>
                      <a:round/>
                      <a:headEnd type="none" w="med" len="med"/>
                      <a:tailEnd type="none" w="med" len="med"/>
                    </a:lnB>
                    <a:solidFill>
                      <a:schemeClr val="bg1"/>
                    </a:solidFill>
                  </a:tcPr>
                </a:tc>
                <a:tc>
                  <a:txBody>
                    <a:bodyPr/>
                    <a:lstStyle/>
                    <a:p>
                      <a:pPr algn="ctr" fontAlgn="ctr"/>
                      <a:r>
                        <a:rPr lang="en-US" altLang="zh-CN" sz="1200" b="1" u="none" strike="noStrike" dirty="0">
                          <a:solidFill>
                            <a:schemeClr val="accent6"/>
                          </a:solidFill>
                          <a:effectLst/>
                        </a:rPr>
                        <a:t>65%</a:t>
                      </a:r>
                      <a:endParaRPr lang="en-US" altLang="zh-CN" sz="1200" b="1" i="0" u="none" strike="noStrike" dirty="0">
                        <a:solidFill>
                          <a:schemeClr val="accent6"/>
                        </a:solidFill>
                        <a:effectLst/>
                        <a:latin typeface="宋体" panose="02010600030101010101" pitchFamily="2" charset="-122"/>
                        <a:ea typeface="宋体" panose="02010600030101010101" pitchFamily="2" charset="-122"/>
                      </a:endParaRPr>
                    </a:p>
                  </a:txBody>
                  <a:tcPr marL="0" marR="0" marT="0" marB="0" anchor="ctr">
                    <a:lnL w="9525" cap="flat" cmpd="sng" algn="ctr">
                      <a:solidFill>
                        <a:schemeClr val="accent2">
                          <a:lumMod val="20000"/>
                          <a:lumOff val="80000"/>
                        </a:schemeClr>
                      </a:solidFill>
                      <a:prstDash val="solid"/>
                      <a:round/>
                      <a:headEnd type="none" w="med" len="med"/>
                      <a:tailEnd type="none" w="med" len="med"/>
                    </a:lnL>
                    <a:lnR w="9525" cap="flat" cmpd="sng" algn="ctr">
                      <a:solidFill>
                        <a:schemeClr val="accent2">
                          <a:lumMod val="20000"/>
                          <a:lumOff val="80000"/>
                        </a:schemeClr>
                      </a:solidFill>
                      <a:prstDash val="solid"/>
                      <a:round/>
                      <a:headEnd type="none" w="med" len="med"/>
                      <a:tailEnd type="none" w="med" len="med"/>
                    </a:lnR>
                    <a:lnT w="9525" cap="flat" cmpd="sng" algn="ctr">
                      <a:solidFill>
                        <a:schemeClr val="accent2">
                          <a:lumMod val="20000"/>
                          <a:lumOff val="80000"/>
                        </a:schemeClr>
                      </a:solidFill>
                      <a:prstDash val="solid"/>
                      <a:round/>
                      <a:headEnd type="none" w="med" len="med"/>
                      <a:tailEnd type="none" w="med" len="med"/>
                    </a:lnT>
                    <a:lnB w="9525" cap="flat" cmpd="sng" algn="ctr">
                      <a:solidFill>
                        <a:schemeClr val="accent2">
                          <a:lumMod val="20000"/>
                          <a:lumOff val="8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470412625"/>
                  </a:ext>
                </a:extLst>
              </a:tr>
              <a:tr h="744043">
                <a:tc>
                  <a:txBody>
                    <a:bodyPr/>
                    <a:lstStyle/>
                    <a:p>
                      <a:pPr algn="ctr" fontAlgn="b"/>
                      <a:r>
                        <a:rPr lang="en-US" altLang="zh-CN" sz="1200" u="none" strike="noStrike">
                          <a:effectLst/>
                        </a:rPr>
                        <a:t>12</a:t>
                      </a:r>
                      <a:r>
                        <a:rPr lang="zh-CN" altLang="en-US" sz="1200" u="none" strike="noStrike">
                          <a:effectLst/>
                        </a:rPr>
                        <a:t>月</a:t>
                      </a:r>
                      <a:r>
                        <a:rPr lang="en-US" altLang="zh-CN" sz="1200" u="none" strike="noStrike">
                          <a:effectLst/>
                        </a:rPr>
                        <a:t>16</a:t>
                      </a:r>
                      <a:r>
                        <a:rPr lang="zh-CN" altLang="en-US" sz="1200" u="none" strike="noStrike">
                          <a:effectLst/>
                        </a:rPr>
                        <a:t>日</a:t>
                      </a:r>
                      <a:r>
                        <a:rPr lang="en-US" altLang="zh-CN" sz="1200" u="none" strike="noStrike">
                          <a:effectLst/>
                        </a:rPr>
                        <a:t>-12</a:t>
                      </a:r>
                      <a:r>
                        <a:rPr lang="zh-CN" altLang="en-US" sz="1200" u="none" strike="noStrike">
                          <a:effectLst/>
                        </a:rPr>
                        <a:t>月</a:t>
                      </a:r>
                      <a:r>
                        <a:rPr lang="en-US" altLang="zh-CN" sz="1200" u="none" strike="noStrike">
                          <a:effectLst/>
                        </a:rPr>
                        <a:t>17</a:t>
                      </a:r>
                      <a:r>
                        <a:rPr lang="zh-CN" altLang="en-US" sz="1200" u="none" strike="noStrike">
                          <a:effectLst/>
                        </a:rPr>
                        <a:t>日</a:t>
                      </a:r>
                      <a:endParaRPr lang="zh-CN" altLang="en-US" sz="1200" b="0" i="0" u="none" strike="noStrike">
                        <a:solidFill>
                          <a:srgbClr val="000000"/>
                        </a:solidFill>
                        <a:effectLst/>
                        <a:latin typeface="宋体" panose="02010600030101010101" pitchFamily="2" charset="-122"/>
                        <a:ea typeface="宋体" panose="02010600030101010101" pitchFamily="2" charset="-122"/>
                      </a:endParaRPr>
                    </a:p>
                  </a:txBody>
                  <a:tcPr marL="0" marR="0" marT="0" marB="0" anchor="ctr">
                    <a:lnL w="9525" cap="flat" cmpd="sng" algn="ctr">
                      <a:solidFill>
                        <a:schemeClr val="accent2">
                          <a:lumMod val="20000"/>
                          <a:lumOff val="80000"/>
                        </a:schemeClr>
                      </a:solidFill>
                      <a:prstDash val="solid"/>
                      <a:round/>
                      <a:headEnd type="none" w="med" len="med"/>
                      <a:tailEnd type="none" w="med" len="med"/>
                    </a:lnL>
                    <a:lnR w="9525" cap="flat" cmpd="sng" algn="ctr">
                      <a:solidFill>
                        <a:schemeClr val="accent2">
                          <a:lumMod val="20000"/>
                          <a:lumOff val="80000"/>
                        </a:schemeClr>
                      </a:solidFill>
                      <a:prstDash val="solid"/>
                      <a:round/>
                      <a:headEnd type="none" w="med" len="med"/>
                      <a:tailEnd type="none" w="med" len="med"/>
                    </a:lnR>
                    <a:lnT w="9525" cap="flat" cmpd="sng" algn="ctr">
                      <a:solidFill>
                        <a:schemeClr val="accent2">
                          <a:lumMod val="20000"/>
                          <a:lumOff val="80000"/>
                        </a:schemeClr>
                      </a:solidFill>
                      <a:prstDash val="solid"/>
                      <a:round/>
                      <a:headEnd type="none" w="med" len="med"/>
                      <a:tailEnd type="none" w="med" len="med"/>
                    </a:lnT>
                    <a:lnB w="9525" cap="flat" cmpd="sng" algn="ctr">
                      <a:solidFill>
                        <a:schemeClr val="accent2">
                          <a:lumMod val="20000"/>
                          <a:lumOff val="80000"/>
                        </a:schemeClr>
                      </a:solidFill>
                      <a:prstDash val="solid"/>
                      <a:round/>
                      <a:headEnd type="none" w="med" len="med"/>
                      <a:tailEnd type="none" w="med" len="med"/>
                    </a:lnB>
                    <a:solidFill>
                      <a:schemeClr val="bg1"/>
                    </a:solidFill>
                  </a:tcPr>
                </a:tc>
                <a:tc>
                  <a:txBody>
                    <a:bodyPr/>
                    <a:lstStyle/>
                    <a:p>
                      <a:pPr algn="ctr" fontAlgn="b"/>
                      <a:r>
                        <a:rPr lang="zh-CN" altLang="en-US" sz="1200" u="none" strike="noStrike" dirty="0">
                          <a:effectLst/>
                        </a:rPr>
                        <a:t>吃货日</a:t>
                      </a: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0" marR="0" marT="0" marB="0" anchor="ctr">
                    <a:lnL w="9525" cap="flat" cmpd="sng" algn="ctr">
                      <a:solidFill>
                        <a:schemeClr val="accent2">
                          <a:lumMod val="20000"/>
                          <a:lumOff val="80000"/>
                        </a:schemeClr>
                      </a:solidFill>
                      <a:prstDash val="solid"/>
                      <a:round/>
                      <a:headEnd type="none" w="med" len="med"/>
                      <a:tailEnd type="none" w="med" len="med"/>
                    </a:lnL>
                    <a:lnR w="9525" cap="flat" cmpd="sng" algn="ctr">
                      <a:solidFill>
                        <a:schemeClr val="accent2">
                          <a:lumMod val="20000"/>
                          <a:lumOff val="80000"/>
                        </a:schemeClr>
                      </a:solidFill>
                      <a:prstDash val="solid"/>
                      <a:round/>
                      <a:headEnd type="none" w="med" len="med"/>
                      <a:tailEnd type="none" w="med" len="med"/>
                    </a:lnR>
                    <a:lnT w="9525" cap="flat" cmpd="sng" algn="ctr">
                      <a:solidFill>
                        <a:schemeClr val="accent2">
                          <a:lumMod val="20000"/>
                          <a:lumOff val="80000"/>
                        </a:schemeClr>
                      </a:solidFill>
                      <a:prstDash val="solid"/>
                      <a:round/>
                      <a:headEnd type="none" w="med" len="med"/>
                      <a:tailEnd type="none" w="med" len="med"/>
                    </a:lnT>
                    <a:lnB w="9525" cap="flat" cmpd="sng" algn="ctr">
                      <a:solidFill>
                        <a:schemeClr val="accent2">
                          <a:lumMod val="20000"/>
                          <a:lumOff val="80000"/>
                        </a:schemeClr>
                      </a:solidFill>
                      <a:prstDash val="solid"/>
                      <a:round/>
                      <a:headEnd type="none" w="med" len="med"/>
                      <a:tailEnd type="none" w="med" len="med"/>
                    </a:lnB>
                    <a:solidFill>
                      <a:schemeClr val="bg1"/>
                    </a:solidFill>
                  </a:tcPr>
                </a:tc>
                <a:tc>
                  <a:txBody>
                    <a:bodyPr/>
                    <a:lstStyle/>
                    <a:p>
                      <a:pPr algn="ctr" fontAlgn="ctr"/>
                      <a:r>
                        <a:rPr lang="en-US" altLang="zh-CN" sz="1200" u="none" strike="noStrike" dirty="0">
                          <a:effectLst/>
                        </a:rPr>
                        <a:t>3%</a:t>
                      </a:r>
                      <a:endParaRPr lang="en-US" altLang="zh-CN" sz="1200" b="0" i="0" u="none" strike="noStrike" dirty="0">
                        <a:solidFill>
                          <a:srgbClr val="000000"/>
                        </a:solidFill>
                        <a:effectLst/>
                        <a:latin typeface="宋体" panose="02010600030101010101" pitchFamily="2" charset="-122"/>
                        <a:ea typeface="宋体" panose="02010600030101010101" pitchFamily="2" charset="-122"/>
                      </a:endParaRPr>
                    </a:p>
                  </a:txBody>
                  <a:tcPr marL="0" marR="0" marT="0" marB="0" anchor="ctr">
                    <a:lnL w="9525" cap="flat" cmpd="sng" algn="ctr">
                      <a:solidFill>
                        <a:schemeClr val="accent2">
                          <a:lumMod val="20000"/>
                          <a:lumOff val="80000"/>
                        </a:schemeClr>
                      </a:solidFill>
                      <a:prstDash val="solid"/>
                      <a:round/>
                      <a:headEnd type="none" w="med" len="med"/>
                      <a:tailEnd type="none" w="med" len="med"/>
                    </a:lnL>
                    <a:lnR w="9525" cap="flat" cmpd="sng" algn="ctr">
                      <a:solidFill>
                        <a:schemeClr val="accent2">
                          <a:lumMod val="20000"/>
                          <a:lumOff val="80000"/>
                        </a:schemeClr>
                      </a:solidFill>
                      <a:prstDash val="solid"/>
                      <a:round/>
                      <a:headEnd type="none" w="med" len="med"/>
                      <a:tailEnd type="none" w="med" len="med"/>
                    </a:lnR>
                    <a:lnT w="9525" cap="flat" cmpd="sng" algn="ctr">
                      <a:solidFill>
                        <a:schemeClr val="accent2">
                          <a:lumMod val="20000"/>
                          <a:lumOff val="80000"/>
                        </a:schemeClr>
                      </a:solidFill>
                      <a:prstDash val="solid"/>
                      <a:round/>
                      <a:headEnd type="none" w="med" len="med"/>
                      <a:tailEnd type="none" w="med" len="med"/>
                    </a:lnT>
                    <a:lnB w="9525" cap="flat" cmpd="sng" algn="ctr">
                      <a:solidFill>
                        <a:schemeClr val="accent2">
                          <a:lumMod val="20000"/>
                          <a:lumOff val="8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708915113"/>
                  </a:ext>
                </a:extLst>
              </a:tr>
              <a:tr h="838556">
                <a:tc>
                  <a:txBody>
                    <a:bodyPr/>
                    <a:lstStyle/>
                    <a:p>
                      <a:pPr algn="ctr" fontAlgn="b"/>
                      <a:r>
                        <a:rPr lang="en-US" altLang="zh-CN" sz="1200" u="none" strike="noStrike">
                          <a:effectLst/>
                        </a:rPr>
                        <a:t>12</a:t>
                      </a:r>
                      <a:r>
                        <a:rPr lang="zh-CN" altLang="en-US" sz="1200" u="none" strike="noStrike">
                          <a:effectLst/>
                        </a:rPr>
                        <a:t>月</a:t>
                      </a:r>
                      <a:r>
                        <a:rPr lang="en-US" altLang="zh-CN" sz="1200" u="none" strike="noStrike">
                          <a:effectLst/>
                        </a:rPr>
                        <a:t>20</a:t>
                      </a:r>
                      <a:r>
                        <a:rPr lang="zh-CN" altLang="en-US" sz="1200" u="none" strike="noStrike">
                          <a:effectLst/>
                        </a:rPr>
                        <a:t>日</a:t>
                      </a:r>
                      <a:r>
                        <a:rPr lang="en-US" altLang="zh-CN" sz="1200" u="none" strike="noStrike">
                          <a:effectLst/>
                        </a:rPr>
                        <a:t>-12</a:t>
                      </a:r>
                      <a:r>
                        <a:rPr lang="zh-CN" altLang="en-US" sz="1200" u="none" strike="noStrike">
                          <a:effectLst/>
                        </a:rPr>
                        <a:t>月</a:t>
                      </a:r>
                      <a:r>
                        <a:rPr lang="en-US" altLang="zh-CN" sz="1200" u="none" strike="noStrike">
                          <a:effectLst/>
                        </a:rPr>
                        <a:t>25</a:t>
                      </a:r>
                      <a:r>
                        <a:rPr lang="zh-CN" altLang="en-US" sz="1200" u="none" strike="noStrike">
                          <a:effectLst/>
                        </a:rPr>
                        <a:t>日</a:t>
                      </a:r>
                      <a:endParaRPr lang="zh-CN" altLang="en-US" sz="1200" b="0" i="0" u="none" strike="noStrike">
                        <a:solidFill>
                          <a:srgbClr val="000000"/>
                        </a:solidFill>
                        <a:effectLst/>
                        <a:latin typeface="宋体" panose="02010600030101010101" pitchFamily="2" charset="-122"/>
                        <a:ea typeface="宋体" panose="02010600030101010101" pitchFamily="2" charset="-122"/>
                      </a:endParaRPr>
                    </a:p>
                  </a:txBody>
                  <a:tcPr marL="0" marR="0" marT="0" marB="0" anchor="ctr">
                    <a:lnL w="9525" cap="flat" cmpd="sng" algn="ctr">
                      <a:solidFill>
                        <a:schemeClr val="accent2">
                          <a:lumMod val="20000"/>
                          <a:lumOff val="80000"/>
                        </a:schemeClr>
                      </a:solidFill>
                      <a:prstDash val="solid"/>
                      <a:round/>
                      <a:headEnd type="none" w="med" len="med"/>
                      <a:tailEnd type="none" w="med" len="med"/>
                    </a:lnL>
                    <a:lnR w="9525" cap="flat" cmpd="sng" algn="ctr">
                      <a:solidFill>
                        <a:schemeClr val="accent2">
                          <a:lumMod val="20000"/>
                          <a:lumOff val="80000"/>
                        </a:schemeClr>
                      </a:solidFill>
                      <a:prstDash val="solid"/>
                      <a:round/>
                      <a:headEnd type="none" w="med" len="med"/>
                      <a:tailEnd type="none" w="med" len="med"/>
                    </a:lnR>
                    <a:lnT w="9525" cap="flat" cmpd="sng" algn="ctr">
                      <a:solidFill>
                        <a:schemeClr val="accent2">
                          <a:lumMod val="20000"/>
                          <a:lumOff val="80000"/>
                        </a:schemeClr>
                      </a:solidFill>
                      <a:prstDash val="solid"/>
                      <a:round/>
                      <a:headEnd type="none" w="med" len="med"/>
                      <a:tailEnd type="none" w="med" len="med"/>
                    </a:lnT>
                    <a:lnB w="9525" cap="flat" cmpd="sng" algn="ctr">
                      <a:solidFill>
                        <a:schemeClr val="accent2">
                          <a:lumMod val="20000"/>
                          <a:lumOff val="80000"/>
                        </a:schemeClr>
                      </a:solidFill>
                      <a:prstDash val="solid"/>
                      <a:round/>
                      <a:headEnd type="none" w="med" len="med"/>
                      <a:tailEnd type="none" w="med" len="med"/>
                    </a:lnB>
                    <a:solidFill>
                      <a:schemeClr val="bg1"/>
                    </a:solidFill>
                  </a:tcPr>
                </a:tc>
                <a:tc>
                  <a:txBody>
                    <a:bodyPr/>
                    <a:lstStyle/>
                    <a:p>
                      <a:pPr algn="ctr" fontAlgn="b"/>
                      <a:r>
                        <a:rPr lang="zh-CN" altLang="en-US" sz="1200" u="none" strike="noStrike" dirty="0">
                          <a:effectLst/>
                        </a:rPr>
                        <a:t>双旦礼遇季</a:t>
                      </a: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0" marR="0" marT="0" marB="0" anchor="ctr">
                    <a:lnL w="9525" cap="flat" cmpd="sng" algn="ctr">
                      <a:solidFill>
                        <a:schemeClr val="accent2">
                          <a:lumMod val="20000"/>
                          <a:lumOff val="80000"/>
                        </a:schemeClr>
                      </a:solidFill>
                      <a:prstDash val="solid"/>
                      <a:round/>
                      <a:headEnd type="none" w="med" len="med"/>
                      <a:tailEnd type="none" w="med" len="med"/>
                    </a:lnL>
                    <a:lnR w="9525" cap="flat" cmpd="sng" algn="ctr">
                      <a:solidFill>
                        <a:schemeClr val="accent2">
                          <a:lumMod val="20000"/>
                          <a:lumOff val="80000"/>
                        </a:schemeClr>
                      </a:solidFill>
                      <a:prstDash val="solid"/>
                      <a:round/>
                      <a:headEnd type="none" w="med" len="med"/>
                      <a:tailEnd type="none" w="med" len="med"/>
                    </a:lnR>
                    <a:lnT w="9525" cap="flat" cmpd="sng" algn="ctr">
                      <a:solidFill>
                        <a:schemeClr val="accent2">
                          <a:lumMod val="20000"/>
                          <a:lumOff val="80000"/>
                        </a:schemeClr>
                      </a:solidFill>
                      <a:prstDash val="solid"/>
                      <a:round/>
                      <a:headEnd type="none" w="med" len="med"/>
                      <a:tailEnd type="none" w="med" len="med"/>
                    </a:lnT>
                    <a:lnB w="9525" cap="flat" cmpd="sng" algn="ctr">
                      <a:solidFill>
                        <a:schemeClr val="accent2">
                          <a:lumMod val="20000"/>
                          <a:lumOff val="80000"/>
                        </a:schemeClr>
                      </a:solidFill>
                      <a:prstDash val="solid"/>
                      <a:round/>
                      <a:headEnd type="none" w="med" len="med"/>
                      <a:tailEnd type="none" w="med" len="med"/>
                    </a:lnB>
                    <a:solidFill>
                      <a:schemeClr val="bg1"/>
                    </a:solidFill>
                  </a:tcPr>
                </a:tc>
                <a:tc>
                  <a:txBody>
                    <a:bodyPr/>
                    <a:lstStyle/>
                    <a:p>
                      <a:pPr algn="ctr" fontAlgn="ctr"/>
                      <a:r>
                        <a:rPr lang="en-US" altLang="zh-CN" sz="1200" u="none" strike="noStrike" dirty="0">
                          <a:effectLst/>
                        </a:rPr>
                        <a:t>7%</a:t>
                      </a:r>
                      <a:endParaRPr lang="en-US" altLang="zh-CN" sz="1200" b="0" i="0" u="none" strike="noStrike" dirty="0">
                        <a:solidFill>
                          <a:srgbClr val="000000"/>
                        </a:solidFill>
                        <a:effectLst/>
                        <a:latin typeface="宋体" panose="02010600030101010101" pitchFamily="2" charset="-122"/>
                        <a:ea typeface="宋体" panose="02010600030101010101" pitchFamily="2" charset="-122"/>
                      </a:endParaRPr>
                    </a:p>
                  </a:txBody>
                  <a:tcPr marL="0" marR="0" marT="0" marB="0" anchor="ctr">
                    <a:lnL w="9525" cap="flat" cmpd="sng" algn="ctr">
                      <a:solidFill>
                        <a:schemeClr val="accent2">
                          <a:lumMod val="20000"/>
                          <a:lumOff val="80000"/>
                        </a:schemeClr>
                      </a:solidFill>
                      <a:prstDash val="solid"/>
                      <a:round/>
                      <a:headEnd type="none" w="med" len="med"/>
                      <a:tailEnd type="none" w="med" len="med"/>
                    </a:lnL>
                    <a:lnR w="9525" cap="flat" cmpd="sng" algn="ctr">
                      <a:solidFill>
                        <a:schemeClr val="accent2">
                          <a:lumMod val="20000"/>
                          <a:lumOff val="80000"/>
                        </a:schemeClr>
                      </a:solidFill>
                      <a:prstDash val="solid"/>
                      <a:round/>
                      <a:headEnd type="none" w="med" len="med"/>
                      <a:tailEnd type="none" w="med" len="med"/>
                    </a:lnR>
                    <a:lnT w="9525" cap="flat" cmpd="sng" algn="ctr">
                      <a:solidFill>
                        <a:schemeClr val="accent2">
                          <a:lumMod val="20000"/>
                          <a:lumOff val="80000"/>
                        </a:schemeClr>
                      </a:solidFill>
                      <a:prstDash val="solid"/>
                      <a:round/>
                      <a:headEnd type="none" w="med" len="med"/>
                      <a:tailEnd type="none" w="med" len="med"/>
                    </a:lnT>
                    <a:lnB w="9525" cap="flat" cmpd="sng" algn="ctr">
                      <a:solidFill>
                        <a:schemeClr val="accent2">
                          <a:lumMod val="20000"/>
                          <a:lumOff val="8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254247958"/>
                  </a:ext>
                </a:extLst>
              </a:tr>
              <a:tr h="744043">
                <a:tc>
                  <a:txBody>
                    <a:bodyPr/>
                    <a:lstStyle/>
                    <a:p>
                      <a:pPr algn="ctr" fontAlgn="b"/>
                      <a:r>
                        <a:rPr lang="en-US" altLang="zh-CN" sz="1100" u="none" strike="noStrike">
                          <a:effectLst/>
                        </a:rPr>
                        <a:t>12</a:t>
                      </a:r>
                      <a:r>
                        <a:rPr lang="zh-CN" altLang="en-US" sz="1100" u="none" strike="noStrike">
                          <a:effectLst/>
                        </a:rPr>
                        <a:t>月</a:t>
                      </a:r>
                      <a:r>
                        <a:rPr lang="en-US" altLang="zh-CN" sz="1100" u="none" strike="noStrike">
                          <a:effectLst/>
                        </a:rPr>
                        <a:t>29</a:t>
                      </a:r>
                      <a:r>
                        <a:rPr lang="zh-CN" altLang="en-US" sz="1100" u="none" strike="noStrike">
                          <a:effectLst/>
                        </a:rPr>
                        <a:t>日</a:t>
                      </a:r>
                      <a:r>
                        <a:rPr lang="en-US" altLang="zh-CN" sz="1100" u="none" strike="noStrike">
                          <a:effectLst/>
                        </a:rPr>
                        <a:t>-12</a:t>
                      </a:r>
                      <a:r>
                        <a:rPr lang="zh-CN" altLang="en-US" sz="1100" u="none" strike="noStrike">
                          <a:effectLst/>
                        </a:rPr>
                        <a:t>月</a:t>
                      </a:r>
                      <a:r>
                        <a:rPr lang="en-US" altLang="zh-CN" sz="1100" u="none" strike="noStrike">
                          <a:effectLst/>
                        </a:rPr>
                        <a:t>31</a:t>
                      </a:r>
                      <a:r>
                        <a:rPr lang="zh-CN" altLang="en-US" sz="1100" u="none" strike="noStrike">
                          <a:effectLst/>
                        </a:rPr>
                        <a:t>日</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0" marR="0" marT="0" marB="0" anchor="ctr">
                    <a:lnL w="9525" cap="flat" cmpd="sng" algn="ctr">
                      <a:solidFill>
                        <a:schemeClr val="accent2">
                          <a:lumMod val="20000"/>
                          <a:lumOff val="80000"/>
                        </a:schemeClr>
                      </a:solidFill>
                      <a:prstDash val="solid"/>
                      <a:round/>
                      <a:headEnd type="none" w="med" len="med"/>
                      <a:tailEnd type="none" w="med" len="med"/>
                    </a:lnL>
                    <a:lnR w="9525" cap="flat" cmpd="sng" algn="ctr">
                      <a:solidFill>
                        <a:schemeClr val="accent2">
                          <a:lumMod val="20000"/>
                          <a:lumOff val="80000"/>
                        </a:schemeClr>
                      </a:solidFill>
                      <a:prstDash val="solid"/>
                      <a:round/>
                      <a:headEnd type="none" w="med" len="med"/>
                      <a:tailEnd type="none" w="med" len="med"/>
                    </a:lnR>
                    <a:lnT w="9525" cap="flat" cmpd="sng" algn="ctr">
                      <a:solidFill>
                        <a:schemeClr val="accent2">
                          <a:lumMod val="20000"/>
                          <a:lumOff val="80000"/>
                        </a:schemeClr>
                      </a:solidFill>
                      <a:prstDash val="solid"/>
                      <a:round/>
                      <a:headEnd type="none" w="med" len="med"/>
                      <a:tailEnd type="none" w="med" len="med"/>
                    </a:lnT>
                    <a:lnB w="9525" cap="flat" cmpd="sng" algn="ctr">
                      <a:solidFill>
                        <a:schemeClr val="accent2">
                          <a:lumMod val="20000"/>
                          <a:lumOff val="80000"/>
                        </a:schemeClr>
                      </a:solidFill>
                      <a:prstDash val="solid"/>
                      <a:round/>
                      <a:headEnd type="none" w="med" len="med"/>
                      <a:tailEnd type="none" w="med" len="med"/>
                    </a:lnB>
                    <a:solidFill>
                      <a:schemeClr val="bg1"/>
                    </a:solidFill>
                  </a:tcPr>
                </a:tc>
                <a:tc>
                  <a:txBody>
                    <a:bodyPr/>
                    <a:lstStyle/>
                    <a:p>
                      <a:pPr algn="ctr" fontAlgn="b"/>
                      <a:r>
                        <a:rPr lang="en-US" altLang="zh-CN" sz="1100" u="none" strike="noStrike" dirty="0">
                          <a:effectLst/>
                        </a:rPr>
                        <a:t>[</a:t>
                      </a:r>
                      <a:r>
                        <a:rPr lang="zh-CN" altLang="en-US" sz="1100" u="none" strike="noStrike" dirty="0">
                          <a:effectLst/>
                        </a:rPr>
                        <a:t>跨</a:t>
                      </a:r>
                      <a:r>
                        <a:rPr lang="en-US" altLang="zh-CN" sz="1100" u="none" strike="noStrike" dirty="0">
                          <a:effectLst/>
                        </a:rPr>
                        <a:t>] </a:t>
                      </a:r>
                      <a:r>
                        <a:rPr lang="zh-CN" altLang="en-US" sz="1100" u="none" strike="noStrike" dirty="0">
                          <a:effectLst/>
                        </a:rPr>
                        <a:t>年货节</a:t>
                      </a: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0" marR="0" marT="0" marB="0" anchor="ctr">
                    <a:lnL w="9525" cap="flat" cmpd="sng" algn="ctr">
                      <a:solidFill>
                        <a:schemeClr val="accent2">
                          <a:lumMod val="20000"/>
                          <a:lumOff val="80000"/>
                        </a:schemeClr>
                      </a:solidFill>
                      <a:prstDash val="solid"/>
                      <a:round/>
                      <a:headEnd type="none" w="med" len="med"/>
                      <a:tailEnd type="none" w="med" len="med"/>
                    </a:lnL>
                    <a:lnR w="9525" cap="flat" cmpd="sng" algn="ctr">
                      <a:solidFill>
                        <a:schemeClr val="accent2">
                          <a:lumMod val="20000"/>
                          <a:lumOff val="80000"/>
                        </a:schemeClr>
                      </a:solidFill>
                      <a:prstDash val="solid"/>
                      <a:round/>
                      <a:headEnd type="none" w="med" len="med"/>
                      <a:tailEnd type="none" w="med" len="med"/>
                    </a:lnR>
                    <a:lnT w="9525" cap="flat" cmpd="sng" algn="ctr">
                      <a:solidFill>
                        <a:schemeClr val="accent2">
                          <a:lumMod val="20000"/>
                          <a:lumOff val="80000"/>
                        </a:schemeClr>
                      </a:solidFill>
                      <a:prstDash val="solid"/>
                      <a:round/>
                      <a:headEnd type="none" w="med" len="med"/>
                      <a:tailEnd type="none" w="med" len="med"/>
                    </a:lnT>
                    <a:lnB w="9525" cap="flat" cmpd="sng" algn="ctr">
                      <a:solidFill>
                        <a:schemeClr val="accent2">
                          <a:lumMod val="20000"/>
                          <a:lumOff val="80000"/>
                        </a:schemeClr>
                      </a:solidFill>
                      <a:prstDash val="solid"/>
                      <a:round/>
                      <a:headEnd type="none" w="med" len="med"/>
                      <a:tailEnd type="none" w="med" len="med"/>
                    </a:lnB>
                    <a:solidFill>
                      <a:schemeClr val="bg1"/>
                    </a:solidFill>
                  </a:tcPr>
                </a:tc>
                <a:tc>
                  <a:txBody>
                    <a:bodyPr/>
                    <a:lstStyle/>
                    <a:p>
                      <a:pPr algn="ctr" fontAlgn="ctr"/>
                      <a:r>
                        <a:rPr lang="en-US" altLang="zh-CN" sz="1100" u="none" strike="noStrike" dirty="0">
                          <a:effectLst/>
                        </a:rPr>
                        <a:t>6%</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0" marR="0" marT="0" marB="0" anchor="ctr">
                    <a:lnL w="9525" cap="flat" cmpd="sng" algn="ctr">
                      <a:solidFill>
                        <a:schemeClr val="accent2">
                          <a:lumMod val="20000"/>
                          <a:lumOff val="80000"/>
                        </a:schemeClr>
                      </a:solidFill>
                      <a:prstDash val="solid"/>
                      <a:round/>
                      <a:headEnd type="none" w="med" len="med"/>
                      <a:tailEnd type="none" w="med" len="med"/>
                    </a:lnL>
                    <a:lnR w="9525" cap="flat" cmpd="sng" algn="ctr">
                      <a:solidFill>
                        <a:schemeClr val="accent2">
                          <a:lumMod val="20000"/>
                          <a:lumOff val="80000"/>
                        </a:schemeClr>
                      </a:solidFill>
                      <a:prstDash val="solid"/>
                      <a:round/>
                      <a:headEnd type="none" w="med" len="med"/>
                      <a:tailEnd type="none" w="med" len="med"/>
                    </a:lnR>
                    <a:lnT w="9525" cap="flat" cmpd="sng" algn="ctr">
                      <a:solidFill>
                        <a:schemeClr val="accent2">
                          <a:lumMod val="20000"/>
                          <a:lumOff val="80000"/>
                        </a:schemeClr>
                      </a:solidFill>
                      <a:prstDash val="solid"/>
                      <a:round/>
                      <a:headEnd type="none" w="med" len="med"/>
                      <a:tailEnd type="none" w="med" len="med"/>
                    </a:lnT>
                    <a:lnB w="9525" cap="flat" cmpd="sng" algn="ctr">
                      <a:solidFill>
                        <a:schemeClr val="accent2">
                          <a:lumMod val="20000"/>
                          <a:lumOff val="8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205174339"/>
                  </a:ext>
                </a:extLst>
              </a:tr>
            </a:tbl>
          </a:graphicData>
        </a:graphic>
      </p:graphicFrame>
    </p:spTree>
    <p:extLst>
      <p:ext uri="{BB962C8B-B14F-4D97-AF65-F5344CB8AC3E}">
        <p14:creationId xmlns:p14="http://schemas.microsoft.com/office/powerpoint/2010/main" val="338101187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CE6997-9377-7243-9C24-AA1D7471F35D}"/>
              </a:ext>
            </a:extLst>
          </p:cNvPr>
          <p:cNvSpPr>
            <a:spLocks noGrp="1"/>
          </p:cNvSpPr>
          <p:nvPr>
            <p:ph type="title"/>
          </p:nvPr>
        </p:nvSpPr>
        <p:spPr/>
        <p:txBody>
          <a:bodyPr/>
          <a:lstStyle/>
          <a:p>
            <a:r>
              <a:rPr lang="x-none" dirty="0"/>
              <a:t>胶囊咖啡人群变化</a:t>
            </a:r>
          </a:p>
        </p:txBody>
      </p:sp>
      <p:sp>
        <p:nvSpPr>
          <p:cNvPr id="3" name="Text Placeholder 2">
            <a:extLst>
              <a:ext uri="{FF2B5EF4-FFF2-40B4-BE49-F238E27FC236}">
                <a16:creationId xmlns:a16="http://schemas.microsoft.com/office/drawing/2014/main" id="{68D5D68A-090D-DF4A-83B0-8FD78D03B6FB}"/>
              </a:ext>
            </a:extLst>
          </p:cNvPr>
          <p:cNvSpPr>
            <a:spLocks noGrp="1"/>
          </p:cNvSpPr>
          <p:nvPr>
            <p:ph type="body" sz="quarter" idx="10"/>
          </p:nvPr>
        </p:nvSpPr>
        <p:spPr/>
        <p:txBody>
          <a:bodyPr/>
          <a:lstStyle/>
          <a:p>
            <a:pPr>
              <a:lnSpc>
                <a:spcPct val="100000"/>
              </a:lnSpc>
            </a:pPr>
            <a:r>
              <a:rPr lang="en-US" altLang="zh-CN" dirty="0">
                <a:ea typeface="Microsoft YaHei" panose="020B0503020204020204" pitchFamily="34" charset="-122"/>
              </a:rPr>
              <a:t>Nespresso</a:t>
            </a:r>
            <a:r>
              <a:rPr lang="zh-CN" altLang="en-US" dirty="0">
                <a:ea typeface="Microsoft YaHei" panose="020B0503020204020204" pitchFamily="34" charset="-122"/>
              </a:rPr>
              <a:t>胶囊咖啡</a:t>
            </a:r>
            <a:r>
              <a:rPr lang="en-US" altLang="zh-CN" dirty="0">
                <a:ea typeface="Microsoft YaHei" panose="020B0503020204020204" pitchFamily="34" charset="-122"/>
              </a:rPr>
              <a:t>TA</a:t>
            </a:r>
            <a:r>
              <a:rPr lang="zh-CN" altLang="en-US" dirty="0">
                <a:ea typeface="Microsoft YaHei" panose="020B0503020204020204" pitchFamily="34" charset="-122"/>
              </a:rPr>
              <a:t>人群仍为</a:t>
            </a:r>
            <a:r>
              <a:rPr lang="en-US" altLang="zh-CN" dirty="0">
                <a:ea typeface="Microsoft YaHei" panose="020B0503020204020204" pitchFamily="34" charset="-122"/>
              </a:rPr>
              <a:t>30-44</a:t>
            </a:r>
            <a:r>
              <a:rPr lang="zh-CN" altLang="en-US" dirty="0">
                <a:ea typeface="Microsoft YaHei" panose="020B0503020204020204" pitchFamily="34" charset="-122"/>
              </a:rPr>
              <a:t>岁高线高消女性，但</a:t>
            </a:r>
            <a:r>
              <a:rPr lang="en-US" altLang="zh-CN" dirty="0">
                <a:ea typeface="Microsoft YaHei" panose="020B0503020204020204" pitchFamily="34" charset="-122"/>
              </a:rPr>
              <a:t>TA</a:t>
            </a:r>
            <a:r>
              <a:rPr lang="zh-CN" altLang="en-US" dirty="0">
                <a:ea typeface="Microsoft YaHei" panose="020B0503020204020204" pitchFamily="34" charset="-122"/>
              </a:rPr>
              <a:t>人群在行业中人数缩减；</a:t>
            </a:r>
            <a:endParaRPr lang="en-US" altLang="zh-CN" dirty="0">
              <a:ea typeface="Microsoft YaHei" panose="020B0503020204020204" pitchFamily="34" charset="-122"/>
            </a:endParaRPr>
          </a:p>
          <a:p>
            <a:pPr>
              <a:lnSpc>
                <a:spcPct val="100000"/>
              </a:lnSpc>
            </a:pPr>
            <a:r>
              <a:rPr lang="zh-CN" altLang="en-US" dirty="0">
                <a:ea typeface="Microsoft YaHei" panose="020B0503020204020204" pitchFamily="34" charset="-122"/>
              </a:rPr>
              <a:t>三线及以下人群或是趋势人群：或受咖啡机人群影响，三线及以下人群在行业中连续多月在人数上呈现正增长</a:t>
            </a:r>
            <a:endParaRPr lang="en-US" altLang="zh-CN" dirty="0">
              <a:ea typeface="Microsoft YaHei" panose="020B0503020204020204" pitchFamily="34" charset="-122"/>
            </a:endParaRPr>
          </a:p>
        </p:txBody>
      </p:sp>
      <p:sp>
        <p:nvSpPr>
          <p:cNvPr id="4" name="Text Placeholder 3">
            <a:extLst>
              <a:ext uri="{FF2B5EF4-FFF2-40B4-BE49-F238E27FC236}">
                <a16:creationId xmlns:a16="http://schemas.microsoft.com/office/drawing/2014/main" id="{59620CDE-C02A-F948-9DA2-28C0402053A3}"/>
              </a:ext>
            </a:extLst>
          </p:cNvPr>
          <p:cNvSpPr>
            <a:spLocks noGrp="1"/>
          </p:cNvSpPr>
          <p:nvPr>
            <p:ph type="body" sz="quarter" idx="11"/>
          </p:nvPr>
        </p:nvSpPr>
        <p:spPr/>
        <p:txBody>
          <a:bodyPr/>
          <a:lstStyle/>
          <a:p>
            <a:r>
              <a:t>数据来源：策略中心</a:t>
            </a:r>
          </a:p>
          <a:p>
            <a:r>
              <a:t>时间维度：2023.12</a:t>
            </a:r>
          </a:p>
        </p:txBody>
      </p:sp>
      <p:graphicFrame>
        <p:nvGraphicFramePr>
          <p:cNvPr id="6" name="图表 6">
            <a:extLst>
              <a:ext uri="{FF2B5EF4-FFF2-40B4-BE49-F238E27FC236}">
                <a16:creationId xmlns:a16="http://schemas.microsoft.com/office/drawing/2014/main" id="{61735449-7A46-F746-A2CD-2714EE7EE6AE}"/>
              </a:ext>
            </a:extLst>
          </p:cNvPr>
          <p:cNvGraphicFramePr/>
          <p:nvPr>
            <p:extLst>
              <p:ext uri="{D42A27DB-BD31-4B8C-83A1-F6EECF244321}">
                <p14:modId xmlns:p14="http://schemas.microsoft.com/office/powerpoint/2010/main" val="2785239440"/>
              </p:ext>
            </p:extLst>
          </p:nvPr>
        </p:nvGraphicFramePr>
        <p:xfrm>
          <a:off x="695999" y="1797055"/>
          <a:ext cx="10800000" cy="3933286"/>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7" name="表格 9">
            <a:extLst>
              <a:ext uri="{FF2B5EF4-FFF2-40B4-BE49-F238E27FC236}">
                <a16:creationId xmlns:a16="http://schemas.microsoft.com/office/drawing/2014/main" id="{8170269F-1607-AF4D-9CFF-F230412E7535}"/>
              </a:ext>
            </a:extLst>
          </p:cNvPr>
          <p:cNvGraphicFramePr>
            <a:graphicFrameLocks noGrp="1"/>
          </p:cNvGraphicFramePr>
          <p:nvPr>
            <p:extLst>
              <p:ext uri="{D42A27DB-BD31-4B8C-83A1-F6EECF244321}">
                <p14:modId xmlns:p14="http://schemas.microsoft.com/office/powerpoint/2010/main" val="3168112183"/>
              </p:ext>
            </p:extLst>
          </p:nvPr>
        </p:nvGraphicFramePr>
        <p:xfrm>
          <a:off x="282371" y="5765718"/>
          <a:ext cx="10800003" cy="449506"/>
        </p:xfrm>
        <a:graphic>
          <a:graphicData uri="http://schemas.openxmlformats.org/drawingml/2006/table">
            <a:tbl>
              <a:tblPr firstRow="1" bandRow="1">
                <a:tableStyleId>{5C22544A-7EE6-4342-B048-85BDC9FD1C3A}</a:tableStyleId>
              </a:tblPr>
              <a:tblGrid>
                <a:gridCol w="414221">
                  <a:extLst>
                    <a:ext uri="{9D8B030D-6E8A-4147-A177-3AD203B41FA5}">
                      <a16:colId xmlns:a16="http://schemas.microsoft.com/office/drawing/2014/main" val="3571041192"/>
                    </a:ext>
                  </a:extLst>
                </a:gridCol>
                <a:gridCol w="420142">
                  <a:extLst>
                    <a:ext uri="{9D8B030D-6E8A-4147-A177-3AD203B41FA5}">
                      <a16:colId xmlns:a16="http://schemas.microsoft.com/office/drawing/2014/main" val="260454174"/>
                    </a:ext>
                  </a:extLst>
                </a:gridCol>
                <a:gridCol w="498282">
                  <a:extLst>
                    <a:ext uri="{9D8B030D-6E8A-4147-A177-3AD203B41FA5}">
                      <a16:colId xmlns:a16="http://schemas.microsoft.com/office/drawing/2014/main" val="3847526139"/>
                    </a:ext>
                  </a:extLst>
                </a:gridCol>
                <a:gridCol w="498282">
                  <a:extLst>
                    <a:ext uri="{9D8B030D-6E8A-4147-A177-3AD203B41FA5}">
                      <a16:colId xmlns:a16="http://schemas.microsoft.com/office/drawing/2014/main" val="3751921421"/>
                    </a:ext>
                  </a:extLst>
                </a:gridCol>
                <a:gridCol w="498282">
                  <a:extLst>
                    <a:ext uri="{9D8B030D-6E8A-4147-A177-3AD203B41FA5}">
                      <a16:colId xmlns:a16="http://schemas.microsoft.com/office/drawing/2014/main" val="3349848825"/>
                    </a:ext>
                  </a:extLst>
                </a:gridCol>
                <a:gridCol w="498282">
                  <a:extLst>
                    <a:ext uri="{9D8B030D-6E8A-4147-A177-3AD203B41FA5}">
                      <a16:colId xmlns:a16="http://schemas.microsoft.com/office/drawing/2014/main" val="567222659"/>
                    </a:ext>
                  </a:extLst>
                </a:gridCol>
                <a:gridCol w="498282">
                  <a:extLst>
                    <a:ext uri="{9D8B030D-6E8A-4147-A177-3AD203B41FA5}">
                      <a16:colId xmlns:a16="http://schemas.microsoft.com/office/drawing/2014/main" val="2391516373"/>
                    </a:ext>
                  </a:extLst>
                </a:gridCol>
                <a:gridCol w="498282">
                  <a:extLst>
                    <a:ext uri="{9D8B030D-6E8A-4147-A177-3AD203B41FA5}">
                      <a16:colId xmlns:a16="http://schemas.microsoft.com/office/drawing/2014/main" val="3028846577"/>
                    </a:ext>
                  </a:extLst>
                </a:gridCol>
                <a:gridCol w="498282">
                  <a:extLst>
                    <a:ext uri="{9D8B030D-6E8A-4147-A177-3AD203B41FA5}">
                      <a16:colId xmlns:a16="http://schemas.microsoft.com/office/drawing/2014/main" val="3405185712"/>
                    </a:ext>
                  </a:extLst>
                </a:gridCol>
                <a:gridCol w="498282">
                  <a:extLst>
                    <a:ext uri="{9D8B030D-6E8A-4147-A177-3AD203B41FA5}">
                      <a16:colId xmlns:a16="http://schemas.microsoft.com/office/drawing/2014/main" val="2230875991"/>
                    </a:ext>
                  </a:extLst>
                </a:gridCol>
                <a:gridCol w="498282">
                  <a:extLst>
                    <a:ext uri="{9D8B030D-6E8A-4147-A177-3AD203B41FA5}">
                      <a16:colId xmlns:a16="http://schemas.microsoft.com/office/drawing/2014/main" val="2489983346"/>
                    </a:ext>
                  </a:extLst>
                </a:gridCol>
                <a:gridCol w="498282">
                  <a:extLst>
                    <a:ext uri="{9D8B030D-6E8A-4147-A177-3AD203B41FA5}">
                      <a16:colId xmlns:a16="http://schemas.microsoft.com/office/drawing/2014/main" val="2453806218"/>
                    </a:ext>
                  </a:extLst>
                </a:gridCol>
                <a:gridCol w="498282">
                  <a:extLst>
                    <a:ext uri="{9D8B030D-6E8A-4147-A177-3AD203B41FA5}">
                      <a16:colId xmlns:a16="http://schemas.microsoft.com/office/drawing/2014/main" val="3521635278"/>
                    </a:ext>
                  </a:extLst>
                </a:gridCol>
                <a:gridCol w="498282">
                  <a:extLst>
                    <a:ext uri="{9D8B030D-6E8A-4147-A177-3AD203B41FA5}">
                      <a16:colId xmlns:a16="http://schemas.microsoft.com/office/drawing/2014/main" val="3185571266"/>
                    </a:ext>
                  </a:extLst>
                </a:gridCol>
                <a:gridCol w="498282">
                  <a:extLst>
                    <a:ext uri="{9D8B030D-6E8A-4147-A177-3AD203B41FA5}">
                      <a16:colId xmlns:a16="http://schemas.microsoft.com/office/drawing/2014/main" val="1407159555"/>
                    </a:ext>
                  </a:extLst>
                </a:gridCol>
                <a:gridCol w="498282">
                  <a:extLst>
                    <a:ext uri="{9D8B030D-6E8A-4147-A177-3AD203B41FA5}">
                      <a16:colId xmlns:a16="http://schemas.microsoft.com/office/drawing/2014/main" val="416460474"/>
                    </a:ext>
                  </a:extLst>
                </a:gridCol>
                <a:gridCol w="498282">
                  <a:extLst>
                    <a:ext uri="{9D8B030D-6E8A-4147-A177-3AD203B41FA5}">
                      <a16:colId xmlns:a16="http://schemas.microsoft.com/office/drawing/2014/main" val="1911168994"/>
                    </a:ext>
                  </a:extLst>
                </a:gridCol>
                <a:gridCol w="498282">
                  <a:extLst>
                    <a:ext uri="{9D8B030D-6E8A-4147-A177-3AD203B41FA5}">
                      <a16:colId xmlns:a16="http://schemas.microsoft.com/office/drawing/2014/main" val="1344619508"/>
                    </a:ext>
                  </a:extLst>
                </a:gridCol>
                <a:gridCol w="498282">
                  <a:extLst>
                    <a:ext uri="{9D8B030D-6E8A-4147-A177-3AD203B41FA5}">
                      <a16:colId xmlns:a16="http://schemas.microsoft.com/office/drawing/2014/main" val="1908247079"/>
                    </a:ext>
                  </a:extLst>
                </a:gridCol>
                <a:gridCol w="498282">
                  <a:extLst>
                    <a:ext uri="{9D8B030D-6E8A-4147-A177-3AD203B41FA5}">
                      <a16:colId xmlns:a16="http://schemas.microsoft.com/office/drawing/2014/main" val="4122920119"/>
                    </a:ext>
                  </a:extLst>
                </a:gridCol>
                <a:gridCol w="498282">
                  <a:extLst>
                    <a:ext uri="{9D8B030D-6E8A-4147-A177-3AD203B41FA5}">
                      <a16:colId xmlns:a16="http://schemas.microsoft.com/office/drawing/2014/main" val="193981616"/>
                    </a:ext>
                  </a:extLst>
                </a:gridCol>
                <a:gridCol w="498282">
                  <a:extLst>
                    <a:ext uri="{9D8B030D-6E8A-4147-A177-3AD203B41FA5}">
                      <a16:colId xmlns:a16="http://schemas.microsoft.com/office/drawing/2014/main" val="59175416"/>
                    </a:ext>
                  </a:extLst>
                </a:gridCol>
              </a:tblGrid>
              <a:tr h="224753">
                <a:tc rowSpan="2">
                  <a:txBody>
                    <a:bodyPr/>
                    <a:lstStyle/>
                    <a:p>
                      <a:pPr algn="ctr"/>
                      <a:r>
                        <a:rPr lang="zh-CN" altLang="en-US" sz="800" b="1" dirty="0">
                          <a:solidFill>
                            <a:schemeClr val="tx1"/>
                          </a:solidFill>
                          <a:latin typeface="+mn-ea"/>
                          <a:ea typeface="+mn-ea"/>
                        </a:rPr>
                        <a:t>人数</a:t>
                      </a:r>
                      <a:endParaRPr lang="en-US" altLang="zh-CN" sz="800" b="1" dirty="0">
                        <a:solidFill>
                          <a:schemeClr val="tx1"/>
                        </a:solidFill>
                        <a:latin typeface="+mn-ea"/>
                        <a:ea typeface="+mn-ea"/>
                      </a:endParaRPr>
                    </a:p>
                    <a:p>
                      <a:pPr algn="ctr"/>
                      <a:r>
                        <a:rPr lang="zh-CN" altLang="en-US" sz="800" b="1" dirty="0">
                          <a:solidFill>
                            <a:schemeClr val="tx1"/>
                          </a:solidFill>
                          <a:latin typeface="+mn-ea"/>
                          <a:ea typeface="+mn-ea"/>
                        </a:rPr>
                        <a:t>同比</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800" b="1" dirty="0">
                          <a:solidFill>
                            <a:schemeClr val="tx1"/>
                          </a:solidFill>
                          <a:latin typeface="+mn-ea"/>
                          <a:ea typeface="+mn-ea"/>
                        </a:rPr>
                        <a:t>店铺</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-39%</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-47%</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-40%</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-47%</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-44%</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-46%</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-46%</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-49%</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dirty="0">
                          <a:solidFill>
                            <a:srgbClr val="C00000"/>
                          </a:solidFill>
                          <a:effectLst/>
                          <a:latin typeface="+mn-ea"/>
                          <a:ea typeface="+mn-ea"/>
                        </a:rPr>
                        <a:t>-41%</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-46%</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-45%</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-43%</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-48%</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-42%</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-46%</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-37%</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-48%</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-49%</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-51%</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-43%</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1570516781"/>
                  </a:ext>
                </a:extLst>
              </a:tr>
              <a:tr h="224753">
                <a:tc vMerge="1">
                  <a:txBody>
                    <a:bodyPr/>
                    <a:lstStyle/>
                    <a:p>
                      <a:pPr algn="ctr"/>
                      <a:endParaRPr lang="zh-CN" altLang="en-US" sz="1000" b="1" dirty="0">
                        <a:solidFill>
                          <a:schemeClr val="tx1"/>
                        </a:solidFill>
                        <a:latin typeface="+mn-ea"/>
                        <a:ea typeface="+mn-ea"/>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800" b="1" dirty="0">
                          <a:solidFill>
                            <a:schemeClr val="tx1"/>
                          </a:solidFill>
                          <a:latin typeface="+mn-ea"/>
                          <a:ea typeface="+mn-ea"/>
                        </a:rPr>
                        <a:t>行业</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-7%</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-7%</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49711E"/>
                          </a:solidFill>
                          <a:effectLst/>
                          <a:latin typeface="+mn-ea"/>
                          <a:ea typeface="+mn-ea"/>
                          <a:cs typeface="+mn-cs"/>
                        </a:rPr>
                        <a:t>+70%</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-3%</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-16%</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-16%</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-15%</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-12%</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dirty="0">
                          <a:solidFill>
                            <a:srgbClr val="C00000"/>
                          </a:solidFill>
                          <a:effectLst/>
                          <a:latin typeface="+mn-ea"/>
                          <a:ea typeface="+mn-ea"/>
                        </a:rPr>
                        <a:t>-4%</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-16%</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-3%</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-0.4%</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49711E"/>
                          </a:solidFill>
                          <a:effectLst/>
                          <a:latin typeface="+mn-ea"/>
                          <a:ea typeface="+mn-ea"/>
                          <a:cs typeface="+mn-cs"/>
                        </a:rPr>
                        <a:t>+9%</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49711E"/>
                          </a:solidFill>
                          <a:effectLst/>
                          <a:latin typeface="+mn-ea"/>
                          <a:ea typeface="+mn-ea"/>
                          <a:cs typeface="+mn-cs"/>
                        </a:rPr>
                        <a:t>+9%</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49711E"/>
                          </a:solidFill>
                          <a:effectLst/>
                          <a:latin typeface="+mn-ea"/>
                          <a:ea typeface="+mn-ea"/>
                          <a:cs typeface="+mn-cs"/>
                        </a:rPr>
                        <a:t>+1.1%</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49711E"/>
                          </a:solidFill>
                          <a:effectLst/>
                          <a:latin typeface="+mn-ea"/>
                          <a:ea typeface="+mn-ea"/>
                          <a:cs typeface="+mn-cs"/>
                        </a:rPr>
                        <a:t>+103%</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49711E"/>
                          </a:solidFill>
                          <a:effectLst/>
                          <a:latin typeface="+mn-ea"/>
                          <a:ea typeface="+mn-ea"/>
                          <a:cs typeface="+mn-cs"/>
                        </a:rPr>
                        <a:t>+30%</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49711E"/>
                          </a:solidFill>
                          <a:effectLst/>
                          <a:latin typeface="+mn-ea"/>
                          <a:ea typeface="+mn-ea"/>
                          <a:cs typeface="+mn-cs"/>
                        </a:rPr>
                        <a:t>+4%</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-11%</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-21%</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3386514957"/>
                  </a:ext>
                </a:extLst>
              </a:tr>
            </a:tbl>
          </a:graphicData>
        </a:graphic>
      </p:graphicFrame>
    </p:spTree>
    <p:extLst>
      <p:ext uri="{BB962C8B-B14F-4D97-AF65-F5344CB8AC3E}">
        <p14:creationId xmlns:p14="http://schemas.microsoft.com/office/powerpoint/2010/main" val="68855107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66D73B-539D-F048-B066-A98C3253329E}"/>
              </a:ext>
            </a:extLst>
          </p:cNvPr>
          <p:cNvSpPr>
            <a:spLocks noGrp="1"/>
          </p:cNvSpPr>
          <p:nvPr>
            <p:ph type="title"/>
          </p:nvPr>
        </p:nvSpPr>
        <p:spPr/>
        <p:txBody>
          <a:bodyPr/>
          <a:lstStyle/>
          <a:p>
            <a:r>
              <a:rPr lang="x-none" dirty="0"/>
              <a:t>胶囊咖啡新老客购买人群画像</a:t>
            </a:r>
          </a:p>
        </p:txBody>
      </p:sp>
      <p:sp>
        <p:nvSpPr>
          <p:cNvPr id="3" name="Text Placeholder 2">
            <a:extLst>
              <a:ext uri="{FF2B5EF4-FFF2-40B4-BE49-F238E27FC236}">
                <a16:creationId xmlns:a16="http://schemas.microsoft.com/office/drawing/2014/main" id="{87B34A74-ABD9-854B-A398-A8D53190EA4D}"/>
              </a:ext>
            </a:extLst>
          </p:cNvPr>
          <p:cNvSpPr>
            <a:spLocks noGrp="1"/>
          </p:cNvSpPr>
          <p:nvPr>
            <p:ph type="body" sz="quarter" idx="10"/>
          </p:nvPr>
        </p:nvSpPr>
        <p:spPr/>
        <p:txBody>
          <a:bodyPr/>
          <a:lstStyle/>
          <a:p>
            <a:pPr>
              <a:lnSpc>
                <a:spcPct val="100000"/>
              </a:lnSpc>
            </a:pPr>
            <a:r>
              <a:rPr lang="zh-CN" altLang="en-US" dirty="0">
                <a:ea typeface="Microsoft YaHei" panose="020B0503020204020204" pitchFamily="34" charset="-122"/>
              </a:rPr>
              <a:t>与品牌老客相比，新客在准</a:t>
            </a:r>
            <a:r>
              <a:rPr lang="en-US" altLang="zh-CN" dirty="0">
                <a:ea typeface="Microsoft YaHei" panose="020B0503020204020204" pitchFamily="34" charset="-122"/>
              </a:rPr>
              <a:t>1</a:t>
            </a:r>
            <a:r>
              <a:rPr lang="zh-CN" altLang="en-US" dirty="0">
                <a:ea typeface="Microsoft YaHei" panose="020B0503020204020204" pitchFamily="34" charset="-122"/>
              </a:rPr>
              <a:t>线城市、消费力等级</a:t>
            </a:r>
            <a:r>
              <a:rPr lang="en-US" altLang="zh-CN" dirty="0">
                <a:ea typeface="Microsoft YaHei" panose="020B0503020204020204" pitchFamily="34" charset="-122"/>
              </a:rPr>
              <a:t>L2-4</a:t>
            </a:r>
            <a:r>
              <a:rPr lang="zh-CN" altLang="en-US" dirty="0">
                <a:ea typeface="Microsoft YaHei" panose="020B0503020204020204" pitchFamily="34" charset="-122"/>
              </a:rPr>
              <a:t>人群占比提升；</a:t>
            </a:r>
            <a:endParaRPr lang="en-US" altLang="zh-CN" dirty="0">
              <a:ea typeface="Microsoft YaHei" panose="020B0503020204020204" pitchFamily="34" charset="-122"/>
            </a:endParaRPr>
          </a:p>
          <a:p>
            <a:pPr>
              <a:lnSpc>
                <a:spcPct val="100000"/>
              </a:lnSpc>
            </a:pPr>
            <a:r>
              <a:rPr lang="zh-CN" altLang="en-US" dirty="0">
                <a:ea typeface="Microsoft YaHei" panose="020B0503020204020204" pitchFamily="34" charset="-122"/>
              </a:rPr>
              <a:t>胶囊咖啡品牌新客趋于年长：与前几月平销期（</a:t>
            </a:r>
            <a:r>
              <a:rPr lang="en-US" altLang="zh-CN" dirty="0">
                <a:ea typeface="Microsoft YaHei" panose="020B0503020204020204" pitchFamily="34" charset="-122"/>
              </a:rPr>
              <a:t>7-9</a:t>
            </a:r>
            <a:r>
              <a:rPr lang="zh-CN" altLang="en-US" dirty="0">
                <a:ea typeface="Microsoft YaHei" panose="020B0503020204020204" pitchFamily="34" charset="-122"/>
              </a:rPr>
              <a:t>月）相比，</a:t>
            </a:r>
            <a:r>
              <a:rPr lang="en-US" dirty="0">
                <a:ea typeface="Microsoft YaHei" panose="020B0503020204020204" pitchFamily="34" charset="-122"/>
              </a:rPr>
              <a:t>35</a:t>
            </a:r>
            <a:r>
              <a:rPr lang="zh-CN" altLang="en-US" dirty="0">
                <a:ea typeface="Microsoft YaHei" panose="020B0503020204020204" pitchFamily="34" charset="-122"/>
              </a:rPr>
              <a:t>岁及以上人群占比提升（</a:t>
            </a:r>
            <a:r>
              <a:rPr lang="en-US" altLang="zh-CN" dirty="0">
                <a:ea typeface="Microsoft YaHei" panose="020B0503020204020204" pitchFamily="34" charset="-122"/>
              </a:rPr>
              <a:t>2%~8%</a:t>
            </a:r>
            <a:r>
              <a:rPr lang="zh-CN" altLang="en-US" dirty="0">
                <a:ea typeface="Microsoft YaHei" panose="020B0503020204020204" pitchFamily="34" charset="-122"/>
              </a:rPr>
              <a:t>），后续或可抓住这一部分人群进行针对性拉新</a:t>
            </a:r>
            <a:endParaRPr lang="x-none" dirty="0">
              <a:ea typeface="Microsoft YaHei" panose="020B0503020204020204" pitchFamily="34" charset="-122"/>
            </a:endParaRPr>
          </a:p>
        </p:txBody>
      </p:sp>
      <p:sp>
        <p:nvSpPr>
          <p:cNvPr id="4" name="Text Placeholder 3">
            <a:extLst>
              <a:ext uri="{FF2B5EF4-FFF2-40B4-BE49-F238E27FC236}">
                <a16:creationId xmlns:a16="http://schemas.microsoft.com/office/drawing/2014/main" id="{17AF4E41-BBFE-B242-8362-3C40566E0E13}"/>
              </a:ext>
            </a:extLst>
          </p:cNvPr>
          <p:cNvSpPr>
            <a:spLocks noGrp="1"/>
          </p:cNvSpPr>
          <p:nvPr>
            <p:ph type="body" sz="quarter" idx="11"/>
          </p:nvPr>
        </p:nvSpPr>
        <p:spPr/>
        <p:txBody>
          <a:bodyPr/>
          <a:lstStyle/>
          <a:p>
            <a:r>
              <a:rPr dirty="0" err="1"/>
              <a:t>数据来源</a:t>
            </a:r>
            <a:r>
              <a:rPr dirty="0"/>
              <a:t>：</a:t>
            </a:r>
            <a:r>
              <a:rPr lang="zh-CN" altLang="en-US" dirty="0"/>
              <a:t>达摩盘</a:t>
            </a:r>
            <a:endParaRPr dirty="0"/>
          </a:p>
          <a:p>
            <a:r>
              <a:rPr dirty="0"/>
              <a:t>时间维度：2023.12</a:t>
            </a:r>
          </a:p>
          <a:p>
            <a:r>
              <a:rPr dirty="0"/>
              <a:t>*店铺胶囊咖啡品牌新客-当月购买店铺胶囊咖啡差前365天购买品牌产品；</a:t>
            </a:r>
          </a:p>
          <a:p>
            <a:r>
              <a:rPr dirty="0"/>
              <a:t>店铺胶囊咖啡品牌老客-当月购买店铺胶囊咖啡交前365天购买品牌产品</a:t>
            </a:r>
          </a:p>
        </p:txBody>
      </p:sp>
      <p:graphicFrame>
        <p:nvGraphicFramePr>
          <p:cNvPr id="6" name="图表 4">
            <a:extLst>
              <a:ext uri="{FF2B5EF4-FFF2-40B4-BE49-F238E27FC236}">
                <a16:creationId xmlns:a16="http://schemas.microsoft.com/office/drawing/2014/main" id="{2762C67C-28AA-3446-A65D-C5C872A7921D}"/>
              </a:ext>
            </a:extLst>
          </p:cNvPr>
          <p:cNvGraphicFramePr/>
          <p:nvPr>
            <p:extLst>
              <p:ext uri="{D42A27DB-BD31-4B8C-83A1-F6EECF244321}">
                <p14:modId xmlns:p14="http://schemas.microsoft.com/office/powerpoint/2010/main" val="1439848650"/>
              </p:ext>
            </p:extLst>
          </p:nvPr>
        </p:nvGraphicFramePr>
        <p:xfrm>
          <a:off x="335999" y="1950341"/>
          <a:ext cx="11520000" cy="43200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42737262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5B3034-CB85-4C4F-9BFB-538D4D49EF28}"/>
              </a:ext>
            </a:extLst>
          </p:cNvPr>
          <p:cNvSpPr>
            <a:spLocks noGrp="1"/>
          </p:cNvSpPr>
          <p:nvPr>
            <p:ph type="title"/>
          </p:nvPr>
        </p:nvSpPr>
        <p:spPr/>
        <p:txBody>
          <a:bodyPr/>
          <a:lstStyle/>
          <a:p>
            <a:r>
              <a:rPr lang="x-none" dirty="0"/>
              <a:t>店铺胶囊咖啡品牌新客来源</a:t>
            </a:r>
          </a:p>
        </p:txBody>
      </p:sp>
      <p:sp>
        <p:nvSpPr>
          <p:cNvPr id="3" name="Text Placeholder 2">
            <a:extLst>
              <a:ext uri="{FF2B5EF4-FFF2-40B4-BE49-F238E27FC236}">
                <a16:creationId xmlns:a16="http://schemas.microsoft.com/office/drawing/2014/main" id="{34745029-ED81-0640-85E1-F73B8F22BEBE}"/>
              </a:ext>
            </a:extLst>
          </p:cNvPr>
          <p:cNvSpPr>
            <a:spLocks noGrp="1"/>
          </p:cNvSpPr>
          <p:nvPr>
            <p:ph type="body" sz="quarter" idx="10"/>
          </p:nvPr>
        </p:nvSpPr>
        <p:spPr/>
        <p:txBody>
          <a:bodyPr/>
          <a:lstStyle/>
          <a:p>
            <a:pPr>
              <a:lnSpc>
                <a:spcPct val="100000"/>
              </a:lnSpc>
            </a:pPr>
            <a:r>
              <a:rPr lang="zh-CN" altLang="en-US" dirty="0">
                <a:ea typeface="Microsoft YaHei" panose="020B0503020204020204" pitchFamily="34" charset="-122"/>
              </a:rPr>
              <a:t>从新客偏好类目看，胶囊咖啡新客注重生活品质，且重视自身健康管理，品质与健康或可作为商品主要沟通点；</a:t>
            </a:r>
            <a:endParaRPr lang="en-US" altLang="zh-CN" dirty="0">
              <a:ea typeface="Microsoft YaHei" panose="020B0503020204020204" pitchFamily="34" charset="-122"/>
            </a:endParaRPr>
          </a:p>
          <a:p>
            <a:pPr>
              <a:lnSpc>
                <a:spcPct val="100000"/>
              </a:lnSpc>
            </a:pPr>
            <a:r>
              <a:rPr lang="zh-CN" altLang="en-US" dirty="0">
                <a:ea typeface="Microsoft YaHei" panose="020B0503020204020204" pitchFamily="34" charset="-122"/>
              </a:rPr>
              <a:t>近半年胶囊咖啡新客来源中新增自用闲置转让及餐饮具类目，后需可加入跨类目拉新方向中；</a:t>
            </a:r>
            <a:endParaRPr lang="en-US" altLang="zh-CN" dirty="0">
              <a:ea typeface="Microsoft YaHei" panose="020B0503020204020204" pitchFamily="34" charset="-122"/>
            </a:endParaRPr>
          </a:p>
          <a:p>
            <a:pPr>
              <a:lnSpc>
                <a:spcPct val="100000"/>
              </a:lnSpc>
            </a:pPr>
            <a:endParaRPr lang="x-none" dirty="0">
              <a:ea typeface="Microsoft YaHei" panose="020B0503020204020204" pitchFamily="34" charset="-122"/>
            </a:endParaRPr>
          </a:p>
        </p:txBody>
      </p:sp>
      <p:sp>
        <p:nvSpPr>
          <p:cNvPr id="4" name="Text Placeholder 3">
            <a:extLst>
              <a:ext uri="{FF2B5EF4-FFF2-40B4-BE49-F238E27FC236}">
                <a16:creationId xmlns:a16="http://schemas.microsoft.com/office/drawing/2014/main" id="{250509ED-06B4-8A49-9109-670E40841379}"/>
              </a:ext>
            </a:extLst>
          </p:cNvPr>
          <p:cNvSpPr>
            <a:spLocks noGrp="1"/>
          </p:cNvSpPr>
          <p:nvPr>
            <p:ph type="body" sz="quarter" idx="11"/>
          </p:nvPr>
        </p:nvSpPr>
        <p:spPr/>
        <p:txBody>
          <a:bodyPr/>
          <a:lstStyle/>
          <a:p>
            <a:r>
              <a:t>数据来源：策略中心</a:t>
            </a:r>
          </a:p>
          <a:p>
            <a:r>
              <a:t>时间维度：2023.12</a:t>
            </a:r>
          </a:p>
          <a:p>
            <a:r>
              <a:t>*新客来源：近180d店铺胶囊咖啡品牌新客在前一个周期产生的购买行为；排名为占比超过20%类目按照TGI排序得到</a:t>
            </a:r>
          </a:p>
        </p:txBody>
      </p:sp>
      <p:graphicFrame>
        <p:nvGraphicFramePr>
          <p:cNvPr id="5" name="图表 8">
            <a:extLst>
              <a:ext uri="{FF2B5EF4-FFF2-40B4-BE49-F238E27FC236}">
                <a16:creationId xmlns:a16="http://schemas.microsoft.com/office/drawing/2014/main" id="{F10990B5-FFFE-BA4A-AEA5-B7AF7FAAC223}"/>
              </a:ext>
            </a:extLst>
          </p:cNvPr>
          <p:cNvGraphicFramePr/>
          <p:nvPr>
            <p:extLst>
              <p:ext uri="{D42A27DB-BD31-4B8C-83A1-F6EECF244321}">
                <p14:modId xmlns:p14="http://schemas.microsoft.com/office/powerpoint/2010/main" val="1915077508"/>
              </p:ext>
            </p:extLst>
          </p:nvPr>
        </p:nvGraphicFramePr>
        <p:xfrm>
          <a:off x="3250381" y="2380969"/>
          <a:ext cx="620927" cy="3499495"/>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 name="表格 11">
            <a:extLst>
              <a:ext uri="{FF2B5EF4-FFF2-40B4-BE49-F238E27FC236}">
                <a16:creationId xmlns:a16="http://schemas.microsoft.com/office/drawing/2014/main" id="{F122541B-8C2A-0641-B7B1-ADFC10E639A5}"/>
              </a:ext>
            </a:extLst>
          </p:cNvPr>
          <p:cNvGraphicFramePr>
            <a:graphicFrameLocks noGrp="1"/>
          </p:cNvGraphicFramePr>
          <p:nvPr>
            <p:extLst>
              <p:ext uri="{D42A27DB-BD31-4B8C-83A1-F6EECF244321}">
                <p14:modId xmlns:p14="http://schemas.microsoft.com/office/powerpoint/2010/main" val="3563447117"/>
              </p:ext>
            </p:extLst>
          </p:nvPr>
        </p:nvGraphicFramePr>
        <p:xfrm>
          <a:off x="694719" y="1763857"/>
          <a:ext cx="10241560" cy="4057524"/>
        </p:xfrm>
        <a:graphic>
          <a:graphicData uri="http://schemas.openxmlformats.org/drawingml/2006/table">
            <a:tbl>
              <a:tblPr/>
              <a:tblGrid>
                <a:gridCol w="2270203">
                  <a:extLst>
                    <a:ext uri="{9D8B030D-6E8A-4147-A177-3AD203B41FA5}">
                      <a16:colId xmlns:a16="http://schemas.microsoft.com/office/drawing/2014/main" val="1043342360"/>
                    </a:ext>
                  </a:extLst>
                </a:gridCol>
                <a:gridCol w="952171">
                  <a:extLst>
                    <a:ext uri="{9D8B030D-6E8A-4147-A177-3AD203B41FA5}">
                      <a16:colId xmlns:a16="http://schemas.microsoft.com/office/drawing/2014/main" val="1524946126"/>
                    </a:ext>
                  </a:extLst>
                </a:gridCol>
                <a:gridCol w="1051240">
                  <a:extLst>
                    <a:ext uri="{9D8B030D-6E8A-4147-A177-3AD203B41FA5}">
                      <a16:colId xmlns:a16="http://schemas.microsoft.com/office/drawing/2014/main" val="1644432214"/>
                    </a:ext>
                  </a:extLst>
                </a:gridCol>
                <a:gridCol w="1902953">
                  <a:extLst>
                    <a:ext uri="{9D8B030D-6E8A-4147-A177-3AD203B41FA5}">
                      <a16:colId xmlns:a16="http://schemas.microsoft.com/office/drawing/2014/main" val="2063711748"/>
                    </a:ext>
                  </a:extLst>
                </a:gridCol>
                <a:gridCol w="4064993">
                  <a:extLst>
                    <a:ext uri="{9D8B030D-6E8A-4147-A177-3AD203B41FA5}">
                      <a16:colId xmlns:a16="http://schemas.microsoft.com/office/drawing/2014/main" val="3962573347"/>
                    </a:ext>
                  </a:extLst>
                </a:gridCol>
              </a:tblGrid>
              <a:tr h="338127">
                <a:tc gridSpan="5">
                  <a:txBody>
                    <a:bodyPr/>
                    <a:lstStyle/>
                    <a:p>
                      <a:pPr algn="ctr" fontAlgn="ctr" latinLnBrk="0"/>
                      <a:r>
                        <a:rPr lang="zh-CN" altLang="en-US" sz="1100" b="1" i="0" dirty="0">
                          <a:solidFill>
                            <a:schemeClr val="bg1"/>
                          </a:solidFill>
                          <a:effectLst/>
                          <a:latin typeface="+mn-ea"/>
                          <a:ea typeface="+mn-ea"/>
                        </a:rPr>
                        <a:t>近半年胶囊咖啡品牌新客来源（按</a:t>
                      </a:r>
                      <a:r>
                        <a:rPr lang="en-US" altLang="zh-CN" sz="1100" b="1" i="0" dirty="0">
                          <a:solidFill>
                            <a:schemeClr val="bg1"/>
                          </a:solidFill>
                          <a:effectLst/>
                          <a:latin typeface="+mn-ea"/>
                          <a:ea typeface="+mn-ea"/>
                        </a:rPr>
                        <a:t>TGI</a:t>
                      </a:r>
                      <a:r>
                        <a:rPr lang="zh-CN" altLang="en-US" sz="1100" b="1" i="0" dirty="0">
                          <a:solidFill>
                            <a:schemeClr val="bg1"/>
                          </a:solidFill>
                          <a:effectLst/>
                          <a:latin typeface="+mn-ea"/>
                          <a:ea typeface="+mn-ea"/>
                        </a:rPr>
                        <a:t>排序）</a:t>
                      </a: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solidFill>
                  </a:tcPr>
                </a:tc>
                <a:tc hMerge="1">
                  <a:txBody>
                    <a:bodyPr/>
                    <a:lstStyle/>
                    <a:p>
                      <a:endParaRPr lang="zh-CN" altLang="en-US"/>
                    </a:p>
                  </a:txBody>
                  <a:tcPr>
                    <a:lnL w="12700" cmpd="sng">
                      <a:noFill/>
                      <a:prstDash val="solid"/>
                    </a:lnL>
                  </a:tcPr>
                </a:tc>
                <a:tc hMerge="1">
                  <a:txBody>
                    <a:bodyPr/>
                    <a:lstStyle/>
                    <a:p>
                      <a:endParaRPr lang="zh-CN" altLang="en-US"/>
                    </a:p>
                  </a:txBody>
                  <a:tcPr/>
                </a:tc>
                <a:tc hMerge="1">
                  <a:txBody>
                    <a:bodyPr/>
                    <a:lstStyle/>
                    <a:p>
                      <a:pPr algn="ctr" fontAlgn="ctr" latinLnBrk="0"/>
                      <a:endParaRPr lang="zh-CN" altLang="en-US" sz="1100" b="1" i="0" dirty="0">
                        <a:solidFill>
                          <a:schemeClr val="bg1"/>
                        </a:solidFill>
                        <a:effectLst/>
                        <a:latin typeface="+mn-ea"/>
                        <a:ea typeface="+mn-ea"/>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solidFill>
                  </a:tcPr>
                </a:tc>
                <a:tc hMerge="1">
                  <a:txBody>
                    <a:bodyPr/>
                    <a:lstStyle/>
                    <a:p>
                      <a:pPr algn="ctr" fontAlgn="ctr" latinLnBrk="0"/>
                      <a:endParaRPr lang="zh-CN" altLang="en-US" sz="1100" b="1" i="0" dirty="0">
                        <a:solidFill>
                          <a:schemeClr val="bg1"/>
                        </a:solidFill>
                        <a:effectLst/>
                        <a:latin typeface="+mn-ea"/>
                        <a:ea typeface="+mn-ea"/>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2654339556"/>
                  </a:ext>
                </a:extLst>
              </a:tr>
              <a:tr h="338127">
                <a:tc>
                  <a:txBody>
                    <a:bodyPr/>
                    <a:lstStyle/>
                    <a:p>
                      <a:pPr algn="ctr" fontAlgn="ctr"/>
                      <a:r>
                        <a:rPr lang="zh-CN" altLang="en-US" sz="1100" b="1" i="0" u="none" strike="noStrike">
                          <a:solidFill>
                            <a:srgbClr val="000000"/>
                          </a:solidFill>
                          <a:effectLst/>
                          <a:latin typeface="微软雅黑" panose="020B0503020204020204" pitchFamily="34" charset="-122"/>
                          <a:ea typeface="微软雅黑" panose="020B0503020204020204" pitchFamily="34" charset="-122"/>
                        </a:rPr>
                        <a:t>一级类目购买偏好</a:t>
                      </a:r>
                    </a:p>
                  </a:txBody>
                  <a:tcPr marL="0" marR="0" marT="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algn="ctr" fontAlgn="ctr"/>
                      <a:r>
                        <a:rPr lang="zh-CN" altLang="en-US" sz="1100" b="1" i="0" u="none" strike="noStrike">
                          <a:solidFill>
                            <a:srgbClr val="000000"/>
                          </a:solidFill>
                          <a:effectLst/>
                          <a:latin typeface="微软雅黑" panose="020B0503020204020204" pitchFamily="34" charset="-122"/>
                          <a:ea typeface="微软雅黑" panose="020B0503020204020204" pitchFamily="34" charset="-122"/>
                        </a:rPr>
                        <a:t>占比</a:t>
                      </a:r>
                    </a:p>
                  </a:txBody>
                  <a:tcPr marL="0" marR="0" marT="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mpd="sng">
                      <a:noFill/>
                      <a:prstDash val="soli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algn="ctr" fontAlgn="ctr"/>
                      <a:r>
                        <a:rPr lang="en-US" sz="1100" b="1" i="0" u="none" strike="noStrike">
                          <a:solidFill>
                            <a:srgbClr val="000000"/>
                          </a:solidFill>
                          <a:effectLst/>
                          <a:latin typeface="微软雅黑" panose="020B0503020204020204" pitchFamily="34" charset="-122"/>
                          <a:ea typeface="微软雅黑" panose="020B0503020204020204" pitchFamily="34" charset="-122"/>
                        </a:rPr>
                        <a:t>TGI</a:t>
                      </a:r>
                    </a:p>
                  </a:txBody>
                  <a:tcPr marL="0" marR="0" marT="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algn="ctr" fontAlgn="ctr"/>
                      <a:r>
                        <a:rPr lang="zh-CN" altLang="en-US" sz="1100" b="1" i="0" u="none" strike="noStrike">
                          <a:solidFill>
                            <a:srgbClr val="000000"/>
                          </a:solidFill>
                          <a:effectLst/>
                          <a:latin typeface="微软雅黑" panose="020B0503020204020204" pitchFamily="34" charset="-122"/>
                          <a:ea typeface="微软雅黑" panose="020B0503020204020204" pitchFamily="34" charset="-122"/>
                        </a:rPr>
                        <a:t>叶子类目</a:t>
                      </a:r>
                      <a:r>
                        <a:rPr lang="en-US" sz="1100" b="1" i="0" u="none" strike="noStrike">
                          <a:solidFill>
                            <a:srgbClr val="000000"/>
                          </a:solidFill>
                          <a:effectLst/>
                          <a:latin typeface="微软雅黑" panose="020B0503020204020204" pitchFamily="34" charset="-122"/>
                          <a:ea typeface="微软雅黑" panose="020B0503020204020204" pitchFamily="34" charset="-122"/>
                        </a:rPr>
                        <a:t>Top1 (</a:t>
                      </a:r>
                      <a:r>
                        <a:rPr lang="zh-CN" altLang="en-US" sz="1100" b="1" i="0" u="none" strike="noStrike">
                          <a:solidFill>
                            <a:srgbClr val="000000"/>
                          </a:solidFill>
                          <a:effectLst/>
                          <a:latin typeface="微软雅黑" panose="020B0503020204020204" pitchFamily="34" charset="-122"/>
                          <a:ea typeface="微软雅黑" panose="020B0503020204020204" pitchFamily="34" charset="-122"/>
                        </a:rPr>
                        <a:t>按</a:t>
                      </a:r>
                      <a:r>
                        <a:rPr lang="en-US" sz="1100" b="1" i="0" u="none" strike="noStrike">
                          <a:solidFill>
                            <a:srgbClr val="000000"/>
                          </a:solidFill>
                          <a:effectLst/>
                          <a:latin typeface="微软雅黑" panose="020B0503020204020204" pitchFamily="34" charset="-122"/>
                          <a:ea typeface="微软雅黑" panose="020B0503020204020204" pitchFamily="34" charset="-122"/>
                        </a:rPr>
                        <a:t>TGI)</a:t>
                      </a:r>
                    </a:p>
                  </a:txBody>
                  <a:tcPr marL="0" marR="0" marT="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algn="ctr" fontAlgn="ctr"/>
                      <a:r>
                        <a:rPr lang="zh-CN" altLang="en-US" sz="1100" b="1" i="0" u="none" strike="noStrike" dirty="0">
                          <a:solidFill>
                            <a:srgbClr val="000000"/>
                          </a:solidFill>
                          <a:effectLst/>
                          <a:latin typeface="微软雅黑" panose="020B0503020204020204" pitchFamily="34" charset="-122"/>
                          <a:ea typeface="微软雅黑" panose="020B0503020204020204" pitchFamily="34" charset="-122"/>
                        </a:rPr>
                        <a:t>偏好购买品牌</a:t>
                      </a:r>
                      <a:r>
                        <a:rPr lang="en-US" altLang="zh-CN" sz="1100" b="1" i="0" u="none" strike="noStrike" dirty="0">
                          <a:solidFill>
                            <a:srgbClr val="000000"/>
                          </a:solidFill>
                          <a:effectLst/>
                          <a:latin typeface="微软雅黑" panose="020B0503020204020204" pitchFamily="34" charset="-122"/>
                          <a:ea typeface="微软雅黑" panose="020B0503020204020204" pitchFamily="34" charset="-122"/>
                        </a:rPr>
                        <a:t>Top 5</a:t>
                      </a:r>
                      <a:r>
                        <a:rPr lang="zh-CN" altLang="en-US" sz="1100" b="1" i="0" u="none" strike="noStrike" dirty="0">
                          <a:solidFill>
                            <a:srgbClr val="000000"/>
                          </a:solidFill>
                          <a:effectLst/>
                          <a:latin typeface="微软雅黑" panose="020B0503020204020204" pitchFamily="34" charset="-122"/>
                          <a:ea typeface="微软雅黑" panose="020B0503020204020204" pitchFamily="34" charset="-122"/>
                        </a:rPr>
                        <a:t>（按</a:t>
                      </a:r>
                      <a:r>
                        <a:rPr lang="en-US" altLang="zh-CN" sz="1100" b="1" i="0" u="none" strike="noStrike" dirty="0">
                          <a:solidFill>
                            <a:srgbClr val="000000"/>
                          </a:solidFill>
                          <a:effectLst/>
                          <a:latin typeface="微软雅黑" panose="020B0503020204020204" pitchFamily="34" charset="-122"/>
                          <a:ea typeface="微软雅黑" panose="020B0503020204020204" pitchFamily="34" charset="-122"/>
                        </a:rPr>
                        <a:t>TGI</a:t>
                      </a:r>
                      <a:r>
                        <a:rPr lang="zh-CN" altLang="en-US" sz="1100" b="1" i="0" u="none" strike="noStrike" dirty="0">
                          <a:solidFill>
                            <a:srgbClr val="000000"/>
                          </a:solidFill>
                          <a:effectLst/>
                          <a:latin typeface="微软雅黑" panose="020B0503020204020204" pitchFamily="34" charset="-122"/>
                          <a:ea typeface="微软雅黑" panose="020B0503020204020204" pitchFamily="34" charset="-122"/>
                        </a:rPr>
                        <a:t>排序）</a:t>
                      </a:r>
                    </a:p>
                  </a:txBody>
                  <a:tcPr marL="0" marR="0" marT="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extLst>
                  <a:ext uri="{0D108BD9-81ED-4DB2-BD59-A6C34878D82A}">
                    <a16:rowId xmlns:a16="http://schemas.microsoft.com/office/drawing/2014/main" val="4190053233"/>
                  </a:ext>
                </a:extLst>
              </a:tr>
              <a:tr h="338127">
                <a:tc>
                  <a:txBody>
                    <a:bodyPr/>
                    <a:lstStyle/>
                    <a:p>
                      <a:pPr algn="ctr" fontAlgn="ctr"/>
                      <a:r>
                        <a:rPr lang="zh-CN" altLang="en-US" sz="1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厨房电器</a:t>
                      </a:r>
                    </a:p>
                  </a:txBody>
                  <a:tcPr marL="0" marR="0" marT="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40%</a:t>
                      </a:r>
                    </a:p>
                  </a:txBody>
                  <a:tcPr marL="0" marR="0" marT="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000" b="0" i="0" u="none" strike="noStrike" kern="1200">
                          <a:solidFill>
                            <a:srgbClr val="000000"/>
                          </a:solidFill>
                          <a:effectLst/>
                          <a:latin typeface="微软雅黑" panose="020B0503020204020204" pitchFamily="34" charset="-122"/>
                          <a:ea typeface="微软雅黑" panose="020B0503020204020204" pitchFamily="34" charset="-122"/>
                          <a:cs typeface="+mn-cs"/>
                        </a:rPr>
                        <a:t>300-350</a:t>
                      </a:r>
                    </a:p>
                  </a:txBody>
                  <a:tcPr marL="0" marR="0" marT="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000" b="0" i="0" u="none" strike="noStrike" kern="1200" dirty="0">
                          <a:solidFill>
                            <a:schemeClr val="tx1"/>
                          </a:solidFill>
                          <a:effectLst/>
                          <a:latin typeface="微软雅黑" panose="020B0503020204020204" pitchFamily="34" charset="-122"/>
                          <a:ea typeface="微软雅黑" panose="020B0503020204020204" pitchFamily="34" charset="-122"/>
                          <a:cs typeface="+mn-cs"/>
                        </a:rPr>
                        <a:t>Top1</a:t>
                      </a:r>
                      <a:r>
                        <a:rPr lang="zh-CN" altLang="en-US" sz="1000" b="0" i="0" u="none" strike="noStrike" kern="1200" dirty="0">
                          <a:solidFill>
                            <a:schemeClr val="tx1"/>
                          </a:solidFill>
                          <a:effectLst/>
                          <a:latin typeface="微软雅黑" panose="020B0503020204020204" pitchFamily="34" charset="-122"/>
                          <a:ea typeface="微软雅黑" panose="020B0503020204020204" pitchFamily="34" charset="-122"/>
                          <a:cs typeface="+mn-cs"/>
                        </a:rPr>
                        <a:t>：咖啡机</a:t>
                      </a:r>
                      <a:endParaRPr lang="en-US" altLang="zh-CN" sz="1000" b="0" i="0" u="none" strike="noStrike" kern="1200" dirty="0">
                        <a:solidFill>
                          <a:schemeClr val="tx1"/>
                        </a:solidFill>
                        <a:effectLst/>
                        <a:latin typeface="微软雅黑" panose="020B0503020204020204" pitchFamily="34" charset="-122"/>
                        <a:ea typeface="微软雅黑" panose="020B0503020204020204" pitchFamily="34" charset="-122"/>
                        <a:cs typeface="+mn-cs"/>
                      </a:endParaRPr>
                    </a:p>
                    <a:p>
                      <a:pPr algn="ctr" fontAlgn="ctr"/>
                      <a:r>
                        <a:rPr lang="en-US" altLang="zh-CN" sz="1000" b="0" i="0" u="none" strike="noStrike" kern="1200" dirty="0">
                          <a:solidFill>
                            <a:schemeClr val="tx1"/>
                          </a:solidFill>
                          <a:effectLst/>
                          <a:latin typeface="微软雅黑" panose="020B0503020204020204" pitchFamily="34" charset="-122"/>
                          <a:ea typeface="微软雅黑" panose="020B0503020204020204" pitchFamily="34" charset="-122"/>
                          <a:cs typeface="+mn-cs"/>
                        </a:rPr>
                        <a:t>Top2</a:t>
                      </a:r>
                      <a:r>
                        <a:rPr lang="zh-CN" altLang="en-US" sz="1000" b="0" i="0" u="none" strike="noStrike" kern="1200" dirty="0">
                          <a:solidFill>
                            <a:schemeClr val="tx1"/>
                          </a:solidFill>
                          <a:effectLst/>
                          <a:latin typeface="微软雅黑" panose="020B0503020204020204" pitchFamily="34" charset="-122"/>
                          <a:ea typeface="微软雅黑" panose="020B0503020204020204" pitchFamily="34" charset="-122"/>
                          <a:cs typeface="+mn-cs"/>
                        </a:rPr>
                        <a:t>：电热水壶</a:t>
                      </a:r>
                      <a:r>
                        <a:rPr lang="en-US" altLang="zh-CN" sz="1000" b="0" i="0" u="none" strike="noStrike" kern="1200" dirty="0">
                          <a:solidFill>
                            <a:schemeClr val="tx1"/>
                          </a:solidFill>
                          <a:effectLst/>
                          <a:latin typeface="微软雅黑" panose="020B0503020204020204" pitchFamily="34" charset="-122"/>
                          <a:ea typeface="微软雅黑" panose="020B0503020204020204" pitchFamily="34" charset="-122"/>
                          <a:cs typeface="+mn-cs"/>
                        </a:rPr>
                        <a:t>/</a:t>
                      </a:r>
                      <a:r>
                        <a:rPr lang="zh-CN" altLang="en-US" sz="1000" b="0" i="0" u="none" strike="noStrike" kern="1200" dirty="0">
                          <a:solidFill>
                            <a:schemeClr val="tx1"/>
                          </a:solidFill>
                          <a:effectLst/>
                          <a:latin typeface="微软雅黑" panose="020B0503020204020204" pitchFamily="34" charset="-122"/>
                          <a:ea typeface="微软雅黑" panose="020B0503020204020204" pitchFamily="34" charset="-122"/>
                          <a:cs typeface="+mn-cs"/>
                        </a:rPr>
                        <a:t>电水瓶</a:t>
                      </a:r>
                    </a:p>
                  </a:txBody>
                  <a:tcPr marL="0" marR="0" marT="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zh-CN" altLang="en-US" sz="1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奈斯派索</a:t>
                      </a:r>
                      <a:r>
                        <a:rPr lang="en-US" sz="1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r>
                        <a:rPr lang="zh-CN" altLang="en-US" sz="1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摩飞电器、米家、碧然德、飞利浦</a:t>
                      </a:r>
                    </a:p>
                  </a:txBody>
                  <a:tcPr marL="0" marR="0" marT="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37832389"/>
                  </a:ext>
                </a:extLst>
              </a:tr>
              <a:tr h="338127">
                <a:tc>
                  <a:txBody>
                    <a:bodyPr/>
                    <a:lstStyle/>
                    <a:p>
                      <a:pPr algn="ctr" fontAlgn="ctr"/>
                      <a:r>
                        <a:rPr lang="zh-CN" altLang="en-US" sz="1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模玩</a:t>
                      </a:r>
                      <a:r>
                        <a:rPr lang="en-US" altLang="zh-CN" sz="1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r>
                        <a:rPr lang="zh-CN" altLang="en-US" sz="1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动漫</a:t>
                      </a:r>
                      <a:r>
                        <a:rPr lang="en-US" altLang="zh-CN" sz="1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r>
                        <a:rPr lang="zh-CN" altLang="en-US" sz="1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周边</a:t>
                      </a:r>
                      <a:r>
                        <a:rPr lang="en-US" altLang="zh-CN" sz="1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r>
                        <a:rPr lang="zh-CN" altLang="en-US" sz="1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娃圈三坑</a:t>
                      </a:r>
                      <a:r>
                        <a:rPr lang="en-US" altLang="zh-CN" sz="1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r>
                        <a:rPr lang="zh-CN" altLang="en-US" sz="1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桌游</a:t>
                      </a:r>
                    </a:p>
                  </a:txBody>
                  <a:tcPr marL="0" marR="0" marT="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kern="1200">
                          <a:solidFill>
                            <a:srgbClr val="000000"/>
                          </a:solidFill>
                          <a:effectLst/>
                          <a:latin typeface="微软雅黑" panose="020B0503020204020204" pitchFamily="34" charset="-122"/>
                          <a:ea typeface="微软雅黑" panose="020B0503020204020204" pitchFamily="34" charset="-122"/>
                          <a:cs typeface="+mn-cs"/>
                        </a:rPr>
                        <a:t>22%</a:t>
                      </a:r>
                    </a:p>
                  </a:txBody>
                  <a:tcPr marL="0" marR="0" marT="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000" b="0" i="0" u="none" strike="noStrike" kern="1200">
                          <a:solidFill>
                            <a:srgbClr val="000000"/>
                          </a:solidFill>
                          <a:effectLst/>
                          <a:latin typeface="微软雅黑" panose="020B0503020204020204" pitchFamily="34" charset="-122"/>
                          <a:ea typeface="微软雅黑" panose="020B0503020204020204" pitchFamily="34" charset="-122"/>
                          <a:cs typeface="+mn-cs"/>
                        </a:rPr>
                        <a:t>300-350</a:t>
                      </a:r>
                    </a:p>
                  </a:txBody>
                  <a:tcPr marL="0" marR="0" marT="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zh-CN" altLang="en-US" sz="1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潮玩盲盒</a:t>
                      </a:r>
                    </a:p>
                  </a:txBody>
                  <a:tcPr marL="0" marR="0" marT="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zh-CN" altLang="en-US" sz="1000" b="0" i="0" u="none" strike="noStrike" kern="1200">
                          <a:solidFill>
                            <a:srgbClr val="000000"/>
                          </a:solidFill>
                          <a:effectLst/>
                          <a:latin typeface="微软雅黑" panose="020B0503020204020204" pitchFamily="34" charset="-122"/>
                          <a:ea typeface="微软雅黑" panose="020B0503020204020204" pitchFamily="34" charset="-122"/>
                          <a:cs typeface="+mn-cs"/>
                        </a:rPr>
                        <a:t>宝可梦、泡泡玛特、迪士尼、</a:t>
                      </a:r>
                      <a:r>
                        <a:rPr lang="en-US" altLang="zh-CN" sz="1000" b="0" i="0" u="none" strike="noStrike" kern="1200">
                          <a:solidFill>
                            <a:srgbClr val="000000"/>
                          </a:solidFill>
                          <a:effectLst/>
                          <a:latin typeface="微软雅黑" panose="020B0503020204020204" pitchFamily="34" charset="-122"/>
                          <a:ea typeface="微软雅黑" panose="020B0503020204020204" pitchFamily="34" charset="-122"/>
                          <a:cs typeface="+mn-cs"/>
                        </a:rPr>
                        <a:t>DIY</a:t>
                      </a:r>
                      <a:r>
                        <a:rPr lang="zh-CN" altLang="en-US" sz="1000" b="0" i="0" u="none" strike="noStrike" kern="1200">
                          <a:solidFill>
                            <a:srgbClr val="000000"/>
                          </a:solidFill>
                          <a:effectLst/>
                          <a:latin typeface="微软雅黑" panose="020B0503020204020204" pitchFamily="34" charset="-122"/>
                          <a:ea typeface="微软雅黑" panose="020B0503020204020204" pitchFamily="34" charset="-122"/>
                          <a:cs typeface="+mn-cs"/>
                        </a:rPr>
                        <a:t>、万代</a:t>
                      </a:r>
                    </a:p>
                  </a:txBody>
                  <a:tcPr marL="0" marR="0" marT="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33785821"/>
                  </a:ext>
                </a:extLst>
              </a:tr>
              <a:tr h="338127">
                <a:tc>
                  <a:txBody>
                    <a:bodyPr/>
                    <a:lstStyle/>
                    <a:p>
                      <a:pPr algn="ctr" fontAlgn="ctr"/>
                      <a:r>
                        <a:rPr lang="zh-CN" altLang="en-US" sz="1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家居饰品</a:t>
                      </a:r>
                    </a:p>
                  </a:txBody>
                  <a:tcPr marL="0" marR="0" marT="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33%</a:t>
                      </a:r>
                    </a:p>
                  </a:txBody>
                  <a:tcPr marL="0" marR="0" marT="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000" b="0" i="0" u="none" strike="noStrike" kern="1200">
                          <a:solidFill>
                            <a:srgbClr val="000000"/>
                          </a:solidFill>
                          <a:effectLst/>
                          <a:latin typeface="微软雅黑" panose="020B0503020204020204" pitchFamily="34" charset="-122"/>
                          <a:ea typeface="微软雅黑" panose="020B0503020204020204" pitchFamily="34" charset="-122"/>
                          <a:cs typeface="+mn-cs"/>
                        </a:rPr>
                        <a:t>280-300</a:t>
                      </a:r>
                    </a:p>
                  </a:txBody>
                  <a:tcPr marL="0" marR="0" marT="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zh-CN" altLang="en-US" sz="1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花瓶</a:t>
                      </a:r>
                    </a:p>
                  </a:txBody>
                  <a:tcPr marL="0" marR="0" marT="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000" b="0" i="0" u="none" strike="noStrike" kern="1200">
                          <a:solidFill>
                            <a:srgbClr val="000000"/>
                          </a:solidFill>
                          <a:effectLst/>
                          <a:latin typeface="微软雅黑" panose="020B0503020204020204" pitchFamily="34" charset="-122"/>
                          <a:ea typeface="微软雅黑" panose="020B0503020204020204" pitchFamily="34" charset="-122"/>
                          <a:cs typeface="+mn-cs"/>
                        </a:rPr>
                        <a:t>ZARA HOME、</a:t>
                      </a:r>
                      <a:r>
                        <a:rPr lang="zh-CN" altLang="en-US" sz="1000" b="0" i="0" u="none" strike="noStrike" kern="1200">
                          <a:solidFill>
                            <a:srgbClr val="000000"/>
                          </a:solidFill>
                          <a:effectLst/>
                          <a:latin typeface="微软雅黑" panose="020B0503020204020204" pitchFamily="34" charset="-122"/>
                          <a:ea typeface="微软雅黑" panose="020B0503020204020204" pitchFamily="34" charset="-122"/>
                          <a:cs typeface="+mn-cs"/>
                        </a:rPr>
                        <a:t>点意、宜家、野兽派、朗格</a:t>
                      </a:r>
                    </a:p>
                  </a:txBody>
                  <a:tcPr marL="0" marR="0" marT="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71826706"/>
                  </a:ext>
                </a:extLst>
              </a:tr>
              <a:tr h="338127">
                <a:tc>
                  <a:txBody>
                    <a:bodyPr/>
                    <a:lstStyle/>
                    <a:p>
                      <a:pPr algn="ctr" fontAlgn="ctr"/>
                      <a:r>
                        <a:rPr lang="zh-CN" altLang="en-US" sz="1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生活电器</a:t>
                      </a:r>
                    </a:p>
                  </a:txBody>
                  <a:tcPr marL="0" marR="0" marT="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26%</a:t>
                      </a:r>
                    </a:p>
                  </a:txBody>
                  <a:tcPr marL="0" marR="0" marT="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280-300</a:t>
                      </a:r>
                    </a:p>
                  </a:txBody>
                  <a:tcPr marL="0" marR="0" marT="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zh-CN" altLang="en-US" sz="1000" b="0" i="0" u="none" strike="noStrike" kern="1200" dirty="0">
                          <a:solidFill>
                            <a:srgbClr val="49851E"/>
                          </a:solidFill>
                          <a:effectLst/>
                          <a:latin typeface="微软雅黑" panose="020B0503020204020204" pitchFamily="34" charset="-122"/>
                          <a:ea typeface="微软雅黑" panose="020B0503020204020204" pitchFamily="34" charset="-122"/>
                          <a:cs typeface="+mn-cs"/>
                        </a:rPr>
                        <a:t>吸尘器</a:t>
                      </a:r>
                    </a:p>
                  </a:txBody>
                  <a:tcPr marL="0" marR="0" marT="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zh-CN" altLang="en-US" sz="1000" b="0" i="0" u="none" strike="noStrike" kern="1200">
                          <a:solidFill>
                            <a:srgbClr val="000000"/>
                          </a:solidFill>
                          <a:effectLst/>
                          <a:latin typeface="微软雅黑" panose="020B0503020204020204" pitchFamily="34" charset="-122"/>
                          <a:ea typeface="微软雅黑" panose="020B0503020204020204" pitchFamily="34" charset="-122"/>
                          <a:cs typeface="+mn-cs"/>
                        </a:rPr>
                        <a:t>米家、小米、戴森、松下、飞利浦</a:t>
                      </a:r>
                    </a:p>
                  </a:txBody>
                  <a:tcPr marL="0" marR="0" marT="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96875551"/>
                  </a:ext>
                </a:extLst>
              </a:tr>
              <a:tr h="338127">
                <a:tc>
                  <a:txBody>
                    <a:bodyPr/>
                    <a:lstStyle/>
                    <a:p>
                      <a:pPr algn="ctr" fontAlgn="ctr"/>
                      <a:r>
                        <a:rPr lang="zh-CN" altLang="en-US" sz="1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住宅家具</a:t>
                      </a:r>
                    </a:p>
                  </a:txBody>
                  <a:tcPr marL="0" marR="0" marT="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34%</a:t>
                      </a:r>
                    </a:p>
                  </a:txBody>
                  <a:tcPr marL="0" marR="0" marT="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260-280</a:t>
                      </a:r>
                    </a:p>
                  </a:txBody>
                  <a:tcPr marL="0" marR="0" marT="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zh-CN" altLang="en-US" sz="1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角几</a:t>
                      </a:r>
                      <a:r>
                        <a:rPr lang="en-US" altLang="zh-CN" sz="1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r>
                        <a:rPr lang="zh-CN" altLang="en-US" sz="1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边几</a:t>
                      </a:r>
                    </a:p>
                  </a:txBody>
                  <a:tcPr marL="0" marR="0" marT="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zh-CN" altLang="en-US" sz="1000" b="0" i="0" u="none" strike="noStrike" kern="1200">
                          <a:solidFill>
                            <a:srgbClr val="000000"/>
                          </a:solidFill>
                          <a:effectLst/>
                          <a:latin typeface="微软雅黑" panose="020B0503020204020204" pitchFamily="34" charset="-122"/>
                          <a:ea typeface="微软雅黑" panose="020B0503020204020204" pitchFamily="34" charset="-122"/>
                          <a:cs typeface="+mn-cs"/>
                        </a:rPr>
                        <a:t>宜家、源氏木语、林氏家居、</a:t>
                      </a:r>
                      <a:r>
                        <a:rPr lang="en-US" sz="1000" b="0" i="0" u="none" strike="noStrike" kern="1200">
                          <a:solidFill>
                            <a:srgbClr val="000000"/>
                          </a:solidFill>
                          <a:effectLst/>
                          <a:latin typeface="微软雅黑" panose="020B0503020204020204" pitchFamily="34" charset="-122"/>
                          <a:ea typeface="微软雅黑" panose="020B0503020204020204" pitchFamily="34" charset="-122"/>
                          <a:cs typeface="+mn-cs"/>
                        </a:rPr>
                        <a:t>SAMEDREAM、</a:t>
                      </a:r>
                      <a:r>
                        <a:rPr lang="zh-CN" altLang="en-US" sz="1000" b="0" i="0" u="none" strike="noStrike" kern="1200">
                          <a:solidFill>
                            <a:srgbClr val="000000"/>
                          </a:solidFill>
                          <a:effectLst/>
                          <a:latin typeface="微软雅黑" panose="020B0503020204020204" pitchFamily="34" charset="-122"/>
                          <a:ea typeface="微软雅黑" panose="020B0503020204020204" pitchFamily="34" charset="-122"/>
                          <a:cs typeface="+mn-cs"/>
                        </a:rPr>
                        <a:t>木马人</a:t>
                      </a:r>
                    </a:p>
                  </a:txBody>
                  <a:tcPr marL="0" marR="0" marT="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26387290"/>
                  </a:ext>
                </a:extLst>
              </a:tr>
              <a:tr h="338127">
                <a:tc>
                  <a:txBody>
                    <a:bodyPr/>
                    <a:lstStyle/>
                    <a:p>
                      <a:pPr algn="ctr" fontAlgn="ctr"/>
                      <a:r>
                        <a:rPr lang="zh-CN" altLang="en-US" sz="1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运动</a:t>
                      </a:r>
                      <a:r>
                        <a:rPr lang="en-US" altLang="zh-CN" sz="1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r>
                        <a:rPr lang="zh-CN" altLang="en-US" sz="1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瑜伽</a:t>
                      </a:r>
                      <a:r>
                        <a:rPr lang="en-US" altLang="zh-CN" sz="1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r>
                        <a:rPr lang="zh-CN" altLang="en-US" sz="1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健身</a:t>
                      </a:r>
                      <a:r>
                        <a:rPr lang="en-US" altLang="zh-CN" sz="1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r>
                        <a:rPr lang="zh-CN" altLang="en-US" sz="1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球迷用品</a:t>
                      </a:r>
                    </a:p>
                  </a:txBody>
                  <a:tcPr marL="0" marR="0" marT="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kern="1200">
                          <a:solidFill>
                            <a:srgbClr val="000000"/>
                          </a:solidFill>
                          <a:effectLst/>
                          <a:latin typeface="微软雅黑" panose="020B0503020204020204" pitchFamily="34" charset="-122"/>
                          <a:ea typeface="微软雅黑" panose="020B0503020204020204" pitchFamily="34" charset="-122"/>
                          <a:cs typeface="+mn-cs"/>
                        </a:rPr>
                        <a:t>41%</a:t>
                      </a:r>
                    </a:p>
                  </a:txBody>
                  <a:tcPr marL="0" marR="0" marT="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240-260</a:t>
                      </a:r>
                    </a:p>
                  </a:txBody>
                  <a:tcPr marL="0" marR="0" marT="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pPr algn="ctr" fontAlgn="ctr"/>
                      <a:r>
                        <a:rPr lang="zh-CN" altLang="en-US" sz="1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瑜伽长裤</a:t>
                      </a:r>
                    </a:p>
                  </a:txBody>
                  <a:tcPr marL="0" marR="0" marT="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000" b="0" i="0" u="none" strike="noStrike" kern="1200">
                          <a:solidFill>
                            <a:srgbClr val="000000"/>
                          </a:solidFill>
                          <a:effectLst/>
                          <a:latin typeface="微软雅黑" panose="020B0503020204020204" pitchFamily="34" charset="-122"/>
                          <a:ea typeface="微软雅黑" panose="020B0503020204020204" pitchFamily="34" charset="-122"/>
                          <a:cs typeface="+mn-cs"/>
                        </a:rPr>
                        <a:t>lululemon、</a:t>
                      </a:r>
                      <a:r>
                        <a:rPr lang="zh-CN" altLang="en-US" sz="1000" b="0" i="0" u="none" strike="noStrike" kern="1200">
                          <a:solidFill>
                            <a:srgbClr val="000000"/>
                          </a:solidFill>
                          <a:effectLst/>
                          <a:latin typeface="微软雅黑" panose="020B0503020204020204" pitchFamily="34" charset="-122"/>
                          <a:ea typeface="微软雅黑" panose="020B0503020204020204" pitchFamily="34" charset="-122"/>
                          <a:cs typeface="+mn-cs"/>
                        </a:rPr>
                        <a:t>速比涛、威尔胜、</a:t>
                      </a:r>
                      <a:r>
                        <a:rPr lang="en-US" sz="1000" b="0" i="0" u="none" strike="noStrike" kern="1200">
                          <a:solidFill>
                            <a:srgbClr val="000000"/>
                          </a:solidFill>
                          <a:effectLst/>
                          <a:latin typeface="微软雅黑" panose="020B0503020204020204" pitchFamily="34" charset="-122"/>
                          <a:ea typeface="微软雅黑" panose="020B0503020204020204" pitchFamily="34" charset="-122"/>
                          <a:cs typeface="+mn-cs"/>
                        </a:rPr>
                        <a:t>pgm、</a:t>
                      </a:r>
                      <a:r>
                        <a:rPr lang="zh-CN" altLang="en-US" sz="1000" b="0" i="0" u="none" strike="noStrike" kern="1200">
                          <a:solidFill>
                            <a:srgbClr val="000000"/>
                          </a:solidFill>
                          <a:effectLst/>
                          <a:latin typeface="微软雅黑" panose="020B0503020204020204" pitchFamily="34" charset="-122"/>
                          <a:ea typeface="微软雅黑" panose="020B0503020204020204" pitchFamily="34" charset="-122"/>
                          <a:cs typeface="+mn-cs"/>
                        </a:rPr>
                        <a:t>阿瑞娜</a:t>
                      </a:r>
                    </a:p>
                  </a:txBody>
                  <a:tcPr marL="0" marR="0" marT="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83640693"/>
                  </a:ext>
                </a:extLst>
              </a:tr>
              <a:tr h="338127">
                <a:tc>
                  <a:txBody>
                    <a:bodyPr/>
                    <a:lstStyle/>
                    <a:p>
                      <a:pPr algn="ctr" fontAlgn="ctr"/>
                      <a:r>
                        <a:rPr lang="zh-CN" altLang="en-US" sz="1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宠物</a:t>
                      </a:r>
                      <a:r>
                        <a:rPr lang="en-US" altLang="zh-CN" sz="1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r>
                        <a:rPr lang="zh-CN" altLang="en-US" sz="1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宠物食品</a:t>
                      </a:r>
                    </a:p>
                  </a:txBody>
                  <a:tcPr marL="0" marR="0" marT="0" marB="0" anchor="ctr">
                    <a:lnL w="12700" cap="flat" cmpd="sng" algn="ctr">
                      <a:noFill/>
                      <a:prstDash val="sysDash"/>
                      <a:round/>
                      <a:headEnd type="none" w="med" len="med"/>
                      <a:tailEnd type="none" w="med" len="med"/>
                    </a:lnL>
                    <a:lnR w="9525" cap="flat" cmpd="sng" algn="ctr">
                      <a:noFill/>
                      <a:prstDash val="solid"/>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kern="1200">
                          <a:solidFill>
                            <a:srgbClr val="000000"/>
                          </a:solidFill>
                          <a:effectLst/>
                          <a:latin typeface="微软雅黑" panose="020B0503020204020204" pitchFamily="34" charset="-122"/>
                          <a:ea typeface="微软雅黑" panose="020B0503020204020204" pitchFamily="34" charset="-122"/>
                          <a:cs typeface="+mn-cs"/>
                        </a:rPr>
                        <a:t>29%</a:t>
                      </a:r>
                    </a:p>
                  </a:txBody>
                  <a:tcPr marL="0" marR="0" marT="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240-260</a:t>
                      </a:r>
                    </a:p>
                  </a:txBody>
                  <a:tcPr marL="0" marR="0" marT="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pPr algn="ctr" fontAlgn="ctr"/>
                      <a:r>
                        <a:rPr lang="zh-CN" altLang="en-US" sz="1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饮水器</a:t>
                      </a:r>
                    </a:p>
                  </a:txBody>
                  <a:tcPr marL="0" marR="0" marT="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pPr algn="ctr" fontAlgn="ctr"/>
                      <a:r>
                        <a:rPr lang="zh-CN" altLang="en-US" sz="1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小佩、原始猎食渴望、</a:t>
                      </a:r>
                      <a:r>
                        <a:rPr lang="en-US" sz="1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POPOCOLA、ZIWI、ZEZE</a:t>
                      </a:r>
                    </a:p>
                  </a:txBody>
                  <a:tcPr marL="0" marR="0" marT="0" marB="0" anchor="ctr">
                    <a:lnL w="9525" cap="flat" cmpd="sng" algn="ctr">
                      <a:noFill/>
                      <a:prstDash val="solid"/>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77733377"/>
                  </a:ext>
                </a:extLst>
              </a:tr>
              <a:tr h="338127">
                <a:tc>
                  <a:txBody>
                    <a:bodyPr/>
                    <a:lstStyle/>
                    <a:p>
                      <a:pPr algn="ctr" fontAlgn="ctr"/>
                      <a:r>
                        <a:rPr lang="zh-CN" altLang="en-US" sz="1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保健食品</a:t>
                      </a:r>
                      <a:r>
                        <a:rPr lang="en-US" altLang="zh-CN" sz="1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r>
                        <a:rPr lang="zh-CN" altLang="en-US" sz="1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膳食营养补充食品</a:t>
                      </a:r>
                    </a:p>
                  </a:txBody>
                  <a:tcPr marL="0" marR="0" marT="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noFill/>
                      <a:prstDash val="sysDash"/>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kern="1200">
                          <a:solidFill>
                            <a:srgbClr val="000000"/>
                          </a:solidFill>
                          <a:effectLst/>
                          <a:latin typeface="微软雅黑" panose="020B0503020204020204" pitchFamily="34" charset="-122"/>
                          <a:ea typeface="微软雅黑" panose="020B0503020204020204" pitchFamily="34" charset="-122"/>
                          <a:cs typeface="+mn-cs"/>
                        </a:rPr>
                        <a:t>26%</a:t>
                      </a:r>
                    </a:p>
                  </a:txBody>
                  <a:tcPr marL="0" marR="0" marT="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noFill/>
                      <a:prstDash val="sysDash"/>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000" b="0" i="0" u="none" strike="noStrike" kern="1200">
                          <a:solidFill>
                            <a:srgbClr val="000000"/>
                          </a:solidFill>
                          <a:effectLst/>
                          <a:latin typeface="微软雅黑" panose="020B0503020204020204" pitchFamily="34" charset="-122"/>
                          <a:ea typeface="微软雅黑" panose="020B0503020204020204" pitchFamily="34" charset="-122"/>
                          <a:cs typeface="+mn-cs"/>
                        </a:rPr>
                        <a:t>240-260</a:t>
                      </a:r>
                    </a:p>
                  </a:txBody>
                  <a:tcPr marL="0" marR="0" marT="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noFill/>
                      <a:prstDash val="sysDash"/>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zh-CN" altLang="en-US" sz="1000" b="0" i="0" u="none" strike="noStrike" kern="1200" dirty="0">
                          <a:solidFill>
                            <a:srgbClr val="49851E"/>
                          </a:solidFill>
                          <a:effectLst/>
                          <a:latin typeface="微软雅黑" panose="020B0503020204020204" pitchFamily="34" charset="-122"/>
                          <a:ea typeface="微软雅黑" panose="020B0503020204020204" pitchFamily="34" charset="-122"/>
                          <a:cs typeface="+mn-cs"/>
                        </a:rPr>
                        <a:t>复合维生素</a:t>
                      </a:r>
                      <a:r>
                        <a:rPr lang="en-US" altLang="zh-CN" sz="1000" b="0" i="0" u="none" strike="noStrike" kern="1200" dirty="0">
                          <a:solidFill>
                            <a:srgbClr val="49851E"/>
                          </a:solidFill>
                          <a:effectLst/>
                          <a:latin typeface="微软雅黑" panose="020B0503020204020204" pitchFamily="34" charset="-122"/>
                          <a:ea typeface="微软雅黑" panose="020B0503020204020204" pitchFamily="34" charset="-122"/>
                          <a:cs typeface="+mn-cs"/>
                        </a:rPr>
                        <a:t>/</a:t>
                      </a:r>
                      <a:r>
                        <a:rPr lang="zh-CN" altLang="en-US" sz="1000" b="0" i="0" u="none" strike="noStrike" kern="1200" dirty="0">
                          <a:solidFill>
                            <a:srgbClr val="49851E"/>
                          </a:solidFill>
                          <a:effectLst/>
                          <a:latin typeface="微软雅黑" panose="020B0503020204020204" pitchFamily="34" charset="-122"/>
                          <a:ea typeface="微软雅黑" panose="020B0503020204020204" pitchFamily="34" charset="-122"/>
                          <a:cs typeface="+mn-cs"/>
                        </a:rPr>
                        <a:t>矿物质</a:t>
                      </a:r>
                    </a:p>
                  </a:txBody>
                  <a:tcPr marL="0" marR="0" marT="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noFill/>
                      <a:prstDash val="sysDash"/>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FANCL、</a:t>
                      </a:r>
                      <a:r>
                        <a:rPr lang="zh-CN" altLang="en-US" sz="1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天维美、</a:t>
                      </a:r>
                      <a:r>
                        <a:rPr lang="en-US" sz="1000" b="0" i="0" u="none" strike="noStrike" kern="1200" dirty="0" err="1">
                          <a:solidFill>
                            <a:srgbClr val="000000"/>
                          </a:solidFill>
                          <a:effectLst/>
                          <a:latin typeface="微软雅黑" panose="020B0503020204020204" pitchFamily="34" charset="-122"/>
                          <a:ea typeface="微软雅黑" panose="020B0503020204020204" pitchFamily="34" charset="-122"/>
                          <a:cs typeface="+mn-cs"/>
                        </a:rPr>
                        <a:t>Myprotein</a:t>
                      </a:r>
                      <a:r>
                        <a:rPr lang="en-US" sz="1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r>
                        <a:rPr lang="zh-CN" altLang="en-US" sz="1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奥普帝蒙、健安喜</a:t>
                      </a:r>
                    </a:p>
                  </a:txBody>
                  <a:tcPr marL="0" marR="0" marT="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noFill/>
                      <a:prstDash val="sysDash"/>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42895123"/>
                  </a:ext>
                </a:extLst>
              </a:tr>
              <a:tr h="338127">
                <a:tc>
                  <a:txBody>
                    <a:bodyPr/>
                    <a:lstStyle/>
                    <a:p>
                      <a:pPr marL="0" algn="ctr" defTabSz="914400" rtl="0" eaLnBrk="1" fontAlgn="ctr" latinLnBrk="0" hangingPunct="1"/>
                      <a:r>
                        <a:rPr lang="zh-CN" altLang="en-US" sz="1000" b="1" i="0" u="none" strike="noStrike" kern="1200" dirty="0">
                          <a:solidFill>
                            <a:schemeClr val="accent6"/>
                          </a:solidFill>
                          <a:effectLst/>
                          <a:latin typeface="微软雅黑" panose="020B0503020204020204" pitchFamily="34" charset="-122"/>
                          <a:ea typeface="微软雅黑" panose="020B0503020204020204" pitchFamily="34" charset="-122"/>
                          <a:cs typeface="+mn-cs"/>
                        </a:rPr>
                        <a:t>自用闲置转让</a:t>
                      </a:r>
                    </a:p>
                  </a:txBody>
                  <a:tcPr marL="0" marR="0" marT="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noFill/>
                      <a:prstDash val="sysDash"/>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kern="1200">
                          <a:solidFill>
                            <a:srgbClr val="000000"/>
                          </a:solidFill>
                          <a:effectLst/>
                          <a:latin typeface="微软雅黑" panose="020B0503020204020204" pitchFamily="34" charset="-122"/>
                          <a:ea typeface="微软雅黑" panose="020B0503020204020204" pitchFamily="34" charset="-122"/>
                          <a:cs typeface="+mn-cs"/>
                        </a:rPr>
                        <a:t>23%</a:t>
                      </a:r>
                    </a:p>
                  </a:txBody>
                  <a:tcPr marL="0" marR="0" marT="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noFill/>
                      <a:prstDash val="sysDash"/>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000" b="0" i="0" u="none" strike="noStrike" kern="1200">
                          <a:solidFill>
                            <a:srgbClr val="000000"/>
                          </a:solidFill>
                          <a:effectLst/>
                          <a:latin typeface="微软雅黑" panose="020B0503020204020204" pitchFamily="34" charset="-122"/>
                          <a:ea typeface="微软雅黑" panose="020B0503020204020204" pitchFamily="34" charset="-122"/>
                          <a:cs typeface="+mn-cs"/>
                        </a:rPr>
                        <a:t>240-260</a:t>
                      </a:r>
                    </a:p>
                  </a:txBody>
                  <a:tcPr marL="0" marR="0" marT="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noFill/>
                      <a:prstDash val="sysDash"/>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zh-CN" altLang="en-US" sz="1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居家日用</a:t>
                      </a:r>
                    </a:p>
                  </a:txBody>
                  <a:tcPr marL="0" marR="0" marT="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noFill/>
                      <a:prstDash val="sysDash"/>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zh-CN" altLang="en-US" sz="1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　</a:t>
                      </a:r>
                      <a:r>
                        <a:rPr lang="en-US" altLang="zh-CN" sz="1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endParaRPr lang="zh-CN" altLang="en-US" sz="100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marL="0" marR="0" marT="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noFill/>
                      <a:prstDash val="sysDash"/>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75584226"/>
                  </a:ext>
                </a:extLst>
              </a:tr>
              <a:tr h="338127">
                <a:tc>
                  <a:txBody>
                    <a:bodyPr/>
                    <a:lstStyle/>
                    <a:p>
                      <a:pPr algn="ctr" fontAlgn="ctr"/>
                      <a:r>
                        <a:rPr lang="zh-CN" altLang="en-US" sz="1000" b="1" i="0" u="none" strike="noStrike" kern="1200" dirty="0">
                          <a:solidFill>
                            <a:schemeClr val="accent6"/>
                          </a:solidFill>
                          <a:effectLst/>
                          <a:latin typeface="微软雅黑" panose="020B0503020204020204" pitchFamily="34" charset="-122"/>
                          <a:ea typeface="微软雅黑" panose="020B0503020204020204" pitchFamily="34" charset="-122"/>
                          <a:cs typeface="+mn-cs"/>
                        </a:rPr>
                        <a:t>餐饮具</a:t>
                      </a:r>
                    </a:p>
                  </a:txBody>
                  <a:tcPr marL="0" marR="0" marT="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noFill/>
                      <a:prstDash val="sysDash"/>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58%</a:t>
                      </a:r>
                    </a:p>
                  </a:txBody>
                  <a:tcPr marL="0" marR="0" marT="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noFill/>
                      <a:prstDash val="sysDash"/>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000" b="0" i="0" u="none" strike="noStrike" kern="1200">
                          <a:solidFill>
                            <a:srgbClr val="000000"/>
                          </a:solidFill>
                          <a:effectLst/>
                          <a:latin typeface="微软雅黑" panose="020B0503020204020204" pitchFamily="34" charset="-122"/>
                          <a:ea typeface="微软雅黑" panose="020B0503020204020204" pitchFamily="34" charset="-122"/>
                          <a:cs typeface="+mn-cs"/>
                        </a:rPr>
                        <a:t>220-240</a:t>
                      </a:r>
                    </a:p>
                  </a:txBody>
                  <a:tcPr marL="0" marR="0" marT="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noFill/>
                      <a:prstDash val="sysDash"/>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zh-CN" altLang="en-US" sz="1000" b="0" i="0" u="none" strike="noStrike" kern="1200" dirty="0">
                          <a:solidFill>
                            <a:srgbClr val="49851E"/>
                          </a:solidFill>
                          <a:effectLst/>
                          <a:latin typeface="微软雅黑" panose="020B0503020204020204" pitchFamily="34" charset="-122"/>
                          <a:ea typeface="微软雅黑" panose="020B0503020204020204" pitchFamily="34" charset="-122"/>
                          <a:cs typeface="+mn-cs"/>
                        </a:rPr>
                        <a:t>咖啡杯</a:t>
                      </a:r>
                    </a:p>
                  </a:txBody>
                  <a:tcPr marL="0" marR="0" marT="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noFill/>
                      <a:prstDash val="sysDash"/>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zh-CN" altLang="en-US" sz="1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川鸟屋、奈斯派索</a:t>
                      </a:r>
                      <a:r>
                        <a:rPr lang="en-US" sz="1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、Bin Coo、</a:t>
                      </a:r>
                      <a:r>
                        <a:rPr lang="zh-CN" altLang="en-US" sz="1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宜家、</a:t>
                      </a:r>
                      <a:r>
                        <a:rPr lang="en-US" sz="1000" b="0" i="0" u="none" strike="noStrike" kern="1200" dirty="0" err="1">
                          <a:solidFill>
                            <a:srgbClr val="000000"/>
                          </a:solidFill>
                          <a:effectLst/>
                          <a:latin typeface="微软雅黑" panose="020B0503020204020204" pitchFamily="34" charset="-122"/>
                          <a:ea typeface="微软雅黑" panose="020B0503020204020204" pitchFamily="34" charset="-122"/>
                          <a:cs typeface="+mn-cs"/>
                        </a:rPr>
                        <a:t>Cliton</a:t>
                      </a:r>
                      <a:endParaRPr lang="en-US" sz="100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marL="0" marR="0" marT="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noFill/>
                      <a:prstDash val="sysDash"/>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38028265"/>
                  </a:ext>
                </a:extLst>
              </a:tr>
            </a:tbl>
          </a:graphicData>
        </a:graphic>
      </p:graphicFrame>
      <p:sp>
        <p:nvSpPr>
          <p:cNvPr id="7" name="文本框 7">
            <a:extLst>
              <a:ext uri="{FF2B5EF4-FFF2-40B4-BE49-F238E27FC236}">
                <a16:creationId xmlns:a16="http://schemas.microsoft.com/office/drawing/2014/main" id="{F90C9264-8289-B34D-BB2A-663A445198BD}"/>
              </a:ext>
            </a:extLst>
          </p:cNvPr>
          <p:cNvSpPr txBox="1"/>
          <p:nvPr/>
        </p:nvSpPr>
        <p:spPr>
          <a:xfrm>
            <a:off x="694719" y="6018824"/>
            <a:ext cx="3199059"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900" b="0" i="1" u="none" strike="noStrike" kern="1200" cap="none" spc="0" normalizeH="0" baseline="0" noProof="0" dirty="0">
                <a:ln>
                  <a:noFill/>
                </a:ln>
                <a:solidFill>
                  <a:srgbClr val="000000">
                    <a:lumMod val="50000"/>
                    <a:lumOff val="50000"/>
                  </a:srgbClr>
                </a:solidFill>
                <a:effectLst/>
                <a:uLnTx/>
                <a:uFillTx/>
                <a:latin typeface="Microsoft YaHei UI"/>
                <a:ea typeface="微软雅黑"/>
                <a:cs typeface="+mn-cs"/>
              </a:rPr>
              <a:t>*</a:t>
            </a:r>
            <a:r>
              <a:rPr kumimoji="0" lang="zh-CN" altLang="en-US" sz="900" b="0" i="1" u="none" strike="noStrike" kern="1200" cap="none" spc="0" normalizeH="0" baseline="0" noProof="0" dirty="0">
                <a:ln>
                  <a:noFill/>
                </a:ln>
                <a:solidFill>
                  <a:srgbClr val="000000">
                    <a:lumMod val="50000"/>
                    <a:lumOff val="50000"/>
                  </a:srgbClr>
                </a:solidFill>
                <a:effectLst/>
                <a:uLnTx/>
                <a:uFillTx/>
                <a:latin typeface="Microsoft YaHei UI"/>
                <a:ea typeface="微软雅黑"/>
                <a:cs typeface="+mn-cs"/>
              </a:rPr>
              <a:t>标绿类目为与</a:t>
            </a:r>
            <a:r>
              <a:rPr kumimoji="0" lang="en-US" altLang="zh-CN" sz="900" b="0" i="1" u="none" strike="noStrike" kern="1200" cap="none" spc="0" normalizeH="0" baseline="0" noProof="0" dirty="0">
                <a:ln>
                  <a:noFill/>
                </a:ln>
                <a:solidFill>
                  <a:srgbClr val="000000">
                    <a:lumMod val="50000"/>
                    <a:lumOff val="50000"/>
                  </a:srgbClr>
                </a:solidFill>
                <a:effectLst/>
                <a:uLnTx/>
                <a:uFillTx/>
                <a:latin typeface="Microsoft YaHei UI"/>
                <a:ea typeface="微软雅黑"/>
                <a:cs typeface="+mn-cs"/>
              </a:rPr>
              <a:t>8</a:t>
            </a:r>
            <a:r>
              <a:rPr kumimoji="0" lang="zh-CN" altLang="en-US" sz="900" b="0" i="1" u="none" strike="noStrike" kern="1200" cap="none" spc="0" normalizeH="0" baseline="0" noProof="0" dirty="0">
                <a:ln>
                  <a:noFill/>
                </a:ln>
                <a:solidFill>
                  <a:srgbClr val="000000">
                    <a:lumMod val="50000"/>
                    <a:lumOff val="50000"/>
                  </a:srgbClr>
                </a:solidFill>
                <a:effectLst/>
                <a:uLnTx/>
                <a:uFillTx/>
                <a:latin typeface="Microsoft YaHei UI"/>
                <a:ea typeface="微软雅黑"/>
                <a:cs typeface="+mn-cs"/>
              </a:rPr>
              <a:t>月新客来源不同类目</a:t>
            </a:r>
          </a:p>
        </p:txBody>
      </p:sp>
    </p:spTree>
    <p:extLst>
      <p:ext uri="{BB962C8B-B14F-4D97-AF65-F5344CB8AC3E}">
        <p14:creationId xmlns:p14="http://schemas.microsoft.com/office/powerpoint/2010/main" val="2759549400"/>
      </p:ext>
    </p:extLst>
  </p:cSld>
  <p:clrMapOvr>
    <a:masterClrMapping/>
  </p:clrMapOvr>
  <p:extLst mod="1">
    <p:ext uri="{6950BFC3-D8DA-4A85-94F7-54DA5524770B}">
      <p188:commentRel xmlns:p188="http://schemas.microsoft.com/office/powerpoint/2018/8/main" xmlns="" r:id="rId3"/>
    </p:ext>
  </p:extLs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2E16BB-843A-FE46-A6B4-60EF8319E270}"/>
              </a:ext>
            </a:extLst>
          </p:cNvPr>
          <p:cNvSpPr>
            <a:spLocks noGrp="1"/>
          </p:cNvSpPr>
          <p:nvPr>
            <p:ph type="title"/>
          </p:nvPr>
        </p:nvSpPr>
        <p:spPr/>
        <p:txBody>
          <a:bodyPr/>
          <a:lstStyle/>
          <a:p>
            <a:r>
              <a:rPr lang="x-none" dirty="0"/>
              <a:t>胶囊咖啡兴趣客竞争力分析</a:t>
            </a:r>
          </a:p>
        </p:txBody>
      </p:sp>
      <p:sp>
        <p:nvSpPr>
          <p:cNvPr id="3" name="Text Placeholder 2">
            <a:extLst>
              <a:ext uri="{FF2B5EF4-FFF2-40B4-BE49-F238E27FC236}">
                <a16:creationId xmlns:a16="http://schemas.microsoft.com/office/drawing/2014/main" id="{FA6495AD-4A0F-D743-80D6-6F7113ED5C7F}"/>
              </a:ext>
            </a:extLst>
          </p:cNvPr>
          <p:cNvSpPr>
            <a:spLocks noGrp="1"/>
          </p:cNvSpPr>
          <p:nvPr>
            <p:ph type="body" sz="quarter" idx="10"/>
          </p:nvPr>
        </p:nvSpPr>
        <p:spPr/>
        <p:txBody>
          <a:bodyPr/>
          <a:lstStyle/>
          <a:p>
            <a:pPr>
              <a:lnSpc>
                <a:spcPct val="100000"/>
              </a:lnSpc>
            </a:pPr>
            <a:r>
              <a:rPr lang="en-US" altLang="zh-CN" dirty="0">
                <a:latin typeface="Microsoft YaHei UI" panose="020B0503020204020204" pitchFamily="34" charset="-122"/>
                <a:ea typeface="Microsoft YaHei" panose="020B0503020204020204" pitchFamily="34" charset="-122"/>
              </a:rPr>
              <a:t>Nespresso</a:t>
            </a:r>
            <a:r>
              <a:rPr lang="zh-CN" altLang="en-US" dirty="0">
                <a:latin typeface="Microsoft YaHei UI" panose="020B0503020204020204" pitchFamily="34" charset="-122"/>
                <a:ea typeface="Microsoft YaHei" panose="020B0503020204020204" pitchFamily="34" charset="-122"/>
              </a:rPr>
              <a:t>在近</a:t>
            </a:r>
            <a:r>
              <a:rPr lang="en-US" altLang="zh-CN" dirty="0">
                <a:latin typeface="Microsoft YaHei UI" panose="020B0503020204020204" pitchFamily="34" charset="-122"/>
                <a:ea typeface="Microsoft YaHei" panose="020B0503020204020204" pitchFamily="34" charset="-122"/>
              </a:rPr>
              <a:t>90</a:t>
            </a:r>
            <a:r>
              <a:rPr lang="zh-CN" altLang="en-US" dirty="0">
                <a:latin typeface="Microsoft YaHei UI" panose="020B0503020204020204" pitchFamily="34" charset="-122"/>
                <a:ea typeface="Microsoft YaHei" panose="020B0503020204020204" pitchFamily="34" charset="-122"/>
              </a:rPr>
              <a:t>天竞争力不及星巴克及</a:t>
            </a:r>
            <a:r>
              <a:rPr lang="en-US" altLang="zh-CN" dirty="0">
                <a:latin typeface="Microsoft YaHei UI" panose="020B0503020204020204" pitchFamily="34" charset="-122"/>
                <a:ea typeface="Microsoft YaHei" panose="020B0503020204020204" pitchFamily="34" charset="-122"/>
              </a:rPr>
              <a:t>Peet’s</a:t>
            </a:r>
            <a:r>
              <a:rPr lang="zh-CN" altLang="en-US" dirty="0">
                <a:latin typeface="Microsoft YaHei UI" panose="020B0503020204020204" pitchFamily="34" charset="-122"/>
                <a:ea typeface="Microsoft YaHei" panose="020B0503020204020204" pitchFamily="34" charset="-122"/>
              </a:rPr>
              <a:t>：</a:t>
            </a:r>
            <a:r>
              <a:rPr lang="en-US" altLang="zh-CN" dirty="0">
                <a:latin typeface="Microsoft YaHei UI" panose="020B0503020204020204" pitchFamily="34" charset="-122"/>
                <a:ea typeface="Microsoft YaHei" panose="020B0503020204020204" pitchFamily="34" charset="-122"/>
              </a:rPr>
              <a:t>NespressoD11</a:t>
            </a:r>
            <a:r>
              <a:rPr lang="zh-CN" altLang="en-US" dirty="0">
                <a:latin typeface="Microsoft YaHei UI" panose="020B0503020204020204" pitchFamily="34" charset="-122"/>
                <a:ea typeface="Microsoft YaHei" panose="020B0503020204020204" pitchFamily="34" charset="-122"/>
              </a:rPr>
              <a:t>大促期间竞争力与星巴克持平且高于</a:t>
            </a:r>
            <a:r>
              <a:rPr lang="en-US" altLang="zh-CN" dirty="0">
                <a:latin typeface="Microsoft YaHei UI" panose="020B0503020204020204" pitchFamily="34" charset="-122"/>
                <a:ea typeface="Microsoft YaHei" panose="020B0503020204020204" pitchFamily="34" charset="-122"/>
              </a:rPr>
              <a:t>Peet’s</a:t>
            </a:r>
            <a:r>
              <a:rPr lang="zh-CN" altLang="en-US" dirty="0">
                <a:latin typeface="Microsoft YaHei UI" panose="020B0503020204020204" pitchFamily="34" charset="-122"/>
                <a:ea typeface="Microsoft YaHei" panose="020B0503020204020204" pitchFamily="34" charset="-122"/>
              </a:rPr>
              <a:t>，但在</a:t>
            </a:r>
            <a:r>
              <a:rPr lang="en-US" altLang="zh-CN" dirty="0">
                <a:latin typeface="Microsoft YaHei UI" panose="020B0503020204020204" pitchFamily="34" charset="-122"/>
                <a:ea typeface="Microsoft YaHei" panose="020B0503020204020204" pitchFamily="34" charset="-122"/>
              </a:rPr>
              <a:t>12</a:t>
            </a:r>
            <a:r>
              <a:rPr lang="zh-CN" altLang="en-US" dirty="0">
                <a:latin typeface="Microsoft YaHei UI" panose="020B0503020204020204" pitchFamily="34" charset="-122"/>
                <a:ea typeface="Microsoft YaHei" panose="020B0503020204020204" pitchFamily="34" charset="-122"/>
              </a:rPr>
              <a:t>月购买率不及竞品，或与品牌平销期活动较少，而竞品在价格上更有优势有关</a:t>
            </a:r>
            <a:endParaRPr lang="x-none" dirty="0">
              <a:latin typeface="Microsoft YaHei UI" panose="020B0503020204020204" pitchFamily="34" charset="-122"/>
              <a:ea typeface="Microsoft YaHei" panose="020B0503020204020204" pitchFamily="34" charset="-122"/>
            </a:endParaRPr>
          </a:p>
        </p:txBody>
      </p:sp>
      <p:sp>
        <p:nvSpPr>
          <p:cNvPr id="4" name="Text Placeholder 3">
            <a:extLst>
              <a:ext uri="{FF2B5EF4-FFF2-40B4-BE49-F238E27FC236}">
                <a16:creationId xmlns:a16="http://schemas.microsoft.com/office/drawing/2014/main" id="{5617EC71-AB13-A24A-BAB2-592A81EA1408}"/>
              </a:ext>
            </a:extLst>
          </p:cNvPr>
          <p:cNvSpPr>
            <a:spLocks noGrp="1"/>
          </p:cNvSpPr>
          <p:nvPr>
            <p:ph type="body" sz="quarter" idx="11"/>
          </p:nvPr>
        </p:nvSpPr>
        <p:spPr/>
        <p:txBody>
          <a:bodyPr/>
          <a:lstStyle/>
          <a:p>
            <a:r>
              <a:rPr dirty="0" err="1"/>
              <a:t>数据来源：策略中心</a:t>
            </a:r>
            <a:endParaRPr dirty="0"/>
          </a:p>
          <a:p>
            <a:r>
              <a:rPr dirty="0"/>
              <a:t>时间维度：2023.12</a:t>
            </a:r>
          </a:p>
          <a:p>
            <a:r>
              <a:rPr dirty="0"/>
              <a:t>*</a:t>
            </a:r>
            <a:r>
              <a:rPr dirty="0" err="1"/>
              <a:t>本品</a:t>
            </a:r>
            <a:r>
              <a:rPr dirty="0"/>
              <a:t>/竞品购买率：在近90天同时浏览本品&amp;竞品胶囊咖啡类目后在近90天有该类目购买行为的人群在同时浏览人群中的占比</a:t>
            </a:r>
          </a:p>
        </p:txBody>
      </p:sp>
      <p:graphicFrame>
        <p:nvGraphicFramePr>
          <p:cNvPr id="5" name="表格 5">
            <a:extLst>
              <a:ext uri="{FF2B5EF4-FFF2-40B4-BE49-F238E27FC236}">
                <a16:creationId xmlns:a16="http://schemas.microsoft.com/office/drawing/2014/main" id="{91E63859-6D13-894C-B5C2-F1C5988DA052}"/>
              </a:ext>
            </a:extLst>
          </p:cNvPr>
          <p:cNvGraphicFramePr>
            <a:graphicFrameLocks noGrp="1"/>
          </p:cNvGraphicFramePr>
          <p:nvPr>
            <p:extLst>
              <p:ext uri="{D42A27DB-BD31-4B8C-83A1-F6EECF244321}">
                <p14:modId xmlns:p14="http://schemas.microsoft.com/office/powerpoint/2010/main" val="1398494350"/>
              </p:ext>
            </p:extLst>
          </p:nvPr>
        </p:nvGraphicFramePr>
        <p:xfrm>
          <a:off x="574572" y="2023193"/>
          <a:ext cx="5997679" cy="3879765"/>
        </p:xfrm>
        <a:graphic>
          <a:graphicData uri="http://schemas.openxmlformats.org/drawingml/2006/table">
            <a:tbl>
              <a:tblPr firstRow="1" bandRow="1">
                <a:tableStyleId>{72833802-FEF1-4C79-8D5D-14CF1EAF98D9}</a:tableStyleId>
              </a:tblPr>
              <a:tblGrid>
                <a:gridCol w="788328">
                  <a:extLst>
                    <a:ext uri="{9D8B030D-6E8A-4147-A177-3AD203B41FA5}">
                      <a16:colId xmlns:a16="http://schemas.microsoft.com/office/drawing/2014/main" val="2535998435"/>
                    </a:ext>
                  </a:extLst>
                </a:gridCol>
                <a:gridCol w="788328">
                  <a:extLst>
                    <a:ext uri="{9D8B030D-6E8A-4147-A177-3AD203B41FA5}">
                      <a16:colId xmlns:a16="http://schemas.microsoft.com/office/drawing/2014/main" val="3295630535"/>
                    </a:ext>
                  </a:extLst>
                </a:gridCol>
                <a:gridCol w="788328">
                  <a:extLst>
                    <a:ext uri="{9D8B030D-6E8A-4147-A177-3AD203B41FA5}">
                      <a16:colId xmlns:a16="http://schemas.microsoft.com/office/drawing/2014/main" val="1182148839"/>
                    </a:ext>
                  </a:extLst>
                </a:gridCol>
                <a:gridCol w="788328">
                  <a:extLst>
                    <a:ext uri="{9D8B030D-6E8A-4147-A177-3AD203B41FA5}">
                      <a16:colId xmlns:a16="http://schemas.microsoft.com/office/drawing/2014/main" val="3842980275"/>
                    </a:ext>
                  </a:extLst>
                </a:gridCol>
                <a:gridCol w="788328">
                  <a:extLst>
                    <a:ext uri="{9D8B030D-6E8A-4147-A177-3AD203B41FA5}">
                      <a16:colId xmlns:a16="http://schemas.microsoft.com/office/drawing/2014/main" val="3939250942"/>
                    </a:ext>
                  </a:extLst>
                </a:gridCol>
                <a:gridCol w="1150788">
                  <a:extLst>
                    <a:ext uri="{9D8B030D-6E8A-4147-A177-3AD203B41FA5}">
                      <a16:colId xmlns:a16="http://schemas.microsoft.com/office/drawing/2014/main" val="784388727"/>
                    </a:ext>
                  </a:extLst>
                </a:gridCol>
                <a:gridCol w="905251">
                  <a:extLst>
                    <a:ext uri="{9D8B030D-6E8A-4147-A177-3AD203B41FA5}">
                      <a16:colId xmlns:a16="http://schemas.microsoft.com/office/drawing/2014/main" val="3578917409"/>
                    </a:ext>
                  </a:extLst>
                </a:gridCol>
              </a:tblGrid>
              <a:tr h="498412">
                <a:tc gridSpan="7">
                  <a:txBody>
                    <a:bodyPr/>
                    <a:lstStyle/>
                    <a:p>
                      <a:pPr algn="ctr" fontAlgn="ctr"/>
                      <a:r>
                        <a:rPr lang="en-US" altLang="zh-CN" sz="1200" b="1" i="0" u="none" strike="noStrike" dirty="0">
                          <a:solidFill>
                            <a:schemeClr val="tx1"/>
                          </a:solidFill>
                          <a:effectLst/>
                          <a:latin typeface="微软雅黑" panose="020B0503020204020204" pitchFamily="34" charset="-122"/>
                          <a:ea typeface="微软雅黑" panose="020B0503020204020204" pitchFamily="34" charset="-122"/>
                        </a:rPr>
                        <a:t>Nespresso</a:t>
                      </a:r>
                      <a:r>
                        <a:rPr lang="zh-CN" altLang="en-US" sz="1200" b="1" i="0" u="none" strike="noStrike" dirty="0">
                          <a:solidFill>
                            <a:schemeClr val="tx1"/>
                          </a:solidFill>
                          <a:effectLst/>
                          <a:latin typeface="微软雅黑" panose="020B0503020204020204" pitchFamily="34" charset="-122"/>
                          <a:ea typeface="微软雅黑" panose="020B0503020204020204" pitchFamily="34" charset="-122"/>
                        </a:rPr>
                        <a:t>近</a:t>
                      </a:r>
                      <a:r>
                        <a:rPr lang="en-US" altLang="zh-CN" sz="1200" b="1" i="0" u="none" strike="noStrike" dirty="0">
                          <a:solidFill>
                            <a:schemeClr val="tx1"/>
                          </a:solidFill>
                          <a:effectLst/>
                          <a:latin typeface="微软雅黑" panose="020B0503020204020204" pitchFamily="34" charset="-122"/>
                          <a:ea typeface="微软雅黑" panose="020B0503020204020204" pitchFamily="34" charset="-122"/>
                        </a:rPr>
                        <a:t>90</a:t>
                      </a:r>
                      <a:r>
                        <a:rPr lang="zh-CN" altLang="en-US" sz="1200" b="1" i="0" u="none" strike="noStrike" dirty="0">
                          <a:solidFill>
                            <a:schemeClr val="tx1"/>
                          </a:solidFill>
                          <a:effectLst/>
                          <a:latin typeface="微软雅黑" panose="020B0503020204020204" pitchFamily="34" charset="-122"/>
                          <a:ea typeface="微软雅黑" panose="020B0503020204020204" pitchFamily="34" charset="-122"/>
                        </a:rPr>
                        <a:t>天胶囊咖啡市场兴趣客抢夺率</a:t>
                      </a:r>
                    </a:p>
                  </a:txBody>
                  <a:tcPr marL="9525" marR="9525" marT="9525" marB="0" anchor="ctr">
                    <a:lnB w="9525" cap="flat" cmpd="sng" algn="ctr">
                      <a:solidFill>
                        <a:schemeClr val="accent2">
                          <a:lumMod val="20000"/>
                          <a:lumOff val="80000"/>
                        </a:schemeClr>
                      </a:solidFill>
                      <a:prstDash val="solid"/>
                      <a:round/>
                      <a:headEnd type="none" w="med" len="med"/>
                      <a:tailEnd type="none" w="med" len="med"/>
                    </a:lnB>
                    <a:solidFill>
                      <a:schemeClr val="accent2"/>
                    </a:solidFill>
                  </a:tcPr>
                </a:tc>
                <a:tc hMerge="1">
                  <a:txBody>
                    <a:bodyPr/>
                    <a:lstStyle/>
                    <a:p>
                      <a:pPr algn="ctr" fontAlgn="ct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solidFill>
                      <a:schemeClr val="accent5"/>
                    </a:solidFill>
                  </a:tcPr>
                </a:tc>
                <a:tc hMerge="1">
                  <a:txBody>
                    <a:bodyPr/>
                    <a:lstStyle/>
                    <a:p>
                      <a:pPr algn="ctr" fontAlgn="ct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solidFill>
                      <a:schemeClr val="accent5"/>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pPr algn="ctr" fontAlgn="b"/>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solidFill>
                      <a:schemeClr val="accent5"/>
                    </a:solidFill>
                  </a:tcPr>
                </a:tc>
                <a:extLst>
                  <a:ext uri="{0D108BD9-81ED-4DB2-BD59-A6C34878D82A}">
                    <a16:rowId xmlns:a16="http://schemas.microsoft.com/office/drawing/2014/main" val="2100232753"/>
                  </a:ext>
                </a:extLst>
              </a:tr>
              <a:tr h="667025">
                <a:tc>
                  <a:txBody>
                    <a:bodyPr/>
                    <a:lstStyle/>
                    <a:p>
                      <a:pPr algn="ctr" fontAlgn="ctr"/>
                      <a:r>
                        <a:rPr lang="zh-CN" altLang="en-US" sz="1100" u="none" strike="noStrike" dirty="0">
                          <a:solidFill>
                            <a:schemeClr val="tx1"/>
                          </a:solidFill>
                          <a:effectLst/>
                          <a:latin typeface="微软雅黑" panose="020B0503020204020204" pitchFamily="34" charset="-122"/>
                          <a:ea typeface="微软雅黑" panose="020B0503020204020204" pitchFamily="34" charset="-122"/>
                        </a:rPr>
                        <a:t>品牌</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9525" marR="9525" marT="9525" marB="0" anchor="ctr">
                    <a:lnR w="9525" cap="flat" cmpd="sng" algn="ctr">
                      <a:solidFill>
                        <a:schemeClr val="accent2">
                          <a:lumMod val="20000"/>
                          <a:lumOff val="80000"/>
                        </a:schemeClr>
                      </a:solidFill>
                      <a:prstDash val="solid"/>
                      <a:round/>
                      <a:headEnd type="none" w="med" len="med"/>
                      <a:tailEnd type="none" w="med" len="med"/>
                    </a:lnR>
                    <a:lnT w="9525" cap="flat" cmpd="sng" algn="ctr">
                      <a:solidFill>
                        <a:schemeClr val="accent2">
                          <a:lumMod val="20000"/>
                          <a:lumOff val="80000"/>
                        </a:schemeClr>
                      </a:solidFill>
                      <a:prstDash val="solid"/>
                      <a:round/>
                      <a:headEnd type="none" w="med" len="med"/>
                      <a:tailEnd type="none" w="med" len="med"/>
                    </a:lnT>
                    <a:solidFill>
                      <a:schemeClr val="accent2"/>
                    </a:solidFill>
                  </a:tcPr>
                </a:tc>
                <a:tc>
                  <a:txBody>
                    <a:bodyPr/>
                    <a:lstStyle/>
                    <a:p>
                      <a:pPr algn="ctr" fontAlgn="ctr"/>
                      <a:r>
                        <a:rPr lang="zh-CN" altLang="en-US" sz="1100" u="none" strike="noStrike" dirty="0">
                          <a:solidFill>
                            <a:schemeClr val="tx1"/>
                          </a:solidFill>
                          <a:effectLst/>
                          <a:latin typeface="微软雅黑" panose="020B0503020204020204" pitchFamily="34" charset="-122"/>
                          <a:ea typeface="微软雅黑" panose="020B0503020204020204" pitchFamily="34" charset="-122"/>
                        </a:rPr>
                        <a:t>浏览</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9525" marR="9525" marT="9525" marB="0" anchor="ctr">
                    <a:lnL w="9525" cap="flat" cmpd="sng" algn="ctr">
                      <a:solidFill>
                        <a:schemeClr val="accent2">
                          <a:lumMod val="20000"/>
                          <a:lumOff val="80000"/>
                        </a:schemeClr>
                      </a:solidFill>
                      <a:prstDash val="solid"/>
                      <a:round/>
                      <a:headEnd type="none" w="med" len="med"/>
                      <a:tailEnd type="none" w="med" len="med"/>
                    </a:lnL>
                    <a:lnR w="9525" cap="flat" cmpd="sng" algn="ctr">
                      <a:solidFill>
                        <a:schemeClr val="accent2">
                          <a:lumMod val="20000"/>
                          <a:lumOff val="80000"/>
                        </a:schemeClr>
                      </a:solidFill>
                      <a:prstDash val="solid"/>
                      <a:round/>
                      <a:headEnd type="none" w="med" len="med"/>
                      <a:tailEnd type="none" w="med" len="med"/>
                    </a:lnR>
                    <a:lnT w="9525" cap="flat" cmpd="sng" algn="ctr">
                      <a:solidFill>
                        <a:schemeClr val="accent2">
                          <a:lumMod val="20000"/>
                          <a:lumOff val="80000"/>
                        </a:schemeClr>
                      </a:solidFill>
                      <a:prstDash val="solid"/>
                      <a:round/>
                      <a:headEnd type="none" w="med" len="med"/>
                      <a:tailEnd type="none" w="med" len="med"/>
                    </a:lnT>
                    <a:solidFill>
                      <a:schemeClr val="accent2"/>
                    </a:solidFill>
                  </a:tcPr>
                </a:tc>
                <a:tc>
                  <a:txBody>
                    <a:bodyPr/>
                    <a:lstStyle/>
                    <a:p>
                      <a:pPr algn="ctr" fontAlgn="ctr"/>
                      <a:r>
                        <a:rPr lang="zh-CN" altLang="en-US" sz="1100" u="none" strike="noStrike" dirty="0">
                          <a:solidFill>
                            <a:schemeClr val="tx1"/>
                          </a:solidFill>
                          <a:effectLst/>
                          <a:latin typeface="微软雅黑" panose="020B0503020204020204" pitchFamily="34" charset="-122"/>
                          <a:ea typeface="微软雅黑" panose="020B0503020204020204" pitchFamily="34" charset="-122"/>
                        </a:rPr>
                        <a:t>同时浏览</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9525" marR="9525" marT="9525" marB="0" anchor="ctr">
                    <a:lnL w="9525" cap="flat" cmpd="sng" algn="ctr">
                      <a:solidFill>
                        <a:schemeClr val="accent2">
                          <a:lumMod val="20000"/>
                          <a:lumOff val="80000"/>
                        </a:schemeClr>
                      </a:solidFill>
                      <a:prstDash val="solid"/>
                      <a:round/>
                      <a:headEnd type="none" w="med" len="med"/>
                      <a:tailEnd type="none" w="med" len="med"/>
                    </a:lnL>
                    <a:lnR w="9525" cap="flat" cmpd="sng" algn="ctr">
                      <a:solidFill>
                        <a:schemeClr val="accent2">
                          <a:lumMod val="20000"/>
                          <a:lumOff val="80000"/>
                        </a:schemeClr>
                      </a:solidFill>
                      <a:prstDash val="solid"/>
                      <a:round/>
                      <a:headEnd type="none" w="med" len="med"/>
                      <a:tailEnd type="none" w="med" len="med"/>
                    </a:lnR>
                    <a:lnT w="9525" cap="flat" cmpd="sng" algn="ctr">
                      <a:solidFill>
                        <a:schemeClr val="accent2">
                          <a:lumMod val="20000"/>
                          <a:lumOff val="80000"/>
                        </a:schemeClr>
                      </a:solidFill>
                      <a:prstDash val="solid"/>
                      <a:round/>
                      <a:headEnd type="none" w="med" len="med"/>
                      <a:tailEnd type="none" w="med" len="med"/>
                    </a:lnT>
                    <a:solidFill>
                      <a:schemeClr val="accent2"/>
                    </a:solidFill>
                  </a:tcPr>
                </a:tc>
                <a:tc>
                  <a:txBody>
                    <a:bodyPr/>
                    <a:lstStyle/>
                    <a:p>
                      <a:pPr algn="ctr" fontAlgn="b"/>
                      <a:r>
                        <a:rPr lang="zh-CN" altLang="en-US" sz="1100" b="0" i="0" u="none" strike="noStrike" dirty="0">
                          <a:solidFill>
                            <a:schemeClr val="tx1"/>
                          </a:solidFill>
                          <a:effectLst/>
                          <a:latin typeface="微软雅黑" panose="020B0503020204020204" pitchFamily="34" charset="-122"/>
                          <a:ea typeface="微软雅黑" panose="020B0503020204020204" pitchFamily="34" charset="-122"/>
                        </a:rPr>
                        <a:t>本品</a:t>
                      </a:r>
                      <a:endParaRPr lang="en-US" altLang="zh-CN" sz="1100" b="0" i="0" u="none" strike="noStrike" dirty="0">
                        <a:solidFill>
                          <a:schemeClr val="tx1"/>
                        </a:solidFill>
                        <a:effectLst/>
                        <a:latin typeface="微软雅黑" panose="020B0503020204020204" pitchFamily="34" charset="-122"/>
                        <a:ea typeface="微软雅黑" panose="020B0503020204020204" pitchFamily="34" charset="-122"/>
                      </a:endParaRPr>
                    </a:p>
                    <a:p>
                      <a:pPr algn="ctr" fontAlgn="b"/>
                      <a:r>
                        <a:rPr lang="zh-CN" altLang="en-US" sz="1100" b="0" i="0" u="none" strike="noStrike" dirty="0">
                          <a:solidFill>
                            <a:schemeClr val="tx1"/>
                          </a:solidFill>
                          <a:effectLst/>
                          <a:latin typeface="微软雅黑" panose="020B0503020204020204" pitchFamily="34" charset="-122"/>
                          <a:ea typeface="微软雅黑" panose="020B0503020204020204" pitchFamily="34" charset="-122"/>
                        </a:rPr>
                        <a:t>购买人数</a:t>
                      </a:r>
                    </a:p>
                  </a:txBody>
                  <a:tcPr marL="9525" marR="9525" marT="9525" marB="0" anchor="ctr">
                    <a:lnL w="9525" cap="flat" cmpd="sng" algn="ctr">
                      <a:solidFill>
                        <a:schemeClr val="accent2">
                          <a:lumMod val="20000"/>
                          <a:lumOff val="80000"/>
                        </a:schemeClr>
                      </a:solidFill>
                      <a:prstDash val="solid"/>
                      <a:round/>
                      <a:headEnd type="none" w="med" len="med"/>
                      <a:tailEnd type="none" w="med" len="med"/>
                    </a:lnL>
                    <a:lnR w="9525" cap="flat" cmpd="sng" algn="ctr">
                      <a:solidFill>
                        <a:schemeClr val="accent2">
                          <a:lumMod val="20000"/>
                          <a:lumOff val="80000"/>
                        </a:schemeClr>
                      </a:solidFill>
                      <a:prstDash val="solid"/>
                      <a:round/>
                      <a:headEnd type="none" w="med" len="med"/>
                      <a:tailEnd type="none" w="med" len="med"/>
                    </a:lnR>
                    <a:lnT w="9525" cap="flat" cmpd="sng" algn="ctr">
                      <a:solidFill>
                        <a:schemeClr val="accent2">
                          <a:lumMod val="20000"/>
                          <a:lumOff val="80000"/>
                        </a:schemeClr>
                      </a:solidFill>
                      <a:prstDash val="solid"/>
                      <a:round/>
                      <a:headEnd type="none" w="med" len="med"/>
                      <a:tailEnd type="none" w="med" len="med"/>
                    </a:lnT>
                    <a:solidFill>
                      <a:schemeClr val="accent2"/>
                    </a:solidFill>
                  </a:tcPr>
                </a:tc>
                <a:tc>
                  <a:txBody>
                    <a:bodyPr/>
                    <a:lstStyle/>
                    <a:p>
                      <a:pPr algn="ctr" fontAlgn="b"/>
                      <a:r>
                        <a:rPr lang="zh-CN" altLang="en-US" sz="1100" b="0" i="0" u="none" strike="noStrike" dirty="0">
                          <a:solidFill>
                            <a:schemeClr val="tx1"/>
                          </a:solidFill>
                          <a:effectLst/>
                          <a:latin typeface="微软雅黑" panose="020B0503020204020204" pitchFamily="34" charset="-122"/>
                          <a:ea typeface="微软雅黑" panose="020B0503020204020204" pitchFamily="34" charset="-122"/>
                        </a:rPr>
                        <a:t>竞品</a:t>
                      </a:r>
                      <a:endParaRPr lang="en-US" altLang="zh-CN" sz="1100" b="0" i="0" u="none" strike="noStrike" dirty="0">
                        <a:solidFill>
                          <a:schemeClr val="tx1"/>
                        </a:solidFill>
                        <a:effectLst/>
                        <a:latin typeface="微软雅黑" panose="020B0503020204020204" pitchFamily="34" charset="-122"/>
                        <a:ea typeface="微软雅黑" panose="020B0503020204020204" pitchFamily="34" charset="-122"/>
                      </a:endParaRPr>
                    </a:p>
                    <a:p>
                      <a:pPr algn="ctr" fontAlgn="b"/>
                      <a:r>
                        <a:rPr lang="zh-CN" altLang="en-US" sz="1100" b="0" i="0" u="none" strike="noStrike" dirty="0">
                          <a:solidFill>
                            <a:schemeClr val="tx1"/>
                          </a:solidFill>
                          <a:effectLst/>
                          <a:latin typeface="微软雅黑" panose="020B0503020204020204" pitchFamily="34" charset="-122"/>
                          <a:ea typeface="微软雅黑" panose="020B0503020204020204" pitchFamily="34" charset="-122"/>
                        </a:rPr>
                        <a:t>购买人数</a:t>
                      </a:r>
                    </a:p>
                  </a:txBody>
                  <a:tcPr marL="9525" marR="9525" marT="9525" marB="0" anchor="ctr">
                    <a:lnL w="9525" cap="flat" cmpd="sng" algn="ctr">
                      <a:solidFill>
                        <a:schemeClr val="accent2">
                          <a:lumMod val="20000"/>
                          <a:lumOff val="80000"/>
                        </a:schemeClr>
                      </a:solidFill>
                      <a:prstDash val="solid"/>
                      <a:round/>
                      <a:headEnd type="none" w="med" len="med"/>
                      <a:tailEnd type="none" w="med" len="med"/>
                    </a:lnL>
                    <a:lnR w="9525" cap="flat" cmpd="sng" algn="ctr">
                      <a:solidFill>
                        <a:schemeClr val="accent2">
                          <a:lumMod val="20000"/>
                          <a:lumOff val="80000"/>
                        </a:schemeClr>
                      </a:solidFill>
                      <a:prstDash val="solid"/>
                      <a:round/>
                      <a:headEnd type="none" w="med" len="med"/>
                      <a:tailEnd type="none" w="med" len="med"/>
                    </a:lnR>
                    <a:lnT w="9525" cap="flat" cmpd="sng" algn="ctr">
                      <a:solidFill>
                        <a:schemeClr val="accent2">
                          <a:lumMod val="20000"/>
                          <a:lumOff val="80000"/>
                        </a:schemeClr>
                      </a:solidFill>
                      <a:prstDash val="solid"/>
                      <a:round/>
                      <a:headEnd type="none" w="med" len="med"/>
                      <a:tailEnd type="none" w="med" len="med"/>
                    </a:lnT>
                    <a:solidFill>
                      <a:schemeClr val="accent2"/>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zh-CN" altLang="en-US" sz="1100" b="0" i="0" u="none" strike="noStrike" dirty="0">
                          <a:solidFill>
                            <a:srgbClr val="000000"/>
                          </a:solidFill>
                          <a:effectLst/>
                          <a:latin typeface="微软雅黑" panose="020B0503020204020204" pitchFamily="34" charset="-122"/>
                          <a:ea typeface="微软雅黑" panose="020B0503020204020204" pitchFamily="34" charset="-122"/>
                        </a:rPr>
                        <a:t>购买率</a:t>
                      </a: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p>
                      <a:pPr marL="0" marR="0" lvl="0" indent="0" algn="ctr" defTabSz="914400" rtl="0" eaLnBrk="1" fontAlgn="b" latinLnBrk="0" hangingPunct="1">
                        <a:lnSpc>
                          <a:spcPct val="100000"/>
                        </a:lnSpc>
                        <a:spcBef>
                          <a:spcPts val="0"/>
                        </a:spcBef>
                        <a:spcAft>
                          <a:spcPts val="0"/>
                        </a:spcAft>
                        <a:buClrTx/>
                        <a:buSzTx/>
                        <a:buFontTx/>
                        <a:buNone/>
                        <a:tabLst/>
                        <a:defRPr/>
                      </a:pP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a:t>
                      </a:r>
                      <a:r>
                        <a:rPr lang="zh-CN" altLang="en-US" sz="1100" b="0" i="0" u="none" strike="noStrike" dirty="0">
                          <a:solidFill>
                            <a:srgbClr val="000000"/>
                          </a:solidFill>
                          <a:effectLst/>
                          <a:latin typeface="微软雅黑" panose="020B0503020204020204" pitchFamily="34" charset="-122"/>
                          <a:ea typeface="微软雅黑" panose="020B0503020204020204" pitchFamily="34" charset="-122"/>
                        </a:rPr>
                        <a:t>本品</a:t>
                      </a: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vs.</a:t>
                      </a:r>
                      <a:r>
                        <a:rPr lang="zh-CN" altLang="en-US" sz="1100" b="0" i="0" u="none" strike="noStrike" dirty="0">
                          <a:solidFill>
                            <a:srgbClr val="000000"/>
                          </a:solidFill>
                          <a:effectLst/>
                          <a:latin typeface="微软雅黑" panose="020B0503020204020204" pitchFamily="34" charset="-122"/>
                          <a:ea typeface="微软雅黑" panose="020B0503020204020204" pitchFamily="34" charset="-122"/>
                        </a:rPr>
                        <a:t>竞品</a:t>
                      </a: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9525" cap="flat" cmpd="sng" algn="ctr">
                      <a:solidFill>
                        <a:schemeClr val="accent2">
                          <a:lumMod val="20000"/>
                          <a:lumOff val="80000"/>
                        </a:schemeClr>
                      </a:solidFill>
                      <a:prstDash val="solid"/>
                      <a:round/>
                      <a:headEnd type="none" w="med" len="med"/>
                      <a:tailEnd type="none" w="med" len="med"/>
                    </a:lnL>
                    <a:lnR w="9525" cap="flat" cmpd="sng" algn="ctr">
                      <a:solidFill>
                        <a:schemeClr val="accent2">
                          <a:lumMod val="20000"/>
                          <a:lumOff val="80000"/>
                        </a:schemeClr>
                      </a:solidFill>
                      <a:prstDash val="solid"/>
                      <a:round/>
                      <a:headEnd type="none" w="med" len="med"/>
                      <a:tailEnd type="none" w="med" len="med"/>
                    </a:lnR>
                    <a:lnT w="9525" cap="flat" cmpd="sng" algn="ctr">
                      <a:solidFill>
                        <a:schemeClr val="accent2">
                          <a:lumMod val="20000"/>
                          <a:lumOff val="80000"/>
                        </a:schemeClr>
                      </a:solidFill>
                      <a:prstDash val="solid"/>
                      <a:round/>
                      <a:headEnd type="none" w="med" len="med"/>
                      <a:tailEnd type="none" w="med" len="med"/>
                    </a:lnT>
                    <a:solidFill>
                      <a:schemeClr val="accent2"/>
                    </a:solidFill>
                  </a:tcPr>
                </a:tc>
                <a:tc>
                  <a:txBody>
                    <a:bodyPr/>
                    <a:lstStyle/>
                    <a:p>
                      <a:pPr algn="ctr" fontAlgn="b"/>
                      <a:r>
                        <a:rPr lang="zh-CN" altLang="en-US" sz="1100" b="0" i="0" u="none" strike="noStrike" dirty="0">
                          <a:solidFill>
                            <a:srgbClr val="000000"/>
                          </a:solidFill>
                          <a:effectLst/>
                          <a:latin typeface="微软雅黑" panose="020B0503020204020204" pitchFamily="34" charset="-122"/>
                          <a:ea typeface="微软雅黑" panose="020B0503020204020204" pitchFamily="34" charset="-122"/>
                        </a:rPr>
                        <a:t>本品竞争力</a:t>
                      </a:r>
                    </a:p>
                  </a:txBody>
                  <a:tcPr marL="7620" marR="7620" marT="7620" marB="0" anchor="ctr">
                    <a:lnL w="9525" cap="flat" cmpd="sng" algn="ctr">
                      <a:solidFill>
                        <a:schemeClr val="accent2">
                          <a:lumMod val="20000"/>
                          <a:lumOff val="80000"/>
                        </a:schemeClr>
                      </a:solidFill>
                      <a:prstDash val="solid"/>
                      <a:round/>
                      <a:headEnd type="none" w="med" len="med"/>
                      <a:tailEnd type="none" w="med" len="med"/>
                    </a:lnL>
                    <a:lnT w="9525" cap="flat" cmpd="sng" algn="ctr">
                      <a:solidFill>
                        <a:schemeClr val="accent2">
                          <a:lumMod val="20000"/>
                          <a:lumOff val="80000"/>
                        </a:schemeClr>
                      </a:solidFill>
                      <a:prstDash val="solid"/>
                      <a:round/>
                      <a:headEnd type="none" w="med" len="med"/>
                      <a:tailEnd type="none" w="med" len="med"/>
                    </a:lnT>
                    <a:solidFill>
                      <a:schemeClr val="accent2"/>
                    </a:solidFill>
                  </a:tcPr>
                </a:tc>
                <a:extLst>
                  <a:ext uri="{0D108BD9-81ED-4DB2-BD59-A6C34878D82A}">
                    <a16:rowId xmlns:a16="http://schemas.microsoft.com/office/drawing/2014/main" val="3953570508"/>
                  </a:ext>
                </a:extLst>
              </a:tr>
              <a:tr h="904776">
                <a:tc>
                  <a:txBody>
                    <a:bodyPr/>
                    <a:lstStyle/>
                    <a:p>
                      <a:pPr marL="0" algn="ctr" defTabSz="914400" rtl="0" eaLnBrk="1" fontAlgn="ctr" latinLnBrk="0" hangingPunct="1"/>
                      <a:r>
                        <a:rPr lang="zh-CN" altLang="en-US" sz="1200" b="0" i="0" u="none" strike="noStrike" kern="1200" dirty="0">
                          <a:solidFill>
                            <a:schemeClr val="tx1">
                              <a:lumMod val="65000"/>
                              <a:lumOff val="35000"/>
                            </a:schemeClr>
                          </a:solidFill>
                          <a:effectLst/>
                          <a:latin typeface="微软雅黑" panose="020B0503020204020204" pitchFamily="34" charset="-122"/>
                          <a:ea typeface="微软雅黑" panose="020B0503020204020204" pitchFamily="34" charset="-122"/>
                          <a:cs typeface="+mn-cs"/>
                        </a:rPr>
                        <a:t>星巴克</a:t>
                      </a:r>
                    </a:p>
                  </a:txBody>
                  <a:tcPr marL="7620" marR="7620" marT="7620" marB="0" anchor="ctr"/>
                </a:tc>
                <a:tc>
                  <a:txBody>
                    <a:bodyPr/>
                    <a:lstStyle/>
                    <a:p>
                      <a:pPr marL="0" algn="ctr" defTabSz="914400" rtl="0" eaLnBrk="1" fontAlgn="ctr" latinLnBrk="0" hangingPunct="1"/>
                      <a:r>
                        <a:rPr lang="en-US" altLang="zh-CN" sz="1200" b="0" i="0" u="none" strike="noStrike" kern="1200" dirty="0">
                          <a:solidFill>
                            <a:schemeClr val="tx1">
                              <a:lumMod val="65000"/>
                              <a:lumOff val="35000"/>
                            </a:schemeClr>
                          </a:solidFill>
                          <a:effectLst/>
                          <a:latin typeface="微软雅黑" panose="020B0503020204020204" pitchFamily="34" charset="-122"/>
                          <a:ea typeface="微软雅黑" panose="020B0503020204020204" pitchFamily="34" charset="-122"/>
                          <a:cs typeface="+mn-cs"/>
                        </a:rPr>
                        <a:t>900,000</a:t>
                      </a:r>
                    </a:p>
                  </a:txBody>
                  <a:tcPr marL="7620" marR="7620" marT="7620" marB="0" anchor="ctr"/>
                </a:tc>
                <a:tc>
                  <a:txBody>
                    <a:bodyPr/>
                    <a:lstStyle/>
                    <a:p>
                      <a:pPr marL="0" algn="ctr" defTabSz="914400" rtl="0" eaLnBrk="1" fontAlgn="ctr" latinLnBrk="0" hangingPunct="1"/>
                      <a:r>
                        <a:rPr lang="en-US" altLang="zh-CN" sz="1200" b="0" i="0" u="none" strike="noStrike" kern="1200" dirty="0">
                          <a:solidFill>
                            <a:schemeClr val="tx1">
                              <a:lumMod val="65000"/>
                              <a:lumOff val="35000"/>
                            </a:schemeClr>
                          </a:solidFill>
                          <a:effectLst/>
                          <a:latin typeface="微软雅黑" panose="020B0503020204020204" pitchFamily="34" charset="-122"/>
                          <a:ea typeface="微软雅黑" panose="020B0503020204020204" pitchFamily="34" charset="-122"/>
                          <a:cs typeface="+mn-cs"/>
                        </a:rPr>
                        <a:t>80,000</a:t>
                      </a:r>
                    </a:p>
                  </a:txBody>
                  <a:tcPr marL="7620" marR="7620" marT="7620" marB="0" anchor="ctr"/>
                </a:tc>
                <a:tc>
                  <a:txBody>
                    <a:bodyPr/>
                    <a:lstStyle/>
                    <a:p>
                      <a:pPr marL="0" algn="ctr" defTabSz="914400" rtl="0" eaLnBrk="1" fontAlgn="ctr" latinLnBrk="0" hangingPunct="1"/>
                      <a:r>
                        <a:rPr lang="en-US" altLang="zh-CN" sz="1200" b="0" i="0" u="none" strike="noStrike" kern="1200" dirty="0">
                          <a:solidFill>
                            <a:schemeClr val="tx1">
                              <a:lumMod val="65000"/>
                              <a:lumOff val="35000"/>
                            </a:schemeClr>
                          </a:solidFill>
                          <a:effectLst/>
                          <a:latin typeface="微软雅黑" panose="020B0503020204020204" pitchFamily="34" charset="-122"/>
                          <a:ea typeface="微软雅黑" panose="020B0503020204020204" pitchFamily="34" charset="-122"/>
                          <a:cs typeface="+mn-cs"/>
                        </a:rPr>
                        <a:t>9,000</a:t>
                      </a:r>
                    </a:p>
                  </a:txBody>
                  <a:tcPr marL="7620" marR="7620" marT="7620" marB="0" anchor="ctr"/>
                </a:tc>
                <a:tc>
                  <a:txBody>
                    <a:bodyPr/>
                    <a:lstStyle/>
                    <a:p>
                      <a:pPr marL="0" algn="ctr" defTabSz="914400" rtl="0" eaLnBrk="1" fontAlgn="ctr" latinLnBrk="0" hangingPunct="1"/>
                      <a:r>
                        <a:rPr lang="en-US" altLang="zh-CN" sz="1200" b="0" i="0" u="none" strike="noStrike" kern="1200" dirty="0">
                          <a:solidFill>
                            <a:schemeClr val="tx1">
                              <a:lumMod val="65000"/>
                              <a:lumOff val="35000"/>
                            </a:schemeClr>
                          </a:solidFill>
                          <a:effectLst/>
                          <a:latin typeface="微软雅黑" panose="020B0503020204020204" pitchFamily="34" charset="-122"/>
                          <a:ea typeface="微软雅黑" panose="020B0503020204020204" pitchFamily="34" charset="-122"/>
                          <a:cs typeface="+mn-cs"/>
                        </a:rPr>
                        <a:t>15,000</a:t>
                      </a:r>
                    </a:p>
                  </a:txBody>
                  <a:tcPr marL="7620" marR="7620" marT="7620" marB="0" anchor="ctr"/>
                </a:tc>
                <a:tc>
                  <a:txBody>
                    <a:bodyPr/>
                    <a:lstStyle/>
                    <a:p>
                      <a:pPr marL="0" algn="ctr" defTabSz="914400" rtl="0" eaLnBrk="1" fontAlgn="ctr" latinLnBrk="0" hangingPunct="1"/>
                      <a:r>
                        <a:rPr lang="en-US" altLang="zh-CN" sz="1200" b="0" i="0" u="none" strike="noStrike" kern="1200" dirty="0">
                          <a:solidFill>
                            <a:schemeClr val="tx1">
                              <a:lumMod val="65000"/>
                              <a:lumOff val="35000"/>
                            </a:schemeClr>
                          </a:solidFill>
                          <a:effectLst/>
                          <a:latin typeface="微软雅黑" panose="020B0503020204020204" pitchFamily="34" charset="-122"/>
                          <a:ea typeface="微软雅黑" panose="020B0503020204020204" pitchFamily="34" charset="-122"/>
                          <a:cs typeface="+mn-cs"/>
                        </a:rPr>
                        <a:t>11% vs. 19%</a:t>
                      </a:r>
                      <a:endParaRPr lang="en-US" sz="1200" b="0" i="0" u="none" strike="noStrike" kern="1200" dirty="0">
                        <a:solidFill>
                          <a:schemeClr val="tx1">
                            <a:lumMod val="65000"/>
                            <a:lumOff val="35000"/>
                          </a:schemeClr>
                        </a:solidFill>
                        <a:effectLst/>
                        <a:latin typeface="微软雅黑" panose="020B0503020204020204" pitchFamily="34" charset="-122"/>
                        <a:ea typeface="微软雅黑" panose="020B0503020204020204" pitchFamily="34" charset="-122"/>
                        <a:cs typeface="+mn-cs"/>
                      </a:endParaRPr>
                    </a:p>
                  </a:txBody>
                  <a:tcPr marL="7620" marR="7620" marT="7620" marB="0" anchor="ctr"/>
                </a:tc>
                <a:tc>
                  <a:txBody>
                    <a:bodyPr/>
                    <a:lstStyle/>
                    <a:p>
                      <a:pPr marL="0" algn="ctr" defTabSz="914400" rtl="0" eaLnBrk="1" fontAlgn="ctr" latinLnBrk="0" hangingPunct="1"/>
                      <a:r>
                        <a:rPr lang="zh-CN" altLang="en-US" sz="1200" b="1" i="0" u="none" strike="noStrike" kern="1200" dirty="0">
                          <a:solidFill>
                            <a:srgbClr val="C00000"/>
                          </a:solidFill>
                          <a:effectLst/>
                          <a:latin typeface="微软雅黑" panose="020B0503020204020204" pitchFamily="34" charset="-122"/>
                          <a:ea typeface="微软雅黑" panose="020B0503020204020204" pitchFamily="34" charset="-122"/>
                          <a:cs typeface="+mn-cs"/>
                        </a:rPr>
                        <a:t>低于竞品</a:t>
                      </a:r>
                    </a:p>
                  </a:txBody>
                  <a:tcPr marL="7620" marR="7620" marT="7620" marB="0" anchor="ctr"/>
                </a:tc>
                <a:extLst>
                  <a:ext uri="{0D108BD9-81ED-4DB2-BD59-A6C34878D82A}">
                    <a16:rowId xmlns:a16="http://schemas.microsoft.com/office/drawing/2014/main" val="1104712564"/>
                  </a:ext>
                </a:extLst>
              </a:tr>
              <a:tr h="904776">
                <a:tc>
                  <a:txBody>
                    <a:bodyPr/>
                    <a:lstStyle/>
                    <a:p>
                      <a:pPr marL="0" algn="ctr" defTabSz="914400" rtl="0" eaLnBrk="1" fontAlgn="ctr" latinLnBrk="0" hangingPunct="1"/>
                      <a:r>
                        <a:rPr lang="en-US" sz="1200" b="0" i="0" u="none" strike="noStrike" kern="1200" dirty="0">
                          <a:solidFill>
                            <a:schemeClr val="tx1">
                              <a:lumMod val="65000"/>
                              <a:lumOff val="35000"/>
                            </a:schemeClr>
                          </a:solidFill>
                          <a:effectLst/>
                          <a:latin typeface="微软雅黑" panose="020B0503020204020204" pitchFamily="34" charset="-122"/>
                          <a:ea typeface="微软雅黑" panose="020B0503020204020204" pitchFamily="34" charset="-122"/>
                          <a:cs typeface="+mn-cs"/>
                        </a:rPr>
                        <a:t>Peet's</a:t>
                      </a:r>
                    </a:p>
                  </a:txBody>
                  <a:tcPr marL="7620" marR="7620" marT="7620" marB="0" anchor="ctr"/>
                </a:tc>
                <a:tc>
                  <a:txBody>
                    <a:bodyPr/>
                    <a:lstStyle/>
                    <a:p>
                      <a:pPr marL="0" algn="ctr" defTabSz="914400" rtl="0" eaLnBrk="1" fontAlgn="ctr" latinLnBrk="0" hangingPunct="1"/>
                      <a:r>
                        <a:rPr lang="en-US" altLang="zh-CN" sz="1200" b="0" i="0" u="none" strike="noStrike" kern="1200" dirty="0">
                          <a:solidFill>
                            <a:schemeClr val="tx1">
                              <a:lumMod val="65000"/>
                              <a:lumOff val="35000"/>
                            </a:schemeClr>
                          </a:solidFill>
                          <a:effectLst/>
                          <a:latin typeface="微软雅黑" panose="020B0503020204020204" pitchFamily="34" charset="-122"/>
                          <a:ea typeface="微软雅黑" panose="020B0503020204020204" pitchFamily="34" charset="-122"/>
                          <a:cs typeface="+mn-cs"/>
                        </a:rPr>
                        <a:t>180,000</a:t>
                      </a:r>
                    </a:p>
                  </a:txBody>
                  <a:tcPr marL="7620" marR="7620" marT="7620" marB="0" anchor="ctr"/>
                </a:tc>
                <a:tc>
                  <a:txBody>
                    <a:bodyPr/>
                    <a:lstStyle/>
                    <a:p>
                      <a:pPr marL="0" algn="ctr" defTabSz="914400" rtl="0" eaLnBrk="1" fontAlgn="ctr" latinLnBrk="0" hangingPunct="1"/>
                      <a:r>
                        <a:rPr lang="en-US" altLang="zh-CN" sz="1200" b="0" i="0" u="none" strike="noStrike" kern="1200" dirty="0">
                          <a:solidFill>
                            <a:schemeClr val="tx1">
                              <a:lumMod val="65000"/>
                              <a:lumOff val="35000"/>
                            </a:schemeClr>
                          </a:solidFill>
                          <a:effectLst/>
                          <a:latin typeface="微软雅黑" panose="020B0503020204020204" pitchFamily="34" charset="-122"/>
                          <a:ea typeface="微软雅黑" panose="020B0503020204020204" pitchFamily="34" charset="-122"/>
                          <a:cs typeface="+mn-cs"/>
                        </a:rPr>
                        <a:t>41,000</a:t>
                      </a:r>
                    </a:p>
                  </a:txBody>
                  <a:tcPr marL="7620" marR="7620" marT="7620" marB="0" anchor="ctr"/>
                </a:tc>
                <a:tc>
                  <a:txBody>
                    <a:bodyPr/>
                    <a:lstStyle/>
                    <a:p>
                      <a:pPr marL="0" algn="ctr" defTabSz="914400" rtl="0" eaLnBrk="1" fontAlgn="ctr" latinLnBrk="0" hangingPunct="1"/>
                      <a:r>
                        <a:rPr lang="en-US" altLang="zh-CN" sz="1200" b="0" i="0" u="none" strike="noStrike" kern="1200" dirty="0">
                          <a:solidFill>
                            <a:schemeClr val="tx1">
                              <a:lumMod val="65000"/>
                              <a:lumOff val="35000"/>
                            </a:schemeClr>
                          </a:solidFill>
                          <a:effectLst/>
                          <a:latin typeface="微软雅黑" panose="020B0503020204020204" pitchFamily="34" charset="-122"/>
                          <a:ea typeface="微软雅黑" panose="020B0503020204020204" pitchFamily="34" charset="-122"/>
                          <a:cs typeface="+mn-cs"/>
                        </a:rPr>
                        <a:t>5,000</a:t>
                      </a:r>
                    </a:p>
                  </a:txBody>
                  <a:tcPr marL="7620" marR="7620" marT="7620" marB="0" anchor="ctr"/>
                </a:tc>
                <a:tc>
                  <a:txBody>
                    <a:bodyPr/>
                    <a:lstStyle/>
                    <a:p>
                      <a:pPr marL="0" algn="ctr" defTabSz="914400" rtl="0" eaLnBrk="1" fontAlgn="ctr" latinLnBrk="0" hangingPunct="1"/>
                      <a:r>
                        <a:rPr lang="en-US" altLang="zh-CN" sz="1200" b="0" i="0" u="none" strike="noStrike" kern="1200" dirty="0">
                          <a:solidFill>
                            <a:schemeClr val="tx1">
                              <a:lumMod val="65000"/>
                              <a:lumOff val="35000"/>
                            </a:schemeClr>
                          </a:solidFill>
                          <a:effectLst/>
                          <a:latin typeface="微软雅黑" panose="020B0503020204020204" pitchFamily="34" charset="-122"/>
                          <a:ea typeface="微软雅黑" panose="020B0503020204020204" pitchFamily="34" charset="-122"/>
                          <a:cs typeface="+mn-cs"/>
                        </a:rPr>
                        <a:t>6,000</a:t>
                      </a:r>
                    </a:p>
                  </a:txBody>
                  <a:tcPr marL="7620" marR="7620" marT="762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200" b="0" i="0" u="none" strike="noStrike" kern="1200" dirty="0">
                          <a:solidFill>
                            <a:schemeClr val="tx1">
                              <a:lumMod val="65000"/>
                              <a:lumOff val="35000"/>
                            </a:schemeClr>
                          </a:solidFill>
                          <a:effectLst/>
                          <a:latin typeface="微软雅黑" panose="020B0503020204020204" pitchFamily="34" charset="-122"/>
                          <a:ea typeface="微软雅黑" panose="020B0503020204020204" pitchFamily="34" charset="-122"/>
                          <a:cs typeface="+mn-cs"/>
                        </a:rPr>
                        <a:t>12% vs. 15%</a:t>
                      </a:r>
                      <a:endParaRPr lang="en-US" sz="1200" b="0" i="0" u="none" strike="noStrike" kern="1200" dirty="0">
                        <a:solidFill>
                          <a:schemeClr val="tx1">
                            <a:lumMod val="65000"/>
                            <a:lumOff val="35000"/>
                          </a:schemeClr>
                        </a:solidFill>
                        <a:effectLst/>
                        <a:latin typeface="微软雅黑" panose="020B0503020204020204" pitchFamily="34" charset="-122"/>
                        <a:ea typeface="微软雅黑" panose="020B0503020204020204" pitchFamily="34" charset="-122"/>
                        <a:cs typeface="+mn-cs"/>
                      </a:endParaRPr>
                    </a:p>
                  </a:txBody>
                  <a:tcPr marL="7620" marR="7620" marT="7620" marB="0" anchor="ctr"/>
                </a:tc>
                <a:tc>
                  <a:txBody>
                    <a:bodyPr/>
                    <a:lstStyle/>
                    <a:p>
                      <a:pPr marL="0" algn="ctr" defTabSz="914400" rtl="0" eaLnBrk="1" fontAlgn="ctr" latinLnBrk="0" hangingPunct="1"/>
                      <a:r>
                        <a:rPr lang="zh-CN" altLang="en-US" sz="1200" b="1" i="0" u="none" strike="noStrike" kern="1200" dirty="0">
                          <a:solidFill>
                            <a:srgbClr val="C00000"/>
                          </a:solidFill>
                          <a:effectLst/>
                          <a:latin typeface="微软雅黑" panose="020B0503020204020204" pitchFamily="34" charset="-122"/>
                          <a:ea typeface="微软雅黑" panose="020B0503020204020204" pitchFamily="34" charset="-122"/>
                          <a:cs typeface="+mn-cs"/>
                        </a:rPr>
                        <a:t>低于竞品</a:t>
                      </a:r>
                    </a:p>
                  </a:txBody>
                  <a:tcPr marL="7620" marR="7620" marT="7620" marB="0" anchor="ctr"/>
                </a:tc>
                <a:extLst>
                  <a:ext uri="{0D108BD9-81ED-4DB2-BD59-A6C34878D82A}">
                    <a16:rowId xmlns:a16="http://schemas.microsoft.com/office/drawing/2014/main" val="2527372451"/>
                  </a:ext>
                </a:extLst>
              </a:tr>
              <a:tr h="904776">
                <a:tc>
                  <a:txBody>
                    <a:bodyPr/>
                    <a:lstStyle/>
                    <a:p>
                      <a:pPr marL="0" algn="ctr" defTabSz="914400" rtl="0" eaLnBrk="1" fontAlgn="ctr" latinLnBrk="0" hangingPunct="1"/>
                      <a:r>
                        <a:rPr lang="en-US" sz="1200" b="0" i="0" u="none" strike="noStrike" kern="1200" dirty="0">
                          <a:solidFill>
                            <a:schemeClr val="tx1">
                              <a:lumMod val="65000"/>
                              <a:lumOff val="35000"/>
                            </a:schemeClr>
                          </a:solidFill>
                          <a:effectLst/>
                          <a:latin typeface="微软雅黑" panose="020B0503020204020204" pitchFamily="34" charset="-122"/>
                          <a:ea typeface="微软雅黑" panose="020B0503020204020204" pitchFamily="34" charset="-122"/>
                          <a:cs typeface="+mn-cs"/>
                        </a:rPr>
                        <a:t>Illy</a:t>
                      </a:r>
                    </a:p>
                  </a:txBody>
                  <a:tcPr marL="7620" marR="7620" marT="7620" marB="0" anchor="ctr"/>
                </a:tc>
                <a:tc>
                  <a:txBody>
                    <a:bodyPr/>
                    <a:lstStyle/>
                    <a:p>
                      <a:pPr marL="0" algn="ctr" defTabSz="914400" rtl="0" eaLnBrk="1" fontAlgn="ctr" latinLnBrk="0" hangingPunct="1"/>
                      <a:r>
                        <a:rPr lang="en-US" altLang="zh-CN" sz="1200" b="0" i="0" u="none" strike="noStrike" kern="1200">
                          <a:solidFill>
                            <a:schemeClr val="tx1">
                              <a:lumMod val="65000"/>
                              <a:lumOff val="35000"/>
                            </a:schemeClr>
                          </a:solidFill>
                          <a:effectLst/>
                          <a:latin typeface="微软雅黑" panose="020B0503020204020204" pitchFamily="34" charset="-122"/>
                          <a:ea typeface="微软雅黑" panose="020B0503020204020204" pitchFamily="34" charset="-122"/>
                          <a:cs typeface="+mn-cs"/>
                        </a:rPr>
                        <a:t>90,000</a:t>
                      </a:r>
                    </a:p>
                  </a:txBody>
                  <a:tcPr marL="7620" marR="7620" marT="7620" marB="0" anchor="ctr"/>
                </a:tc>
                <a:tc>
                  <a:txBody>
                    <a:bodyPr/>
                    <a:lstStyle/>
                    <a:p>
                      <a:pPr marL="0" algn="ctr" defTabSz="914400" rtl="0" eaLnBrk="1" fontAlgn="ctr" latinLnBrk="0" hangingPunct="1"/>
                      <a:r>
                        <a:rPr lang="en-US" altLang="zh-CN" sz="1200" b="0" i="0" u="none" strike="noStrike" kern="1200">
                          <a:solidFill>
                            <a:schemeClr val="tx1">
                              <a:lumMod val="65000"/>
                              <a:lumOff val="35000"/>
                            </a:schemeClr>
                          </a:solidFill>
                          <a:effectLst/>
                          <a:latin typeface="微软雅黑" panose="020B0503020204020204" pitchFamily="34" charset="-122"/>
                          <a:ea typeface="微软雅黑" panose="020B0503020204020204" pitchFamily="34" charset="-122"/>
                          <a:cs typeface="+mn-cs"/>
                        </a:rPr>
                        <a:t>20,000</a:t>
                      </a:r>
                    </a:p>
                  </a:txBody>
                  <a:tcPr marL="7620" marR="7620" marT="7620" marB="0" anchor="ctr"/>
                </a:tc>
                <a:tc>
                  <a:txBody>
                    <a:bodyPr/>
                    <a:lstStyle/>
                    <a:p>
                      <a:pPr marL="0" algn="ctr" defTabSz="914400" rtl="0" eaLnBrk="1" fontAlgn="ctr" latinLnBrk="0" hangingPunct="1"/>
                      <a:r>
                        <a:rPr lang="en-US" altLang="zh-CN" sz="1200" b="0" i="0" u="none" strike="noStrike" kern="1200" dirty="0">
                          <a:solidFill>
                            <a:schemeClr val="tx1">
                              <a:lumMod val="65000"/>
                              <a:lumOff val="35000"/>
                            </a:schemeClr>
                          </a:solidFill>
                          <a:effectLst/>
                          <a:latin typeface="微软雅黑" panose="020B0503020204020204" pitchFamily="34" charset="-122"/>
                          <a:ea typeface="微软雅黑" panose="020B0503020204020204" pitchFamily="34" charset="-122"/>
                          <a:cs typeface="+mn-cs"/>
                        </a:rPr>
                        <a:t>2,000</a:t>
                      </a:r>
                    </a:p>
                  </a:txBody>
                  <a:tcPr marL="7620" marR="7620" marT="7620" marB="0" anchor="ctr"/>
                </a:tc>
                <a:tc>
                  <a:txBody>
                    <a:bodyPr/>
                    <a:lstStyle/>
                    <a:p>
                      <a:pPr marL="0" algn="ctr" defTabSz="914400" rtl="0" eaLnBrk="1" fontAlgn="ctr" latinLnBrk="0" hangingPunct="1"/>
                      <a:r>
                        <a:rPr lang="en-US" altLang="zh-CN" sz="1200" b="0" i="0" u="none" strike="noStrike" kern="1200" dirty="0">
                          <a:solidFill>
                            <a:schemeClr val="tx1">
                              <a:lumMod val="65000"/>
                              <a:lumOff val="35000"/>
                            </a:schemeClr>
                          </a:solidFill>
                          <a:effectLst/>
                          <a:latin typeface="微软雅黑" panose="020B0503020204020204" pitchFamily="34" charset="-122"/>
                          <a:ea typeface="微软雅黑" panose="020B0503020204020204" pitchFamily="34" charset="-122"/>
                          <a:cs typeface="+mn-cs"/>
                        </a:rPr>
                        <a:t>2,000</a:t>
                      </a:r>
                    </a:p>
                  </a:txBody>
                  <a:tcPr marL="7620" marR="7620" marT="762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200" b="0" i="0" u="none" strike="noStrike" kern="1200" dirty="0">
                          <a:solidFill>
                            <a:schemeClr val="tx1">
                              <a:lumMod val="65000"/>
                              <a:lumOff val="35000"/>
                            </a:schemeClr>
                          </a:solidFill>
                          <a:effectLst/>
                          <a:latin typeface="微软雅黑" panose="020B0503020204020204" pitchFamily="34" charset="-122"/>
                          <a:ea typeface="微软雅黑" panose="020B0503020204020204" pitchFamily="34" charset="-122"/>
                          <a:cs typeface="+mn-cs"/>
                        </a:rPr>
                        <a:t>10% vs. 10%</a:t>
                      </a:r>
                      <a:endParaRPr lang="en-US" sz="1200" b="0" i="0" u="none" strike="noStrike" kern="1200" dirty="0">
                        <a:solidFill>
                          <a:schemeClr val="tx1">
                            <a:lumMod val="65000"/>
                            <a:lumOff val="35000"/>
                          </a:schemeClr>
                        </a:solidFill>
                        <a:effectLst/>
                        <a:latin typeface="微软雅黑" panose="020B0503020204020204" pitchFamily="34" charset="-122"/>
                        <a:ea typeface="微软雅黑" panose="020B0503020204020204" pitchFamily="34" charset="-122"/>
                        <a:cs typeface="+mn-cs"/>
                      </a:endParaRPr>
                    </a:p>
                  </a:txBody>
                  <a:tcPr marL="7620" marR="7620" marT="7620" marB="0" anchor="ctr"/>
                </a:tc>
                <a:tc>
                  <a:txBody>
                    <a:bodyPr/>
                    <a:lstStyle/>
                    <a:p>
                      <a:pPr marL="0" algn="ctr" defTabSz="914400" rtl="0" eaLnBrk="1" fontAlgn="ctr" latinLnBrk="0" hangingPunct="1"/>
                      <a:r>
                        <a:rPr lang="zh-CN" altLang="en-US" sz="1200" b="1" i="0" u="none" strike="noStrike" kern="1200" dirty="0">
                          <a:solidFill>
                            <a:srgbClr val="000000"/>
                          </a:solidFill>
                          <a:effectLst/>
                          <a:latin typeface="微软雅黑" panose="020B0503020204020204" pitchFamily="34" charset="-122"/>
                          <a:ea typeface="微软雅黑" panose="020B0503020204020204" pitchFamily="34" charset="-122"/>
                          <a:cs typeface="+mn-cs"/>
                        </a:rPr>
                        <a:t>相似</a:t>
                      </a:r>
                    </a:p>
                  </a:txBody>
                  <a:tcPr marL="7620" marR="7620" marT="7620" marB="0" anchor="ctr"/>
                </a:tc>
                <a:extLst>
                  <a:ext uri="{0D108BD9-81ED-4DB2-BD59-A6C34878D82A}">
                    <a16:rowId xmlns:a16="http://schemas.microsoft.com/office/drawing/2014/main" val="475002253"/>
                  </a:ext>
                </a:extLst>
              </a:tr>
            </a:tbl>
          </a:graphicData>
        </a:graphic>
      </p:graphicFrame>
      <p:sp>
        <p:nvSpPr>
          <p:cNvPr id="9" name="矩形 8">
            <a:extLst>
              <a:ext uri="{FF2B5EF4-FFF2-40B4-BE49-F238E27FC236}">
                <a16:creationId xmlns:a16="http://schemas.microsoft.com/office/drawing/2014/main" id="{970FDA02-3241-4B3A-9164-D77D4EA03690}"/>
              </a:ext>
            </a:extLst>
          </p:cNvPr>
          <p:cNvSpPr/>
          <p:nvPr/>
        </p:nvSpPr>
        <p:spPr>
          <a:xfrm>
            <a:off x="4481514" y="3167063"/>
            <a:ext cx="2133600" cy="1852611"/>
          </a:xfrm>
          <a:prstGeom prst="rect">
            <a:avLst/>
          </a:prstGeom>
          <a:noFill/>
          <a:ln w="1905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400" dirty="0">
              <a:solidFill>
                <a:schemeClr val="tx1"/>
              </a:solidFill>
              <a:latin typeface="微软雅黑" panose="020B0503020204020204" pitchFamily="34" charset="-122"/>
              <a:ea typeface="微软雅黑" panose="020B0503020204020204" pitchFamily="34" charset="-122"/>
              <a:sym typeface="微软雅黑" panose="020B0503020204020204" pitchFamily="34" charset="-122"/>
            </a:endParaRPr>
          </a:p>
        </p:txBody>
      </p:sp>
      <p:graphicFrame>
        <p:nvGraphicFramePr>
          <p:cNvPr id="12" name="表格 11">
            <a:extLst>
              <a:ext uri="{FF2B5EF4-FFF2-40B4-BE49-F238E27FC236}">
                <a16:creationId xmlns:a16="http://schemas.microsoft.com/office/drawing/2014/main" id="{7A09A540-6009-456A-AD6B-22EDFA451C7F}"/>
              </a:ext>
            </a:extLst>
          </p:cNvPr>
          <p:cNvGraphicFramePr>
            <a:graphicFrameLocks noGrp="1"/>
          </p:cNvGraphicFramePr>
          <p:nvPr>
            <p:extLst>
              <p:ext uri="{D42A27DB-BD31-4B8C-83A1-F6EECF244321}">
                <p14:modId xmlns:p14="http://schemas.microsoft.com/office/powerpoint/2010/main" val="347973505"/>
              </p:ext>
            </p:extLst>
          </p:nvPr>
        </p:nvGraphicFramePr>
        <p:xfrm>
          <a:off x="7306408" y="2023193"/>
          <a:ext cx="4141704" cy="3879764"/>
        </p:xfrm>
        <a:graphic>
          <a:graphicData uri="http://schemas.openxmlformats.org/drawingml/2006/table">
            <a:tbl>
              <a:tblPr firstRow="1" bandRow="1">
                <a:tableStyleId>{72833802-FEF1-4C79-8D5D-14CF1EAF98D9}</a:tableStyleId>
              </a:tblPr>
              <a:tblGrid>
                <a:gridCol w="1130365">
                  <a:extLst>
                    <a:ext uri="{9D8B030D-6E8A-4147-A177-3AD203B41FA5}">
                      <a16:colId xmlns:a16="http://schemas.microsoft.com/office/drawing/2014/main" val="2533216798"/>
                    </a:ext>
                  </a:extLst>
                </a:gridCol>
                <a:gridCol w="1054555">
                  <a:extLst>
                    <a:ext uri="{9D8B030D-6E8A-4147-A177-3AD203B41FA5}">
                      <a16:colId xmlns:a16="http://schemas.microsoft.com/office/drawing/2014/main" val="2552539338"/>
                    </a:ext>
                  </a:extLst>
                </a:gridCol>
                <a:gridCol w="1054555">
                  <a:extLst>
                    <a:ext uri="{9D8B030D-6E8A-4147-A177-3AD203B41FA5}">
                      <a16:colId xmlns:a16="http://schemas.microsoft.com/office/drawing/2014/main" val="1130190827"/>
                    </a:ext>
                  </a:extLst>
                </a:gridCol>
                <a:gridCol w="902229">
                  <a:extLst>
                    <a:ext uri="{9D8B030D-6E8A-4147-A177-3AD203B41FA5}">
                      <a16:colId xmlns:a16="http://schemas.microsoft.com/office/drawing/2014/main" val="3355229955"/>
                    </a:ext>
                  </a:extLst>
                </a:gridCol>
              </a:tblGrid>
              <a:tr h="603784">
                <a:tc>
                  <a:txBody>
                    <a:bodyPr/>
                    <a:lstStyle/>
                    <a:p>
                      <a:pPr algn="ctr" fontAlgn="ctr"/>
                      <a:r>
                        <a:rPr lang="zh-CN" altLang="en-US" sz="1100" b="1" i="0" u="none" strike="noStrike" dirty="0">
                          <a:solidFill>
                            <a:schemeClr val="tx1"/>
                          </a:solidFill>
                          <a:effectLst/>
                          <a:latin typeface="微软雅黑" panose="020B0503020204020204" pitchFamily="34" charset="-122"/>
                          <a:ea typeface="微软雅黑" panose="020B0503020204020204" pitchFamily="34" charset="-122"/>
                        </a:rPr>
                        <a:t>日期</a:t>
                      </a:r>
                    </a:p>
                  </a:txBody>
                  <a:tcPr marL="9525" marR="9525" marT="9525" marB="0" anchor="ctr">
                    <a:lnL w="9525" cap="flat" cmpd="sng" algn="ctr">
                      <a:solidFill>
                        <a:schemeClr val="accent2">
                          <a:lumMod val="20000"/>
                          <a:lumOff val="80000"/>
                        </a:schemeClr>
                      </a:solidFill>
                      <a:prstDash val="solid"/>
                      <a:round/>
                      <a:headEnd type="none" w="med" len="med"/>
                      <a:tailEnd type="none" w="med" len="med"/>
                    </a:lnL>
                    <a:lnR w="9525" cap="flat" cmpd="sng" algn="ctr">
                      <a:solidFill>
                        <a:schemeClr val="accent2">
                          <a:lumMod val="20000"/>
                          <a:lumOff val="80000"/>
                        </a:schemeClr>
                      </a:solidFill>
                      <a:prstDash val="solid"/>
                      <a:round/>
                      <a:headEnd type="none" w="med" len="med"/>
                      <a:tailEnd type="none" w="med" len="med"/>
                    </a:lnR>
                    <a:lnT w="9525" cap="flat" cmpd="sng" algn="ctr">
                      <a:solidFill>
                        <a:schemeClr val="accent2">
                          <a:lumMod val="20000"/>
                          <a:lumOff val="80000"/>
                        </a:schemeClr>
                      </a:solidFill>
                      <a:prstDash val="solid"/>
                      <a:round/>
                      <a:headEnd type="none" w="med" len="med"/>
                      <a:tailEnd type="none" w="med" len="med"/>
                    </a:lnT>
                    <a:solidFill>
                      <a:schemeClr val="accent4">
                        <a:lumMod val="40000"/>
                        <a:lumOff val="60000"/>
                      </a:schemeClr>
                    </a:solidFill>
                  </a:tcPr>
                </a:tc>
                <a:tc>
                  <a:txBody>
                    <a:bodyPr/>
                    <a:lstStyle/>
                    <a:p>
                      <a:pPr algn="ctr" fontAlgn="ctr"/>
                      <a:r>
                        <a:rPr lang="zh-CN" altLang="en-US" sz="1100" u="none" strike="noStrike" dirty="0">
                          <a:solidFill>
                            <a:schemeClr val="tx1"/>
                          </a:solidFill>
                          <a:effectLst/>
                          <a:latin typeface="微软雅黑" panose="020B0503020204020204" pitchFamily="34" charset="-122"/>
                          <a:ea typeface="微软雅黑" panose="020B0503020204020204" pitchFamily="34" charset="-122"/>
                        </a:rPr>
                        <a:t>品牌</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9525" marR="9525" marT="9525" marB="0" anchor="ctr">
                    <a:lnL w="9525" cap="flat" cmpd="sng" algn="ctr">
                      <a:solidFill>
                        <a:schemeClr val="accent2">
                          <a:lumMod val="20000"/>
                          <a:lumOff val="80000"/>
                        </a:schemeClr>
                      </a:solidFill>
                      <a:prstDash val="solid"/>
                      <a:round/>
                      <a:headEnd type="none" w="med" len="med"/>
                      <a:tailEnd type="none" w="med" len="med"/>
                    </a:lnL>
                    <a:lnR w="9525" cap="flat" cmpd="sng" algn="ctr">
                      <a:solidFill>
                        <a:schemeClr val="accent2">
                          <a:lumMod val="20000"/>
                          <a:lumOff val="80000"/>
                        </a:schemeClr>
                      </a:solidFill>
                      <a:prstDash val="solid"/>
                      <a:round/>
                      <a:headEnd type="none" w="med" len="med"/>
                      <a:tailEnd type="none" w="med" len="med"/>
                    </a:lnR>
                    <a:lnT w="9525" cap="flat" cmpd="sng" algn="ctr">
                      <a:solidFill>
                        <a:schemeClr val="accent2">
                          <a:lumMod val="20000"/>
                          <a:lumOff val="80000"/>
                        </a:schemeClr>
                      </a:solidFill>
                      <a:prstDash val="solid"/>
                      <a:round/>
                      <a:headEnd type="none" w="med" len="med"/>
                      <a:tailEnd type="none" w="med" len="med"/>
                    </a:lnT>
                    <a:solidFill>
                      <a:schemeClr val="accent4">
                        <a:lumMod val="40000"/>
                        <a:lumOff val="60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zh-CN" altLang="en-US" sz="1100" b="0" i="0" u="none" strike="noStrike" dirty="0">
                          <a:solidFill>
                            <a:srgbClr val="000000"/>
                          </a:solidFill>
                          <a:effectLst/>
                          <a:latin typeface="微软雅黑" panose="020B0503020204020204" pitchFamily="34" charset="-122"/>
                          <a:ea typeface="微软雅黑" panose="020B0503020204020204" pitchFamily="34" charset="-122"/>
                        </a:rPr>
                        <a:t>购买率</a:t>
                      </a: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p>
                      <a:pPr marL="0" marR="0" lvl="0" indent="0" algn="ctr" defTabSz="914400" rtl="0" eaLnBrk="1" fontAlgn="b" latinLnBrk="0" hangingPunct="1">
                        <a:lnSpc>
                          <a:spcPct val="100000"/>
                        </a:lnSpc>
                        <a:spcBef>
                          <a:spcPts val="0"/>
                        </a:spcBef>
                        <a:spcAft>
                          <a:spcPts val="0"/>
                        </a:spcAft>
                        <a:buClrTx/>
                        <a:buSzTx/>
                        <a:buFontTx/>
                        <a:buNone/>
                        <a:tabLst/>
                        <a:defRPr/>
                      </a:pP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a:t>
                      </a:r>
                      <a:r>
                        <a:rPr lang="zh-CN" altLang="en-US" sz="1100" b="0" i="0" u="none" strike="noStrike" dirty="0">
                          <a:solidFill>
                            <a:srgbClr val="000000"/>
                          </a:solidFill>
                          <a:effectLst/>
                          <a:latin typeface="微软雅黑" panose="020B0503020204020204" pitchFamily="34" charset="-122"/>
                          <a:ea typeface="微软雅黑" panose="020B0503020204020204" pitchFamily="34" charset="-122"/>
                        </a:rPr>
                        <a:t>本品</a:t>
                      </a: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vs.</a:t>
                      </a:r>
                      <a:r>
                        <a:rPr lang="zh-CN" altLang="en-US" sz="1100" b="0" i="0" u="none" strike="noStrike" dirty="0">
                          <a:solidFill>
                            <a:srgbClr val="000000"/>
                          </a:solidFill>
                          <a:effectLst/>
                          <a:latin typeface="微软雅黑" panose="020B0503020204020204" pitchFamily="34" charset="-122"/>
                          <a:ea typeface="微软雅黑" panose="020B0503020204020204" pitchFamily="34" charset="-122"/>
                        </a:rPr>
                        <a:t>竞品</a:t>
                      </a: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9525" cap="flat" cmpd="sng" algn="ctr">
                      <a:solidFill>
                        <a:schemeClr val="accent2">
                          <a:lumMod val="20000"/>
                          <a:lumOff val="80000"/>
                        </a:schemeClr>
                      </a:solidFill>
                      <a:prstDash val="solid"/>
                      <a:round/>
                      <a:headEnd type="none" w="med" len="med"/>
                      <a:tailEnd type="none" w="med" len="med"/>
                    </a:lnL>
                    <a:lnR w="9525" cap="flat" cmpd="sng" algn="ctr">
                      <a:solidFill>
                        <a:schemeClr val="accent2">
                          <a:lumMod val="20000"/>
                          <a:lumOff val="80000"/>
                        </a:schemeClr>
                      </a:solidFill>
                      <a:prstDash val="solid"/>
                      <a:round/>
                      <a:headEnd type="none" w="med" len="med"/>
                      <a:tailEnd type="none" w="med" len="med"/>
                    </a:lnR>
                    <a:lnT w="9525" cap="flat" cmpd="sng" algn="ctr">
                      <a:solidFill>
                        <a:schemeClr val="accent2">
                          <a:lumMod val="20000"/>
                          <a:lumOff val="80000"/>
                        </a:schemeClr>
                      </a:solidFill>
                      <a:prstDash val="solid"/>
                      <a:round/>
                      <a:headEnd type="none" w="med" len="med"/>
                      <a:tailEnd type="none" w="med" len="med"/>
                    </a:lnT>
                    <a:solidFill>
                      <a:schemeClr val="accent4">
                        <a:lumMod val="40000"/>
                        <a:lumOff val="60000"/>
                      </a:schemeClr>
                    </a:solidFill>
                  </a:tcPr>
                </a:tc>
                <a:tc>
                  <a:txBody>
                    <a:bodyPr/>
                    <a:lstStyle/>
                    <a:p>
                      <a:pPr algn="ctr" fontAlgn="b"/>
                      <a:r>
                        <a:rPr lang="zh-CN" altLang="en-US" sz="1100" b="0" i="0" u="none" strike="noStrike" dirty="0">
                          <a:solidFill>
                            <a:srgbClr val="000000"/>
                          </a:solidFill>
                          <a:effectLst/>
                          <a:latin typeface="微软雅黑" panose="020B0503020204020204" pitchFamily="34" charset="-122"/>
                          <a:ea typeface="微软雅黑" panose="020B0503020204020204" pitchFamily="34" charset="-122"/>
                        </a:rPr>
                        <a:t>本品竞争力</a:t>
                      </a:r>
                    </a:p>
                  </a:txBody>
                  <a:tcPr marL="7620" marR="7620" marT="7620" marB="0" anchor="ctr">
                    <a:lnL w="9525" cap="flat" cmpd="sng" algn="ctr">
                      <a:solidFill>
                        <a:schemeClr val="accent2">
                          <a:lumMod val="20000"/>
                          <a:lumOff val="80000"/>
                        </a:schemeClr>
                      </a:solidFill>
                      <a:prstDash val="solid"/>
                      <a:round/>
                      <a:headEnd type="none" w="med" len="med"/>
                      <a:tailEnd type="none" w="med" len="med"/>
                    </a:lnL>
                    <a:lnT w="9525" cap="flat" cmpd="sng" algn="ctr">
                      <a:solidFill>
                        <a:schemeClr val="accent2">
                          <a:lumMod val="20000"/>
                          <a:lumOff val="80000"/>
                        </a:schemeClr>
                      </a:solidFill>
                      <a:prstDash val="solid"/>
                      <a:round/>
                      <a:headEnd type="none" w="med" len="med"/>
                      <a:tailEnd type="none" w="med" len="med"/>
                    </a:lnT>
                    <a:solidFill>
                      <a:schemeClr val="accent4">
                        <a:lumMod val="40000"/>
                        <a:lumOff val="60000"/>
                      </a:schemeClr>
                    </a:solidFill>
                  </a:tcPr>
                </a:tc>
                <a:extLst>
                  <a:ext uri="{0D108BD9-81ED-4DB2-BD59-A6C34878D82A}">
                    <a16:rowId xmlns:a16="http://schemas.microsoft.com/office/drawing/2014/main" val="1528580990"/>
                  </a:ext>
                </a:extLst>
              </a:tr>
              <a:tr h="818995">
                <a:tc rowSpan="2">
                  <a:txBody>
                    <a:bodyPr/>
                    <a:lstStyle/>
                    <a:p>
                      <a:pPr marL="0" algn="ctr" defTabSz="914400" rtl="0" eaLnBrk="1" fontAlgn="ctr" latinLnBrk="0" hangingPunct="1"/>
                      <a:r>
                        <a:rPr lang="en-US" altLang="zh-CN" sz="1200" b="1" i="0" u="none" strike="noStrike" kern="1200" dirty="0">
                          <a:solidFill>
                            <a:schemeClr val="tx1">
                              <a:lumMod val="65000"/>
                              <a:lumOff val="35000"/>
                            </a:schemeClr>
                          </a:solidFill>
                          <a:effectLst/>
                          <a:latin typeface="微软雅黑" panose="020B0503020204020204" pitchFamily="34" charset="-122"/>
                          <a:ea typeface="微软雅黑" panose="020B0503020204020204" pitchFamily="34" charset="-122"/>
                          <a:cs typeface="+mn-cs"/>
                        </a:rPr>
                        <a:t>D11</a:t>
                      </a:r>
                      <a:r>
                        <a:rPr lang="zh-CN" altLang="en-US" sz="1200" b="1" i="0" u="none" strike="noStrike" kern="1200" dirty="0">
                          <a:solidFill>
                            <a:schemeClr val="tx1">
                              <a:lumMod val="65000"/>
                              <a:lumOff val="35000"/>
                            </a:schemeClr>
                          </a:solidFill>
                          <a:effectLst/>
                          <a:latin typeface="微软雅黑" panose="020B0503020204020204" pitchFamily="34" charset="-122"/>
                          <a:ea typeface="微软雅黑" panose="020B0503020204020204" pitchFamily="34" charset="-122"/>
                          <a:cs typeface="+mn-cs"/>
                        </a:rPr>
                        <a:t>期间</a:t>
                      </a:r>
                      <a:r>
                        <a:rPr lang="en-US" altLang="zh-CN" sz="1200" b="1" i="0" u="none" strike="noStrike" kern="1200" dirty="0">
                          <a:solidFill>
                            <a:schemeClr val="tx1">
                              <a:lumMod val="65000"/>
                              <a:lumOff val="35000"/>
                            </a:schemeClr>
                          </a:solidFill>
                          <a:effectLst/>
                          <a:latin typeface="微软雅黑" panose="020B0503020204020204" pitchFamily="34" charset="-122"/>
                          <a:ea typeface="微软雅黑" panose="020B0503020204020204" pitchFamily="34" charset="-122"/>
                          <a:cs typeface="+mn-cs"/>
                        </a:rPr>
                        <a:t>(10.17-11.30)</a:t>
                      </a:r>
                      <a:endParaRPr lang="zh-CN" altLang="en-US" sz="1200" b="1" i="0" u="none" strike="noStrike" kern="1200" dirty="0">
                        <a:solidFill>
                          <a:schemeClr val="tx1">
                            <a:lumMod val="65000"/>
                            <a:lumOff val="35000"/>
                          </a:schemeClr>
                        </a:solidFill>
                        <a:effectLst/>
                        <a:latin typeface="微软雅黑" panose="020B0503020204020204" pitchFamily="34" charset="-122"/>
                        <a:ea typeface="微软雅黑" panose="020B0503020204020204" pitchFamily="34" charset="-122"/>
                        <a:cs typeface="+mn-cs"/>
                      </a:endParaRPr>
                    </a:p>
                  </a:txBody>
                  <a:tcPr marL="7620" marR="7620" marT="7620" marB="0" anchor="ctr">
                    <a:lnR w="9525" cap="flat" cmpd="sng" algn="ctr">
                      <a:solidFill>
                        <a:schemeClr val="accent4">
                          <a:lumMod val="20000"/>
                          <a:lumOff val="80000"/>
                        </a:schemeClr>
                      </a:solidFill>
                      <a:prstDash val="solid"/>
                      <a:round/>
                      <a:headEnd type="none" w="med" len="med"/>
                      <a:tailEnd type="none" w="med" len="med"/>
                    </a:lnR>
                    <a:lnB w="9525" cap="flat" cmpd="sng" algn="ctr">
                      <a:solidFill>
                        <a:schemeClr val="accent4">
                          <a:lumMod val="20000"/>
                          <a:lumOff val="80000"/>
                        </a:schemeClr>
                      </a:solidFill>
                      <a:prstDash val="solid"/>
                      <a:round/>
                      <a:headEnd type="none" w="med" len="med"/>
                      <a:tailEnd type="none" w="med" len="med"/>
                    </a:lnB>
                  </a:tcPr>
                </a:tc>
                <a:tc>
                  <a:txBody>
                    <a:bodyPr/>
                    <a:lstStyle/>
                    <a:p>
                      <a:pPr marL="0" algn="ctr" defTabSz="914400" rtl="0" eaLnBrk="1" fontAlgn="ctr" latinLnBrk="0" hangingPunct="1"/>
                      <a:r>
                        <a:rPr lang="zh-CN" altLang="en-US" sz="1200" b="0" i="0" u="none" strike="noStrike" kern="1200" dirty="0">
                          <a:solidFill>
                            <a:schemeClr val="tx1">
                              <a:lumMod val="65000"/>
                              <a:lumOff val="35000"/>
                            </a:schemeClr>
                          </a:solidFill>
                          <a:effectLst/>
                          <a:latin typeface="微软雅黑" panose="020B0503020204020204" pitchFamily="34" charset="-122"/>
                          <a:ea typeface="微软雅黑" panose="020B0503020204020204" pitchFamily="34" charset="-122"/>
                          <a:cs typeface="+mn-cs"/>
                        </a:rPr>
                        <a:t>星巴克</a:t>
                      </a:r>
                    </a:p>
                  </a:txBody>
                  <a:tcPr marL="7620" marR="7620" marT="7620" marB="0" anchor="ctr">
                    <a:lnL w="9525" cap="flat" cmpd="sng" algn="ctr">
                      <a:solidFill>
                        <a:schemeClr val="accent4">
                          <a:lumMod val="20000"/>
                          <a:lumOff val="80000"/>
                        </a:schemeClr>
                      </a:solidFill>
                      <a:prstDash val="solid"/>
                      <a:round/>
                      <a:headEnd type="none" w="med" len="med"/>
                      <a:tailEnd type="none" w="med" len="med"/>
                    </a:lnL>
                    <a:lnR w="9525" cap="flat" cmpd="sng" algn="ctr">
                      <a:solidFill>
                        <a:schemeClr val="accent4">
                          <a:lumMod val="20000"/>
                          <a:lumOff val="80000"/>
                        </a:schemeClr>
                      </a:solidFill>
                      <a:prstDash val="solid"/>
                      <a:round/>
                      <a:headEnd type="none" w="med" len="med"/>
                      <a:tailEnd type="none" w="med" len="med"/>
                    </a:lnR>
                    <a:lnB w="9525" cap="flat" cmpd="sng" algn="ctr">
                      <a:solidFill>
                        <a:schemeClr val="accent4">
                          <a:lumMod val="20000"/>
                          <a:lumOff val="80000"/>
                        </a:schemeClr>
                      </a:solidFill>
                      <a:prstDash val="solid"/>
                      <a:round/>
                      <a:headEnd type="none" w="med" len="med"/>
                      <a:tailEnd type="none" w="med" len="med"/>
                    </a:lnB>
                  </a:tcPr>
                </a:tc>
                <a:tc>
                  <a:txBody>
                    <a:bodyPr/>
                    <a:lstStyle/>
                    <a:p>
                      <a:pPr algn="ctr" rtl="0" fontAlgn="ctr"/>
                      <a:r>
                        <a:rPr lang="en-US" sz="1200" b="0" i="0" u="none" strike="noStrike" kern="1200" dirty="0">
                          <a:solidFill>
                            <a:schemeClr val="tx1">
                              <a:lumMod val="65000"/>
                              <a:lumOff val="35000"/>
                            </a:schemeClr>
                          </a:solidFill>
                          <a:effectLst/>
                          <a:latin typeface="微软雅黑" panose="020B0503020204020204" pitchFamily="34" charset="-122"/>
                          <a:ea typeface="微软雅黑" panose="020B0503020204020204" pitchFamily="34" charset="-122"/>
                          <a:cs typeface="+mn-cs"/>
                        </a:rPr>
                        <a:t>14% vs. 14%</a:t>
                      </a:r>
                    </a:p>
                  </a:txBody>
                  <a:tcPr marL="0" marR="0" marT="0" marB="0" anchor="ctr">
                    <a:lnL w="9525" cap="flat" cmpd="sng" algn="ctr">
                      <a:solidFill>
                        <a:schemeClr val="accent4">
                          <a:lumMod val="20000"/>
                          <a:lumOff val="80000"/>
                        </a:schemeClr>
                      </a:solidFill>
                      <a:prstDash val="solid"/>
                      <a:round/>
                      <a:headEnd type="none" w="med" len="med"/>
                      <a:tailEnd type="none" w="med" len="med"/>
                    </a:lnL>
                    <a:lnR w="9525" cap="flat" cmpd="sng" algn="ctr">
                      <a:solidFill>
                        <a:schemeClr val="accent4">
                          <a:lumMod val="20000"/>
                          <a:lumOff val="80000"/>
                        </a:schemeClr>
                      </a:solidFill>
                      <a:prstDash val="solid"/>
                      <a:round/>
                      <a:headEnd type="none" w="med" len="med"/>
                      <a:tailEnd type="none" w="med" len="med"/>
                    </a:lnR>
                    <a:lnB w="9525" cap="flat" cmpd="sng" algn="ctr">
                      <a:solidFill>
                        <a:schemeClr val="accent4">
                          <a:lumMod val="20000"/>
                          <a:lumOff val="80000"/>
                        </a:schemeClr>
                      </a:solidFill>
                      <a:prstDash val="solid"/>
                      <a:round/>
                      <a:headEnd type="none" w="med" len="med"/>
                      <a:tailEnd type="none" w="med" len="med"/>
                    </a:lnB>
                  </a:tcPr>
                </a:tc>
                <a:tc>
                  <a:txBody>
                    <a:bodyPr/>
                    <a:lstStyle/>
                    <a:p>
                      <a:pPr algn="ctr" rtl="0" fontAlgn="ctr"/>
                      <a:r>
                        <a:rPr lang="zh-CN" altLang="en-US" sz="1200" b="1" i="0" u="none" strike="noStrike" kern="1200" dirty="0">
                          <a:solidFill>
                            <a:srgbClr val="000000"/>
                          </a:solidFill>
                          <a:effectLst/>
                          <a:latin typeface="微软雅黑" panose="020B0503020204020204" pitchFamily="34" charset="-122"/>
                          <a:ea typeface="微软雅黑" panose="020B0503020204020204" pitchFamily="34" charset="-122"/>
                          <a:cs typeface="+mn-cs"/>
                        </a:rPr>
                        <a:t>相似</a:t>
                      </a:r>
                    </a:p>
                  </a:txBody>
                  <a:tcPr marL="0" marR="0" marT="0" marB="0" anchor="ctr">
                    <a:lnL w="9525" cap="flat" cmpd="sng" algn="ctr">
                      <a:solidFill>
                        <a:schemeClr val="accent4">
                          <a:lumMod val="20000"/>
                          <a:lumOff val="80000"/>
                        </a:schemeClr>
                      </a:solidFill>
                      <a:prstDash val="solid"/>
                      <a:round/>
                      <a:headEnd type="none" w="med" len="med"/>
                      <a:tailEnd type="none" w="med" len="med"/>
                    </a:lnL>
                    <a:lnB w="9525" cap="flat" cmpd="sng" algn="ctr">
                      <a:solidFill>
                        <a:schemeClr val="accent4">
                          <a:lumMod val="20000"/>
                          <a:lumOff val="80000"/>
                        </a:schemeClr>
                      </a:solidFill>
                      <a:prstDash val="solid"/>
                      <a:round/>
                      <a:headEnd type="none" w="med" len="med"/>
                      <a:tailEnd type="none" w="med" len="med"/>
                    </a:lnB>
                  </a:tcPr>
                </a:tc>
                <a:extLst>
                  <a:ext uri="{0D108BD9-81ED-4DB2-BD59-A6C34878D82A}">
                    <a16:rowId xmlns:a16="http://schemas.microsoft.com/office/drawing/2014/main" val="858679758"/>
                  </a:ext>
                </a:extLst>
              </a:tr>
              <a:tr h="818995">
                <a:tc vMerge="1">
                  <a:txBody>
                    <a:bodyPr/>
                    <a:lstStyle/>
                    <a:p>
                      <a:pPr marL="0" algn="ctr" defTabSz="914400" rtl="0" eaLnBrk="1" fontAlgn="ctr" latinLnBrk="0" hangingPunct="1"/>
                      <a:endParaRPr lang="en-US" sz="1200" b="0" i="0" u="none" strike="noStrike" kern="1200" dirty="0">
                        <a:solidFill>
                          <a:schemeClr val="tx1">
                            <a:lumMod val="65000"/>
                            <a:lumOff val="35000"/>
                          </a:schemeClr>
                        </a:solidFill>
                        <a:effectLst/>
                        <a:latin typeface="微软雅黑" panose="020B0503020204020204" pitchFamily="34" charset="-122"/>
                        <a:ea typeface="微软雅黑" panose="020B0503020204020204" pitchFamily="34" charset="-122"/>
                        <a:cs typeface="+mn-cs"/>
                      </a:endParaRPr>
                    </a:p>
                  </a:txBody>
                  <a:tcPr marL="7620" marR="7620" marT="7620" marB="0" anchor="ctr"/>
                </a:tc>
                <a:tc>
                  <a:txBody>
                    <a:bodyPr/>
                    <a:lstStyle/>
                    <a:p>
                      <a:pPr marL="0" algn="ctr" defTabSz="914400" rtl="0" eaLnBrk="1" fontAlgn="ctr" latinLnBrk="0" hangingPunct="1"/>
                      <a:r>
                        <a:rPr lang="en-US" sz="1200" b="0" i="0" u="none" strike="noStrike" kern="1200" dirty="0">
                          <a:solidFill>
                            <a:schemeClr val="tx1">
                              <a:lumMod val="65000"/>
                              <a:lumOff val="35000"/>
                            </a:schemeClr>
                          </a:solidFill>
                          <a:effectLst/>
                          <a:latin typeface="微软雅黑" panose="020B0503020204020204" pitchFamily="34" charset="-122"/>
                          <a:ea typeface="微软雅黑" panose="020B0503020204020204" pitchFamily="34" charset="-122"/>
                          <a:cs typeface="+mn-cs"/>
                        </a:rPr>
                        <a:t>Peet's</a:t>
                      </a:r>
                    </a:p>
                  </a:txBody>
                  <a:tcPr marL="7620" marR="7620" marT="7620" marB="0" anchor="ctr">
                    <a:lnL w="9525" cap="flat" cmpd="sng" algn="ctr">
                      <a:solidFill>
                        <a:schemeClr val="accent4">
                          <a:lumMod val="20000"/>
                          <a:lumOff val="80000"/>
                        </a:schemeClr>
                      </a:solidFill>
                      <a:prstDash val="solid"/>
                      <a:round/>
                      <a:headEnd type="none" w="med" len="med"/>
                      <a:tailEnd type="none" w="med" len="med"/>
                    </a:lnL>
                    <a:lnR w="9525" cap="flat" cmpd="sng" algn="ctr">
                      <a:solidFill>
                        <a:schemeClr val="accent4">
                          <a:lumMod val="20000"/>
                          <a:lumOff val="80000"/>
                        </a:schemeClr>
                      </a:solidFill>
                      <a:prstDash val="solid"/>
                      <a:round/>
                      <a:headEnd type="none" w="med" len="med"/>
                      <a:tailEnd type="none" w="med" len="med"/>
                    </a:lnR>
                    <a:lnT w="9525" cap="flat" cmpd="sng" algn="ctr">
                      <a:solidFill>
                        <a:schemeClr val="accent4">
                          <a:lumMod val="20000"/>
                          <a:lumOff val="80000"/>
                        </a:schemeClr>
                      </a:solidFill>
                      <a:prstDash val="solid"/>
                      <a:round/>
                      <a:headEnd type="none" w="med" len="med"/>
                      <a:tailEnd type="none" w="med" len="med"/>
                    </a:lnT>
                    <a:lnB w="9525" cap="flat" cmpd="sng" algn="ctr">
                      <a:solidFill>
                        <a:schemeClr val="accent4">
                          <a:lumMod val="20000"/>
                          <a:lumOff val="80000"/>
                        </a:schemeClr>
                      </a:solidFill>
                      <a:prstDash val="solid"/>
                      <a:round/>
                      <a:headEnd type="none" w="med" len="med"/>
                      <a:tailEnd type="none" w="med" len="med"/>
                    </a:lnB>
                  </a:tcPr>
                </a:tc>
                <a:tc>
                  <a:txBody>
                    <a:bodyPr/>
                    <a:lstStyle/>
                    <a:p>
                      <a:pPr algn="ctr" rtl="0" fontAlgn="ctr"/>
                      <a:r>
                        <a:rPr lang="en-US" sz="1200" b="0" i="0" u="none" strike="noStrike" kern="1200" dirty="0">
                          <a:solidFill>
                            <a:schemeClr val="tx1">
                              <a:lumMod val="65000"/>
                              <a:lumOff val="35000"/>
                            </a:schemeClr>
                          </a:solidFill>
                          <a:effectLst/>
                          <a:latin typeface="微软雅黑" panose="020B0503020204020204" pitchFamily="34" charset="-122"/>
                          <a:ea typeface="微软雅黑" panose="020B0503020204020204" pitchFamily="34" charset="-122"/>
                          <a:cs typeface="+mn-cs"/>
                        </a:rPr>
                        <a:t>19% vs. 17%</a:t>
                      </a:r>
                    </a:p>
                  </a:txBody>
                  <a:tcPr marL="0" marR="0" marT="0" marB="0" anchor="ctr">
                    <a:lnL w="9525" cap="flat" cmpd="sng" algn="ctr">
                      <a:solidFill>
                        <a:schemeClr val="accent4">
                          <a:lumMod val="20000"/>
                          <a:lumOff val="80000"/>
                        </a:schemeClr>
                      </a:solidFill>
                      <a:prstDash val="solid"/>
                      <a:round/>
                      <a:headEnd type="none" w="med" len="med"/>
                      <a:tailEnd type="none" w="med" len="med"/>
                    </a:lnL>
                    <a:lnR w="9525" cap="flat" cmpd="sng" algn="ctr">
                      <a:solidFill>
                        <a:schemeClr val="accent4">
                          <a:lumMod val="20000"/>
                          <a:lumOff val="80000"/>
                        </a:schemeClr>
                      </a:solidFill>
                      <a:prstDash val="solid"/>
                      <a:round/>
                      <a:headEnd type="none" w="med" len="med"/>
                      <a:tailEnd type="none" w="med" len="med"/>
                    </a:lnR>
                    <a:lnT w="9525" cap="flat" cmpd="sng" algn="ctr">
                      <a:solidFill>
                        <a:schemeClr val="accent4">
                          <a:lumMod val="20000"/>
                          <a:lumOff val="80000"/>
                        </a:schemeClr>
                      </a:solidFill>
                      <a:prstDash val="solid"/>
                      <a:round/>
                      <a:headEnd type="none" w="med" len="med"/>
                      <a:tailEnd type="none" w="med" len="med"/>
                    </a:lnT>
                    <a:lnB w="9525" cap="flat" cmpd="sng" algn="ctr">
                      <a:solidFill>
                        <a:schemeClr val="accent4">
                          <a:lumMod val="20000"/>
                          <a:lumOff val="80000"/>
                        </a:schemeClr>
                      </a:solidFill>
                      <a:prstDash val="solid"/>
                      <a:round/>
                      <a:headEnd type="none" w="med" len="med"/>
                      <a:tailEnd type="none" w="med" len="med"/>
                    </a:lnB>
                  </a:tcPr>
                </a:tc>
                <a:tc>
                  <a:txBody>
                    <a:bodyPr/>
                    <a:lstStyle/>
                    <a:p>
                      <a:pPr marL="0" algn="ctr" defTabSz="914400" rtl="0" eaLnBrk="1" fontAlgn="ctr" latinLnBrk="0" hangingPunct="1"/>
                      <a:r>
                        <a:rPr lang="zh-CN" altLang="en-US" sz="1200" b="1" i="0" u="none" strike="noStrike" kern="1200" dirty="0">
                          <a:solidFill>
                            <a:schemeClr val="accent6"/>
                          </a:solidFill>
                          <a:effectLst/>
                          <a:latin typeface="微软雅黑" panose="020B0503020204020204" pitchFamily="34" charset="-122"/>
                          <a:ea typeface="微软雅黑" panose="020B0503020204020204" pitchFamily="34" charset="-122"/>
                          <a:cs typeface="+mn-cs"/>
                        </a:rPr>
                        <a:t>高于竞品</a:t>
                      </a:r>
                    </a:p>
                  </a:txBody>
                  <a:tcPr marL="0" marR="0" marT="0" marB="0" anchor="ctr">
                    <a:lnL w="9525" cap="flat" cmpd="sng" algn="ctr">
                      <a:solidFill>
                        <a:schemeClr val="accent4">
                          <a:lumMod val="20000"/>
                          <a:lumOff val="80000"/>
                        </a:schemeClr>
                      </a:solidFill>
                      <a:prstDash val="solid"/>
                      <a:round/>
                      <a:headEnd type="none" w="med" len="med"/>
                      <a:tailEnd type="none" w="med" len="med"/>
                    </a:lnL>
                    <a:lnT w="9525" cap="flat" cmpd="sng" algn="ctr">
                      <a:solidFill>
                        <a:schemeClr val="accent4">
                          <a:lumMod val="20000"/>
                          <a:lumOff val="80000"/>
                        </a:schemeClr>
                      </a:solidFill>
                      <a:prstDash val="solid"/>
                      <a:round/>
                      <a:headEnd type="none" w="med" len="med"/>
                      <a:tailEnd type="none" w="med" len="med"/>
                    </a:lnT>
                    <a:lnB w="9525" cap="flat" cmpd="sng" algn="ctr">
                      <a:solidFill>
                        <a:schemeClr val="accent4">
                          <a:lumMod val="20000"/>
                          <a:lumOff val="80000"/>
                        </a:schemeClr>
                      </a:solidFill>
                      <a:prstDash val="solid"/>
                      <a:round/>
                      <a:headEnd type="none" w="med" len="med"/>
                      <a:tailEnd type="none" w="med" len="med"/>
                    </a:lnB>
                  </a:tcPr>
                </a:tc>
                <a:extLst>
                  <a:ext uri="{0D108BD9-81ED-4DB2-BD59-A6C34878D82A}">
                    <a16:rowId xmlns:a16="http://schemas.microsoft.com/office/drawing/2014/main" val="345098122"/>
                  </a:ext>
                </a:extLst>
              </a:tr>
              <a:tr h="818995">
                <a:tc rowSpan="2">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200" b="1" i="0" u="none" strike="noStrike" kern="1200" cap="none" spc="0" normalizeH="0" baseline="0" noProof="0" dirty="0">
                          <a:ln>
                            <a:noFill/>
                          </a:ln>
                          <a:solidFill>
                            <a:srgbClr val="000000">
                              <a:lumMod val="65000"/>
                              <a:lumOff val="35000"/>
                            </a:srgbClr>
                          </a:solidFill>
                          <a:effectLst/>
                          <a:uLnTx/>
                          <a:uFillTx/>
                          <a:latin typeface="微软雅黑" panose="020B0503020204020204" pitchFamily="34" charset="-122"/>
                          <a:ea typeface="微软雅黑" panose="020B0503020204020204" pitchFamily="34" charset="-122"/>
                          <a:cs typeface="+mn-cs"/>
                        </a:rPr>
                        <a:t>12</a:t>
                      </a:r>
                      <a:r>
                        <a:rPr kumimoji="0" lang="zh-CN" altLang="en-US" sz="1200" b="1" i="0" u="none" strike="noStrike" kern="1200" cap="none" spc="0" normalizeH="0" baseline="0" noProof="0" dirty="0">
                          <a:ln>
                            <a:noFill/>
                          </a:ln>
                          <a:solidFill>
                            <a:srgbClr val="000000">
                              <a:lumMod val="65000"/>
                              <a:lumOff val="35000"/>
                            </a:srgbClr>
                          </a:solidFill>
                          <a:effectLst/>
                          <a:uLnTx/>
                          <a:uFillTx/>
                          <a:latin typeface="微软雅黑" panose="020B0503020204020204" pitchFamily="34" charset="-122"/>
                          <a:ea typeface="微软雅黑" panose="020B0503020204020204" pitchFamily="34" charset="-122"/>
                          <a:cs typeface="+mn-cs"/>
                        </a:rPr>
                        <a:t>月</a:t>
                      </a:r>
                      <a:endParaRPr kumimoji="0" lang="en-US" altLang="zh-CN" sz="1200" b="1" i="0" u="none" strike="noStrike" kern="1200" cap="none" spc="0" normalizeH="0" baseline="0" noProof="0" dirty="0">
                        <a:ln>
                          <a:noFill/>
                        </a:ln>
                        <a:solidFill>
                          <a:srgbClr val="000000">
                            <a:lumMod val="65000"/>
                            <a:lumOff val="35000"/>
                          </a:srgbClr>
                        </a:solidFill>
                        <a:effectLst/>
                        <a:uLnTx/>
                        <a:uFillTx/>
                        <a:latin typeface="微软雅黑" panose="020B0503020204020204" pitchFamily="34" charset="-122"/>
                        <a:ea typeface="微软雅黑" panose="020B0503020204020204" pitchFamily="34" charset="-122"/>
                        <a:cs typeface="+mn-cs"/>
                      </a:endParaRPr>
                    </a:p>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200" b="1" i="0" u="none" strike="noStrike" kern="1200" cap="none" spc="0" normalizeH="0" baseline="0" noProof="0" dirty="0">
                          <a:ln>
                            <a:noFill/>
                          </a:ln>
                          <a:solidFill>
                            <a:srgbClr val="000000">
                              <a:lumMod val="65000"/>
                              <a:lumOff val="35000"/>
                            </a:srgbClr>
                          </a:solidFill>
                          <a:effectLst/>
                          <a:uLnTx/>
                          <a:uFillTx/>
                          <a:latin typeface="微软雅黑" panose="020B0503020204020204" pitchFamily="34" charset="-122"/>
                          <a:ea typeface="微软雅黑" panose="020B0503020204020204" pitchFamily="34" charset="-122"/>
                          <a:cs typeface="+mn-cs"/>
                        </a:rPr>
                        <a:t>(12.01-12.31)</a:t>
                      </a:r>
                    </a:p>
                  </a:txBody>
                  <a:tcPr marL="7620" marR="7620" marT="7620" marB="0" anchor="ctr">
                    <a:lnR w="9525" cap="flat" cmpd="sng" algn="ctr">
                      <a:solidFill>
                        <a:schemeClr val="accent4">
                          <a:lumMod val="20000"/>
                          <a:lumOff val="80000"/>
                        </a:schemeClr>
                      </a:solidFill>
                      <a:prstDash val="solid"/>
                      <a:round/>
                      <a:headEnd type="none" w="med" len="med"/>
                      <a:tailEnd type="none" w="med" len="med"/>
                    </a:lnR>
                    <a:lnT w="9525" cap="flat" cmpd="sng" algn="ctr">
                      <a:solidFill>
                        <a:schemeClr val="accent4">
                          <a:lumMod val="20000"/>
                          <a:lumOff val="80000"/>
                        </a:schemeClr>
                      </a:solidFill>
                      <a:prstDash val="solid"/>
                      <a:round/>
                      <a:headEnd type="none" w="med" len="med"/>
                      <a:tailEnd type="none" w="med" len="med"/>
                    </a:lnT>
                  </a:tcPr>
                </a:tc>
                <a:tc>
                  <a:txBody>
                    <a:bodyPr/>
                    <a:lstStyle/>
                    <a:p>
                      <a:pPr marL="0" algn="ctr" defTabSz="914400" rtl="0" eaLnBrk="1" fontAlgn="ctr" latinLnBrk="0" hangingPunct="1"/>
                      <a:r>
                        <a:rPr lang="zh-CN" altLang="en-US" sz="1200" b="0" i="0" u="none" strike="noStrike" kern="1200" dirty="0">
                          <a:solidFill>
                            <a:schemeClr val="tx1">
                              <a:lumMod val="65000"/>
                              <a:lumOff val="35000"/>
                            </a:schemeClr>
                          </a:solidFill>
                          <a:effectLst/>
                          <a:latin typeface="微软雅黑" panose="020B0503020204020204" pitchFamily="34" charset="-122"/>
                          <a:ea typeface="微软雅黑" panose="020B0503020204020204" pitchFamily="34" charset="-122"/>
                          <a:cs typeface="+mn-cs"/>
                        </a:rPr>
                        <a:t>星巴克</a:t>
                      </a:r>
                    </a:p>
                  </a:txBody>
                  <a:tcPr marL="7620" marR="7620" marT="7620" marB="0" anchor="ctr">
                    <a:lnL w="9525" cap="flat" cmpd="sng" algn="ctr">
                      <a:solidFill>
                        <a:schemeClr val="accent4">
                          <a:lumMod val="20000"/>
                          <a:lumOff val="80000"/>
                        </a:schemeClr>
                      </a:solidFill>
                      <a:prstDash val="solid"/>
                      <a:round/>
                      <a:headEnd type="none" w="med" len="med"/>
                      <a:tailEnd type="none" w="med" len="med"/>
                    </a:lnL>
                    <a:lnR w="9525" cap="flat" cmpd="sng" algn="ctr">
                      <a:solidFill>
                        <a:schemeClr val="accent4">
                          <a:lumMod val="20000"/>
                          <a:lumOff val="80000"/>
                        </a:schemeClr>
                      </a:solidFill>
                      <a:prstDash val="solid"/>
                      <a:round/>
                      <a:headEnd type="none" w="med" len="med"/>
                      <a:tailEnd type="none" w="med" len="med"/>
                    </a:lnR>
                    <a:lnT w="9525" cap="flat" cmpd="sng" algn="ctr">
                      <a:solidFill>
                        <a:schemeClr val="accent4">
                          <a:lumMod val="20000"/>
                          <a:lumOff val="80000"/>
                        </a:schemeClr>
                      </a:solidFill>
                      <a:prstDash val="solid"/>
                      <a:round/>
                      <a:headEnd type="none" w="med" len="med"/>
                      <a:tailEnd type="none" w="med" len="med"/>
                    </a:lnT>
                    <a:lnB w="9525" cap="flat" cmpd="sng" algn="ctr">
                      <a:solidFill>
                        <a:schemeClr val="accent4">
                          <a:lumMod val="20000"/>
                          <a:lumOff val="80000"/>
                        </a:schemeClr>
                      </a:solidFill>
                      <a:prstDash val="solid"/>
                      <a:round/>
                      <a:headEnd type="none" w="med" len="med"/>
                      <a:tailEnd type="none" w="med" len="med"/>
                    </a:lnB>
                  </a:tcPr>
                </a:tc>
                <a:tc>
                  <a:txBody>
                    <a:bodyPr/>
                    <a:lstStyle/>
                    <a:p>
                      <a:pPr algn="ctr" rtl="0" fontAlgn="ctr"/>
                      <a:r>
                        <a:rPr lang="en-US" sz="1200" b="0" i="0" u="none" strike="noStrike" kern="1200" dirty="0">
                          <a:solidFill>
                            <a:schemeClr val="tx1">
                              <a:lumMod val="65000"/>
                              <a:lumOff val="35000"/>
                            </a:schemeClr>
                          </a:solidFill>
                          <a:effectLst/>
                          <a:latin typeface="微软雅黑" panose="020B0503020204020204" pitchFamily="34" charset="-122"/>
                          <a:ea typeface="微软雅黑" panose="020B0503020204020204" pitchFamily="34" charset="-122"/>
                          <a:cs typeface="+mn-cs"/>
                        </a:rPr>
                        <a:t>6% vs. 13%</a:t>
                      </a:r>
                    </a:p>
                  </a:txBody>
                  <a:tcPr marL="0" marR="0" marT="0" marB="0" anchor="ctr">
                    <a:lnL w="9525" cap="flat" cmpd="sng" algn="ctr">
                      <a:solidFill>
                        <a:schemeClr val="accent4">
                          <a:lumMod val="20000"/>
                          <a:lumOff val="80000"/>
                        </a:schemeClr>
                      </a:solidFill>
                      <a:prstDash val="solid"/>
                      <a:round/>
                      <a:headEnd type="none" w="med" len="med"/>
                      <a:tailEnd type="none" w="med" len="med"/>
                    </a:lnL>
                    <a:lnR w="9525" cap="flat" cmpd="sng" algn="ctr">
                      <a:solidFill>
                        <a:schemeClr val="accent4">
                          <a:lumMod val="20000"/>
                          <a:lumOff val="80000"/>
                        </a:schemeClr>
                      </a:solidFill>
                      <a:prstDash val="solid"/>
                      <a:round/>
                      <a:headEnd type="none" w="med" len="med"/>
                      <a:tailEnd type="none" w="med" len="med"/>
                    </a:lnR>
                    <a:lnT w="9525" cap="flat" cmpd="sng" algn="ctr">
                      <a:solidFill>
                        <a:schemeClr val="accent4">
                          <a:lumMod val="20000"/>
                          <a:lumOff val="80000"/>
                        </a:schemeClr>
                      </a:solidFill>
                      <a:prstDash val="solid"/>
                      <a:round/>
                      <a:headEnd type="none" w="med" len="med"/>
                      <a:tailEnd type="none" w="med" len="med"/>
                    </a:lnT>
                    <a:lnB w="9525" cap="flat" cmpd="sng" algn="ctr">
                      <a:solidFill>
                        <a:schemeClr val="accent4">
                          <a:lumMod val="20000"/>
                          <a:lumOff val="80000"/>
                        </a:schemeClr>
                      </a:solidFill>
                      <a:prstDash val="solid"/>
                      <a:round/>
                      <a:headEnd type="none" w="med" len="med"/>
                      <a:tailEnd type="none" w="med" len="med"/>
                    </a:lnB>
                  </a:tcPr>
                </a:tc>
                <a:tc>
                  <a:txBody>
                    <a:bodyPr/>
                    <a:lstStyle/>
                    <a:p>
                      <a:pPr marL="0" algn="ctr" defTabSz="914400" rtl="0" eaLnBrk="1" fontAlgn="ctr" latinLnBrk="0" hangingPunct="1"/>
                      <a:r>
                        <a:rPr lang="zh-CN" altLang="en-US" sz="1200" b="1" i="0" u="none" strike="noStrike" kern="1200" dirty="0">
                          <a:solidFill>
                            <a:srgbClr val="C00000"/>
                          </a:solidFill>
                          <a:effectLst/>
                          <a:latin typeface="微软雅黑" panose="020B0503020204020204" pitchFamily="34" charset="-122"/>
                          <a:ea typeface="微软雅黑" panose="020B0503020204020204" pitchFamily="34" charset="-122"/>
                          <a:cs typeface="+mn-cs"/>
                        </a:rPr>
                        <a:t>低于竞品</a:t>
                      </a:r>
                    </a:p>
                  </a:txBody>
                  <a:tcPr marL="7620" marR="7620" marT="7620" marB="0" anchor="ctr">
                    <a:lnL w="9525" cap="flat" cmpd="sng" algn="ctr">
                      <a:solidFill>
                        <a:schemeClr val="accent4">
                          <a:lumMod val="20000"/>
                          <a:lumOff val="80000"/>
                        </a:schemeClr>
                      </a:solidFill>
                      <a:prstDash val="solid"/>
                      <a:round/>
                      <a:headEnd type="none" w="med" len="med"/>
                      <a:tailEnd type="none" w="med" len="med"/>
                    </a:lnL>
                    <a:lnT w="9525" cap="flat" cmpd="sng" algn="ctr">
                      <a:solidFill>
                        <a:schemeClr val="accent4">
                          <a:lumMod val="20000"/>
                          <a:lumOff val="80000"/>
                        </a:schemeClr>
                      </a:solidFill>
                      <a:prstDash val="solid"/>
                      <a:round/>
                      <a:headEnd type="none" w="med" len="med"/>
                      <a:tailEnd type="none" w="med" len="med"/>
                    </a:lnT>
                    <a:lnB w="9525" cap="flat" cmpd="sng" algn="ctr">
                      <a:solidFill>
                        <a:schemeClr val="accent4">
                          <a:lumMod val="20000"/>
                          <a:lumOff val="80000"/>
                        </a:schemeClr>
                      </a:solidFill>
                      <a:prstDash val="solid"/>
                      <a:round/>
                      <a:headEnd type="none" w="med" len="med"/>
                      <a:tailEnd type="none" w="med" len="med"/>
                    </a:lnB>
                  </a:tcPr>
                </a:tc>
                <a:extLst>
                  <a:ext uri="{0D108BD9-81ED-4DB2-BD59-A6C34878D82A}">
                    <a16:rowId xmlns:a16="http://schemas.microsoft.com/office/drawing/2014/main" val="3182779342"/>
                  </a:ext>
                </a:extLst>
              </a:tr>
              <a:tr h="818995">
                <a:tc vMerge="1">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kumimoji="0" lang="en-US" altLang="zh-CN" sz="1200" b="0" i="0" u="none" strike="noStrike" kern="1200" cap="none" spc="0" normalizeH="0" baseline="0" noProof="0" dirty="0">
                        <a:ln>
                          <a:noFill/>
                        </a:ln>
                        <a:solidFill>
                          <a:srgbClr val="000000">
                            <a:lumMod val="65000"/>
                            <a:lumOff val="35000"/>
                          </a:srgbClr>
                        </a:solidFill>
                        <a:effectLst/>
                        <a:uLnTx/>
                        <a:uFillTx/>
                        <a:latin typeface="微软雅黑" panose="020B0503020204020204" pitchFamily="34" charset="-122"/>
                        <a:ea typeface="微软雅黑" panose="020B0503020204020204" pitchFamily="34" charset="-122"/>
                        <a:cs typeface="+mn-cs"/>
                      </a:endParaRPr>
                    </a:p>
                  </a:txBody>
                  <a:tcPr marL="7620" marR="7620" marT="7620" marB="0" anchor="ctr"/>
                </a:tc>
                <a:tc>
                  <a:txBody>
                    <a:bodyPr/>
                    <a:lstStyle/>
                    <a:p>
                      <a:pPr marL="0" algn="ctr" defTabSz="914400" rtl="0" eaLnBrk="1" fontAlgn="ctr" latinLnBrk="0" hangingPunct="1"/>
                      <a:r>
                        <a:rPr lang="en-US" sz="1200" b="0" i="0" u="none" strike="noStrike" kern="1200" dirty="0">
                          <a:solidFill>
                            <a:schemeClr val="tx1">
                              <a:lumMod val="65000"/>
                              <a:lumOff val="35000"/>
                            </a:schemeClr>
                          </a:solidFill>
                          <a:effectLst/>
                          <a:latin typeface="微软雅黑" panose="020B0503020204020204" pitchFamily="34" charset="-122"/>
                          <a:ea typeface="微软雅黑" panose="020B0503020204020204" pitchFamily="34" charset="-122"/>
                          <a:cs typeface="+mn-cs"/>
                        </a:rPr>
                        <a:t>Peet's</a:t>
                      </a:r>
                    </a:p>
                  </a:txBody>
                  <a:tcPr marL="7620" marR="7620" marT="7620" marB="0" anchor="ctr">
                    <a:lnL w="9525" cap="flat" cmpd="sng" algn="ctr">
                      <a:solidFill>
                        <a:schemeClr val="accent4">
                          <a:lumMod val="20000"/>
                          <a:lumOff val="80000"/>
                        </a:schemeClr>
                      </a:solidFill>
                      <a:prstDash val="solid"/>
                      <a:round/>
                      <a:headEnd type="none" w="med" len="med"/>
                      <a:tailEnd type="none" w="med" len="med"/>
                    </a:lnL>
                    <a:lnR w="9525" cap="flat" cmpd="sng" algn="ctr">
                      <a:solidFill>
                        <a:schemeClr val="accent4">
                          <a:lumMod val="20000"/>
                          <a:lumOff val="80000"/>
                        </a:schemeClr>
                      </a:solidFill>
                      <a:prstDash val="solid"/>
                      <a:round/>
                      <a:headEnd type="none" w="med" len="med"/>
                      <a:tailEnd type="none" w="med" len="med"/>
                    </a:lnR>
                    <a:lnT w="9525" cap="flat" cmpd="sng" algn="ctr">
                      <a:solidFill>
                        <a:schemeClr val="accent4">
                          <a:lumMod val="20000"/>
                          <a:lumOff val="80000"/>
                        </a:schemeClr>
                      </a:solidFill>
                      <a:prstDash val="solid"/>
                      <a:round/>
                      <a:headEnd type="none" w="med" len="med"/>
                      <a:tailEnd type="none" w="med" len="med"/>
                    </a:lnT>
                  </a:tcPr>
                </a:tc>
                <a:tc>
                  <a:txBody>
                    <a:bodyPr/>
                    <a:lstStyle/>
                    <a:p>
                      <a:pPr algn="ctr" rtl="0" fontAlgn="ctr"/>
                      <a:r>
                        <a:rPr lang="en-US" sz="1200" b="0" i="0" u="none" strike="noStrike" kern="1200" dirty="0">
                          <a:solidFill>
                            <a:schemeClr val="tx1">
                              <a:lumMod val="65000"/>
                              <a:lumOff val="35000"/>
                            </a:schemeClr>
                          </a:solidFill>
                          <a:effectLst/>
                          <a:latin typeface="微软雅黑" panose="020B0503020204020204" pitchFamily="34" charset="-122"/>
                          <a:ea typeface="微软雅黑" panose="020B0503020204020204" pitchFamily="34" charset="-122"/>
                          <a:cs typeface="+mn-cs"/>
                        </a:rPr>
                        <a:t>&lt;12% vs. 12%</a:t>
                      </a:r>
                    </a:p>
                  </a:txBody>
                  <a:tcPr marL="0" marR="0" marT="0" marB="0" anchor="ctr">
                    <a:lnL w="9525" cap="flat" cmpd="sng" algn="ctr">
                      <a:solidFill>
                        <a:schemeClr val="accent4">
                          <a:lumMod val="20000"/>
                          <a:lumOff val="80000"/>
                        </a:schemeClr>
                      </a:solidFill>
                      <a:prstDash val="solid"/>
                      <a:round/>
                      <a:headEnd type="none" w="med" len="med"/>
                      <a:tailEnd type="none" w="med" len="med"/>
                    </a:lnL>
                    <a:lnR w="9525" cap="flat" cmpd="sng" algn="ctr">
                      <a:solidFill>
                        <a:schemeClr val="accent4">
                          <a:lumMod val="20000"/>
                          <a:lumOff val="80000"/>
                        </a:schemeClr>
                      </a:solidFill>
                      <a:prstDash val="solid"/>
                      <a:round/>
                      <a:headEnd type="none" w="med" len="med"/>
                      <a:tailEnd type="none" w="med" len="med"/>
                    </a:lnR>
                    <a:lnT w="9525" cap="flat" cmpd="sng" algn="ctr">
                      <a:solidFill>
                        <a:schemeClr val="accent4">
                          <a:lumMod val="20000"/>
                          <a:lumOff val="80000"/>
                        </a:schemeClr>
                      </a:solidFill>
                      <a:prstDash val="solid"/>
                      <a:round/>
                      <a:headEnd type="none" w="med" len="med"/>
                      <a:tailEnd type="none" w="med" len="med"/>
                    </a:lnT>
                  </a:tcPr>
                </a:tc>
                <a:tc>
                  <a:txBody>
                    <a:bodyPr/>
                    <a:lstStyle/>
                    <a:p>
                      <a:pPr marL="0" algn="ctr" defTabSz="914400" rtl="0" eaLnBrk="1" fontAlgn="ctr" latinLnBrk="0" hangingPunct="1"/>
                      <a:r>
                        <a:rPr lang="zh-CN" altLang="en-US" sz="1200" b="1" i="0" u="none" strike="noStrike" kern="1200" dirty="0">
                          <a:solidFill>
                            <a:srgbClr val="C00000"/>
                          </a:solidFill>
                          <a:effectLst/>
                          <a:latin typeface="微软雅黑" panose="020B0503020204020204" pitchFamily="34" charset="-122"/>
                          <a:ea typeface="微软雅黑" panose="020B0503020204020204" pitchFamily="34" charset="-122"/>
                          <a:cs typeface="+mn-cs"/>
                        </a:rPr>
                        <a:t>低于竞品</a:t>
                      </a:r>
                    </a:p>
                  </a:txBody>
                  <a:tcPr marL="7620" marR="7620" marT="7620" marB="0" anchor="ctr">
                    <a:lnL w="9525" cap="flat" cmpd="sng" algn="ctr">
                      <a:solidFill>
                        <a:schemeClr val="accent4">
                          <a:lumMod val="20000"/>
                          <a:lumOff val="80000"/>
                        </a:schemeClr>
                      </a:solidFill>
                      <a:prstDash val="solid"/>
                      <a:round/>
                      <a:headEnd type="none" w="med" len="med"/>
                      <a:tailEnd type="none" w="med" len="med"/>
                    </a:lnL>
                    <a:lnT w="9525" cap="flat" cmpd="sng" algn="ctr">
                      <a:solidFill>
                        <a:schemeClr val="accent4">
                          <a:lumMod val="20000"/>
                          <a:lumOff val="80000"/>
                        </a:schemeClr>
                      </a:solidFill>
                      <a:prstDash val="solid"/>
                      <a:round/>
                      <a:headEnd type="none" w="med" len="med"/>
                      <a:tailEnd type="none" w="med" len="med"/>
                    </a:lnT>
                  </a:tcPr>
                </a:tc>
                <a:extLst>
                  <a:ext uri="{0D108BD9-81ED-4DB2-BD59-A6C34878D82A}">
                    <a16:rowId xmlns:a16="http://schemas.microsoft.com/office/drawing/2014/main" val="607970823"/>
                  </a:ext>
                </a:extLst>
              </a:tr>
            </a:tbl>
          </a:graphicData>
        </a:graphic>
      </p:graphicFrame>
      <p:cxnSp>
        <p:nvCxnSpPr>
          <p:cNvPr id="16" name="直接箭头连接符 15">
            <a:extLst>
              <a:ext uri="{FF2B5EF4-FFF2-40B4-BE49-F238E27FC236}">
                <a16:creationId xmlns:a16="http://schemas.microsoft.com/office/drawing/2014/main" id="{8A0D31D3-1296-4885-A965-94E586185E28}"/>
              </a:ext>
            </a:extLst>
          </p:cNvPr>
          <p:cNvCxnSpPr>
            <a:cxnSpLocks/>
          </p:cNvCxnSpPr>
          <p:nvPr/>
        </p:nvCxnSpPr>
        <p:spPr>
          <a:xfrm>
            <a:off x="6615114" y="4105777"/>
            <a:ext cx="647699" cy="0"/>
          </a:xfrm>
          <a:prstGeom prst="straightConnector1">
            <a:avLst/>
          </a:prstGeom>
          <a:ln w="19050">
            <a:solidFill>
              <a:schemeClr val="accent3"/>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46879696"/>
      </p:ext>
    </p:extLst>
  </p:cSld>
  <p:clrMapOvr>
    <a:masterClrMapping/>
  </p:clrMapOvr>
  <p:extLst mod="1">
    <p:ext uri="{6950BFC3-D8DA-4A85-94F7-54DA5524770B}">
      <p188:commentRel xmlns:p188="http://schemas.microsoft.com/office/powerpoint/2018/8/main" xmlns="" r:id="rId2"/>
    </p:ext>
  </p:extLs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B62035D1-E2E5-4381-9E37-29F40C40D024}"/>
              </a:ext>
            </a:extLst>
          </p:cNvPr>
          <p:cNvSpPr/>
          <p:nvPr/>
        </p:nvSpPr>
        <p:spPr>
          <a:xfrm>
            <a:off x="7231380" y="2579432"/>
            <a:ext cx="4457700" cy="38397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31" name="矩形 30">
            <a:extLst>
              <a:ext uri="{FF2B5EF4-FFF2-40B4-BE49-F238E27FC236}">
                <a16:creationId xmlns:a16="http://schemas.microsoft.com/office/drawing/2014/main" id="{ED40CD13-8202-4251-9CBA-A19B997DE40B}"/>
              </a:ext>
            </a:extLst>
          </p:cNvPr>
          <p:cNvSpPr/>
          <p:nvPr/>
        </p:nvSpPr>
        <p:spPr>
          <a:xfrm>
            <a:off x="7231379" y="3360771"/>
            <a:ext cx="4457700" cy="38397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32" name="矩形 31">
            <a:extLst>
              <a:ext uri="{FF2B5EF4-FFF2-40B4-BE49-F238E27FC236}">
                <a16:creationId xmlns:a16="http://schemas.microsoft.com/office/drawing/2014/main" id="{64D69165-9D60-4E2D-AEFA-3EAB5EE985C2}"/>
              </a:ext>
            </a:extLst>
          </p:cNvPr>
          <p:cNvSpPr/>
          <p:nvPr/>
        </p:nvSpPr>
        <p:spPr>
          <a:xfrm>
            <a:off x="7231379" y="4132302"/>
            <a:ext cx="4457700" cy="38397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33" name="矩形 32">
            <a:extLst>
              <a:ext uri="{FF2B5EF4-FFF2-40B4-BE49-F238E27FC236}">
                <a16:creationId xmlns:a16="http://schemas.microsoft.com/office/drawing/2014/main" id="{8F8899B9-2F8E-4BAB-A9AB-9F70870C7A7A}"/>
              </a:ext>
            </a:extLst>
          </p:cNvPr>
          <p:cNvSpPr/>
          <p:nvPr/>
        </p:nvSpPr>
        <p:spPr>
          <a:xfrm>
            <a:off x="7231379" y="4898557"/>
            <a:ext cx="4457700" cy="38397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25" name="箭头: 下 40">
            <a:extLst>
              <a:ext uri="{FF2B5EF4-FFF2-40B4-BE49-F238E27FC236}">
                <a16:creationId xmlns:a16="http://schemas.microsoft.com/office/drawing/2014/main" id="{7666EE93-B24D-9740-BF12-E16D337F17CF}"/>
              </a:ext>
            </a:extLst>
          </p:cNvPr>
          <p:cNvSpPr/>
          <p:nvPr/>
        </p:nvSpPr>
        <p:spPr>
          <a:xfrm rot="10800000">
            <a:off x="11328264" y="5407807"/>
            <a:ext cx="208722" cy="159026"/>
          </a:xfrm>
          <a:prstGeom prst="downArrow">
            <a:avLst/>
          </a:prstGeom>
          <a:solidFill>
            <a:srgbClr val="49711E"/>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34" name="矩形 33">
            <a:extLst>
              <a:ext uri="{FF2B5EF4-FFF2-40B4-BE49-F238E27FC236}">
                <a16:creationId xmlns:a16="http://schemas.microsoft.com/office/drawing/2014/main" id="{E65C4F25-4C83-4453-9EFA-69F490A5616C}"/>
              </a:ext>
            </a:extLst>
          </p:cNvPr>
          <p:cNvSpPr/>
          <p:nvPr/>
        </p:nvSpPr>
        <p:spPr>
          <a:xfrm>
            <a:off x="7231379" y="5680757"/>
            <a:ext cx="4457700" cy="38397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graphicFrame>
        <p:nvGraphicFramePr>
          <p:cNvPr id="5" name="图表 4">
            <a:extLst>
              <a:ext uri="{FF2B5EF4-FFF2-40B4-BE49-F238E27FC236}">
                <a16:creationId xmlns:a16="http://schemas.microsoft.com/office/drawing/2014/main" id="{1095B4EC-7A56-9346-9AD4-762BA1BCC6AC}"/>
              </a:ext>
            </a:extLst>
          </p:cNvPr>
          <p:cNvGraphicFramePr>
            <a:graphicFrameLocks/>
          </p:cNvGraphicFramePr>
          <p:nvPr>
            <p:extLst>
              <p:ext uri="{D42A27DB-BD31-4B8C-83A1-F6EECF244321}">
                <p14:modId xmlns:p14="http://schemas.microsoft.com/office/powerpoint/2010/main" val="64935327"/>
              </p:ext>
            </p:extLst>
          </p:nvPr>
        </p:nvGraphicFramePr>
        <p:xfrm>
          <a:off x="7108922" y="1930223"/>
          <a:ext cx="4861665" cy="4402576"/>
        </p:xfrm>
        <a:graphic>
          <a:graphicData uri="http://schemas.openxmlformats.org/drawingml/2006/chart">
            <c:chart xmlns:c="http://schemas.openxmlformats.org/drawingml/2006/chart" xmlns:r="http://schemas.openxmlformats.org/officeDocument/2006/relationships" r:id="rId2"/>
          </a:graphicData>
        </a:graphic>
      </p:graphicFrame>
      <p:sp>
        <p:nvSpPr>
          <p:cNvPr id="2" name="Title 1">
            <a:extLst>
              <a:ext uri="{FF2B5EF4-FFF2-40B4-BE49-F238E27FC236}">
                <a16:creationId xmlns:a16="http://schemas.microsoft.com/office/drawing/2014/main" id="{279E03DA-86E6-0F4C-86D1-9E3B53B8E187}"/>
              </a:ext>
            </a:extLst>
          </p:cNvPr>
          <p:cNvSpPr>
            <a:spLocks noGrp="1"/>
          </p:cNvSpPr>
          <p:nvPr>
            <p:ph type="title"/>
          </p:nvPr>
        </p:nvSpPr>
        <p:spPr/>
        <p:txBody>
          <a:bodyPr/>
          <a:lstStyle/>
          <a:p>
            <a:r>
              <a:rPr lang="x-none" dirty="0"/>
              <a:t>店铺胶囊咖啡老客复购</a:t>
            </a:r>
          </a:p>
        </p:txBody>
      </p:sp>
      <p:sp>
        <p:nvSpPr>
          <p:cNvPr id="3" name="Text Placeholder 2">
            <a:extLst>
              <a:ext uri="{FF2B5EF4-FFF2-40B4-BE49-F238E27FC236}">
                <a16:creationId xmlns:a16="http://schemas.microsoft.com/office/drawing/2014/main" id="{3BAF1315-1DBF-CF40-B49B-9B259E1926FD}"/>
              </a:ext>
            </a:extLst>
          </p:cNvPr>
          <p:cNvSpPr>
            <a:spLocks noGrp="1"/>
          </p:cNvSpPr>
          <p:nvPr>
            <p:ph type="body" sz="quarter" idx="10"/>
          </p:nvPr>
        </p:nvSpPr>
        <p:spPr/>
        <p:txBody>
          <a:bodyPr/>
          <a:lstStyle/>
          <a:p>
            <a:pPr>
              <a:lnSpc>
                <a:spcPct val="100000"/>
              </a:lnSpc>
            </a:pPr>
            <a:r>
              <a:rPr lang="en-US" altLang="zh-CN" dirty="0">
                <a:ea typeface="Microsoft YaHei" panose="020B0503020204020204" pitchFamily="34" charset="-122"/>
              </a:rPr>
              <a:t>Illy</a:t>
            </a:r>
            <a:r>
              <a:rPr lang="zh-CN" altLang="en-US" dirty="0">
                <a:ea typeface="Microsoft YaHei" panose="020B0503020204020204" pitchFamily="34" charset="-122"/>
              </a:rPr>
              <a:t>品牌</a:t>
            </a:r>
            <a:r>
              <a:rPr lang="en-US" altLang="zh-CN" dirty="0">
                <a:ea typeface="Microsoft YaHei" panose="020B0503020204020204" pitchFamily="34" charset="-122"/>
              </a:rPr>
              <a:t>12</a:t>
            </a:r>
            <a:r>
              <a:rPr lang="zh-CN" altLang="en-US" dirty="0">
                <a:ea typeface="Microsoft YaHei" panose="020B0503020204020204" pitchFamily="34" charset="-122"/>
              </a:rPr>
              <a:t>月复购率环比提升，或与该品牌</a:t>
            </a:r>
            <a:r>
              <a:rPr lang="en-US" altLang="zh-CN" dirty="0">
                <a:ea typeface="Microsoft YaHei" panose="020B0503020204020204" pitchFamily="34" charset="-122"/>
              </a:rPr>
              <a:t>12</a:t>
            </a:r>
            <a:r>
              <a:rPr lang="zh-CN" altLang="en-US" dirty="0">
                <a:ea typeface="Microsoft YaHei" panose="020B0503020204020204" pitchFamily="34" charset="-122"/>
              </a:rPr>
              <a:t>月恢复适配</a:t>
            </a:r>
            <a:r>
              <a:rPr lang="en-US" altLang="zh-CN" dirty="0">
                <a:ea typeface="Microsoft YaHei" panose="020B0503020204020204" pitchFamily="34" charset="-122"/>
              </a:rPr>
              <a:t>Nespresso</a:t>
            </a:r>
            <a:r>
              <a:rPr lang="zh-CN" altLang="en-US" dirty="0">
                <a:ea typeface="Microsoft YaHei" panose="020B0503020204020204" pitchFamily="34" charset="-122"/>
              </a:rPr>
              <a:t>胶囊咖啡库存有关；</a:t>
            </a:r>
            <a:endParaRPr lang="en-US" dirty="0">
              <a:ea typeface="Microsoft YaHei" panose="020B0503020204020204" pitchFamily="34" charset="-122"/>
            </a:endParaRPr>
          </a:p>
          <a:p>
            <a:pPr>
              <a:lnSpc>
                <a:spcPct val="100000"/>
              </a:lnSpc>
            </a:pPr>
            <a:r>
              <a:rPr lang="zh-CN" altLang="en-US" dirty="0">
                <a:ea typeface="Microsoft YaHei" panose="020B0503020204020204" pitchFamily="34" charset="-122"/>
              </a:rPr>
              <a:t>与胶囊咖啡机老客相似，胶囊咖啡老客</a:t>
            </a:r>
            <a:r>
              <a:rPr lang="en-US" altLang="zh-CN" dirty="0">
                <a:ea typeface="Microsoft YaHei" panose="020B0503020204020204" pitchFamily="34" charset="-122"/>
              </a:rPr>
              <a:t>12</a:t>
            </a:r>
            <a:r>
              <a:rPr lang="zh-CN" altLang="en-US" dirty="0">
                <a:ea typeface="Microsoft YaHei" panose="020B0503020204020204" pitchFamily="34" charset="-122"/>
              </a:rPr>
              <a:t>月复购雀巢及</a:t>
            </a:r>
            <a:r>
              <a:rPr lang="en-US" altLang="zh-CN" dirty="0">
                <a:ea typeface="Microsoft YaHei" panose="020B0503020204020204" pitchFamily="34" charset="-122"/>
              </a:rPr>
              <a:t>Illy</a:t>
            </a:r>
            <a:r>
              <a:rPr lang="zh-CN" altLang="en-US" dirty="0">
                <a:ea typeface="Microsoft YaHei" panose="020B0503020204020204" pitchFamily="34" charset="-122"/>
              </a:rPr>
              <a:t>品牌人数占比提升明显；</a:t>
            </a:r>
            <a:endParaRPr lang="x-none" dirty="0">
              <a:ea typeface="Microsoft YaHei" panose="020B0503020204020204" pitchFamily="34" charset="-122"/>
            </a:endParaRPr>
          </a:p>
        </p:txBody>
      </p:sp>
      <p:sp>
        <p:nvSpPr>
          <p:cNvPr id="4" name="Text Placeholder 3">
            <a:extLst>
              <a:ext uri="{FF2B5EF4-FFF2-40B4-BE49-F238E27FC236}">
                <a16:creationId xmlns:a16="http://schemas.microsoft.com/office/drawing/2014/main" id="{3567C407-D6AB-E14A-8B7F-F68631A92332}"/>
              </a:ext>
            </a:extLst>
          </p:cNvPr>
          <p:cNvSpPr>
            <a:spLocks noGrp="1"/>
          </p:cNvSpPr>
          <p:nvPr>
            <p:ph type="body" sz="quarter" idx="11"/>
          </p:nvPr>
        </p:nvSpPr>
        <p:spPr/>
        <p:txBody>
          <a:bodyPr/>
          <a:lstStyle/>
          <a:p>
            <a:r>
              <a:rPr dirty="0" err="1"/>
              <a:t>数据来源：策略中心&amp;达摩盘</a:t>
            </a:r>
            <a:endParaRPr dirty="0"/>
          </a:p>
          <a:p>
            <a:r>
              <a:rPr dirty="0"/>
              <a:t>时间维度：2023.12</a:t>
            </a:r>
          </a:p>
          <a:p>
            <a:r>
              <a:rPr dirty="0"/>
              <a:t>*胶囊咖啡品牌复购率定义：22.</a:t>
            </a:r>
            <a:r>
              <a:rPr lang="en-US" altLang="zh-CN" dirty="0"/>
              <a:t>12</a:t>
            </a:r>
            <a:r>
              <a:rPr dirty="0"/>
              <a:t>-23.</a:t>
            </a:r>
            <a:r>
              <a:rPr lang="en-US" altLang="zh-CN" dirty="0"/>
              <a:t>11</a:t>
            </a:r>
            <a:r>
              <a:rPr dirty="0"/>
              <a:t>购买该品牌胶囊咖啡类目老客 交 23.</a:t>
            </a:r>
            <a:r>
              <a:rPr lang="en-US" altLang="zh-CN" dirty="0"/>
              <a:t>12</a:t>
            </a:r>
            <a:r>
              <a:rPr dirty="0"/>
              <a:t>购买该品牌胶囊咖啡类目老客，数据来源：策略中心</a:t>
            </a:r>
          </a:p>
          <a:p>
            <a:r>
              <a:rPr dirty="0" err="1"/>
              <a:t>店铺胶囊咖啡老客流向</a:t>
            </a:r>
            <a:r>
              <a:rPr dirty="0"/>
              <a:t>： 22.</a:t>
            </a:r>
            <a:r>
              <a:rPr lang="en-US" altLang="zh-CN" dirty="0"/>
              <a:t>12</a:t>
            </a:r>
            <a:r>
              <a:rPr dirty="0"/>
              <a:t>-23.</a:t>
            </a:r>
            <a:r>
              <a:rPr lang="en-US" altLang="zh-CN" dirty="0"/>
              <a:t>11</a:t>
            </a:r>
            <a:r>
              <a:rPr dirty="0"/>
              <a:t>购买Nespresso胶囊咖啡类目老客在23.</a:t>
            </a:r>
            <a:r>
              <a:rPr lang="en-US" altLang="zh-CN" dirty="0"/>
              <a:t>12</a:t>
            </a:r>
            <a:r>
              <a:rPr dirty="0"/>
              <a:t>月购买市场胶囊咖啡品牌流向，数据来源：达摩盘</a:t>
            </a:r>
          </a:p>
          <a:p>
            <a:r>
              <a:rPr dirty="0"/>
              <a:t>老客：前365天发生过店铺胶囊咖啡/</a:t>
            </a:r>
            <a:r>
              <a:rPr dirty="0" err="1"/>
              <a:t>市场胶囊咖啡购买行为</a:t>
            </a:r>
            <a:endParaRPr dirty="0"/>
          </a:p>
        </p:txBody>
      </p:sp>
      <p:sp>
        <p:nvSpPr>
          <p:cNvPr id="6" name="文本框 5">
            <a:extLst>
              <a:ext uri="{FF2B5EF4-FFF2-40B4-BE49-F238E27FC236}">
                <a16:creationId xmlns:a16="http://schemas.microsoft.com/office/drawing/2014/main" id="{09FE335C-9404-6F4A-8CA8-900A806DC513}"/>
              </a:ext>
            </a:extLst>
          </p:cNvPr>
          <p:cNvSpPr txBox="1"/>
          <p:nvPr/>
        </p:nvSpPr>
        <p:spPr>
          <a:xfrm>
            <a:off x="10340107" y="6168243"/>
            <a:ext cx="1106393" cy="21544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0" normalizeH="0" baseline="0" noProof="0" dirty="0">
                <a:ln>
                  <a:noFill/>
                </a:ln>
                <a:solidFill>
                  <a:srgbClr val="000000"/>
                </a:solidFill>
                <a:effectLst/>
                <a:uLnTx/>
                <a:uFillTx/>
                <a:latin typeface="微软雅黑"/>
                <a:ea typeface="微软雅黑"/>
                <a:cs typeface="+mn-cs"/>
              </a:rPr>
              <a:t>*</a:t>
            </a:r>
            <a:r>
              <a:rPr kumimoji="0" lang="zh-CN" altLang="en-US" sz="800" b="0" i="0" u="none" strike="noStrike" kern="1200" cap="none" spc="0" normalizeH="0" baseline="0" noProof="0" dirty="0">
                <a:ln>
                  <a:noFill/>
                </a:ln>
                <a:solidFill>
                  <a:srgbClr val="000000"/>
                </a:solidFill>
                <a:effectLst/>
                <a:uLnTx/>
                <a:uFillTx/>
                <a:latin typeface="微软雅黑"/>
                <a:ea typeface="微软雅黑"/>
                <a:cs typeface="+mn-cs"/>
              </a:rPr>
              <a:t>剔除</a:t>
            </a:r>
            <a:r>
              <a:rPr kumimoji="0" lang="en-US" altLang="zh-CN" sz="800" b="0" i="0" u="none" strike="noStrike" kern="1200" cap="none" spc="0" normalizeH="0" baseline="0" noProof="0" dirty="0" err="1">
                <a:ln>
                  <a:noFill/>
                </a:ln>
                <a:solidFill>
                  <a:srgbClr val="000000"/>
                </a:solidFill>
                <a:effectLst/>
                <a:uLnTx/>
                <a:uFillTx/>
                <a:latin typeface="微软雅黑"/>
                <a:ea typeface="微软雅黑"/>
                <a:cs typeface="+mn-cs"/>
              </a:rPr>
              <a:t>agf</a:t>
            </a:r>
            <a:r>
              <a:rPr kumimoji="0" lang="zh-CN" altLang="en-US" sz="800" b="0" i="0" u="none" strike="noStrike" kern="1200" cap="none" spc="0" normalizeH="0" baseline="0" noProof="0" dirty="0">
                <a:ln>
                  <a:noFill/>
                </a:ln>
                <a:solidFill>
                  <a:srgbClr val="000000"/>
                </a:solidFill>
                <a:effectLst/>
                <a:uLnTx/>
                <a:uFillTx/>
                <a:latin typeface="微软雅黑"/>
                <a:ea typeface="微软雅黑"/>
                <a:cs typeface="+mn-cs"/>
              </a:rPr>
              <a:t>胶囊咖啡液</a:t>
            </a:r>
          </a:p>
        </p:txBody>
      </p:sp>
      <p:graphicFrame>
        <p:nvGraphicFramePr>
          <p:cNvPr id="7" name="图表 20">
            <a:extLst>
              <a:ext uri="{FF2B5EF4-FFF2-40B4-BE49-F238E27FC236}">
                <a16:creationId xmlns:a16="http://schemas.microsoft.com/office/drawing/2014/main" id="{B430A62E-668B-C14C-859F-FDF022711F9A}"/>
              </a:ext>
            </a:extLst>
          </p:cNvPr>
          <p:cNvGraphicFramePr/>
          <p:nvPr>
            <p:extLst>
              <p:ext uri="{D42A27DB-BD31-4B8C-83A1-F6EECF244321}">
                <p14:modId xmlns:p14="http://schemas.microsoft.com/office/powerpoint/2010/main" val="2450017260"/>
              </p:ext>
            </p:extLst>
          </p:nvPr>
        </p:nvGraphicFramePr>
        <p:xfrm>
          <a:off x="4013366" y="1930223"/>
          <a:ext cx="3223684" cy="4291463"/>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8" name="图表 21">
            <a:extLst>
              <a:ext uri="{FF2B5EF4-FFF2-40B4-BE49-F238E27FC236}">
                <a16:creationId xmlns:a16="http://schemas.microsoft.com/office/drawing/2014/main" id="{A6EF7324-7C46-4D4A-B786-EC537C9A1611}"/>
              </a:ext>
            </a:extLst>
          </p:cNvPr>
          <p:cNvGraphicFramePr/>
          <p:nvPr>
            <p:extLst>
              <p:ext uri="{D42A27DB-BD31-4B8C-83A1-F6EECF244321}">
                <p14:modId xmlns:p14="http://schemas.microsoft.com/office/powerpoint/2010/main" val="4223137972"/>
              </p:ext>
            </p:extLst>
          </p:nvPr>
        </p:nvGraphicFramePr>
        <p:xfrm>
          <a:off x="447675" y="1930223"/>
          <a:ext cx="3510052" cy="4291463"/>
        </p:xfrm>
        <a:graphic>
          <a:graphicData uri="http://schemas.openxmlformats.org/drawingml/2006/chart">
            <c:chart xmlns:c="http://schemas.openxmlformats.org/drawingml/2006/chart" xmlns:r="http://schemas.openxmlformats.org/officeDocument/2006/relationships" r:id="rId4"/>
          </a:graphicData>
        </a:graphic>
      </p:graphicFrame>
      <p:sp>
        <p:nvSpPr>
          <p:cNvPr id="26" name="等腰三角形 25">
            <a:extLst>
              <a:ext uri="{FF2B5EF4-FFF2-40B4-BE49-F238E27FC236}">
                <a16:creationId xmlns:a16="http://schemas.microsoft.com/office/drawing/2014/main" id="{584E3EF8-93F8-4549-BDE6-A149C77764FE}"/>
              </a:ext>
            </a:extLst>
          </p:cNvPr>
          <p:cNvSpPr/>
          <p:nvPr/>
        </p:nvSpPr>
        <p:spPr>
          <a:xfrm>
            <a:off x="3407668" y="3339248"/>
            <a:ext cx="108000" cy="108000"/>
          </a:xfrm>
          <a:prstGeom prs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400" dirty="0">
              <a:solidFill>
                <a:schemeClr val="tx1"/>
              </a:solidFill>
            </a:endParaRPr>
          </a:p>
        </p:txBody>
      </p:sp>
      <p:sp>
        <p:nvSpPr>
          <p:cNvPr id="10" name="文本框 9">
            <a:extLst>
              <a:ext uri="{FF2B5EF4-FFF2-40B4-BE49-F238E27FC236}">
                <a16:creationId xmlns:a16="http://schemas.microsoft.com/office/drawing/2014/main" id="{2CAA670A-714A-4F8D-AA85-4C3BD10F8125}"/>
              </a:ext>
            </a:extLst>
          </p:cNvPr>
          <p:cNvSpPr txBox="1"/>
          <p:nvPr/>
        </p:nvSpPr>
        <p:spPr>
          <a:xfrm>
            <a:off x="3198392" y="3105227"/>
            <a:ext cx="599854" cy="261610"/>
          </a:xfrm>
          <a:prstGeom prst="rect">
            <a:avLst/>
          </a:prstGeom>
          <a:noFill/>
        </p:spPr>
        <p:txBody>
          <a:bodyPr wrap="square" rtlCol="0">
            <a:spAutoFit/>
          </a:bodyPr>
          <a:lstStyle/>
          <a:p>
            <a:r>
              <a:rPr lang="en-US" altLang="zh-CN" sz="1100" dirty="0">
                <a:solidFill>
                  <a:schemeClr val="accent6"/>
                </a:solidFill>
              </a:rPr>
              <a:t>+20%</a:t>
            </a:r>
          </a:p>
        </p:txBody>
      </p:sp>
      <p:sp>
        <p:nvSpPr>
          <p:cNvPr id="27" name="等腰三角形 26">
            <a:extLst>
              <a:ext uri="{FF2B5EF4-FFF2-40B4-BE49-F238E27FC236}">
                <a16:creationId xmlns:a16="http://schemas.microsoft.com/office/drawing/2014/main" id="{F901081A-6823-4004-B4B6-4E9151A3F8DC}"/>
              </a:ext>
            </a:extLst>
          </p:cNvPr>
          <p:cNvSpPr/>
          <p:nvPr/>
        </p:nvSpPr>
        <p:spPr>
          <a:xfrm>
            <a:off x="1401507" y="5608790"/>
            <a:ext cx="108000" cy="108000"/>
          </a:xfrm>
          <a:prstGeom prst="triangle">
            <a:avLst/>
          </a:prstGeom>
          <a:solidFill>
            <a:srgbClr val="C00000"/>
          </a:solidFill>
          <a:ln>
            <a:noFill/>
          </a:ln>
          <a:scene3d>
            <a:camera prst="orthographicFront">
              <a:rot lat="0" lon="0" rev="108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400" dirty="0">
              <a:solidFill>
                <a:schemeClr val="tx1"/>
              </a:solidFill>
            </a:endParaRPr>
          </a:p>
        </p:txBody>
      </p:sp>
      <p:sp>
        <p:nvSpPr>
          <p:cNvPr id="28" name="等腰三角形 27">
            <a:extLst>
              <a:ext uri="{FF2B5EF4-FFF2-40B4-BE49-F238E27FC236}">
                <a16:creationId xmlns:a16="http://schemas.microsoft.com/office/drawing/2014/main" id="{2660EE37-6CA4-44A7-8621-65818752095F}"/>
              </a:ext>
            </a:extLst>
          </p:cNvPr>
          <p:cNvSpPr/>
          <p:nvPr/>
        </p:nvSpPr>
        <p:spPr>
          <a:xfrm>
            <a:off x="2407267" y="4958217"/>
            <a:ext cx="108000" cy="108000"/>
          </a:xfrm>
          <a:prstGeom prst="triangle">
            <a:avLst/>
          </a:prstGeom>
          <a:solidFill>
            <a:srgbClr val="C00000"/>
          </a:solidFill>
          <a:ln>
            <a:noFill/>
          </a:ln>
          <a:scene3d>
            <a:camera prst="orthographicFront">
              <a:rot lat="0" lon="0" rev="108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400" dirty="0">
              <a:solidFill>
                <a:schemeClr val="tx1"/>
              </a:solidFill>
            </a:endParaRPr>
          </a:p>
        </p:txBody>
      </p:sp>
      <p:sp>
        <p:nvSpPr>
          <p:cNvPr id="9" name="箭头: 下 40">
            <a:extLst>
              <a:ext uri="{FF2B5EF4-FFF2-40B4-BE49-F238E27FC236}">
                <a16:creationId xmlns:a16="http://schemas.microsoft.com/office/drawing/2014/main" id="{AD2F5CE1-14B5-6248-AD15-4489788A552F}"/>
              </a:ext>
            </a:extLst>
          </p:cNvPr>
          <p:cNvSpPr/>
          <p:nvPr/>
        </p:nvSpPr>
        <p:spPr>
          <a:xfrm>
            <a:off x="11328264" y="2691905"/>
            <a:ext cx="208722" cy="159026"/>
          </a:xfrm>
          <a:prstGeom prst="downArrow">
            <a:avLst/>
          </a:prstGeom>
          <a:solidFill>
            <a:srgbClr val="EDAD56"/>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18" name="箭头: 下 40">
            <a:extLst>
              <a:ext uri="{FF2B5EF4-FFF2-40B4-BE49-F238E27FC236}">
                <a16:creationId xmlns:a16="http://schemas.microsoft.com/office/drawing/2014/main" id="{38769B0D-C310-1C42-A387-1EED1EB2F86C}"/>
              </a:ext>
            </a:extLst>
          </p:cNvPr>
          <p:cNvSpPr/>
          <p:nvPr/>
        </p:nvSpPr>
        <p:spPr>
          <a:xfrm>
            <a:off x="11328264" y="3079891"/>
            <a:ext cx="208722" cy="159026"/>
          </a:xfrm>
          <a:prstGeom prst="downArrow">
            <a:avLst/>
          </a:prstGeom>
          <a:solidFill>
            <a:srgbClr val="EDAD56"/>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20" name="箭头: 下 40">
            <a:extLst>
              <a:ext uri="{FF2B5EF4-FFF2-40B4-BE49-F238E27FC236}">
                <a16:creationId xmlns:a16="http://schemas.microsoft.com/office/drawing/2014/main" id="{7BFD7389-60A3-F943-B188-7194DDFA1F6F}"/>
              </a:ext>
            </a:extLst>
          </p:cNvPr>
          <p:cNvSpPr/>
          <p:nvPr/>
        </p:nvSpPr>
        <p:spPr>
          <a:xfrm rot="10800000">
            <a:off x="11328264" y="3467877"/>
            <a:ext cx="208722" cy="159026"/>
          </a:xfrm>
          <a:prstGeom prst="downArrow">
            <a:avLst/>
          </a:prstGeom>
          <a:solidFill>
            <a:srgbClr val="49711E"/>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21" name="箭头: 下 40">
            <a:extLst>
              <a:ext uri="{FF2B5EF4-FFF2-40B4-BE49-F238E27FC236}">
                <a16:creationId xmlns:a16="http://schemas.microsoft.com/office/drawing/2014/main" id="{1A110923-100D-B349-98BF-5A74855B5C1F}"/>
              </a:ext>
            </a:extLst>
          </p:cNvPr>
          <p:cNvSpPr/>
          <p:nvPr/>
        </p:nvSpPr>
        <p:spPr>
          <a:xfrm>
            <a:off x="11328264" y="3855863"/>
            <a:ext cx="208722" cy="159026"/>
          </a:xfrm>
          <a:prstGeom prst="downArrow">
            <a:avLst/>
          </a:prstGeom>
          <a:solidFill>
            <a:srgbClr val="EDAD56"/>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22" name="箭头: 下 40">
            <a:extLst>
              <a:ext uri="{FF2B5EF4-FFF2-40B4-BE49-F238E27FC236}">
                <a16:creationId xmlns:a16="http://schemas.microsoft.com/office/drawing/2014/main" id="{A7C1E126-1BBE-9340-9C1E-9E712FF3767E}"/>
              </a:ext>
            </a:extLst>
          </p:cNvPr>
          <p:cNvSpPr/>
          <p:nvPr/>
        </p:nvSpPr>
        <p:spPr>
          <a:xfrm>
            <a:off x="11328264" y="4243849"/>
            <a:ext cx="208722" cy="159026"/>
          </a:xfrm>
          <a:prstGeom prst="downArrow">
            <a:avLst/>
          </a:prstGeom>
          <a:solidFill>
            <a:srgbClr val="EDAD56"/>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23" name="箭头: 下 40">
            <a:extLst>
              <a:ext uri="{FF2B5EF4-FFF2-40B4-BE49-F238E27FC236}">
                <a16:creationId xmlns:a16="http://schemas.microsoft.com/office/drawing/2014/main" id="{979A2233-ACC9-FE45-A42E-FC798577056E}"/>
              </a:ext>
            </a:extLst>
          </p:cNvPr>
          <p:cNvSpPr/>
          <p:nvPr/>
        </p:nvSpPr>
        <p:spPr>
          <a:xfrm rot="10800000">
            <a:off x="11328264" y="4631835"/>
            <a:ext cx="208722" cy="159026"/>
          </a:xfrm>
          <a:prstGeom prst="downArrow">
            <a:avLst/>
          </a:prstGeom>
          <a:solidFill>
            <a:srgbClr val="49711E"/>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35" name="箭头: 下 40">
            <a:extLst>
              <a:ext uri="{FF2B5EF4-FFF2-40B4-BE49-F238E27FC236}">
                <a16:creationId xmlns:a16="http://schemas.microsoft.com/office/drawing/2014/main" id="{77FB8C21-97D0-4D35-8237-9C38CB66BAD7}"/>
              </a:ext>
            </a:extLst>
          </p:cNvPr>
          <p:cNvSpPr/>
          <p:nvPr/>
        </p:nvSpPr>
        <p:spPr>
          <a:xfrm>
            <a:off x="11328264" y="5019821"/>
            <a:ext cx="208722" cy="159026"/>
          </a:xfrm>
          <a:prstGeom prst="downArrow">
            <a:avLst/>
          </a:prstGeom>
          <a:solidFill>
            <a:srgbClr val="EDAD56"/>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37" name="箭头: 下 40">
            <a:extLst>
              <a:ext uri="{FF2B5EF4-FFF2-40B4-BE49-F238E27FC236}">
                <a16:creationId xmlns:a16="http://schemas.microsoft.com/office/drawing/2014/main" id="{8D68124B-7EC1-4A99-8CE3-CBD4F6E86AFE}"/>
              </a:ext>
            </a:extLst>
          </p:cNvPr>
          <p:cNvSpPr/>
          <p:nvPr/>
        </p:nvSpPr>
        <p:spPr>
          <a:xfrm rot="10800000">
            <a:off x="11328264" y="5795796"/>
            <a:ext cx="208722" cy="159026"/>
          </a:xfrm>
          <a:prstGeom prst="downArrow">
            <a:avLst/>
          </a:prstGeom>
          <a:solidFill>
            <a:srgbClr val="49711E"/>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Tree>
    <p:extLst>
      <p:ext uri="{BB962C8B-B14F-4D97-AF65-F5344CB8AC3E}">
        <p14:creationId xmlns:p14="http://schemas.microsoft.com/office/powerpoint/2010/main" val="3665925360"/>
      </p:ext>
    </p:extLst>
  </p:cSld>
  <p:clrMapOvr>
    <a:masterClrMapping/>
  </p:clrMapOvr>
  <p:extLst mod="1">
    <p:ext uri="{6950BFC3-D8DA-4A85-94F7-54DA5524770B}">
      <p188:commentRel xmlns:p188="http://schemas.microsoft.com/office/powerpoint/2018/8/main" xmlns="" r:id="rId6"/>
    </p:ext>
  </p:extLst>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BAF0467D-97BB-AB43-B6BF-94D81CB08902}"/>
              </a:ext>
            </a:extLst>
          </p:cNvPr>
          <p:cNvSpPr txBox="1"/>
          <p:nvPr/>
        </p:nvSpPr>
        <p:spPr>
          <a:xfrm>
            <a:off x="4034672" y="2875002"/>
            <a:ext cx="7098384" cy="1107996"/>
          </a:xfrm>
          <a:prstGeom prst="rect">
            <a:avLst/>
          </a:prstGeom>
          <a:noFill/>
        </p:spPr>
        <p:txBody>
          <a:bodyPr wrap="square" rtlCol="0">
            <a:spAutoFit/>
          </a:bodyPr>
          <a:lstStyle/>
          <a:p>
            <a:pPr algn="ctr"/>
            <a:r>
              <a:rPr lang="zh-CN" altLang="en-US" sz="6600" b="1" dirty="0">
                <a:solidFill>
                  <a:schemeClr val="accent5"/>
                </a:solidFill>
              </a:rPr>
              <a:t>货</a:t>
            </a:r>
          </a:p>
        </p:txBody>
      </p:sp>
    </p:spTree>
    <p:extLst>
      <p:ext uri="{BB962C8B-B14F-4D97-AF65-F5344CB8AC3E}">
        <p14:creationId xmlns:p14="http://schemas.microsoft.com/office/powerpoint/2010/main" val="204282788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618BAB-F753-E74E-A30A-821F1E2AD808}"/>
              </a:ext>
            </a:extLst>
          </p:cNvPr>
          <p:cNvSpPr>
            <a:spLocks noGrp="1"/>
          </p:cNvSpPr>
          <p:nvPr>
            <p:ph type="title"/>
          </p:nvPr>
        </p:nvSpPr>
        <p:spPr/>
        <p:txBody>
          <a:bodyPr/>
          <a:lstStyle/>
          <a:p>
            <a:r>
              <a:rPr lang="x-none" dirty="0"/>
              <a:t>胶囊咖啡市场单品排名</a:t>
            </a:r>
          </a:p>
        </p:txBody>
      </p:sp>
      <p:sp>
        <p:nvSpPr>
          <p:cNvPr id="3" name="Text Placeholder 2">
            <a:extLst>
              <a:ext uri="{FF2B5EF4-FFF2-40B4-BE49-F238E27FC236}">
                <a16:creationId xmlns:a16="http://schemas.microsoft.com/office/drawing/2014/main" id="{9AA7022F-C8CF-364F-A86E-19843CB859A5}"/>
              </a:ext>
            </a:extLst>
          </p:cNvPr>
          <p:cNvSpPr>
            <a:spLocks noGrp="1"/>
          </p:cNvSpPr>
          <p:nvPr>
            <p:ph type="body" sz="quarter" idx="10"/>
          </p:nvPr>
        </p:nvSpPr>
        <p:spPr/>
        <p:txBody>
          <a:bodyPr/>
          <a:lstStyle/>
          <a:p>
            <a:pPr>
              <a:lnSpc>
                <a:spcPct val="100000"/>
              </a:lnSpc>
            </a:pPr>
            <a:r>
              <a:rPr lang="en-US" dirty="0">
                <a:latin typeface="Microsoft YaHei UI" panose="020B0503020204020204" pitchFamily="34" charset="-122"/>
                <a:ea typeface="Microsoft YaHei" panose="020B0503020204020204" pitchFamily="34" charset="-122"/>
              </a:rPr>
              <a:t>12</a:t>
            </a:r>
            <a:r>
              <a:rPr lang="zh-CN" altLang="en-US" dirty="0">
                <a:latin typeface="Microsoft YaHei UI" panose="020B0503020204020204" pitchFamily="34" charset="-122"/>
                <a:ea typeface="Microsoft YaHei" panose="020B0503020204020204" pitchFamily="34" charset="-122"/>
              </a:rPr>
              <a:t>月胶囊咖啡市场</a:t>
            </a:r>
            <a:r>
              <a:rPr lang="en-US" altLang="zh-CN" dirty="0">
                <a:latin typeface="Microsoft YaHei UI" panose="020B0503020204020204" pitchFamily="34" charset="-122"/>
                <a:ea typeface="Microsoft YaHei" panose="020B0503020204020204" pitchFamily="34" charset="-122"/>
              </a:rPr>
              <a:t>Top10</a:t>
            </a:r>
            <a:r>
              <a:rPr lang="zh-CN" altLang="en-US" dirty="0">
                <a:latin typeface="Microsoft YaHei UI" panose="020B0503020204020204" pitchFamily="34" charset="-122"/>
                <a:ea typeface="Microsoft YaHei" panose="020B0503020204020204" pitchFamily="34" charset="-122"/>
              </a:rPr>
              <a:t>单品中，</a:t>
            </a:r>
            <a:r>
              <a:rPr lang="en-US" altLang="zh-CN" dirty="0">
                <a:latin typeface="Microsoft YaHei UI" panose="020B0503020204020204" pitchFamily="34" charset="-122"/>
                <a:ea typeface="Microsoft YaHei" panose="020B0503020204020204" pitchFamily="34" charset="-122"/>
              </a:rPr>
              <a:t>Nespresso</a:t>
            </a:r>
            <a:r>
              <a:rPr lang="zh-CN" altLang="en-US" dirty="0">
                <a:latin typeface="Microsoft YaHei UI" panose="020B0503020204020204" pitchFamily="34" charset="-122"/>
                <a:ea typeface="Microsoft YaHei" panose="020B0503020204020204" pitchFamily="34" charset="-122"/>
              </a:rPr>
              <a:t>上榜</a:t>
            </a:r>
            <a:r>
              <a:rPr lang="en-US" altLang="zh-CN" dirty="0">
                <a:latin typeface="Microsoft YaHei UI" panose="020B0503020204020204" pitchFamily="34" charset="-122"/>
                <a:ea typeface="Microsoft YaHei" panose="020B0503020204020204" pitchFamily="34" charset="-122"/>
              </a:rPr>
              <a:t>3</a:t>
            </a:r>
            <a:r>
              <a:rPr lang="zh-CN" altLang="en-US" dirty="0">
                <a:latin typeface="Microsoft YaHei UI" panose="020B0503020204020204" pitchFamily="34" charset="-122"/>
                <a:ea typeface="Microsoft YaHei" panose="020B0503020204020204" pitchFamily="34" charset="-122"/>
              </a:rPr>
              <a:t>件，同比减少</a:t>
            </a:r>
            <a:r>
              <a:rPr lang="en-US" altLang="zh-CN" dirty="0">
                <a:latin typeface="Microsoft YaHei UI" panose="020B0503020204020204" pitchFamily="34" charset="-122"/>
                <a:ea typeface="Microsoft YaHei" panose="020B0503020204020204" pitchFamily="34" charset="-122"/>
              </a:rPr>
              <a:t>4</a:t>
            </a:r>
            <a:r>
              <a:rPr lang="zh-CN" altLang="en-US" dirty="0">
                <a:latin typeface="Microsoft YaHei UI" panose="020B0503020204020204" pitchFamily="34" charset="-122"/>
                <a:ea typeface="Microsoft YaHei" panose="020B0503020204020204" pitchFamily="34" charset="-122"/>
              </a:rPr>
              <a:t>件；</a:t>
            </a:r>
            <a:endParaRPr lang="en-US" altLang="zh-CN" dirty="0">
              <a:latin typeface="Microsoft YaHei UI" panose="020B0503020204020204" pitchFamily="34" charset="-122"/>
              <a:ea typeface="Microsoft YaHei" panose="020B0503020204020204" pitchFamily="34" charset="-122"/>
            </a:endParaRPr>
          </a:p>
          <a:p>
            <a:pPr>
              <a:lnSpc>
                <a:spcPct val="100000"/>
              </a:lnSpc>
            </a:pPr>
            <a:r>
              <a:rPr lang="zh-CN" altLang="en-US" dirty="0">
                <a:latin typeface="Microsoft YaHei UI" panose="020B0503020204020204" pitchFamily="34" charset="-122"/>
                <a:ea typeface="Microsoft YaHei" panose="020B0503020204020204" pitchFamily="34" charset="-122"/>
              </a:rPr>
              <a:t>本月上榜单品中，</a:t>
            </a:r>
            <a:r>
              <a:rPr lang="en-US" altLang="zh-CN" dirty="0">
                <a:latin typeface="Microsoft YaHei UI" panose="020B0503020204020204" pitchFamily="34" charset="-122"/>
                <a:ea typeface="Microsoft YaHei" panose="020B0503020204020204" pitchFamily="34" charset="-122"/>
              </a:rPr>
              <a:t>Nespresso</a:t>
            </a:r>
            <a:r>
              <a:rPr lang="zh-CN" altLang="en-US" dirty="0">
                <a:latin typeface="Microsoft YaHei UI" panose="020B0503020204020204" pitchFamily="34" charset="-122"/>
                <a:ea typeface="Microsoft YaHei" panose="020B0503020204020204" pitchFamily="34" charset="-122"/>
              </a:rPr>
              <a:t>品牌贡献</a:t>
            </a:r>
            <a:r>
              <a:rPr lang="en-US" altLang="zh-CN" dirty="0">
                <a:latin typeface="Microsoft YaHei UI" panose="020B0503020204020204" pitchFamily="34" charset="-122"/>
                <a:ea typeface="Microsoft YaHei" panose="020B0503020204020204" pitchFamily="34" charset="-122"/>
              </a:rPr>
              <a:t>38%GMV</a:t>
            </a:r>
            <a:r>
              <a:rPr lang="zh-CN" altLang="en-US" dirty="0">
                <a:latin typeface="Microsoft YaHei UI" panose="020B0503020204020204" pitchFamily="34" charset="-122"/>
                <a:ea typeface="Microsoft YaHei" panose="020B0503020204020204" pitchFamily="34" charset="-122"/>
              </a:rPr>
              <a:t>，</a:t>
            </a:r>
            <a:r>
              <a:rPr lang="en-US" altLang="zh-CN" dirty="0">
                <a:latin typeface="Microsoft YaHei UI" panose="020B0503020204020204" pitchFamily="34" charset="-122"/>
                <a:ea typeface="Microsoft YaHei" panose="020B0503020204020204" pitchFamily="34" charset="-122"/>
              </a:rPr>
              <a:t>Peet’s</a:t>
            </a:r>
            <a:r>
              <a:rPr lang="zh-CN" altLang="en-US" dirty="0">
                <a:latin typeface="Microsoft YaHei UI" panose="020B0503020204020204" pitchFamily="34" charset="-122"/>
                <a:ea typeface="Microsoft YaHei" panose="020B0503020204020204" pitchFamily="34" charset="-122"/>
              </a:rPr>
              <a:t>贡献</a:t>
            </a:r>
            <a:r>
              <a:rPr lang="en-US" altLang="zh-CN" dirty="0">
                <a:latin typeface="Microsoft YaHei UI" panose="020B0503020204020204" pitchFamily="34" charset="-122"/>
                <a:ea typeface="Microsoft YaHei" panose="020B0503020204020204" pitchFamily="34" charset="-122"/>
              </a:rPr>
              <a:t>30%</a:t>
            </a:r>
            <a:r>
              <a:rPr lang="zh-CN" altLang="en-US" dirty="0">
                <a:latin typeface="Microsoft YaHei UI" panose="020B0503020204020204" pitchFamily="34" charset="-122"/>
                <a:ea typeface="Microsoft YaHei" panose="020B0503020204020204" pitchFamily="34" charset="-122"/>
              </a:rPr>
              <a:t>，后续需关注</a:t>
            </a:r>
            <a:r>
              <a:rPr lang="en-US" altLang="zh-CN" dirty="0">
                <a:latin typeface="Microsoft YaHei UI" panose="020B0503020204020204" pitchFamily="34" charset="-122"/>
                <a:ea typeface="Microsoft YaHei" panose="020B0503020204020204" pitchFamily="34" charset="-122"/>
              </a:rPr>
              <a:t>Peet’s</a:t>
            </a:r>
            <a:r>
              <a:rPr lang="zh-CN" altLang="en-US" dirty="0">
                <a:latin typeface="Microsoft YaHei UI" panose="020B0503020204020204" pitchFamily="34" charset="-122"/>
                <a:ea typeface="Microsoft YaHei" panose="020B0503020204020204" pitchFamily="34" charset="-122"/>
              </a:rPr>
              <a:t>对于</a:t>
            </a:r>
            <a:r>
              <a:rPr lang="en-US" altLang="zh-CN" dirty="0">
                <a:latin typeface="Microsoft YaHei UI" panose="020B0503020204020204" pitchFamily="34" charset="-122"/>
                <a:ea typeface="Microsoft YaHei" panose="020B0503020204020204" pitchFamily="34" charset="-122"/>
              </a:rPr>
              <a:t>Nespresso</a:t>
            </a:r>
            <a:r>
              <a:rPr lang="zh-CN" altLang="en-US" dirty="0">
                <a:latin typeface="Microsoft YaHei UI" panose="020B0503020204020204" pitchFamily="34" charset="-122"/>
                <a:ea typeface="Microsoft YaHei" panose="020B0503020204020204" pitchFamily="34" charset="-122"/>
              </a:rPr>
              <a:t>生意的抢夺；</a:t>
            </a:r>
            <a:endParaRPr lang="x-none" dirty="0">
              <a:latin typeface="Microsoft YaHei UI" panose="020B0503020204020204" pitchFamily="34" charset="-122"/>
              <a:ea typeface="Microsoft YaHei" panose="020B0503020204020204" pitchFamily="34" charset="-122"/>
            </a:endParaRPr>
          </a:p>
        </p:txBody>
      </p:sp>
      <p:sp>
        <p:nvSpPr>
          <p:cNvPr id="4" name="Text Placeholder 3">
            <a:extLst>
              <a:ext uri="{FF2B5EF4-FFF2-40B4-BE49-F238E27FC236}">
                <a16:creationId xmlns:a16="http://schemas.microsoft.com/office/drawing/2014/main" id="{E3522594-0147-214D-841D-023528F8E433}"/>
              </a:ext>
            </a:extLst>
          </p:cNvPr>
          <p:cNvSpPr>
            <a:spLocks noGrp="1"/>
          </p:cNvSpPr>
          <p:nvPr>
            <p:ph type="body" sz="quarter" idx="11"/>
          </p:nvPr>
        </p:nvSpPr>
        <p:spPr/>
        <p:txBody>
          <a:bodyPr/>
          <a:lstStyle/>
          <a:p>
            <a:r>
              <a:t>数据来源：策略中心；渠道：全渠道</a:t>
            </a:r>
          </a:p>
          <a:p>
            <a:r>
              <a:t>时间维度：2023.12</a:t>
            </a:r>
          </a:p>
        </p:txBody>
      </p:sp>
      <p:sp>
        <p:nvSpPr>
          <p:cNvPr id="5" name="文本框 2">
            <a:extLst>
              <a:ext uri="{FF2B5EF4-FFF2-40B4-BE49-F238E27FC236}">
                <a16:creationId xmlns:a16="http://schemas.microsoft.com/office/drawing/2014/main" id="{CBFB8384-042E-E04C-97F0-504266B20C2A}"/>
              </a:ext>
            </a:extLst>
          </p:cNvPr>
          <p:cNvSpPr txBox="1"/>
          <p:nvPr/>
        </p:nvSpPr>
        <p:spPr>
          <a:xfrm>
            <a:off x="3568888" y="6003992"/>
            <a:ext cx="1823302" cy="244426"/>
          </a:xfrm>
          <a:prstGeom prst="rect">
            <a:avLst/>
          </a:prstGeom>
          <a:solidFill>
            <a:srgbClr val="F6F4F0"/>
          </a:solidFill>
          <a:ln>
            <a:solidFill>
              <a:srgbClr val="F6F4F0"/>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marL="0" marR="0" lvl="0" indent="0" algn="r" defTabSz="914400" rtl="0" eaLnBrk="1" fontAlgn="auto" latinLnBrk="0" hangingPunct="1">
              <a:lnSpc>
                <a:spcPct val="120000"/>
              </a:lnSpc>
              <a:spcBef>
                <a:spcPts val="0"/>
              </a:spcBef>
              <a:spcAft>
                <a:spcPts val="0"/>
              </a:spcAft>
              <a:buClrTx/>
              <a:buSzTx/>
              <a:buFontTx/>
              <a:buNone/>
              <a:tabLst/>
              <a:defRPr/>
            </a:pPr>
            <a:r>
              <a:rPr kumimoji="0" lang="en-US" altLang="zh-CN" sz="900" b="1" i="0" u="none" strike="noStrike" kern="1200" cap="none" spc="0" normalizeH="0" baseline="0" noProof="0" dirty="0">
                <a:ln>
                  <a:noFill/>
                </a:ln>
                <a:solidFill>
                  <a:srgbClr val="D2C6B6">
                    <a:lumMod val="50000"/>
                  </a:srgbClr>
                </a:solidFill>
                <a:effectLst/>
                <a:uLnTx/>
                <a:uFillTx/>
                <a:latin typeface="微软雅黑"/>
                <a:ea typeface="微软雅黑"/>
                <a:cs typeface="+mn-cs"/>
              </a:rPr>
              <a:t>Nespresso GMV占比：77%</a:t>
            </a:r>
            <a:endParaRPr kumimoji="0" lang="zh-CN" altLang="en-US" sz="900" b="1" i="0" u="none" strike="noStrike" kern="1200" cap="none" spc="0" normalizeH="0" baseline="0" noProof="0" dirty="0">
              <a:ln>
                <a:noFill/>
              </a:ln>
              <a:solidFill>
                <a:srgbClr val="D2C6B6">
                  <a:lumMod val="50000"/>
                </a:srgbClr>
              </a:solidFill>
              <a:effectLst/>
              <a:uLnTx/>
              <a:uFillTx/>
              <a:latin typeface="微软雅黑"/>
              <a:ea typeface="微软雅黑"/>
              <a:cs typeface="+mn-cs"/>
            </a:endParaRPr>
          </a:p>
        </p:txBody>
      </p:sp>
      <p:sp>
        <p:nvSpPr>
          <p:cNvPr id="6" name="文本框 12">
            <a:extLst>
              <a:ext uri="{FF2B5EF4-FFF2-40B4-BE49-F238E27FC236}">
                <a16:creationId xmlns:a16="http://schemas.microsoft.com/office/drawing/2014/main" id="{C692555A-2969-E54C-88A1-A0C601E471A4}"/>
              </a:ext>
            </a:extLst>
          </p:cNvPr>
          <p:cNvSpPr txBox="1"/>
          <p:nvPr/>
        </p:nvSpPr>
        <p:spPr>
          <a:xfrm>
            <a:off x="9185945" y="6003992"/>
            <a:ext cx="1748611" cy="244426"/>
          </a:xfrm>
          <a:prstGeom prst="rect">
            <a:avLst/>
          </a:prstGeom>
          <a:solidFill>
            <a:srgbClr val="F6F4F0"/>
          </a:solidFill>
          <a:ln>
            <a:solidFill>
              <a:srgbClr val="F6F4F0"/>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lvl="0" algn="r">
              <a:lnSpc>
                <a:spcPct val="120000"/>
              </a:lnSpc>
              <a:defRPr/>
            </a:pPr>
            <a:r>
              <a:rPr lang="en-US" altLang="zh-CN" sz="900" b="1" dirty="0">
                <a:solidFill>
                  <a:srgbClr val="D2C6B6">
                    <a:lumMod val="50000"/>
                  </a:srgbClr>
                </a:solidFill>
                <a:latin typeface="微软雅黑"/>
              </a:rPr>
              <a:t>Nespresso GMV占比：38%</a:t>
            </a:r>
            <a:endParaRPr lang="zh-CN" altLang="en-US" sz="900" b="1" dirty="0">
              <a:solidFill>
                <a:srgbClr val="D2C6B6">
                  <a:lumMod val="50000"/>
                </a:srgbClr>
              </a:solidFill>
              <a:latin typeface="微软雅黑"/>
            </a:endParaRPr>
          </a:p>
        </p:txBody>
      </p:sp>
      <p:graphicFrame>
        <p:nvGraphicFramePr>
          <p:cNvPr id="7" name="表格 17">
            <a:extLst>
              <a:ext uri="{FF2B5EF4-FFF2-40B4-BE49-F238E27FC236}">
                <a16:creationId xmlns:a16="http://schemas.microsoft.com/office/drawing/2014/main" id="{6CBBD751-358F-3F4D-BD61-7AD5078CEFD7}"/>
              </a:ext>
            </a:extLst>
          </p:cNvPr>
          <p:cNvGraphicFramePr>
            <a:graphicFrameLocks noGrp="1"/>
          </p:cNvGraphicFramePr>
          <p:nvPr>
            <p:extLst>
              <p:ext uri="{D42A27DB-BD31-4B8C-83A1-F6EECF244321}">
                <p14:modId xmlns:p14="http://schemas.microsoft.com/office/powerpoint/2010/main" val="3160018932"/>
              </p:ext>
            </p:extLst>
          </p:nvPr>
        </p:nvGraphicFramePr>
        <p:xfrm>
          <a:off x="1209360" y="1797055"/>
          <a:ext cx="4182830" cy="4206936"/>
        </p:xfrm>
        <a:graphic>
          <a:graphicData uri="http://schemas.openxmlformats.org/drawingml/2006/table">
            <a:tbl>
              <a:tblPr>
                <a:tableStyleId>{EB344D84-9AFB-497E-A393-DC336BA19D2E}</a:tableStyleId>
              </a:tblPr>
              <a:tblGrid>
                <a:gridCol w="677003">
                  <a:extLst>
                    <a:ext uri="{9D8B030D-6E8A-4147-A177-3AD203B41FA5}">
                      <a16:colId xmlns:a16="http://schemas.microsoft.com/office/drawing/2014/main" val="1843692778"/>
                    </a:ext>
                  </a:extLst>
                </a:gridCol>
                <a:gridCol w="3505827">
                  <a:extLst>
                    <a:ext uri="{9D8B030D-6E8A-4147-A177-3AD203B41FA5}">
                      <a16:colId xmlns:a16="http://schemas.microsoft.com/office/drawing/2014/main" val="529779976"/>
                    </a:ext>
                  </a:extLst>
                </a:gridCol>
              </a:tblGrid>
              <a:tr h="350578">
                <a:tc gridSpan="2">
                  <a:txBody>
                    <a:bodyPr/>
                    <a:lstStyle/>
                    <a:p>
                      <a:pPr algn="ctr" fontAlgn="ctr"/>
                      <a:r>
                        <a:rPr lang="en-US" altLang="zh-CN" sz="1050" b="1" dirty="0">
                          <a:effectLst/>
                          <a:latin typeface="+mn-ea"/>
                          <a:ea typeface="+mn-ea"/>
                        </a:rPr>
                        <a:t>2022.12 胶囊咖啡TOP10</a:t>
                      </a:r>
                      <a:r>
                        <a:rPr lang="zh-CN" altLang="en-US" sz="1050" b="1" dirty="0">
                          <a:effectLst/>
                          <a:latin typeface="+mn-ea"/>
                          <a:ea typeface="+mn-ea"/>
                        </a:rPr>
                        <a:t>单品</a:t>
                      </a:r>
                    </a:p>
                  </a:txBody>
                  <a:tcPr anchor="ctr">
                    <a:lnT w="25400" cmpd="sng">
                      <a:noFill/>
                    </a:lnT>
                    <a:solidFill>
                      <a:schemeClr val="accent2"/>
                    </a:solidFill>
                  </a:tcPr>
                </a:tc>
                <a:tc hMerge="1">
                  <a:txBody>
                    <a:bodyPr/>
                    <a:lstStyle/>
                    <a:p>
                      <a:pPr algn="l" fontAlgn="ctr"/>
                      <a:endParaRPr lang="en-US" sz="1000" b="0" dirty="0">
                        <a:effectLst/>
                        <a:latin typeface="+mn-ea"/>
                        <a:ea typeface="+mn-ea"/>
                      </a:endParaRPr>
                    </a:p>
                  </a:txBody>
                  <a:tcPr anchor="ctr">
                    <a:lnT w="25400" cmpd="sng">
                      <a:noFill/>
                    </a:lnT>
                    <a:solidFill>
                      <a:schemeClr val="accent2"/>
                    </a:solidFill>
                  </a:tcPr>
                </a:tc>
                <a:extLst>
                  <a:ext uri="{0D108BD9-81ED-4DB2-BD59-A6C34878D82A}">
                    <a16:rowId xmlns:a16="http://schemas.microsoft.com/office/drawing/2014/main" val="3522508855"/>
                  </a:ext>
                </a:extLst>
              </a:tr>
              <a:tr h="350578">
                <a:tc>
                  <a:txBody>
                    <a:bodyPr/>
                    <a:lstStyle/>
                    <a:p>
                      <a:pPr algn="ctr" fontAlgn="ctr"/>
                      <a:r>
                        <a:rPr lang="zh-CN" altLang="en-US" sz="1000" b="0" dirty="0">
                          <a:effectLst/>
                          <a:latin typeface="+mn-ea"/>
                          <a:ea typeface="+mn-ea"/>
                        </a:rPr>
                        <a:t>排名</a:t>
                      </a:r>
                    </a:p>
                  </a:txBody>
                  <a:tcPr anchor="ctr">
                    <a:solidFill>
                      <a:schemeClr val="accent2"/>
                    </a:solidFill>
                  </a:tcPr>
                </a:tc>
                <a:tc>
                  <a:txBody>
                    <a:bodyPr/>
                    <a:lstStyle/>
                    <a:p>
                      <a:pPr algn="ctr" fontAlgn="ctr"/>
                      <a:r>
                        <a:rPr lang="en-US" sz="1000" b="0" dirty="0">
                          <a:effectLst/>
                          <a:latin typeface="+mn-ea"/>
                          <a:ea typeface="+mn-ea"/>
                        </a:rPr>
                        <a:t>TOP</a:t>
                      </a:r>
                      <a:r>
                        <a:rPr lang="zh-CN" altLang="en-US" sz="1000" b="0" dirty="0">
                          <a:effectLst/>
                          <a:latin typeface="+mn-ea"/>
                          <a:ea typeface="+mn-ea"/>
                        </a:rPr>
                        <a:t>单品（</a:t>
                      </a:r>
                      <a:r>
                        <a:rPr lang="en-US" sz="1000" b="0" dirty="0">
                          <a:effectLst/>
                          <a:latin typeface="+mn-ea"/>
                          <a:ea typeface="+mn-ea"/>
                        </a:rPr>
                        <a:t>SPU）</a:t>
                      </a:r>
                    </a:p>
                  </a:txBody>
                  <a:tcPr anchor="ctr">
                    <a:solidFill>
                      <a:schemeClr val="accent2"/>
                    </a:solidFill>
                  </a:tcPr>
                </a:tc>
                <a:extLst>
                  <a:ext uri="{0D108BD9-81ED-4DB2-BD59-A6C34878D82A}">
                    <a16:rowId xmlns:a16="http://schemas.microsoft.com/office/drawing/2014/main" val="1851805531"/>
                  </a:ext>
                </a:extLst>
              </a:tr>
              <a:tr h="350578">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1</a:t>
                      </a:r>
                    </a:p>
                  </a:txBody>
                  <a:tcPr marL="7620" marR="7620" marT="7620" marB="0" anchor="ctr">
                    <a:noFill/>
                  </a:tcPr>
                </a:tc>
                <a:tc>
                  <a:txBody>
                    <a:bodyPr/>
                    <a:lstStyle/>
                    <a:p>
                      <a:pPr marL="0" algn="l"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NESPRESSO/奈斯派索 浓醇一刻15条套装</a:t>
                      </a:r>
                      <a:endParaRPr lang="zh-CN" altLang="en-US" sz="110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marL="7620" marR="7620" marT="7620" marB="0" anchor="ctr">
                    <a:solidFill>
                      <a:srgbClr val="F6F4F0"/>
                    </a:solidFill>
                  </a:tcPr>
                </a:tc>
                <a:extLst>
                  <a:ext uri="{0D108BD9-81ED-4DB2-BD59-A6C34878D82A}">
                    <a16:rowId xmlns:a16="http://schemas.microsoft.com/office/drawing/2014/main" val="4219618634"/>
                  </a:ext>
                </a:extLst>
              </a:tr>
              <a:tr h="350578">
                <a:tc>
                  <a:txBody>
                    <a:bodyPr/>
                    <a:lstStyle/>
                    <a:p>
                      <a:pPr marL="0" algn="ctr" defTabSz="914400" rtl="0" eaLnBrk="1" fontAlgn="ctr" latinLnBrk="0" hangingPunct="1"/>
                      <a:r>
                        <a:rPr lang="en-US" altLang="zh-CN" sz="1100" b="0" i="0" u="none" strike="noStrike" kern="1200">
                          <a:solidFill>
                            <a:srgbClr val="000000"/>
                          </a:solidFill>
                          <a:effectLst/>
                          <a:latin typeface="微软雅黑" panose="020B0503020204020204" pitchFamily="34" charset="-122"/>
                          <a:ea typeface="微软雅黑" panose="020B0503020204020204" pitchFamily="34" charset="-122"/>
                          <a:cs typeface="+mn-cs"/>
                        </a:rPr>
                        <a:t>2</a:t>
                      </a:r>
                    </a:p>
                  </a:txBody>
                  <a:tcPr marL="7620" marR="7620" marT="7620" marB="0" anchor="ctr">
                    <a:noFill/>
                  </a:tcPr>
                </a:tc>
                <a:tc>
                  <a:txBody>
                    <a:bodyPr/>
                    <a:lstStyle/>
                    <a:p>
                      <a:pPr marL="0" algn="l"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NESPRESSO/奈斯派索 大师匠心5条+意式浓烈5条</a:t>
                      </a:r>
                      <a:endParaRPr lang="zh-CN" altLang="en-US" sz="110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marL="7620" marR="7620" marT="7620" marB="0" anchor="ctr">
                    <a:solidFill>
                      <a:srgbClr val="F6F4F0"/>
                    </a:solidFill>
                  </a:tcPr>
                </a:tc>
                <a:extLst>
                  <a:ext uri="{0D108BD9-81ED-4DB2-BD59-A6C34878D82A}">
                    <a16:rowId xmlns:a16="http://schemas.microsoft.com/office/drawing/2014/main" val="3510441999"/>
                  </a:ext>
                </a:extLst>
              </a:tr>
              <a:tr h="350578">
                <a:tc>
                  <a:txBody>
                    <a:bodyPr/>
                    <a:lstStyle/>
                    <a:p>
                      <a:pPr marL="0" algn="ctr" defTabSz="914400" rtl="0" eaLnBrk="1" fontAlgn="ctr" latinLnBrk="0" hangingPunct="1"/>
                      <a:r>
                        <a:rPr lang="en-US" altLang="zh-CN" sz="1100" b="0" i="0" u="none" strike="noStrike" kern="1200">
                          <a:solidFill>
                            <a:srgbClr val="000000"/>
                          </a:solidFill>
                          <a:effectLst/>
                          <a:latin typeface="微软雅黑" panose="020B0503020204020204" pitchFamily="34" charset="-122"/>
                          <a:ea typeface="微软雅黑" panose="020B0503020204020204" pitchFamily="34" charset="-122"/>
                          <a:cs typeface="+mn-cs"/>
                        </a:rPr>
                        <a:t>3</a:t>
                      </a:r>
                    </a:p>
                  </a:txBody>
                  <a:tcPr marL="7620" marR="7620" marT="7620" marB="0" anchor="ctr">
                    <a:noFill/>
                  </a:tcPr>
                </a:tc>
                <a:tc>
                  <a:txBody>
                    <a:bodyPr/>
                    <a:lstStyle/>
                    <a:p>
                      <a:pPr marL="0" algn="l"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NESPRESSO/奈斯派索 温和淡雅套装</a:t>
                      </a:r>
                      <a:endParaRPr lang="zh-CN" altLang="en-US" sz="110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marL="7620" marR="7620" marT="7620" marB="0" anchor="ctr">
                    <a:solidFill>
                      <a:srgbClr val="F6F4F0"/>
                    </a:solidFill>
                  </a:tcPr>
                </a:tc>
                <a:extLst>
                  <a:ext uri="{0D108BD9-81ED-4DB2-BD59-A6C34878D82A}">
                    <a16:rowId xmlns:a16="http://schemas.microsoft.com/office/drawing/2014/main" val="1148857085"/>
                  </a:ext>
                </a:extLst>
              </a:tr>
              <a:tr h="350578">
                <a:tc>
                  <a:txBody>
                    <a:bodyPr/>
                    <a:lstStyle/>
                    <a:p>
                      <a:pPr marL="0" algn="ctr" defTabSz="914400" rtl="0" eaLnBrk="1" fontAlgn="ctr" latinLnBrk="0" hangingPunct="1"/>
                      <a:r>
                        <a:rPr lang="en-US" altLang="zh-CN" sz="1100" b="0" i="0" u="none" strike="noStrike" kern="1200">
                          <a:solidFill>
                            <a:srgbClr val="000000"/>
                          </a:solidFill>
                          <a:effectLst/>
                          <a:latin typeface="微软雅黑" panose="020B0503020204020204" pitchFamily="34" charset="-122"/>
                          <a:ea typeface="微软雅黑" panose="020B0503020204020204" pitchFamily="34" charset="-122"/>
                          <a:cs typeface="+mn-cs"/>
                        </a:rPr>
                        <a:t>4</a:t>
                      </a:r>
                    </a:p>
                  </a:txBody>
                  <a:tcPr marL="7620" marR="7620" marT="7620" marB="0" anchor="ctr">
                    <a:noFill/>
                  </a:tcPr>
                </a:tc>
                <a:tc>
                  <a:txBody>
                    <a:bodyPr/>
                    <a:lstStyle/>
                    <a:p>
                      <a:pPr marL="0" algn="l"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NESPRESSO/奈斯派索 环球之旅10条</a:t>
                      </a:r>
                      <a:endParaRPr lang="zh-CN" altLang="en-US" sz="110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marL="7620" marR="7620" marT="7620" marB="0" anchor="ctr">
                    <a:solidFill>
                      <a:srgbClr val="F6F4F0"/>
                    </a:solidFill>
                  </a:tcPr>
                </a:tc>
                <a:extLst>
                  <a:ext uri="{0D108BD9-81ED-4DB2-BD59-A6C34878D82A}">
                    <a16:rowId xmlns:a16="http://schemas.microsoft.com/office/drawing/2014/main" val="3893936016"/>
                  </a:ext>
                </a:extLst>
              </a:tr>
              <a:tr h="350578">
                <a:tc>
                  <a:txBody>
                    <a:bodyPr/>
                    <a:lstStyle/>
                    <a:p>
                      <a:pPr marL="0" algn="ctr" defTabSz="914400" rtl="0" eaLnBrk="1" fontAlgn="ctr" latinLnBrk="0" hangingPunct="1"/>
                      <a:r>
                        <a:rPr lang="en-US" altLang="zh-CN" sz="1100" b="0" i="0" u="none" strike="noStrike" kern="1200">
                          <a:solidFill>
                            <a:srgbClr val="000000"/>
                          </a:solidFill>
                          <a:effectLst/>
                          <a:latin typeface="微软雅黑" panose="020B0503020204020204" pitchFamily="34" charset="-122"/>
                          <a:ea typeface="微软雅黑" panose="020B0503020204020204" pitchFamily="34" charset="-122"/>
                          <a:cs typeface="+mn-cs"/>
                        </a:rPr>
                        <a:t>5</a:t>
                      </a:r>
                    </a:p>
                  </a:txBody>
                  <a:tcPr marL="7620" marR="7620" marT="7620" marB="0" anchor="ctr">
                    <a:solidFill>
                      <a:schemeClr val="bg1"/>
                    </a:solidFill>
                  </a:tcPr>
                </a:tc>
                <a:tc>
                  <a:txBody>
                    <a:bodyPr/>
                    <a:lstStyle/>
                    <a:p>
                      <a:pPr marL="0" algn="l"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starbucks/星巴克 8口味80粒</a:t>
                      </a:r>
                      <a:endParaRPr lang="zh-CN" altLang="en-US" sz="110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marL="7620" marR="7620" marT="7620" marB="0" anchor="ctr">
                    <a:solidFill>
                      <a:schemeClr val="bg1"/>
                    </a:solidFill>
                  </a:tcPr>
                </a:tc>
                <a:extLst>
                  <a:ext uri="{0D108BD9-81ED-4DB2-BD59-A6C34878D82A}">
                    <a16:rowId xmlns:a16="http://schemas.microsoft.com/office/drawing/2014/main" val="2770524102"/>
                  </a:ext>
                </a:extLst>
              </a:tr>
              <a:tr h="350578">
                <a:tc>
                  <a:txBody>
                    <a:bodyPr/>
                    <a:lstStyle/>
                    <a:p>
                      <a:pPr marL="0" algn="ctr" defTabSz="914400" rtl="0" eaLnBrk="1" fontAlgn="ctr" latinLnBrk="0" hangingPunct="1"/>
                      <a:r>
                        <a:rPr lang="en-US" altLang="zh-CN" sz="1100" b="0" i="0" u="none" strike="noStrike" kern="1200">
                          <a:solidFill>
                            <a:srgbClr val="000000"/>
                          </a:solidFill>
                          <a:effectLst/>
                          <a:latin typeface="微软雅黑" panose="020B0503020204020204" pitchFamily="34" charset="-122"/>
                          <a:ea typeface="微软雅黑" panose="020B0503020204020204" pitchFamily="34" charset="-122"/>
                          <a:cs typeface="+mn-cs"/>
                        </a:rPr>
                        <a:t>6</a:t>
                      </a:r>
                    </a:p>
                  </a:txBody>
                  <a:tcPr marL="7620" marR="7620" marT="7620" marB="0" anchor="ctr">
                    <a:noFill/>
                  </a:tcPr>
                </a:tc>
                <a:tc>
                  <a:txBody>
                    <a:bodyPr/>
                    <a:lstStyle/>
                    <a:p>
                      <a:pPr marL="0" algn="l"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NESPRESSO/奈斯派索 浓遇啡凡15条</a:t>
                      </a:r>
                      <a:endParaRPr lang="zh-CN" altLang="en-US" sz="110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marL="7620" marR="7620" marT="7620" marB="0" anchor="ctr">
                    <a:solidFill>
                      <a:srgbClr val="F6F4F0"/>
                    </a:solidFill>
                  </a:tcPr>
                </a:tc>
                <a:extLst>
                  <a:ext uri="{0D108BD9-81ED-4DB2-BD59-A6C34878D82A}">
                    <a16:rowId xmlns:a16="http://schemas.microsoft.com/office/drawing/2014/main" val="3922595833"/>
                  </a:ext>
                </a:extLst>
              </a:tr>
              <a:tr h="350578">
                <a:tc>
                  <a:txBody>
                    <a:bodyPr/>
                    <a:lstStyle/>
                    <a:p>
                      <a:pPr marL="0" algn="ctr" defTabSz="914400" rtl="0" eaLnBrk="1" fontAlgn="ctr" latinLnBrk="0" hangingPunct="1"/>
                      <a:r>
                        <a:rPr lang="en-US" altLang="zh-CN" sz="1100" b="0" i="0" u="none" strike="noStrike" kern="1200">
                          <a:solidFill>
                            <a:srgbClr val="000000"/>
                          </a:solidFill>
                          <a:effectLst/>
                          <a:latin typeface="微软雅黑" panose="020B0503020204020204" pitchFamily="34" charset="-122"/>
                          <a:ea typeface="微软雅黑" panose="020B0503020204020204" pitchFamily="34" charset="-122"/>
                          <a:cs typeface="+mn-cs"/>
                        </a:rPr>
                        <a:t>7</a:t>
                      </a:r>
                    </a:p>
                  </a:txBody>
                  <a:tcPr marL="7620" marR="7620" marT="7620" marB="0" anchor="ctr">
                    <a:noFill/>
                  </a:tcPr>
                </a:tc>
                <a:tc>
                  <a:txBody>
                    <a:bodyPr/>
                    <a:lstStyle/>
                    <a:p>
                      <a:pPr marL="0" algn="l"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NESPRESSO/奈斯派索 人气精选10条</a:t>
                      </a:r>
                      <a:endParaRPr lang="zh-CN" altLang="en-US" sz="110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marL="7620" marR="7620" marT="7620" marB="0" anchor="ctr">
                    <a:solidFill>
                      <a:srgbClr val="F6F4F0"/>
                    </a:solidFill>
                  </a:tcPr>
                </a:tc>
                <a:extLst>
                  <a:ext uri="{0D108BD9-81ED-4DB2-BD59-A6C34878D82A}">
                    <a16:rowId xmlns:a16="http://schemas.microsoft.com/office/drawing/2014/main" val="4135199298"/>
                  </a:ext>
                </a:extLst>
              </a:tr>
              <a:tr h="350578">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8</a:t>
                      </a:r>
                    </a:p>
                  </a:txBody>
                  <a:tcPr marL="7620" marR="7620" marT="7620" marB="0" anchor="ctr">
                    <a:noFill/>
                  </a:tcPr>
                </a:tc>
                <a:tc>
                  <a:txBody>
                    <a:bodyPr/>
                    <a:lstStyle/>
                    <a:p>
                      <a:pPr algn="l"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Illy illy</a:t>
                      </a:r>
                    </a:p>
                  </a:txBody>
                  <a:tcPr marL="7620" marR="7620" marT="7620" marB="0" anchor="ctr">
                    <a:noFill/>
                  </a:tcPr>
                </a:tc>
                <a:extLst>
                  <a:ext uri="{0D108BD9-81ED-4DB2-BD59-A6C34878D82A}">
                    <a16:rowId xmlns:a16="http://schemas.microsoft.com/office/drawing/2014/main" val="3837788858"/>
                  </a:ext>
                </a:extLst>
              </a:tr>
              <a:tr h="350578">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9</a:t>
                      </a:r>
                    </a:p>
                  </a:txBody>
                  <a:tcPr marL="7620" marR="7620" marT="7620" marB="0" anchor="ctr">
                    <a:noFill/>
                  </a:tcPr>
                </a:tc>
                <a:tc>
                  <a:txBody>
                    <a:bodyPr/>
                    <a:lstStyle/>
                    <a:p>
                      <a:pPr algn="l"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NESPRESSO/奈斯派索 全明星15条</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solidFill>
                      <a:srgbClr val="F6F4F0"/>
                    </a:solidFill>
                  </a:tcPr>
                </a:tc>
                <a:extLst>
                  <a:ext uri="{0D108BD9-81ED-4DB2-BD59-A6C34878D82A}">
                    <a16:rowId xmlns:a16="http://schemas.microsoft.com/office/drawing/2014/main" val="3406878141"/>
                  </a:ext>
                </a:extLst>
              </a:tr>
              <a:tr h="350578">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10</a:t>
                      </a:r>
                    </a:p>
                  </a:txBody>
                  <a:tcPr marL="7620" marR="7620" marT="7620" marB="0" anchor="ctr">
                    <a:lnB w="25400" cmpd="sng">
                      <a:noFill/>
                    </a:lnB>
                    <a:noFill/>
                  </a:tcPr>
                </a:tc>
                <a:tc>
                  <a:txBody>
                    <a:bodyPr/>
                    <a:lstStyle/>
                    <a:p>
                      <a:pPr algn="l"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Peet's 胶囊装</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B w="25400" cmpd="sng">
                      <a:noFill/>
                    </a:lnB>
                    <a:noFill/>
                  </a:tcPr>
                </a:tc>
                <a:extLst>
                  <a:ext uri="{0D108BD9-81ED-4DB2-BD59-A6C34878D82A}">
                    <a16:rowId xmlns:a16="http://schemas.microsoft.com/office/drawing/2014/main" val="2402408517"/>
                  </a:ext>
                </a:extLst>
              </a:tr>
            </a:tbl>
          </a:graphicData>
        </a:graphic>
      </p:graphicFrame>
      <p:graphicFrame>
        <p:nvGraphicFramePr>
          <p:cNvPr id="8" name="表格 18">
            <a:extLst>
              <a:ext uri="{FF2B5EF4-FFF2-40B4-BE49-F238E27FC236}">
                <a16:creationId xmlns:a16="http://schemas.microsoft.com/office/drawing/2014/main" id="{559E8D26-85D1-3A47-A38F-7E56E17237F4}"/>
              </a:ext>
            </a:extLst>
          </p:cNvPr>
          <p:cNvGraphicFramePr>
            <a:graphicFrameLocks noGrp="1"/>
          </p:cNvGraphicFramePr>
          <p:nvPr>
            <p:extLst>
              <p:ext uri="{D42A27DB-BD31-4B8C-83A1-F6EECF244321}">
                <p14:modId xmlns:p14="http://schemas.microsoft.com/office/powerpoint/2010/main" val="2249392664"/>
              </p:ext>
            </p:extLst>
          </p:nvPr>
        </p:nvGraphicFramePr>
        <p:xfrm>
          <a:off x="6488211" y="1798866"/>
          <a:ext cx="4446345" cy="4206936"/>
        </p:xfrm>
        <a:graphic>
          <a:graphicData uri="http://schemas.openxmlformats.org/drawingml/2006/table">
            <a:tbl>
              <a:tblPr>
                <a:tableStyleId>{EB344D84-9AFB-497E-A393-DC336BA19D2E}</a:tableStyleId>
              </a:tblPr>
              <a:tblGrid>
                <a:gridCol w="700140">
                  <a:extLst>
                    <a:ext uri="{9D8B030D-6E8A-4147-A177-3AD203B41FA5}">
                      <a16:colId xmlns:a16="http://schemas.microsoft.com/office/drawing/2014/main" val="1843692778"/>
                    </a:ext>
                  </a:extLst>
                </a:gridCol>
                <a:gridCol w="3746205">
                  <a:extLst>
                    <a:ext uri="{9D8B030D-6E8A-4147-A177-3AD203B41FA5}">
                      <a16:colId xmlns:a16="http://schemas.microsoft.com/office/drawing/2014/main" val="529779976"/>
                    </a:ext>
                  </a:extLst>
                </a:gridCol>
              </a:tblGrid>
              <a:tr h="350578">
                <a:tc gridSpan="2">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050" b="1" baseline="0" dirty="0">
                          <a:solidFill>
                            <a:schemeClr val="bg1"/>
                          </a:solidFill>
                          <a:effectLst/>
                          <a:latin typeface="Microsoft YaHei UI" panose="020B0503020204020204" pitchFamily="34" charset="-122"/>
                          <a:ea typeface="+mn-ea"/>
                        </a:rPr>
                        <a:t>2023.12 胶囊咖啡TOP10单品</a:t>
                      </a:r>
                      <a:endParaRPr lang="zh-CN" altLang="en-US" sz="1050" b="1" baseline="0" dirty="0">
                        <a:solidFill>
                          <a:schemeClr val="bg1"/>
                        </a:solidFill>
                        <a:effectLst/>
                        <a:latin typeface="Microsoft YaHei UI" panose="020B0503020204020204" pitchFamily="34" charset="-122"/>
                        <a:ea typeface="+mn-ea"/>
                      </a:endParaRPr>
                    </a:p>
                  </a:txBody>
                  <a:tcPr anchor="ctr">
                    <a:lnT w="25400" cmpd="sng">
                      <a:noFill/>
                    </a:lnT>
                    <a:solidFill>
                      <a:schemeClr val="accent1"/>
                    </a:solidFill>
                  </a:tcPr>
                </a:tc>
                <a:tc hMerge="1">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zh-CN" altLang="en-US" sz="1000" b="1" dirty="0">
                        <a:effectLst/>
                        <a:latin typeface="+mn-ea"/>
                        <a:ea typeface="+mn-ea"/>
                      </a:endParaRPr>
                    </a:p>
                  </a:txBody>
                  <a:tcPr anchor="ctr">
                    <a:lnT w="25400" cmpd="sng">
                      <a:noFill/>
                    </a:lnT>
                    <a:solidFill>
                      <a:schemeClr val="accent2"/>
                    </a:solidFill>
                  </a:tcPr>
                </a:tc>
                <a:extLst>
                  <a:ext uri="{0D108BD9-81ED-4DB2-BD59-A6C34878D82A}">
                    <a16:rowId xmlns:a16="http://schemas.microsoft.com/office/drawing/2014/main" val="1787574162"/>
                  </a:ext>
                </a:extLst>
              </a:tr>
              <a:tr h="350578">
                <a:tc>
                  <a:txBody>
                    <a:bodyPr/>
                    <a:lstStyle/>
                    <a:p>
                      <a:pPr algn="ctr" fontAlgn="ctr"/>
                      <a:r>
                        <a:rPr lang="zh-CN" altLang="en-US" sz="1000" b="0" baseline="0" dirty="0">
                          <a:solidFill>
                            <a:schemeClr val="bg1"/>
                          </a:solidFill>
                          <a:effectLst/>
                          <a:latin typeface="Microsoft YaHei UI" panose="020B0503020204020204" pitchFamily="34" charset="-122"/>
                          <a:ea typeface="+mn-ea"/>
                        </a:rPr>
                        <a:t>排名</a:t>
                      </a:r>
                    </a:p>
                  </a:txBody>
                  <a:tcPr anchor="ctr">
                    <a:solidFill>
                      <a:schemeClr val="accent1"/>
                    </a:solidFill>
                  </a:tcPr>
                </a:tc>
                <a:tc>
                  <a:txBody>
                    <a:bodyPr/>
                    <a:lstStyle/>
                    <a:p>
                      <a:pPr algn="ctr" fontAlgn="ctr"/>
                      <a:r>
                        <a:rPr lang="en-US" sz="1000" b="0" baseline="0" dirty="0">
                          <a:solidFill>
                            <a:schemeClr val="bg1"/>
                          </a:solidFill>
                          <a:effectLst/>
                          <a:latin typeface="Microsoft YaHei UI" panose="020B0503020204020204" pitchFamily="34" charset="-122"/>
                          <a:ea typeface="+mn-ea"/>
                        </a:rPr>
                        <a:t>TOP</a:t>
                      </a:r>
                      <a:r>
                        <a:rPr lang="zh-CN" altLang="en-US" sz="1000" b="0" baseline="0" dirty="0">
                          <a:solidFill>
                            <a:schemeClr val="bg1"/>
                          </a:solidFill>
                          <a:effectLst/>
                          <a:latin typeface="Microsoft YaHei UI" panose="020B0503020204020204" pitchFamily="34" charset="-122"/>
                          <a:ea typeface="+mn-ea"/>
                        </a:rPr>
                        <a:t>单品（</a:t>
                      </a:r>
                      <a:r>
                        <a:rPr lang="en-US" sz="1000" b="0" baseline="0" dirty="0">
                          <a:solidFill>
                            <a:schemeClr val="bg1"/>
                          </a:solidFill>
                          <a:effectLst/>
                          <a:latin typeface="Microsoft YaHei UI" panose="020B0503020204020204" pitchFamily="34" charset="-122"/>
                          <a:ea typeface="+mn-ea"/>
                        </a:rPr>
                        <a:t>SPU）</a:t>
                      </a:r>
                    </a:p>
                  </a:txBody>
                  <a:tcPr anchor="ctr">
                    <a:solidFill>
                      <a:schemeClr val="accent1"/>
                    </a:solidFill>
                  </a:tcPr>
                </a:tc>
                <a:extLst>
                  <a:ext uri="{0D108BD9-81ED-4DB2-BD59-A6C34878D82A}">
                    <a16:rowId xmlns:a16="http://schemas.microsoft.com/office/drawing/2014/main" val="1851805531"/>
                  </a:ext>
                </a:extLst>
              </a:tr>
              <a:tr h="350578">
                <a:tc>
                  <a:txBody>
                    <a:bodyPr/>
                    <a:lstStyle/>
                    <a:p>
                      <a:pPr algn="ctr" fontAlgn="ctr"/>
                      <a:r>
                        <a:rPr lang="en-US" altLang="zh-CN" sz="1100" b="0" i="0" u="none" strike="noStrike" baseline="0">
                          <a:solidFill>
                            <a:srgbClr val="000000"/>
                          </a:solidFill>
                          <a:effectLst/>
                          <a:latin typeface="Microsoft YaHei UI" panose="020B0503020204020204" pitchFamily="34" charset="-122"/>
                          <a:ea typeface="微软雅黑" panose="020B0503020204020204" pitchFamily="34" charset="-122"/>
                        </a:rPr>
                        <a:t>1</a:t>
                      </a:r>
                    </a:p>
                  </a:txBody>
                  <a:tcPr marL="7620" marR="7620" marT="7620" marB="0" anchor="ctr">
                    <a:noFill/>
                  </a:tcPr>
                </a:tc>
                <a:tc>
                  <a:txBody>
                    <a:bodyPr/>
                    <a:lstStyle/>
                    <a:p>
                      <a:pPr algn="l" fontAlgn="ctr"/>
                      <a:r>
                        <a:rPr lang="en-US" altLang="zh-CN" sz="1100" b="0" i="0" u="none" strike="noStrike" baseline="0" dirty="0">
                          <a:solidFill>
                            <a:srgbClr val="000000"/>
                          </a:solidFill>
                          <a:effectLst/>
                          <a:latin typeface="Microsoft YaHei UI" panose="020B0503020204020204" pitchFamily="34" charset="-122"/>
                          <a:ea typeface="微软雅黑" panose="020B0503020204020204" pitchFamily="34" charset="-122"/>
                        </a:rPr>
                        <a:t>NESPRESSO/奈斯派索 温和淡雅套装</a:t>
                      </a:r>
                      <a:endParaRPr lang="zh-CN" altLang="en-US" sz="1100" b="0" i="0" u="none" strike="noStrike" baseline="0" dirty="0">
                        <a:solidFill>
                          <a:srgbClr val="000000"/>
                        </a:solidFill>
                        <a:effectLst/>
                        <a:latin typeface="Microsoft YaHei UI" panose="020B0503020204020204" pitchFamily="34" charset="-122"/>
                        <a:ea typeface="微软雅黑" panose="020B0503020204020204" pitchFamily="34" charset="-122"/>
                      </a:endParaRPr>
                    </a:p>
                  </a:txBody>
                  <a:tcPr marL="7620" marR="7620" marT="7620" marB="0" anchor="ctr">
                    <a:solidFill>
                      <a:srgbClr val="F6F4F0"/>
                    </a:solidFill>
                  </a:tcPr>
                </a:tc>
                <a:extLst>
                  <a:ext uri="{0D108BD9-81ED-4DB2-BD59-A6C34878D82A}">
                    <a16:rowId xmlns:a16="http://schemas.microsoft.com/office/drawing/2014/main" val="3510441999"/>
                  </a:ext>
                </a:extLst>
              </a:tr>
              <a:tr h="350578">
                <a:tc>
                  <a:txBody>
                    <a:bodyPr/>
                    <a:lstStyle/>
                    <a:p>
                      <a:pPr algn="ctr" fontAlgn="ctr"/>
                      <a:r>
                        <a:rPr lang="en-US" altLang="zh-CN" sz="1100" b="0" i="0" u="none" strike="noStrike" baseline="0">
                          <a:solidFill>
                            <a:srgbClr val="000000"/>
                          </a:solidFill>
                          <a:effectLst/>
                          <a:latin typeface="Microsoft YaHei UI" panose="020B0503020204020204" pitchFamily="34" charset="-122"/>
                          <a:ea typeface="微软雅黑" panose="020B0503020204020204" pitchFamily="34" charset="-122"/>
                        </a:rPr>
                        <a:t>2</a:t>
                      </a:r>
                    </a:p>
                  </a:txBody>
                  <a:tcPr marL="7620" marR="7620" marT="7620" marB="0" anchor="ctr">
                    <a:noFill/>
                  </a:tcPr>
                </a:tc>
                <a:tc>
                  <a:txBody>
                    <a:bodyPr/>
                    <a:lstStyle/>
                    <a:p>
                      <a:pPr algn="l" fontAlgn="ctr"/>
                      <a:r>
                        <a:rPr lang="en-US" altLang="zh-CN" sz="1100" b="0" i="0" u="none" strike="noStrike" baseline="0" dirty="0">
                          <a:solidFill>
                            <a:srgbClr val="000000"/>
                          </a:solidFill>
                          <a:effectLst/>
                          <a:latin typeface="Microsoft YaHei UI" panose="020B0503020204020204" pitchFamily="34" charset="-122"/>
                          <a:ea typeface="微软雅黑" panose="020B0503020204020204" pitchFamily="34" charset="-122"/>
                        </a:rPr>
                        <a:t>Peet‘s </a:t>
                      </a:r>
                      <a:r>
                        <a:rPr lang="en-US" altLang="zh-CN" sz="1100" b="0" i="0" u="none" strike="noStrike" baseline="0" dirty="0" err="1">
                          <a:solidFill>
                            <a:srgbClr val="000000"/>
                          </a:solidFill>
                          <a:effectLst/>
                          <a:latin typeface="Microsoft YaHei UI" panose="020B0503020204020204" pitchFamily="34" charset="-122"/>
                          <a:ea typeface="微软雅黑" panose="020B0503020204020204" pitchFamily="34" charset="-122"/>
                        </a:rPr>
                        <a:t>胶囊装</a:t>
                      </a:r>
                      <a:r>
                        <a:rPr lang="en-US" altLang="zh-CN" sz="1100" b="0" i="0" u="none" strike="noStrike" baseline="0" dirty="0">
                          <a:solidFill>
                            <a:srgbClr val="000000"/>
                          </a:solidFill>
                          <a:effectLst/>
                          <a:latin typeface="Microsoft YaHei UI" panose="020B0503020204020204" pitchFamily="34" charset="-122"/>
                          <a:ea typeface="微软雅黑" panose="020B0503020204020204" pitchFamily="34" charset="-122"/>
                        </a:rPr>
                        <a:t> </a:t>
                      </a:r>
                      <a:r>
                        <a:rPr lang="zh-CN" altLang="en-US" sz="1100" b="0" i="0" u="none" strike="noStrike" baseline="0" dirty="0">
                          <a:solidFill>
                            <a:srgbClr val="000000"/>
                          </a:solidFill>
                          <a:effectLst/>
                          <a:latin typeface="Microsoft YaHei UI" panose="020B0503020204020204" pitchFamily="34" charset="-122"/>
                          <a:ea typeface="微软雅黑" panose="020B0503020204020204" pitchFamily="34" charset="-122"/>
                        </a:rPr>
                        <a:t>（多规格）</a:t>
                      </a:r>
                    </a:p>
                  </a:txBody>
                  <a:tcPr marL="7620" marR="7620" marT="7620" marB="0" anchor="ctr">
                    <a:solidFill>
                      <a:srgbClr val="FBEFDD"/>
                    </a:solidFill>
                  </a:tcPr>
                </a:tc>
                <a:extLst>
                  <a:ext uri="{0D108BD9-81ED-4DB2-BD59-A6C34878D82A}">
                    <a16:rowId xmlns:a16="http://schemas.microsoft.com/office/drawing/2014/main" val="1148857085"/>
                  </a:ext>
                </a:extLst>
              </a:tr>
              <a:tr h="350578">
                <a:tc>
                  <a:txBody>
                    <a:bodyPr/>
                    <a:lstStyle/>
                    <a:p>
                      <a:pPr algn="ctr" fontAlgn="ctr"/>
                      <a:r>
                        <a:rPr lang="en-US" altLang="zh-CN" sz="1100" b="0" i="0" u="none" strike="noStrike" baseline="0">
                          <a:solidFill>
                            <a:srgbClr val="000000"/>
                          </a:solidFill>
                          <a:effectLst/>
                          <a:latin typeface="Microsoft YaHei UI" panose="020B0503020204020204" pitchFamily="34" charset="-122"/>
                          <a:ea typeface="微软雅黑" panose="020B0503020204020204" pitchFamily="34" charset="-122"/>
                        </a:rPr>
                        <a:t>3</a:t>
                      </a:r>
                    </a:p>
                  </a:txBody>
                  <a:tcPr marL="7620" marR="7620" marT="7620" marB="0" anchor="ctr">
                    <a:noFill/>
                  </a:tcPr>
                </a:tc>
                <a:tc>
                  <a:txBody>
                    <a:bodyPr/>
                    <a:lstStyle/>
                    <a:p>
                      <a:pPr algn="l" fontAlgn="ctr"/>
                      <a:r>
                        <a:rPr lang="en-US" altLang="zh-CN" sz="1100" b="0" i="0" u="none" strike="noStrike" baseline="0" dirty="0">
                          <a:solidFill>
                            <a:srgbClr val="000000"/>
                          </a:solidFill>
                          <a:effectLst/>
                          <a:latin typeface="Microsoft YaHei UI" panose="020B0503020204020204" pitchFamily="34" charset="-122"/>
                          <a:ea typeface="微软雅黑" panose="020B0503020204020204" pitchFamily="34" charset="-122"/>
                        </a:rPr>
                        <a:t>TASOGARE/隅田川 胶囊组合</a:t>
                      </a:r>
                      <a:endParaRPr lang="zh-CN" altLang="en-US" sz="1100" b="0" i="0" u="none" strike="noStrike" baseline="0" dirty="0">
                        <a:solidFill>
                          <a:srgbClr val="000000"/>
                        </a:solidFill>
                        <a:effectLst/>
                        <a:latin typeface="Microsoft YaHei UI" panose="020B0503020204020204" pitchFamily="34" charset="-122"/>
                        <a:ea typeface="微软雅黑" panose="020B0503020204020204" pitchFamily="34" charset="-122"/>
                      </a:endParaRPr>
                    </a:p>
                  </a:txBody>
                  <a:tcPr marL="7620" marR="7620" marT="7620" marB="0" anchor="ctr">
                    <a:noFill/>
                  </a:tcPr>
                </a:tc>
                <a:extLst>
                  <a:ext uri="{0D108BD9-81ED-4DB2-BD59-A6C34878D82A}">
                    <a16:rowId xmlns:a16="http://schemas.microsoft.com/office/drawing/2014/main" val="3893936016"/>
                  </a:ext>
                </a:extLst>
              </a:tr>
              <a:tr h="350578">
                <a:tc>
                  <a:txBody>
                    <a:bodyPr/>
                    <a:lstStyle/>
                    <a:p>
                      <a:pPr algn="ctr" fontAlgn="ctr"/>
                      <a:r>
                        <a:rPr lang="en-US" altLang="zh-CN" sz="1100" b="0" i="0" u="none" strike="noStrike" baseline="0">
                          <a:solidFill>
                            <a:srgbClr val="000000"/>
                          </a:solidFill>
                          <a:effectLst/>
                          <a:latin typeface="Microsoft YaHei UI" panose="020B0503020204020204" pitchFamily="34" charset="-122"/>
                          <a:ea typeface="微软雅黑" panose="020B0503020204020204" pitchFamily="34" charset="-122"/>
                        </a:rPr>
                        <a:t>4</a:t>
                      </a:r>
                    </a:p>
                  </a:txBody>
                  <a:tcPr marL="7620" marR="7620" marT="7620" marB="0" anchor="ctr">
                    <a:noFill/>
                  </a:tcPr>
                </a:tc>
                <a:tc>
                  <a:txBody>
                    <a:bodyPr/>
                    <a:lstStyle/>
                    <a:p>
                      <a:pPr algn="l" fontAlgn="ctr"/>
                      <a:r>
                        <a:rPr lang="en-US" altLang="zh-CN" sz="1100" b="0" i="0" u="none" strike="noStrike" baseline="0" dirty="0">
                          <a:solidFill>
                            <a:srgbClr val="000000"/>
                          </a:solidFill>
                          <a:effectLst/>
                          <a:latin typeface="Microsoft YaHei UI" panose="020B0503020204020204" pitchFamily="34" charset="-122"/>
                          <a:ea typeface="微软雅黑" panose="020B0503020204020204" pitchFamily="34" charset="-122"/>
                        </a:rPr>
                        <a:t>NESPRESSO/奈斯派索 遇意悠长10条</a:t>
                      </a:r>
                      <a:endParaRPr lang="zh-CN" altLang="en-US" sz="1100" b="0" i="0" u="none" strike="noStrike" baseline="0" dirty="0">
                        <a:solidFill>
                          <a:srgbClr val="000000"/>
                        </a:solidFill>
                        <a:effectLst/>
                        <a:latin typeface="Microsoft YaHei UI" panose="020B0503020204020204" pitchFamily="34" charset="-122"/>
                        <a:ea typeface="微软雅黑" panose="020B0503020204020204" pitchFamily="34" charset="-122"/>
                      </a:endParaRPr>
                    </a:p>
                  </a:txBody>
                  <a:tcPr marL="7620" marR="7620" marT="7620" marB="0" anchor="ctr">
                    <a:solidFill>
                      <a:srgbClr val="F6F4F0"/>
                    </a:solidFill>
                  </a:tcPr>
                </a:tc>
                <a:extLst>
                  <a:ext uri="{0D108BD9-81ED-4DB2-BD59-A6C34878D82A}">
                    <a16:rowId xmlns:a16="http://schemas.microsoft.com/office/drawing/2014/main" val="2770524102"/>
                  </a:ext>
                </a:extLst>
              </a:tr>
              <a:tr h="350578">
                <a:tc>
                  <a:txBody>
                    <a:bodyPr/>
                    <a:lstStyle/>
                    <a:p>
                      <a:pPr algn="ctr" fontAlgn="ctr"/>
                      <a:r>
                        <a:rPr lang="en-US" altLang="zh-CN" sz="1100" b="0" i="0" u="none" strike="noStrike" baseline="0">
                          <a:solidFill>
                            <a:srgbClr val="000000"/>
                          </a:solidFill>
                          <a:effectLst/>
                          <a:latin typeface="Microsoft YaHei UI" panose="020B0503020204020204" pitchFamily="34" charset="-122"/>
                          <a:ea typeface="微软雅黑" panose="020B0503020204020204" pitchFamily="34" charset="-122"/>
                        </a:rPr>
                        <a:t>5</a:t>
                      </a:r>
                    </a:p>
                  </a:txBody>
                  <a:tcPr marL="7620" marR="7620" marT="7620" marB="0" anchor="ctr">
                    <a:noFill/>
                  </a:tcPr>
                </a:tc>
                <a:tc>
                  <a:txBody>
                    <a:bodyPr/>
                    <a:lstStyle/>
                    <a:p>
                      <a:pPr algn="l" fontAlgn="ctr"/>
                      <a:r>
                        <a:rPr lang="en-US" altLang="zh-CN" sz="1100" b="0" i="0" u="none" strike="noStrike" baseline="0" dirty="0">
                          <a:solidFill>
                            <a:srgbClr val="000000"/>
                          </a:solidFill>
                          <a:effectLst/>
                          <a:latin typeface="Microsoft YaHei UI" panose="020B0503020204020204" pitchFamily="34" charset="-122"/>
                          <a:ea typeface="微软雅黑" panose="020B0503020204020204" pitchFamily="34" charset="-122"/>
                        </a:rPr>
                        <a:t>Peet‘s 胶囊60</a:t>
                      </a:r>
                      <a:r>
                        <a:rPr lang="zh-CN" altLang="en-US" sz="1100" b="0" i="0" u="none" strike="noStrike" baseline="0" dirty="0">
                          <a:solidFill>
                            <a:srgbClr val="000000"/>
                          </a:solidFill>
                          <a:effectLst/>
                          <a:latin typeface="Microsoft YaHei UI" panose="020B0503020204020204" pitchFamily="34" charset="-122"/>
                          <a:ea typeface="微软雅黑" panose="020B0503020204020204" pitchFamily="34" charset="-122"/>
                        </a:rPr>
                        <a:t>颗装</a:t>
                      </a:r>
                    </a:p>
                  </a:txBody>
                  <a:tcPr marL="7620" marR="7620" marT="7620" marB="0" anchor="ctr">
                    <a:solidFill>
                      <a:srgbClr val="FBEFDD"/>
                    </a:solidFill>
                  </a:tcPr>
                </a:tc>
                <a:extLst>
                  <a:ext uri="{0D108BD9-81ED-4DB2-BD59-A6C34878D82A}">
                    <a16:rowId xmlns:a16="http://schemas.microsoft.com/office/drawing/2014/main" val="3922595833"/>
                  </a:ext>
                </a:extLst>
              </a:tr>
              <a:tr h="350578">
                <a:tc>
                  <a:txBody>
                    <a:bodyPr/>
                    <a:lstStyle/>
                    <a:p>
                      <a:pPr algn="ctr" fontAlgn="ctr"/>
                      <a:r>
                        <a:rPr lang="en-US" altLang="zh-CN" sz="1100" b="0" i="0" u="none" strike="noStrike" baseline="0">
                          <a:solidFill>
                            <a:srgbClr val="000000"/>
                          </a:solidFill>
                          <a:effectLst/>
                          <a:latin typeface="Microsoft YaHei UI" panose="020B0503020204020204" pitchFamily="34" charset="-122"/>
                          <a:ea typeface="微软雅黑" panose="020B0503020204020204" pitchFamily="34" charset="-122"/>
                        </a:rPr>
                        <a:t>6</a:t>
                      </a:r>
                    </a:p>
                  </a:txBody>
                  <a:tcPr marL="7620" marR="7620" marT="7620" marB="0" anchor="ctr">
                    <a:noFill/>
                  </a:tcPr>
                </a:tc>
                <a:tc>
                  <a:txBody>
                    <a:bodyPr/>
                    <a:lstStyle/>
                    <a:p>
                      <a:pPr algn="l" fontAlgn="ctr"/>
                      <a:r>
                        <a:rPr lang="en-US" altLang="zh-CN" sz="1100" b="0" i="0" u="none" strike="noStrike" baseline="0" dirty="0">
                          <a:solidFill>
                            <a:srgbClr val="000000"/>
                          </a:solidFill>
                          <a:effectLst/>
                          <a:latin typeface="Microsoft YaHei UI" panose="020B0503020204020204" pitchFamily="34" charset="-122"/>
                          <a:ea typeface="微软雅黑" panose="020B0503020204020204" pitchFamily="34" charset="-122"/>
                        </a:rPr>
                        <a:t>NESPRESSO/奈斯派索 浓醇一刻15条套装</a:t>
                      </a:r>
                      <a:endParaRPr lang="zh-CN" altLang="en-US" sz="1100" b="0" i="0" u="none" strike="noStrike" baseline="0" dirty="0">
                        <a:solidFill>
                          <a:srgbClr val="000000"/>
                        </a:solidFill>
                        <a:effectLst/>
                        <a:latin typeface="Microsoft YaHei UI" panose="020B0503020204020204" pitchFamily="34" charset="-122"/>
                        <a:ea typeface="微软雅黑" panose="020B0503020204020204" pitchFamily="34" charset="-122"/>
                      </a:endParaRPr>
                    </a:p>
                  </a:txBody>
                  <a:tcPr marL="7620" marR="7620" marT="7620" marB="0" anchor="ctr">
                    <a:solidFill>
                      <a:srgbClr val="F6F4F0"/>
                    </a:solidFill>
                  </a:tcPr>
                </a:tc>
                <a:extLst>
                  <a:ext uri="{0D108BD9-81ED-4DB2-BD59-A6C34878D82A}">
                    <a16:rowId xmlns:a16="http://schemas.microsoft.com/office/drawing/2014/main" val="4135199298"/>
                  </a:ext>
                </a:extLst>
              </a:tr>
              <a:tr h="350578">
                <a:tc>
                  <a:txBody>
                    <a:bodyPr/>
                    <a:lstStyle/>
                    <a:p>
                      <a:pPr algn="ctr" fontAlgn="ctr"/>
                      <a:r>
                        <a:rPr lang="en-US" altLang="zh-CN" sz="1100" b="0" i="0" u="none" strike="noStrike" baseline="0">
                          <a:solidFill>
                            <a:srgbClr val="000000"/>
                          </a:solidFill>
                          <a:effectLst/>
                          <a:latin typeface="Microsoft YaHei UI" panose="020B0503020204020204" pitchFamily="34" charset="-122"/>
                          <a:ea typeface="微软雅黑" panose="020B0503020204020204" pitchFamily="34" charset="-122"/>
                        </a:rPr>
                        <a:t>7</a:t>
                      </a:r>
                    </a:p>
                  </a:txBody>
                  <a:tcPr marL="7620" marR="7620" marT="7620" marB="0" anchor="ctr">
                    <a:noFill/>
                  </a:tcPr>
                </a:tc>
                <a:tc>
                  <a:txBody>
                    <a:bodyPr/>
                    <a:lstStyle/>
                    <a:p>
                      <a:pPr algn="l" fontAlgn="ctr"/>
                      <a:r>
                        <a:rPr lang="en-US" altLang="zh-CN" sz="1100" b="0" i="0" u="none" strike="noStrike" baseline="0" dirty="0">
                          <a:solidFill>
                            <a:srgbClr val="000000"/>
                          </a:solidFill>
                          <a:effectLst/>
                          <a:latin typeface="Microsoft YaHei UI" panose="020B0503020204020204" pitchFamily="34" charset="-122"/>
                          <a:ea typeface="微软雅黑" panose="020B0503020204020204" pitchFamily="34" charset="-122"/>
                        </a:rPr>
                        <a:t>Peet‘s 胶囊100</a:t>
                      </a:r>
                      <a:r>
                        <a:rPr lang="zh-CN" altLang="en-US" sz="1100" b="0" i="0" u="none" strike="noStrike" baseline="0" dirty="0">
                          <a:solidFill>
                            <a:srgbClr val="000000"/>
                          </a:solidFill>
                          <a:effectLst/>
                          <a:latin typeface="Microsoft YaHei UI" panose="020B0503020204020204" pitchFamily="34" charset="-122"/>
                          <a:ea typeface="微软雅黑" panose="020B0503020204020204" pitchFamily="34" charset="-122"/>
                        </a:rPr>
                        <a:t>颗装</a:t>
                      </a:r>
                    </a:p>
                  </a:txBody>
                  <a:tcPr marL="7620" marR="7620" marT="7620" marB="0" anchor="ctr">
                    <a:solidFill>
                      <a:srgbClr val="FBEFDD"/>
                    </a:solidFill>
                  </a:tcPr>
                </a:tc>
                <a:extLst>
                  <a:ext uri="{0D108BD9-81ED-4DB2-BD59-A6C34878D82A}">
                    <a16:rowId xmlns:a16="http://schemas.microsoft.com/office/drawing/2014/main" val="3837788858"/>
                  </a:ext>
                </a:extLst>
              </a:tr>
              <a:tr h="350578">
                <a:tc>
                  <a:txBody>
                    <a:bodyPr/>
                    <a:lstStyle/>
                    <a:p>
                      <a:pPr algn="ctr" fontAlgn="ctr"/>
                      <a:r>
                        <a:rPr lang="en-US" altLang="zh-CN" sz="1100" b="0" i="0" u="none" strike="noStrike" baseline="0">
                          <a:solidFill>
                            <a:srgbClr val="000000"/>
                          </a:solidFill>
                          <a:effectLst/>
                          <a:latin typeface="Microsoft YaHei UI" panose="020B0503020204020204" pitchFamily="34" charset="-122"/>
                          <a:ea typeface="微软雅黑" panose="020B0503020204020204" pitchFamily="34" charset="-122"/>
                        </a:rPr>
                        <a:t>8</a:t>
                      </a:r>
                    </a:p>
                  </a:txBody>
                  <a:tcPr marL="7620" marR="7620" marT="7620" marB="0" anchor="ctr">
                    <a:noFill/>
                  </a:tcPr>
                </a:tc>
                <a:tc>
                  <a:txBody>
                    <a:bodyPr/>
                    <a:lstStyle/>
                    <a:p>
                      <a:pPr algn="l" fontAlgn="ctr"/>
                      <a:r>
                        <a:rPr lang="en-US" altLang="zh-CN" sz="1100" b="0" i="0" u="none" strike="noStrike" baseline="0" dirty="0">
                          <a:solidFill>
                            <a:srgbClr val="000000"/>
                          </a:solidFill>
                          <a:effectLst/>
                          <a:latin typeface="Microsoft YaHei UI" panose="020B0503020204020204" pitchFamily="34" charset="-122"/>
                          <a:ea typeface="微软雅黑" panose="020B0503020204020204" pitchFamily="34" charset="-122"/>
                        </a:rPr>
                        <a:t>starbucks/星巴克 胶囊咖啡10条组合</a:t>
                      </a:r>
                    </a:p>
                  </a:txBody>
                  <a:tcPr marL="7620" marR="7620" marT="7620" marB="0" anchor="ctr">
                    <a:noFill/>
                  </a:tcPr>
                </a:tc>
                <a:extLst>
                  <a:ext uri="{0D108BD9-81ED-4DB2-BD59-A6C34878D82A}">
                    <a16:rowId xmlns:a16="http://schemas.microsoft.com/office/drawing/2014/main" val="3406878141"/>
                  </a:ext>
                </a:extLst>
              </a:tr>
              <a:tr h="350578">
                <a:tc>
                  <a:txBody>
                    <a:bodyPr/>
                    <a:lstStyle/>
                    <a:p>
                      <a:pPr algn="ctr" fontAlgn="ctr"/>
                      <a:r>
                        <a:rPr lang="en-US" altLang="zh-CN" sz="1100" b="0" i="0" u="none" strike="noStrike" baseline="0" dirty="0">
                          <a:solidFill>
                            <a:srgbClr val="000000"/>
                          </a:solidFill>
                          <a:effectLst/>
                          <a:latin typeface="Microsoft YaHei UI" panose="020B0503020204020204" pitchFamily="34" charset="-122"/>
                          <a:ea typeface="微软雅黑" panose="020B0503020204020204" pitchFamily="34" charset="-122"/>
                        </a:rPr>
                        <a:t>9</a:t>
                      </a:r>
                    </a:p>
                  </a:txBody>
                  <a:tcPr marL="7620" marR="7620" marT="7620" marB="0" anchor="ctr">
                    <a:no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altLang="zh-CN" sz="1100" b="0" i="0" u="none" strike="noStrike" baseline="0" dirty="0">
                          <a:solidFill>
                            <a:srgbClr val="000000"/>
                          </a:solidFill>
                          <a:effectLst/>
                          <a:latin typeface="Microsoft YaHei UI" panose="020B0503020204020204" pitchFamily="34" charset="-122"/>
                          <a:ea typeface="微软雅黑" panose="020B0503020204020204" pitchFamily="34" charset="-122"/>
                        </a:rPr>
                        <a:t>Illy </a:t>
                      </a:r>
                      <a:r>
                        <a:rPr lang="en-US" altLang="zh-CN" sz="1100" b="0" i="0" u="none" strike="noStrike" baseline="0" dirty="0" err="1">
                          <a:solidFill>
                            <a:srgbClr val="000000"/>
                          </a:solidFill>
                          <a:effectLst/>
                          <a:latin typeface="Microsoft YaHei UI" panose="020B0503020204020204" pitchFamily="34" charset="-122"/>
                          <a:ea typeface="微软雅黑" panose="020B0503020204020204" pitchFamily="34" charset="-122"/>
                        </a:rPr>
                        <a:t>illy</a:t>
                      </a:r>
                      <a:endParaRPr lang="en-US" altLang="zh-CN" sz="1100" b="0" i="0" u="none" strike="noStrike" baseline="0" dirty="0">
                        <a:solidFill>
                          <a:srgbClr val="000000"/>
                        </a:solidFill>
                        <a:effectLst/>
                        <a:latin typeface="Microsoft YaHei UI" panose="020B0503020204020204" pitchFamily="34" charset="-122"/>
                        <a:ea typeface="微软雅黑" panose="020B0503020204020204" pitchFamily="34" charset="-122"/>
                      </a:endParaRPr>
                    </a:p>
                  </a:txBody>
                  <a:tcPr marL="7620" marR="7620" marT="7620" marB="0" anchor="ctr">
                    <a:noFill/>
                  </a:tcPr>
                </a:tc>
                <a:extLst>
                  <a:ext uri="{0D108BD9-81ED-4DB2-BD59-A6C34878D82A}">
                    <a16:rowId xmlns:a16="http://schemas.microsoft.com/office/drawing/2014/main" val="2402408517"/>
                  </a:ext>
                </a:extLst>
              </a:tr>
              <a:tr h="350578">
                <a:tc>
                  <a:txBody>
                    <a:bodyPr/>
                    <a:lstStyle/>
                    <a:p>
                      <a:pPr algn="ctr" fontAlgn="ctr"/>
                      <a:r>
                        <a:rPr lang="en-US" altLang="zh-CN" sz="1100" b="0" i="0" u="none" strike="noStrike" baseline="0">
                          <a:solidFill>
                            <a:srgbClr val="000000"/>
                          </a:solidFill>
                          <a:effectLst/>
                          <a:latin typeface="Microsoft YaHei UI" panose="020B0503020204020204" pitchFamily="34" charset="-122"/>
                          <a:ea typeface="微软雅黑" panose="020B0503020204020204" pitchFamily="34" charset="-122"/>
                        </a:rPr>
                        <a:t>10</a:t>
                      </a:r>
                    </a:p>
                  </a:txBody>
                  <a:tcPr marL="7620" marR="7620" marT="7620" marB="0" anchor="ctr">
                    <a:lnB w="25400" cmpd="sng">
                      <a:noFill/>
                    </a:lnB>
                    <a:noFill/>
                  </a:tcPr>
                </a:tc>
                <a:tc>
                  <a:txBody>
                    <a:bodyPr/>
                    <a:lstStyle/>
                    <a:p>
                      <a:pPr algn="l" fontAlgn="ctr"/>
                      <a:r>
                        <a:rPr lang="en-US" altLang="zh-CN" sz="1100" b="0" i="0" u="none" strike="noStrike" baseline="0" dirty="0">
                          <a:solidFill>
                            <a:srgbClr val="000000"/>
                          </a:solidFill>
                          <a:effectLst/>
                          <a:latin typeface="Microsoft YaHei UI" panose="020B0503020204020204" pitchFamily="34" charset="-122"/>
                          <a:ea typeface="微软雅黑" panose="020B0503020204020204" pitchFamily="34" charset="-122"/>
                        </a:rPr>
                        <a:t>starbucks/星巴克 216任选6条</a:t>
                      </a:r>
                      <a:endParaRPr lang="zh-CN" altLang="en-US" sz="1100" b="0" i="0" u="none" strike="noStrike" baseline="0" dirty="0">
                        <a:solidFill>
                          <a:srgbClr val="000000"/>
                        </a:solidFill>
                        <a:effectLst/>
                        <a:latin typeface="Microsoft YaHei UI" panose="020B0503020204020204" pitchFamily="34" charset="-122"/>
                        <a:ea typeface="微软雅黑" panose="020B0503020204020204" pitchFamily="34" charset="-122"/>
                      </a:endParaRPr>
                    </a:p>
                  </a:txBody>
                  <a:tcPr marL="7620" marR="7620" marT="7620" marB="0" anchor="ctr">
                    <a:lnB w="25400" cmpd="sng">
                      <a:noFill/>
                    </a:lnB>
                    <a:noFill/>
                  </a:tcPr>
                </a:tc>
                <a:extLst>
                  <a:ext uri="{0D108BD9-81ED-4DB2-BD59-A6C34878D82A}">
                    <a16:rowId xmlns:a16="http://schemas.microsoft.com/office/drawing/2014/main" val="3436450660"/>
                  </a:ext>
                </a:extLst>
              </a:tr>
            </a:tbl>
          </a:graphicData>
        </a:graphic>
      </p:graphicFrame>
      <p:sp>
        <p:nvSpPr>
          <p:cNvPr id="12" name="文本框 12">
            <a:extLst>
              <a:ext uri="{FF2B5EF4-FFF2-40B4-BE49-F238E27FC236}">
                <a16:creationId xmlns:a16="http://schemas.microsoft.com/office/drawing/2014/main" id="{E971BD32-28A0-423E-BC71-629701CEC512}"/>
              </a:ext>
            </a:extLst>
          </p:cNvPr>
          <p:cNvSpPr txBox="1"/>
          <p:nvPr/>
        </p:nvSpPr>
        <p:spPr>
          <a:xfrm>
            <a:off x="9185945" y="6248418"/>
            <a:ext cx="1748611" cy="244426"/>
          </a:xfrm>
          <a:prstGeom prst="rect">
            <a:avLst/>
          </a:prstGeom>
          <a:solidFill>
            <a:schemeClr val="accent4">
              <a:lumMod val="20000"/>
              <a:lumOff val="80000"/>
            </a:schemeClr>
          </a:solidFill>
          <a:ln>
            <a:solidFill>
              <a:schemeClr val="accent4">
                <a:lumMod val="20000"/>
                <a:lumOff val="80000"/>
              </a:schemeClr>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lvl="0" algn="r">
              <a:lnSpc>
                <a:spcPct val="120000"/>
              </a:lnSpc>
              <a:defRPr/>
            </a:pPr>
            <a:r>
              <a:rPr lang="en-US" altLang="zh-CN" sz="900" b="1" dirty="0">
                <a:solidFill>
                  <a:srgbClr val="D2C6B6">
                    <a:lumMod val="50000"/>
                  </a:srgbClr>
                </a:solidFill>
                <a:latin typeface="Microsoft YaHei UI" panose="020B0503020204020204" pitchFamily="34" charset="-122"/>
              </a:rPr>
              <a:t>Peet’s GMV占比：30%</a:t>
            </a:r>
            <a:endParaRPr lang="zh-CN" altLang="en-US" sz="900" b="1" dirty="0">
              <a:solidFill>
                <a:srgbClr val="D2C6B6">
                  <a:lumMod val="50000"/>
                </a:srgbClr>
              </a:solidFill>
              <a:latin typeface="Microsoft YaHei UI" panose="020B0503020204020204" pitchFamily="34" charset="-122"/>
            </a:endParaRPr>
          </a:p>
        </p:txBody>
      </p:sp>
    </p:spTree>
    <p:extLst>
      <p:ext uri="{BB962C8B-B14F-4D97-AF65-F5344CB8AC3E}">
        <p14:creationId xmlns:p14="http://schemas.microsoft.com/office/powerpoint/2010/main" val="2039538955"/>
      </p:ext>
    </p:extLst>
  </p:cSld>
  <p:clrMapOvr>
    <a:masterClrMapping/>
  </p:clrMapOvr>
  <p:extLst mod="1">
    <p:ext uri="{6950BFC3-D8DA-4A85-94F7-54DA5524770B}">
      <p188:commentRel xmlns:p188="http://schemas.microsoft.com/office/powerpoint/2018/8/main" xmlns="" r:id="rId2"/>
    </p:ext>
  </p:extLs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D027D-26EC-934B-8366-CA9402916F2C}"/>
              </a:ext>
            </a:extLst>
          </p:cNvPr>
          <p:cNvSpPr>
            <a:spLocks noGrp="1"/>
          </p:cNvSpPr>
          <p:nvPr>
            <p:ph type="title"/>
          </p:nvPr>
        </p:nvSpPr>
        <p:spPr/>
        <p:txBody>
          <a:bodyPr/>
          <a:lstStyle/>
          <a:p>
            <a:r>
              <a:rPr lang="x-none" dirty="0">
                <a:latin typeface="Microsoft YaHei UI" panose="020B0503020204020204" pitchFamily="34" charset="-122"/>
                <a:ea typeface="微软雅黑" panose="020B0503020204020204" pitchFamily="34" charset="-122"/>
                <a:sym typeface="Microsoft YaHei UI" panose="020B0503020204020204" pitchFamily="34" charset="-122"/>
              </a:rPr>
              <a:t>店铺胶囊咖啡TOP</a:t>
            </a:r>
            <a:r>
              <a:rPr lang="en-US" altLang="zh-CN" dirty="0">
                <a:latin typeface="Microsoft YaHei UI" panose="020B0503020204020204" pitchFamily="34" charset="-122"/>
                <a:ea typeface="微软雅黑" panose="020B0503020204020204" pitchFamily="34" charset="-122"/>
                <a:sym typeface="Microsoft YaHei UI" panose="020B0503020204020204" pitchFamily="34" charset="-122"/>
              </a:rPr>
              <a:t>5</a:t>
            </a:r>
            <a:r>
              <a:rPr lang="zh-CN" altLang="en-US" dirty="0">
                <a:latin typeface="Microsoft YaHei UI" panose="020B0503020204020204" pitchFamily="34" charset="-122"/>
                <a:ea typeface="微软雅黑" panose="020B0503020204020204" pitchFamily="34" charset="-122"/>
                <a:sym typeface="Microsoft YaHei UI" panose="020B0503020204020204" pitchFamily="34" charset="-122"/>
              </a:rPr>
              <a:t>单品</a:t>
            </a:r>
            <a:endParaRPr lang="x-none" dirty="0">
              <a:latin typeface="Microsoft YaHei UI" panose="020B0503020204020204" pitchFamily="34" charset="-122"/>
              <a:ea typeface="微软雅黑" panose="020B0503020204020204" pitchFamily="34" charset="-122"/>
              <a:sym typeface="Microsoft YaHei UI" panose="020B0503020204020204" pitchFamily="34" charset="-122"/>
            </a:endParaRPr>
          </a:p>
        </p:txBody>
      </p:sp>
      <p:sp>
        <p:nvSpPr>
          <p:cNvPr id="3" name="Text Placeholder 2">
            <a:extLst>
              <a:ext uri="{FF2B5EF4-FFF2-40B4-BE49-F238E27FC236}">
                <a16:creationId xmlns:a16="http://schemas.microsoft.com/office/drawing/2014/main" id="{2C1F3893-EB50-4E49-A9C3-44BE6DDF61B6}"/>
              </a:ext>
            </a:extLst>
          </p:cNvPr>
          <p:cNvSpPr>
            <a:spLocks noGrp="1"/>
          </p:cNvSpPr>
          <p:nvPr>
            <p:ph type="body" sz="quarter" idx="10"/>
          </p:nvPr>
        </p:nvSpPr>
        <p:spPr/>
        <p:txBody>
          <a:bodyPr/>
          <a:lstStyle/>
          <a:p>
            <a:pPr>
              <a:lnSpc>
                <a:spcPct val="100000"/>
              </a:lnSpc>
            </a:pPr>
            <a:r>
              <a:rPr lang="zh-CN" altLang="en-US" dirty="0">
                <a:latin typeface="Microsoft YaHei UI" panose="020B0503020204020204" pitchFamily="34" charset="-122"/>
                <a:ea typeface="微软雅黑" panose="020B0503020204020204" pitchFamily="34" charset="-122"/>
                <a:sym typeface="Microsoft YaHei UI" panose="020B0503020204020204" pitchFamily="34" charset="-122"/>
              </a:rPr>
              <a:t>店铺</a:t>
            </a:r>
            <a:r>
              <a:rPr lang="en-US" altLang="zh-CN" dirty="0">
                <a:latin typeface="Microsoft YaHei UI" panose="020B0503020204020204" pitchFamily="34" charset="-122"/>
                <a:ea typeface="微软雅黑" panose="020B0503020204020204" pitchFamily="34" charset="-122"/>
                <a:sym typeface="Microsoft YaHei UI" panose="020B0503020204020204" pitchFamily="34" charset="-122"/>
              </a:rPr>
              <a:t>Top5</a:t>
            </a:r>
            <a:r>
              <a:rPr lang="zh-CN" altLang="en-US" dirty="0">
                <a:latin typeface="Microsoft YaHei UI" panose="020B0503020204020204" pitchFamily="34" charset="-122"/>
                <a:ea typeface="微软雅黑" panose="020B0503020204020204" pitchFamily="34" charset="-122"/>
                <a:sym typeface="Microsoft YaHei UI" panose="020B0503020204020204" pitchFamily="34" charset="-122"/>
              </a:rPr>
              <a:t>商品价格同比增长，</a:t>
            </a:r>
            <a:r>
              <a:rPr lang="en-US" dirty="0">
                <a:latin typeface="Microsoft YaHei UI" panose="020B0503020204020204" pitchFamily="34" charset="-122"/>
                <a:ea typeface="微软雅黑" panose="020B0503020204020204" pitchFamily="34" charset="-122"/>
                <a:sym typeface="Microsoft YaHei UI" panose="020B0503020204020204" pitchFamily="34" charset="-122"/>
              </a:rPr>
              <a:t>50</a:t>
            </a:r>
            <a:r>
              <a:rPr lang="zh-CN" altLang="en-US" dirty="0">
                <a:latin typeface="Microsoft YaHei UI" panose="020B0503020204020204" pitchFamily="34" charset="-122"/>
                <a:ea typeface="微软雅黑" panose="020B0503020204020204" pitchFamily="34" charset="-122"/>
                <a:sym typeface="Microsoft YaHei UI" panose="020B0503020204020204" pitchFamily="34" charset="-122"/>
              </a:rPr>
              <a:t>颗组合客单下跌主要由人均购买量的减少导致；</a:t>
            </a:r>
            <a:endParaRPr lang="en-US" altLang="zh-CN" dirty="0">
              <a:latin typeface="Microsoft YaHei UI" panose="020B0503020204020204" pitchFamily="34" charset="-122"/>
              <a:ea typeface="微软雅黑" panose="020B0503020204020204" pitchFamily="34" charset="-122"/>
              <a:sym typeface="Microsoft YaHei UI" panose="020B0503020204020204" pitchFamily="34" charset="-122"/>
            </a:endParaRPr>
          </a:p>
          <a:p>
            <a:pPr>
              <a:lnSpc>
                <a:spcPct val="100000"/>
              </a:lnSpc>
            </a:pPr>
            <a:r>
              <a:rPr lang="zh-CN" altLang="en-US" dirty="0">
                <a:latin typeface="Microsoft YaHei UI" panose="020B0503020204020204" pitchFamily="34" charset="-122"/>
                <a:ea typeface="微软雅黑" panose="020B0503020204020204" pitchFamily="34" charset="-122"/>
                <a:sym typeface="Microsoft YaHei UI" panose="020B0503020204020204" pitchFamily="34" charset="-122"/>
              </a:rPr>
              <a:t>小规格胶囊组合贡献提升：本月</a:t>
            </a:r>
            <a:r>
              <a:rPr lang="en-US" altLang="zh-CN" dirty="0">
                <a:latin typeface="Microsoft YaHei UI" panose="020B0503020204020204" pitchFamily="34" charset="-122"/>
                <a:ea typeface="微软雅黑" panose="020B0503020204020204" pitchFamily="34" charset="-122"/>
                <a:sym typeface="Microsoft YaHei UI" panose="020B0503020204020204" pitchFamily="34" charset="-122"/>
              </a:rPr>
              <a:t>Top5</a:t>
            </a:r>
            <a:r>
              <a:rPr lang="zh-CN" altLang="en-US" dirty="0">
                <a:latin typeface="Microsoft YaHei UI" panose="020B0503020204020204" pitchFamily="34" charset="-122"/>
                <a:ea typeface="微软雅黑" panose="020B0503020204020204" pitchFamily="34" charset="-122"/>
                <a:sym typeface="Microsoft YaHei UI" panose="020B0503020204020204" pitchFamily="34" charset="-122"/>
              </a:rPr>
              <a:t>商品中半成生意额由</a:t>
            </a:r>
            <a:r>
              <a:rPr lang="en-US" altLang="zh-CN" dirty="0">
                <a:latin typeface="Microsoft YaHei UI" panose="020B0503020204020204" pitchFamily="34" charset="-122"/>
                <a:ea typeface="微软雅黑" panose="020B0503020204020204" pitchFamily="34" charset="-122"/>
                <a:sym typeface="Microsoft YaHei UI" panose="020B0503020204020204" pitchFamily="34" charset="-122"/>
              </a:rPr>
              <a:t>50</a:t>
            </a:r>
            <a:r>
              <a:rPr lang="zh-CN" altLang="en-US" dirty="0">
                <a:latin typeface="Microsoft YaHei UI" panose="020B0503020204020204" pitchFamily="34" charset="-122"/>
                <a:ea typeface="微软雅黑" panose="020B0503020204020204" pitchFamily="34" charset="-122"/>
                <a:sym typeface="Microsoft YaHei UI" panose="020B0503020204020204" pitchFamily="34" charset="-122"/>
              </a:rPr>
              <a:t>颗组合提供，与过往平销期</a:t>
            </a:r>
            <a:r>
              <a:rPr lang="en-US" altLang="zh-CN" dirty="0">
                <a:latin typeface="Microsoft YaHei UI" panose="020B0503020204020204" pitchFamily="34" charset="-122"/>
                <a:ea typeface="微软雅黑" panose="020B0503020204020204" pitchFamily="34" charset="-122"/>
                <a:sym typeface="Microsoft YaHei UI" panose="020B0503020204020204" pitchFamily="34" charset="-122"/>
              </a:rPr>
              <a:t>(7-9</a:t>
            </a:r>
            <a:r>
              <a:rPr lang="zh-CN" altLang="en-US" dirty="0">
                <a:latin typeface="Microsoft YaHei UI" panose="020B0503020204020204" pitchFamily="34" charset="-122"/>
                <a:ea typeface="微软雅黑" panose="020B0503020204020204" pitchFamily="34" charset="-122"/>
                <a:sym typeface="Microsoft YaHei UI" panose="020B0503020204020204" pitchFamily="34" charset="-122"/>
              </a:rPr>
              <a:t>月</a:t>
            </a:r>
            <a:r>
              <a:rPr lang="en-US" altLang="zh-CN" dirty="0">
                <a:latin typeface="Microsoft YaHei UI" panose="020B0503020204020204" pitchFamily="34" charset="-122"/>
                <a:ea typeface="微软雅黑" panose="020B0503020204020204" pitchFamily="34" charset="-122"/>
                <a:sym typeface="Microsoft YaHei UI" panose="020B0503020204020204" pitchFamily="34" charset="-122"/>
              </a:rPr>
              <a:t>)</a:t>
            </a:r>
            <a:r>
              <a:rPr lang="zh-CN" altLang="en-US" dirty="0">
                <a:latin typeface="Microsoft YaHei UI" panose="020B0503020204020204" pitchFamily="34" charset="-122"/>
                <a:ea typeface="微软雅黑" panose="020B0503020204020204" pitchFamily="34" charset="-122"/>
                <a:sym typeface="Microsoft YaHei UI" panose="020B0503020204020204" pitchFamily="34" charset="-122"/>
              </a:rPr>
              <a:t>相比</a:t>
            </a:r>
            <a:r>
              <a:rPr lang="en-US" altLang="zh-CN" dirty="0">
                <a:latin typeface="Microsoft YaHei UI" panose="020B0503020204020204" pitchFamily="34" charset="-122"/>
                <a:ea typeface="微软雅黑" panose="020B0503020204020204" pitchFamily="34" charset="-122"/>
                <a:sym typeface="Microsoft YaHei UI" panose="020B0503020204020204" pitchFamily="34" charset="-122"/>
              </a:rPr>
              <a:t>50</a:t>
            </a:r>
            <a:r>
              <a:rPr lang="zh-CN" altLang="en-US" dirty="0">
                <a:latin typeface="Microsoft YaHei UI" panose="020B0503020204020204" pitchFamily="34" charset="-122"/>
                <a:ea typeface="微软雅黑" panose="020B0503020204020204" pitchFamily="34" charset="-122"/>
                <a:sym typeface="Microsoft YaHei UI" panose="020B0503020204020204" pitchFamily="34" charset="-122"/>
              </a:rPr>
              <a:t>颗组合贡献上涨而</a:t>
            </a:r>
            <a:r>
              <a:rPr lang="en-US" altLang="zh-CN" dirty="0">
                <a:latin typeface="Microsoft YaHei UI" panose="020B0503020204020204" pitchFamily="34" charset="-122"/>
                <a:ea typeface="微软雅黑" panose="020B0503020204020204" pitchFamily="34" charset="-122"/>
                <a:sym typeface="Microsoft YaHei UI" panose="020B0503020204020204" pitchFamily="34" charset="-122"/>
              </a:rPr>
              <a:t>150</a:t>
            </a:r>
            <a:r>
              <a:rPr lang="zh-CN" altLang="en-US" dirty="0">
                <a:latin typeface="Microsoft YaHei UI" panose="020B0503020204020204" pitchFamily="34" charset="-122"/>
                <a:ea typeface="微软雅黑" panose="020B0503020204020204" pitchFamily="34" charset="-122"/>
                <a:sym typeface="Microsoft YaHei UI" panose="020B0503020204020204" pitchFamily="34" charset="-122"/>
              </a:rPr>
              <a:t>颗组合</a:t>
            </a:r>
            <a:r>
              <a:rPr lang="en-US" altLang="zh-CN" dirty="0">
                <a:latin typeface="Microsoft YaHei UI" panose="020B0503020204020204" pitchFamily="34" charset="-122"/>
                <a:ea typeface="微软雅黑" panose="020B0503020204020204" pitchFamily="34" charset="-122"/>
                <a:sym typeface="Microsoft YaHei UI" panose="020B0503020204020204" pitchFamily="34" charset="-122"/>
              </a:rPr>
              <a:t>GMV</a:t>
            </a:r>
            <a:r>
              <a:rPr lang="zh-CN" altLang="en-US" dirty="0">
                <a:latin typeface="Microsoft YaHei UI" panose="020B0503020204020204" pitchFamily="34" charset="-122"/>
                <a:ea typeface="微软雅黑" panose="020B0503020204020204" pitchFamily="34" charset="-122"/>
                <a:sym typeface="Microsoft YaHei UI" panose="020B0503020204020204" pitchFamily="34" charset="-122"/>
              </a:rPr>
              <a:t>占比减少；</a:t>
            </a:r>
            <a:endParaRPr lang="en-US" altLang="zh-CN" dirty="0">
              <a:latin typeface="Microsoft YaHei UI" panose="020B0503020204020204" pitchFamily="34" charset="-122"/>
              <a:ea typeface="微软雅黑" panose="020B0503020204020204" pitchFamily="34" charset="-122"/>
              <a:sym typeface="Microsoft YaHei UI" panose="020B0503020204020204" pitchFamily="34" charset="-122"/>
            </a:endParaRPr>
          </a:p>
          <a:p>
            <a:pPr>
              <a:lnSpc>
                <a:spcPct val="100000"/>
              </a:lnSpc>
            </a:pPr>
            <a:endParaRPr lang="x-none" dirty="0">
              <a:latin typeface="Microsoft YaHei UI" panose="020B0503020204020204" pitchFamily="34" charset="-122"/>
              <a:ea typeface="微软雅黑" panose="020B0503020204020204" pitchFamily="34" charset="-122"/>
              <a:sym typeface="Microsoft YaHei UI" panose="020B0503020204020204" pitchFamily="34" charset="-122"/>
            </a:endParaRPr>
          </a:p>
        </p:txBody>
      </p:sp>
      <p:sp>
        <p:nvSpPr>
          <p:cNvPr id="4" name="Text Placeholder 3">
            <a:extLst>
              <a:ext uri="{FF2B5EF4-FFF2-40B4-BE49-F238E27FC236}">
                <a16:creationId xmlns:a16="http://schemas.microsoft.com/office/drawing/2014/main" id="{89F18425-8334-4F47-935E-227362917175}"/>
              </a:ext>
            </a:extLst>
          </p:cNvPr>
          <p:cNvSpPr>
            <a:spLocks noGrp="1"/>
          </p:cNvSpPr>
          <p:nvPr>
            <p:ph type="body" sz="quarter" idx="11"/>
          </p:nvPr>
        </p:nvSpPr>
        <p:spPr/>
        <p:txBody>
          <a:bodyPr/>
          <a:lstStyle/>
          <a:p>
            <a:r>
              <a:rPr>
                <a:latin typeface="Microsoft YaHei UI" panose="020B0503020204020204" pitchFamily="34" charset="-122"/>
                <a:ea typeface="微软雅黑" panose="020B0503020204020204" pitchFamily="34" charset="-122"/>
                <a:sym typeface="Microsoft YaHei UI" panose="020B0503020204020204" pitchFamily="34" charset="-122"/>
              </a:rPr>
              <a:t>数据来源：生意参谋</a:t>
            </a:r>
          </a:p>
          <a:p>
            <a:r>
              <a:rPr>
                <a:latin typeface="Microsoft YaHei UI" panose="020B0503020204020204" pitchFamily="34" charset="-122"/>
                <a:ea typeface="微软雅黑" panose="020B0503020204020204" pitchFamily="34" charset="-122"/>
                <a:sym typeface="Microsoft YaHei UI" panose="020B0503020204020204" pitchFamily="34" charset="-122"/>
              </a:rPr>
              <a:t>时间维度：2023.12</a:t>
            </a:r>
          </a:p>
        </p:txBody>
      </p:sp>
      <p:graphicFrame>
        <p:nvGraphicFramePr>
          <p:cNvPr id="5" name="表格 10">
            <a:extLst>
              <a:ext uri="{FF2B5EF4-FFF2-40B4-BE49-F238E27FC236}">
                <a16:creationId xmlns:a16="http://schemas.microsoft.com/office/drawing/2014/main" id="{28D6150F-6F76-9D41-8690-F78B20EF45AA}"/>
              </a:ext>
            </a:extLst>
          </p:cNvPr>
          <p:cNvGraphicFramePr>
            <a:graphicFrameLocks noGrp="1"/>
          </p:cNvGraphicFramePr>
          <p:nvPr>
            <p:extLst/>
          </p:nvPr>
        </p:nvGraphicFramePr>
        <p:xfrm>
          <a:off x="5868140" y="2143457"/>
          <a:ext cx="5785076" cy="4056200"/>
        </p:xfrm>
        <a:graphic>
          <a:graphicData uri="http://schemas.openxmlformats.org/drawingml/2006/table">
            <a:tbl>
              <a:tblPr>
                <a:tableStyleId>{EB344D84-9AFB-497E-A393-DC336BA19D2E}</a:tableStyleId>
              </a:tblPr>
              <a:tblGrid>
                <a:gridCol w="299827">
                  <a:extLst>
                    <a:ext uri="{9D8B030D-6E8A-4147-A177-3AD203B41FA5}">
                      <a16:colId xmlns:a16="http://schemas.microsoft.com/office/drawing/2014/main" val="1843692778"/>
                    </a:ext>
                  </a:extLst>
                </a:gridCol>
                <a:gridCol w="1293057">
                  <a:extLst>
                    <a:ext uri="{9D8B030D-6E8A-4147-A177-3AD203B41FA5}">
                      <a16:colId xmlns:a16="http://schemas.microsoft.com/office/drawing/2014/main" val="1143354059"/>
                    </a:ext>
                  </a:extLst>
                </a:gridCol>
                <a:gridCol w="500638">
                  <a:extLst>
                    <a:ext uri="{9D8B030D-6E8A-4147-A177-3AD203B41FA5}">
                      <a16:colId xmlns:a16="http://schemas.microsoft.com/office/drawing/2014/main" val="1889047035"/>
                    </a:ext>
                  </a:extLst>
                </a:gridCol>
                <a:gridCol w="751328">
                  <a:extLst>
                    <a:ext uri="{9D8B030D-6E8A-4147-A177-3AD203B41FA5}">
                      <a16:colId xmlns:a16="http://schemas.microsoft.com/office/drawing/2014/main" val="604637485"/>
                    </a:ext>
                  </a:extLst>
                </a:gridCol>
                <a:gridCol w="721159">
                  <a:extLst>
                    <a:ext uri="{9D8B030D-6E8A-4147-A177-3AD203B41FA5}">
                      <a16:colId xmlns:a16="http://schemas.microsoft.com/office/drawing/2014/main" val="1072691242"/>
                    </a:ext>
                  </a:extLst>
                </a:gridCol>
                <a:gridCol w="512830">
                  <a:extLst>
                    <a:ext uri="{9D8B030D-6E8A-4147-A177-3AD203B41FA5}">
                      <a16:colId xmlns:a16="http://schemas.microsoft.com/office/drawing/2014/main" val="174343684"/>
                    </a:ext>
                  </a:extLst>
                </a:gridCol>
                <a:gridCol w="512830">
                  <a:extLst>
                    <a:ext uri="{9D8B030D-6E8A-4147-A177-3AD203B41FA5}">
                      <a16:colId xmlns:a16="http://schemas.microsoft.com/office/drawing/2014/main" val="2345038053"/>
                    </a:ext>
                  </a:extLst>
                </a:gridCol>
                <a:gridCol w="512830">
                  <a:extLst>
                    <a:ext uri="{9D8B030D-6E8A-4147-A177-3AD203B41FA5}">
                      <a16:colId xmlns:a16="http://schemas.microsoft.com/office/drawing/2014/main" val="348383053"/>
                    </a:ext>
                  </a:extLst>
                </a:gridCol>
                <a:gridCol w="680577">
                  <a:extLst>
                    <a:ext uri="{9D8B030D-6E8A-4147-A177-3AD203B41FA5}">
                      <a16:colId xmlns:a16="http://schemas.microsoft.com/office/drawing/2014/main" val="2250909023"/>
                    </a:ext>
                  </a:extLst>
                </a:gridCol>
              </a:tblGrid>
              <a:tr h="361300">
                <a:tc>
                  <a:txBody>
                    <a:bodyPr/>
                    <a:lstStyle/>
                    <a:p>
                      <a:pPr algn="ctr" fontAlgn="ctr"/>
                      <a:r>
                        <a:rPr lang="zh-CN" altLang="en-US" sz="1100" b="1" u="none" strike="noStrike" dirty="0">
                          <a:solidFill>
                            <a:schemeClr val="accent2">
                              <a:lumMod val="50000"/>
                            </a:schemeClr>
                          </a:solidFill>
                          <a:effectLst/>
                          <a:latin typeface="Microsoft YaHei UI" panose="020B0503020204020204" pitchFamily="34" charset="-122"/>
                          <a:ea typeface="微软雅黑" panose="020B0503020204020204" pitchFamily="34" charset="-122"/>
                          <a:sym typeface="Microsoft YaHei UI" panose="020B0503020204020204" pitchFamily="34" charset="-122"/>
                        </a:rPr>
                        <a:t>排名</a:t>
                      </a:r>
                      <a:endParaRPr lang="zh-CN" altLang="en-US" sz="1100" b="1" i="0" u="none" strike="noStrike" dirty="0">
                        <a:solidFill>
                          <a:schemeClr val="accent2">
                            <a:lumMod val="50000"/>
                          </a:schemeClr>
                        </a:solidFill>
                        <a:effectLst/>
                        <a:latin typeface="Microsoft YaHei UI" panose="020B0503020204020204" pitchFamily="34" charset="-122"/>
                        <a:ea typeface="微软雅黑" panose="020B0503020204020204" pitchFamily="34" charset="-122"/>
                        <a:sym typeface="Microsoft YaHei UI" panose="020B0503020204020204" pitchFamily="34" charset="-122"/>
                      </a:endParaRPr>
                    </a:p>
                  </a:txBody>
                  <a:tcPr marL="5326" marR="5326" marT="5326" marB="0" anchor="ctr">
                    <a:lnL>
                      <a:noFill/>
                    </a:lnL>
                    <a:lnR>
                      <a:noFill/>
                    </a:lnR>
                    <a:lnT w="25400" cmpd="sng">
                      <a:noFill/>
                    </a:lnT>
                    <a:lnB>
                      <a:noFill/>
                    </a:lnB>
                    <a:lnTlToBr w="12700" cmpd="sng">
                      <a:noFill/>
                      <a:prstDash val="solid"/>
                    </a:lnTlToBr>
                    <a:lnBlToTr w="12700" cmpd="sng">
                      <a:noFill/>
                      <a:prstDash val="solid"/>
                    </a:lnBlToTr>
                    <a:solidFill>
                      <a:schemeClr val="accent2">
                        <a:lumMod val="60000"/>
                        <a:lumOff val="40000"/>
                      </a:schemeClr>
                    </a:solidFill>
                  </a:tcPr>
                </a:tc>
                <a:tc>
                  <a:txBody>
                    <a:bodyPr/>
                    <a:lstStyle/>
                    <a:p>
                      <a:pPr algn="ctr" fontAlgn="ctr"/>
                      <a:r>
                        <a:rPr lang="en-US" sz="1100" b="1" u="none" strike="noStrike" dirty="0">
                          <a:solidFill>
                            <a:schemeClr val="accent2">
                              <a:lumMod val="50000"/>
                            </a:schemeClr>
                          </a:solidFill>
                          <a:effectLst/>
                          <a:latin typeface="Microsoft YaHei UI" panose="020B0503020204020204" pitchFamily="34" charset="-122"/>
                          <a:ea typeface="微软雅黑" panose="020B0503020204020204" pitchFamily="34" charset="-122"/>
                          <a:sym typeface="Microsoft YaHei UI" panose="020B0503020204020204" pitchFamily="34" charset="-122"/>
                        </a:rPr>
                        <a:t>TOP5</a:t>
                      </a:r>
                      <a:r>
                        <a:rPr lang="zh-CN" altLang="en-US" sz="1100" b="1" u="none" strike="noStrike" dirty="0">
                          <a:solidFill>
                            <a:schemeClr val="accent2">
                              <a:lumMod val="50000"/>
                            </a:schemeClr>
                          </a:solidFill>
                          <a:effectLst/>
                          <a:latin typeface="Microsoft YaHei UI" panose="020B0503020204020204" pitchFamily="34" charset="-122"/>
                          <a:ea typeface="微软雅黑" panose="020B0503020204020204" pitchFamily="34" charset="-122"/>
                          <a:sym typeface="Microsoft YaHei UI" panose="020B0503020204020204" pitchFamily="34" charset="-122"/>
                        </a:rPr>
                        <a:t>单品</a:t>
                      </a:r>
                      <a:endParaRPr lang="zh-CN" altLang="en-US" sz="1100" b="1" i="0" u="none" strike="noStrike" dirty="0">
                        <a:solidFill>
                          <a:schemeClr val="accent2">
                            <a:lumMod val="50000"/>
                          </a:schemeClr>
                        </a:solidFill>
                        <a:effectLst/>
                        <a:latin typeface="Microsoft YaHei UI" panose="020B0503020204020204" pitchFamily="34" charset="-122"/>
                        <a:ea typeface="微软雅黑" panose="020B0503020204020204" pitchFamily="34" charset="-122"/>
                        <a:sym typeface="Microsoft YaHei UI" panose="020B0503020204020204" pitchFamily="34" charset="-122"/>
                      </a:endParaRPr>
                    </a:p>
                  </a:txBody>
                  <a:tcPr marL="5326" marR="5326" marT="5326" marB="0" anchor="ctr">
                    <a:lnL>
                      <a:noFill/>
                    </a:lnL>
                    <a:lnR>
                      <a:noFill/>
                    </a:lnR>
                    <a:lnT w="25400" cmpd="sng">
                      <a:noFill/>
                    </a:lnT>
                    <a:lnB>
                      <a:noFill/>
                    </a:lnB>
                    <a:lnTlToBr w="12700" cmpd="sng">
                      <a:noFill/>
                      <a:prstDash val="solid"/>
                    </a:lnTlToBr>
                    <a:lnBlToTr w="12700" cmpd="sng">
                      <a:noFill/>
                      <a:prstDash val="solid"/>
                    </a:lnBlToTr>
                    <a:solidFill>
                      <a:schemeClr val="accent2">
                        <a:lumMod val="60000"/>
                        <a:lumOff val="40000"/>
                      </a:schemeClr>
                    </a:solidFill>
                  </a:tcPr>
                </a:tc>
                <a:tc gridSpan="2">
                  <a:txBody>
                    <a:bodyPr/>
                    <a:lstStyle/>
                    <a:p>
                      <a:pPr algn="ctr" fontAlgn="ctr"/>
                      <a:r>
                        <a:rPr lang="zh-CN" altLang="en-US" sz="1100" b="1" i="0" u="none" strike="noStrike" dirty="0">
                          <a:solidFill>
                            <a:schemeClr val="accent2">
                              <a:lumMod val="50000"/>
                            </a:schemeClr>
                          </a:solidFill>
                          <a:effectLst/>
                          <a:latin typeface="Microsoft YaHei UI" panose="020B0503020204020204" pitchFamily="34" charset="-122"/>
                          <a:ea typeface="微软雅黑" panose="020B0503020204020204" pitchFamily="34" charset="-122"/>
                          <a:sym typeface="Microsoft YaHei UI" panose="020B0503020204020204" pitchFamily="34" charset="-122"/>
                        </a:rPr>
                        <a:t>胶囊颗数</a:t>
                      </a:r>
                    </a:p>
                  </a:txBody>
                  <a:tcPr marL="5326" marR="5326" marT="5326" marB="0" anchor="ctr">
                    <a:lnL>
                      <a:noFill/>
                    </a:lnL>
                    <a:lnR>
                      <a:noFill/>
                    </a:lnR>
                    <a:lnT w="25400" cmpd="sng">
                      <a:noFill/>
                    </a:lnT>
                    <a:lnB>
                      <a:noFill/>
                    </a:lnB>
                    <a:lnTlToBr w="12700" cmpd="sng">
                      <a:noFill/>
                      <a:prstDash val="solid"/>
                    </a:lnTlToBr>
                    <a:lnBlToTr w="12700" cmpd="sng">
                      <a:noFill/>
                      <a:prstDash val="solid"/>
                    </a:lnBlToTr>
                    <a:solidFill>
                      <a:schemeClr val="accent2">
                        <a:lumMod val="60000"/>
                        <a:lumOff val="40000"/>
                      </a:schemeClr>
                    </a:solidFill>
                  </a:tcPr>
                </a:tc>
                <a:tc hMerge="1">
                  <a:txBody>
                    <a:bodyPr/>
                    <a:lstStyle/>
                    <a:p>
                      <a:pPr algn="ctr" fontAlgn="ctr"/>
                      <a:endParaRPr lang="zh-CN" altLang="en-US" sz="1400" b="1" i="0" u="none" strike="noStrike" dirty="0">
                        <a:solidFill>
                          <a:schemeClr val="accent2">
                            <a:lumMod val="50000"/>
                          </a:schemeClr>
                        </a:solidFill>
                        <a:effectLst/>
                        <a:latin typeface="+mn-ea"/>
                        <a:ea typeface="+mn-ea"/>
                      </a:endParaRPr>
                    </a:p>
                  </a:txBody>
                  <a:tcPr marL="5326" marR="5326" marT="5326" marB="0" anchor="ctr">
                    <a:solidFill>
                      <a:schemeClr val="accent2">
                        <a:lumMod val="60000"/>
                        <a:lumOff val="4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zh-CN" altLang="en-US" sz="1100" b="1" i="0" u="none" strike="noStrike" dirty="0">
                          <a:solidFill>
                            <a:schemeClr val="accent2">
                              <a:lumMod val="50000"/>
                            </a:schemeClr>
                          </a:solidFill>
                          <a:effectLst/>
                          <a:latin typeface="Microsoft YaHei UI" panose="020B0503020204020204" pitchFamily="34" charset="-122"/>
                          <a:ea typeface="微软雅黑" panose="020B0503020204020204" pitchFamily="34" charset="-122"/>
                          <a:sym typeface="Microsoft YaHei UI" panose="020B0503020204020204" pitchFamily="34" charset="-122"/>
                        </a:rPr>
                        <a:t>成交金额</a:t>
                      </a:r>
                      <a:endParaRPr lang="en-US" altLang="zh-CN" sz="1100" b="1" i="0" u="none" strike="noStrike" dirty="0">
                        <a:solidFill>
                          <a:schemeClr val="accent2">
                            <a:lumMod val="50000"/>
                          </a:schemeClr>
                        </a:solidFill>
                        <a:effectLst/>
                        <a:latin typeface="Microsoft YaHei UI" panose="020B0503020204020204" pitchFamily="34" charset="-122"/>
                        <a:ea typeface="微软雅黑" panose="020B0503020204020204" pitchFamily="34" charset="-122"/>
                        <a:sym typeface="Microsoft YaHei UI" panose="020B0503020204020204" pitchFamily="34" charset="-122"/>
                      </a:endParaRPr>
                    </a:p>
                  </a:txBody>
                  <a:tcPr marL="5326" marR="5326" marT="5326" marB="0" anchor="ctr">
                    <a:lnL>
                      <a:noFill/>
                    </a:lnL>
                    <a:lnR>
                      <a:noFill/>
                    </a:lnR>
                    <a:lnT w="25400" cmpd="sng">
                      <a:noFill/>
                    </a:lnT>
                    <a:lnB>
                      <a:noFill/>
                    </a:lnB>
                    <a:lnTlToBr w="12700" cmpd="sng">
                      <a:noFill/>
                      <a:prstDash val="solid"/>
                    </a:lnTlToBr>
                    <a:lnBlToTr w="12700" cmpd="sng">
                      <a:noFill/>
                      <a:prstDash val="solid"/>
                    </a:lnBlToTr>
                    <a:solidFill>
                      <a:schemeClr val="accent2">
                        <a:lumMod val="60000"/>
                        <a:lumOff val="40000"/>
                      </a:schemeClr>
                    </a:solidFill>
                  </a:tcPr>
                </a:tc>
                <a:tc>
                  <a:txBody>
                    <a:bodyPr/>
                    <a:lstStyle/>
                    <a:p>
                      <a:pPr algn="ctr" fontAlgn="ctr"/>
                      <a:r>
                        <a:rPr lang="zh-CN" altLang="en-US" sz="1100" b="1" i="0" u="none" strike="noStrike" dirty="0">
                          <a:solidFill>
                            <a:schemeClr val="accent2">
                              <a:lumMod val="50000"/>
                            </a:schemeClr>
                          </a:solidFill>
                          <a:effectLst/>
                          <a:latin typeface="Microsoft YaHei UI" panose="020B0503020204020204" pitchFamily="34" charset="-122"/>
                          <a:ea typeface="微软雅黑" panose="020B0503020204020204" pitchFamily="34" charset="-122"/>
                          <a:sym typeface="Microsoft YaHei UI" panose="020B0503020204020204" pitchFamily="34" charset="-122"/>
                        </a:rPr>
                        <a:t>客单价</a:t>
                      </a:r>
                      <a:endParaRPr lang="en-US" sz="1100" b="1" i="0" u="none" strike="noStrike" dirty="0">
                        <a:solidFill>
                          <a:schemeClr val="accent2">
                            <a:lumMod val="50000"/>
                          </a:schemeClr>
                        </a:solidFill>
                        <a:effectLst/>
                        <a:latin typeface="Microsoft YaHei UI" panose="020B0503020204020204" pitchFamily="34" charset="-122"/>
                        <a:ea typeface="微软雅黑" panose="020B0503020204020204" pitchFamily="34" charset="-122"/>
                        <a:sym typeface="Microsoft YaHei UI" panose="020B0503020204020204" pitchFamily="34" charset="-122"/>
                      </a:endParaRPr>
                    </a:p>
                  </a:txBody>
                  <a:tcPr marL="5326" marR="5326" marT="5326" marB="0" anchor="ctr">
                    <a:lnL>
                      <a:noFill/>
                    </a:lnL>
                    <a:lnR>
                      <a:noFill/>
                    </a:lnR>
                    <a:lnT w="25400" cmpd="sng">
                      <a:noFill/>
                    </a:lnT>
                    <a:lnB>
                      <a:noFill/>
                    </a:lnB>
                    <a:lnTlToBr w="12700" cmpd="sng">
                      <a:noFill/>
                      <a:prstDash val="solid"/>
                    </a:lnTlToBr>
                    <a:lnBlToTr w="12700" cmpd="sng">
                      <a:noFill/>
                      <a:prstDash val="solid"/>
                    </a:lnBlToTr>
                    <a:solidFill>
                      <a:schemeClr val="accent2">
                        <a:lumMod val="60000"/>
                        <a:lumOff val="40000"/>
                      </a:schemeClr>
                    </a:solidFill>
                  </a:tcPr>
                </a:tc>
                <a:tc>
                  <a:txBody>
                    <a:bodyPr/>
                    <a:lstStyle/>
                    <a:p>
                      <a:pPr algn="ctr" fontAlgn="ctr"/>
                      <a:r>
                        <a:rPr lang="zh-CN" altLang="en-US" sz="1100" b="1" i="0" u="none" strike="noStrike" dirty="0">
                          <a:solidFill>
                            <a:schemeClr val="accent2">
                              <a:lumMod val="50000"/>
                            </a:schemeClr>
                          </a:solidFill>
                          <a:effectLst/>
                          <a:latin typeface="Microsoft YaHei UI" panose="020B0503020204020204" pitchFamily="34" charset="-122"/>
                          <a:ea typeface="微软雅黑" panose="020B0503020204020204" pitchFamily="34" charset="-122"/>
                          <a:sym typeface="Microsoft YaHei UI" panose="020B0503020204020204" pitchFamily="34" charset="-122"/>
                        </a:rPr>
                        <a:t>件单价</a:t>
                      </a:r>
                      <a:endParaRPr lang="en-US" sz="1100" b="1" i="0" u="none" strike="noStrike" dirty="0">
                        <a:solidFill>
                          <a:schemeClr val="accent2">
                            <a:lumMod val="50000"/>
                          </a:schemeClr>
                        </a:solidFill>
                        <a:effectLst/>
                        <a:latin typeface="Microsoft YaHei UI" panose="020B0503020204020204" pitchFamily="34" charset="-122"/>
                        <a:ea typeface="微软雅黑" panose="020B0503020204020204" pitchFamily="34" charset="-122"/>
                        <a:sym typeface="Microsoft YaHei UI" panose="020B0503020204020204" pitchFamily="34" charset="-122"/>
                      </a:endParaRPr>
                    </a:p>
                  </a:txBody>
                  <a:tcPr marL="5326" marR="5326" marT="5326" marB="0" anchor="ctr">
                    <a:lnL>
                      <a:noFill/>
                    </a:lnL>
                    <a:lnR>
                      <a:noFill/>
                    </a:lnR>
                    <a:lnT w="25400" cmpd="sng">
                      <a:noFill/>
                    </a:lnT>
                    <a:lnB>
                      <a:noFill/>
                    </a:lnB>
                    <a:lnTlToBr w="12700" cmpd="sng">
                      <a:noFill/>
                      <a:prstDash val="solid"/>
                    </a:lnTlToBr>
                    <a:lnBlToTr w="12700" cmpd="sng">
                      <a:noFill/>
                      <a:prstDash val="solid"/>
                    </a:lnBlToTr>
                    <a:solidFill>
                      <a:schemeClr val="accent2">
                        <a:lumMod val="60000"/>
                        <a:lumOff val="40000"/>
                      </a:schemeClr>
                    </a:solidFill>
                  </a:tcPr>
                </a:tc>
                <a:tc>
                  <a:txBody>
                    <a:bodyPr/>
                    <a:lstStyle/>
                    <a:p>
                      <a:pPr algn="ctr" fontAlgn="ctr"/>
                      <a:r>
                        <a:rPr lang="zh-CN" altLang="en-US" sz="1100" b="1" i="0" u="none" strike="noStrike" dirty="0">
                          <a:solidFill>
                            <a:schemeClr val="accent2">
                              <a:lumMod val="50000"/>
                            </a:schemeClr>
                          </a:solidFill>
                          <a:effectLst/>
                          <a:latin typeface="Microsoft YaHei UI" panose="020B0503020204020204" pitchFamily="34" charset="-122"/>
                          <a:ea typeface="微软雅黑" panose="020B0503020204020204" pitchFamily="34" charset="-122"/>
                          <a:sym typeface="Microsoft YaHei UI" panose="020B0503020204020204" pitchFamily="34" charset="-122"/>
                        </a:rPr>
                        <a:t>人均</a:t>
                      </a:r>
                      <a:endParaRPr lang="en-US" altLang="zh-CN" sz="1100" b="1" i="0" u="none" strike="noStrike" dirty="0">
                        <a:solidFill>
                          <a:schemeClr val="accent2">
                            <a:lumMod val="50000"/>
                          </a:schemeClr>
                        </a:solidFill>
                        <a:effectLst/>
                        <a:latin typeface="Microsoft YaHei UI" panose="020B0503020204020204" pitchFamily="34" charset="-122"/>
                        <a:ea typeface="微软雅黑" panose="020B0503020204020204" pitchFamily="34" charset="-122"/>
                        <a:sym typeface="Microsoft YaHei UI" panose="020B0503020204020204" pitchFamily="34" charset="-122"/>
                      </a:endParaRPr>
                    </a:p>
                    <a:p>
                      <a:pPr algn="ctr" fontAlgn="ctr"/>
                      <a:r>
                        <a:rPr lang="zh-CN" altLang="en-US" sz="1100" b="1" i="0" u="none" strike="noStrike" dirty="0">
                          <a:solidFill>
                            <a:schemeClr val="accent2">
                              <a:lumMod val="50000"/>
                            </a:schemeClr>
                          </a:solidFill>
                          <a:effectLst/>
                          <a:latin typeface="Microsoft YaHei UI" panose="020B0503020204020204" pitchFamily="34" charset="-122"/>
                          <a:ea typeface="微软雅黑" panose="020B0503020204020204" pitchFamily="34" charset="-122"/>
                          <a:sym typeface="Microsoft YaHei UI" panose="020B0503020204020204" pitchFamily="34" charset="-122"/>
                        </a:rPr>
                        <a:t>购买量</a:t>
                      </a:r>
                      <a:endParaRPr lang="en-US" sz="1100" b="1" i="0" u="none" strike="noStrike" dirty="0">
                        <a:solidFill>
                          <a:schemeClr val="accent2">
                            <a:lumMod val="50000"/>
                          </a:schemeClr>
                        </a:solidFill>
                        <a:effectLst/>
                        <a:latin typeface="Microsoft YaHei UI" panose="020B0503020204020204" pitchFamily="34" charset="-122"/>
                        <a:ea typeface="微软雅黑" panose="020B0503020204020204" pitchFamily="34" charset="-122"/>
                        <a:sym typeface="Microsoft YaHei UI" panose="020B0503020204020204" pitchFamily="34" charset="-122"/>
                      </a:endParaRPr>
                    </a:p>
                  </a:txBody>
                  <a:tcPr marL="5326" marR="5326" marT="5326" marB="0" anchor="ctr">
                    <a:lnL>
                      <a:noFill/>
                    </a:lnL>
                    <a:lnR>
                      <a:noFill/>
                    </a:lnR>
                    <a:lnT w="25400" cmpd="sng">
                      <a:noFill/>
                    </a:lnT>
                    <a:lnB>
                      <a:noFill/>
                    </a:lnB>
                    <a:lnTlToBr w="12700" cmpd="sng">
                      <a:noFill/>
                      <a:prstDash val="solid"/>
                    </a:lnTlToBr>
                    <a:lnBlToTr w="12700" cmpd="sng">
                      <a:noFill/>
                      <a:prstDash val="solid"/>
                    </a:lnBlToTr>
                    <a:solidFill>
                      <a:schemeClr val="accent2">
                        <a:lumMod val="60000"/>
                        <a:lumOff val="40000"/>
                      </a:schemeClr>
                    </a:solidFill>
                  </a:tcPr>
                </a:tc>
                <a:tc>
                  <a:txBody>
                    <a:bodyPr/>
                    <a:lstStyle/>
                    <a:p>
                      <a:pPr algn="ctr" fontAlgn="ctr"/>
                      <a:r>
                        <a:rPr lang="en-US" altLang="zh-CN" sz="1100" b="1" i="0" u="none" strike="noStrike" dirty="0">
                          <a:solidFill>
                            <a:schemeClr val="accent2">
                              <a:lumMod val="50000"/>
                            </a:schemeClr>
                          </a:solidFill>
                          <a:effectLst/>
                          <a:latin typeface="Microsoft YaHei UI" panose="020B0503020204020204" pitchFamily="34" charset="-122"/>
                          <a:ea typeface="微软雅黑" panose="020B0503020204020204" pitchFamily="34" charset="-122"/>
                          <a:sym typeface="Microsoft YaHei UI" panose="020B0503020204020204" pitchFamily="34" charset="-122"/>
                        </a:rPr>
                        <a:t>GMV</a:t>
                      </a:r>
                      <a:r>
                        <a:rPr lang="zh-CN" altLang="en-US" sz="1100" b="1" i="0" u="none" strike="noStrike" dirty="0">
                          <a:solidFill>
                            <a:schemeClr val="accent2">
                              <a:lumMod val="50000"/>
                            </a:schemeClr>
                          </a:solidFill>
                          <a:effectLst/>
                          <a:latin typeface="Microsoft YaHei UI" panose="020B0503020204020204" pitchFamily="34" charset="-122"/>
                          <a:ea typeface="微软雅黑" panose="020B0503020204020204" pitchFamily="34" charset="-122"/>
                          <a:sym typeface="Microsoft YaHei UI" panose="020B0503020204020204" pitchFamily="34" charset="-122"/>
                        </a:rPr>
                        <a:t>占比</a:t>
                      </a:r>
                      <a:endParaRPr lang="en-US" sz="1100" b="1" i="0" u="none" strike="noStrike" dirty="0">
                        <a:solidFill>
                          <a:schemeClr val="accent2">
                            <a:lumMod val="50000"/>
                          </a:schemeClr>
                        </a:solidFill>
                        <a:effectLst/>
                        <a:latin typeface="Microsoft YaHei UI" panose="020B0503020204020204" pitchFamily="34" charset="-122"/>
                        <a:ea typeface="微软雅黑" panose="020B0503020204020204" pitchFamily="34" charset="-122"/>
                        <a:sym typeface="Microsoft YaHei UI" panose="020B0503020204020204" pitchFamily="34" charset="-122"/>
                      </a:endParaRPr>
                    </a:p>
                  </a:txBody>
                  <a:tcPr marL="5326" marR="5326" marT="5326" marB="0" anchor="ctr">
                    <a:lnL>
                      <a:noFill/>
                    </a:lnL>
                    <a:lnR>
                      <a:noFill/>
                    </a:lnR>
                    <a:lnT w="25400" cmpd="sng">
                      <a:noFill/>
                    </a:lnT>
                    <a:lnB>
                      <a:noFill/>
                    </a:lnB>
                    <a:lnTlToBr w="12700" cmpd="sng">
                      <a:noFill/>
                      <a:prstDash val="solid"/>
                    </a:lnTlToBr>
                    <a:lnBlToTr w="12700" cmpd="sng">
                      <a:noFill/>
                      <a:prstDash val="solid"/>
                    </a:lnBlToTr>
                    <a:solidFill>
                      <a:schemeClr val="accent2">
                        <a:lumMod val="60000"/>
                        <a:lumOff val="40000"/>
                      </a:schemeClr>
                    </a:solidFill>
                  </a:tcPr>
                </a:tc>
                <a:extLst>
                  <a:ext uri="{0D108BD9-81ED-4DB2-BD59-A6C34878D82A}">
                    <a16:rowId xmlns:a16="http://schemas.microsoft.com/office/drawing/2014/main" val="1851805531"/>
                  </a:ext>
                </a:extLst>
              </a:tr>
              <a:tr h="738980">
                <a:tc>
                  <a:txBody>
                    <a:bodyPr/>
                    <a:lstStyle/>
                    <a:p>
                      <a:pPr algn="ctr" fontAlgn="ctr"/>
                      <a:r>
                        <a:rPr lang="en-US" altLang="zh-CN" sz="1000" u="none" strike="noStrike" dirty="0">
                          <a:effectLst/>
                          <a:latin typeface="Microsoft YaHei UI" panose="020B0503020204020204" pitchFamily="34" charset="-122"/>
                          <a:ea typeface="微软雅黑" panose="020B0503020204020204" pitchFamily="34" charset="-122"/>
                          <a:sym typeface="Microsoft YaHei UI" panose="020B0503020204020204" pitchFamily="34" charset="-122"/>
                        </a:rPr>
                        <a:t>1</a:t>
                      </a:r>
                      <a:endParaRPr lang="en-US" altLang="zh-CN" sz="1000" b="0" i="0" u="none" strike="noStrike" dirty="0">
                        <a:solidFill>
                          <a:srgbClr val="000000"/>
                        </a:solidFill>
                        <a:effectLst/>
                        <a:latin typeface="Microsoft YaHei UI" panose="020B0503020204020204" pitchFamily="34" charset="-122"/>
                        <a:ea typeface="微软雅黑" panose="020B0503020204020204" pitchFamily="34" charset="-122"/>
                        <a:sym typeface="Microsoft YaHei UI" panose="020B0503020204020204" pitchFamily="34" charset="-122"/>
                      </a:endParaRPr>
                    </a:p>
                  </a:txBody>
                  <a:tcPr marL="5326" marR="5326" marT="5326"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dirty="0">
                          <a:solidFill>
                            <a:srgbClr val="000000"/>
                          </a:solidFill>
                          <a:effectLst/>
                          <a:latin typeface="Microsoft YaHei UI" panose="020B0503020204020204" pitchFamily="34" charset="-122"/>
                          <a:ea typeface="微软雅黑" panose="020B0503020204020204" pitchFamily="34" charset="-122"/>
                          <a:sym typeface="Microsoft YaHei UI" panose="020B0503020204020204" pitchFamily="34" charset="-122"/>
                        </a:rPr>
                        <a:t>NESPRESSO雀巢胶囊咖啡 瑞士原装进口美式浓缩黑咖啡套装50颗装</a:t>
                      </a:r>
                      <a:endParaRPr lang="zh-CN" altLang="en-US" sz="1050" b="0" i="0" u="none" strike="noStrike" dirty="0">
                        <a:solidFill>
                          <a:srgbClr val="000000"/>
                        </a:solidFill>
                        <a:effectLst/>
                        <a:latin typeface="Microsoft YaHei UI" panose="020B0503020204020204" pitchFamily="34" charset="-122"/>
                        <a:ea typeface="微软雅黑" panose="020B0503020204020204" pitchFamily="34" charset="-122"/>
                        <a:sym typeface="Microsoft YaHei UI" panose="020B0503020204020204" pitchFamily="34" charset="-122"/>
                      </a:endParaRP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Microsoft YaHei UI" panose="020B0503020204020204" pitchFamily="34" charset="-122"/>
                          <a:ea typeface="微软雅黑" panose="020B0503020204020204" pitchFamily="34" charset="-122"/>
                          <a:sym typeface="Microsoft YaHei UI" panose="020B0503020204020204" pitchFamily="34" charset="-122"/>
                        </a:rPr>
                        <a:t>50</a:t>
                      </a:r>
                    </a:p>
                  </a:txBody>
                  <a:tcPr marL="6350" marR="6350" marT="635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dirty="0">
                          <a:solidFill>
                            <a:srgbClr val="000000"/>
                          </a:solidFill>
                          <a:effectLst/>
                          <a:latin typeface="Microsoft YaHei UI" panose="020B0503020204020204" pitchFamily="34" charset="-122"/>
                          <a:ea typeface="微软雅黑" panose="020B0503020204020204" pitchFamily="34" charset="-122"/>
                          <a:sym typeface="Microsoft YaHei UI" panose="020B0503020204020204" pitchFamily="34" charset="-122"/>
                        </a:rPr>
                        <a:t>50</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dirty="0">
                          <a:solidFill>
                            <a:srgbClr val="000000"/>
                          </a:solidFill>
                          <a:effectLst/>
                          <a:latin typeface="Microsoft YaHei UI" panose="020B0503020204020204" pitchFamily="34" charset="-122"/>
                          <a:ea typeface="微软雅黑" panose="020B0503020204020204" pitchFamily="34" charset="-122"/>
                          <a:sym typeface="Microsoft YaHei UI" panose="020B0503020204020204" pitchFamily="34" charset="-122"/>
                        </a:rPr>
                        <a:t>1,061,517</a:t>
                      </a:r>
                      <a:endParaRPr lang="en-US" altLang="zh-CN" sz="1000" b="0" i="0" u="none" strike="noStrike" kern="1200" dirty="0">
                        <a:solidFill>
                          <a:srgbClr val="C00000"/>
                        </a:solidFill>
                        <a:effectLst/>
                        <a:latin typeface="Microsoft YaHei UI" panose="020B0503020204020204" pitchFamily="34" charset="-122"/>
                        <a:ea typeface="微软雅黑" panose="020B0503020204020204" pitchFamily="34" charset="-122"/>
                        <a:cs typeface="+mn-cs"/>
                        <a:sym typeface="Microsoft YaHei UI" panose="020B0503020204020204" pitchFamily="34" charset="-122"/>
                      </a:endParaRP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dirty="0">
                          <a:solidFill>
                            <a:srgbClr val="000000"/>
                          </a:solidFill>
                          <a:effectLst/>
                          <a:latin typeface="Microsoft YaHei UI" panose="020B0503020204020204" pitchFamily="34" charset="-122"/>
                          <a:ea typeface="微软雅黑" panose="020B0503020204020204" pitchFamily="34" charset="-122"/>
                          <a:sym typeface="Microsoft YaHei UI" panose="020B0503020204020204" pitchFamily="34" charset="-122"/>
                        </a:rPr>
                        <a:t>263</a:t>
                      </a:r>
                      <a:endParaRPr lang="en-US" altLang="zh-CN" sz="1000" b="0" i="0" u="none" strike="noStrike" kern="1200" dirty="0">
                        <a:solidFill>
                          <a:schemeClr val="accent6"/>
                        </a:solidFill>
                        <a:effectLst/>
                        <a:latin typeface="Microsoft YaHei UI" panose="020B0503020204020204" pitchFamily="34" charset="-122"/>
                        <a:ea typeface="微软雅黑" panose="020B0503020204020204" pitchFamily="34" charset="-122"/>
                        <a:cs typeface="+mn-cs"/>
                        <a:sym typeface="Microsoft YaHei UI" panose="020B0503020204020204" pitchFamily="34" charset="-122"/>
                      </a:endParaRP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effectLst/>
                          <a:latin typeface="Microsoft YaHei UI" panose="020B0503020204020204" pitchFamily="34" charset="-122"/>
                          <a:ea typeface="微软雅黑" panose="020B0503020204020204" pitchFamily="34" charset="-122"/>
                          <a:sym typeface="Microsoft YaHei UI" panose="020B0503020204020204" pitchFamily="34" charset="-122"/>
                        </a:rPr>
                        <a:t>218</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effectLst/>
                          <a:latin typeface="Microsoft YaHei UI" panose="020B0503020204020204" pitchFamily="34" charset="-122"/>
                          <a:ea typeface="微软雅黑" panose="020B0503020204020204" pitchFamily="34" charset="-122"/>
                          <a:sym typeface="Microsoft YaHei UI" panose="020B0503020204020204" pitchFamily="34" charset="-122"/>
                        </a:rPr>
                        <a:t>1.21</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dirty="0">
                          <a:solidFill>
                            <a:srgbClr val="000000"/>
                          </a:solidFill>
                          <a:effectLst/>
                          <a:latin typeface="Microsoft YaHei UI" panose="020B0503020204020204" pitchFamily="34" charset="-122"/>
                          <a:ea typeface="微软雅黑" panose="020B0503020204020204" pitchFamily="34" charset="-122"/>
                          <a:sym typeface="Microsoft YaHei UI" panose="020B0503020204020204" pitchFamily="34" charset="-122"/>
                        </a:rPr>
                        <a:t>17%</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144441723"/>
                  </a:ext>
                </a:extLst>
              </a:tr>
              <a:tr h="738980">
                <a:tc>
                  <a:txBody>
                    <a:bodyPr/>
                    <a:lstStyle/>
                    <a:p>
                      <a:pPr algn="ctr" fontAlgn="ctr"/>
                      <a:r>
                        <a:rPr lang="en-US" altLang="zh-CN" sz="1000" u="none" strike="noStrike" dirty="0">
                          <a:effectLst/>
                          <a:latin typeface="Microsoft YaHei UI" panose="020B0503020204020204" pitchFamily="34" charset="-122"/>
                          <a:ea typeface="微软雅黑" panose="020B0503020204020204" pitchFamily="34" charset="-122"/>
                          <a:sym typeface="Microsoft YaHei UI" panose="020B0503020204020204" pitchFamily="34" charset="-122"/>
                        </a:rPr>
                        <a:t>2</a:t>
                      </a:r>
                      <a:endParaRPr lang="en-US" altLang="zh-CN" sz="1000" b="0" i="0" u="none" strike="noStrike" dirty="0">
                        <a:solidFill>
                          <a:srgbClr val="000000"/>
                        </a:solidFill>
                        <a:effectLst/>
                        <a:latin typeface="Microsoft YaHei UI" panose="020B0503020204020204" pitchFamily="34" charset="-122"/>
                        <a:ea typeface="微软雅黑" panose="020B0503020204020204" pitchFamily="34" charset="-122"/>
                        <a:sym typeface="Microsoft YaHei UI" panose="020B0503020204020204" pitchFamily="34" charset="-122"/>
                      </a:endParaRPr>
                    </a:p>
                  </a:txBody>
                  <a:tcPr marL="5326" marR="5326" marT="5326"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dirty="0">
                          <a:solidFill>
                            <a:srgbClr val="000000"/>
                          </a:solidFill>
                          <a:effectLst/>
                          <a:latin typeface="Microsoft YaHei UI" panose="020B0503020204020204" pitchFamily="34" charset="-122"/>
                          <a:ea typeface="微软雅黑" panose="020B0503020204020204" pitchFamily="34" charset="-122"/>
                          <a:sym typeface="Microsoft YaHei UI" panose="020B0503020204020204" pitchFamily="34" charset="-122"/>
                        </a:rPr>
                        <a:t>NESPRESSO雀巢胶囊咖啡套装 遇意悠长100颗装 进口美式意式黑咖啡</a:t>
                      </a:r>
                      <a:endParaRPr lang="zh-CN" altLang="en-US" sz="1050" b="0" i="0" u="none" strike="noStrike" dirty="0">
                        <a:solidFill>
                          <a:srgbClr val="000000"/>
                        </a:solidFill>
                        <a:effectLst/>
                        <a:latin typeface="Microsoft YaHei UI" panose="020B0503020204020204" pitchFamily="34" charset="-122"/>
                        <a:ea typeface="微软雅黑" panose="020B0503020204020204" pitchFamily="34" charset="-122"/>
                        <a:sym typeface="Microsoft YaHei UI" panose="020B0503020204020204" pitchFamily="34" charset="-122"/>
                      </a:endParaRP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Microsoft YaHei UI" panose="020B0503020204020204" pitchFamily="34" charset="-122"/>
                          <a:ea typeface="微软雅黑" panose="020B0503020204020204" pitchFamily="34" charset="-122"/>
                          <a:sym typeface="Microsoft YaHei UI" panose="020B0503020204020204" pitchFamily="34" charset="-122"/>
                        </a:rPr>
                        <a:t>100</a:t>
                      </a:r>
                    </a:p>
                  </a:txBody>
                  <a:tcPr marL="6350" marR="6350" marT="635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a:solidFill>
                            <a:srgbClr val="000000"/>
                          </a:solidFill>
                          <a:effectLst/>
                          <a:latin typeface="Microsoft YaHei UI" panose="020B0503020204020204" pitchFamily="34" charset="-122"/>
                          <a:ea typeface="微软雅黑" panose="020B0503020204020204" pitchFamily="34" charset="-122"/>
                          <a:sym typeface="Microsoft YaHei UI" panose="020B0503020204020204" pitchFamily="34" charset="-122"/>
                        </a:rPr>
                        <a:t>100</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dirty="0">
                          <a:solidFill>
                            <a:srgbClr val="000000"/>
                          </a:solidFill>
                          <a:effectLst/>
                          <a:latin typeface="Microsoft YaHei UI" panose="020B0503020204020204" pitchFamily="34" charset="-122"/>
                          <a:ea typeface="微软雅黑" panose="020B0503020204020204" pitchFamily="34" charset="-122"/>
                          <a:sym typeface="Microsoft YaHei UI" panose="020B0503020204020204" pitchFamily="34" charset="-122"/>
                        </a:rPr>
                        <a:t>575,082</a:t>
                      </a:r>
                      <a:endParaRPr lang="en-US" altLang="zh-CN" sz="1000" b="0" i="0" u="none" strike="noStrike" kern="1200" dirty="0">
                        <a:solidFill>
                          <a:schemeClr val="accent6"/>
                        </a:solidFill>
                        <a:effectLst/>
                        <a:latin typeface="Microsoft YaHei UI" panose="020B0503020204020204" pitchFamily="34" charset="-122"/>
                        <a:ea typeface="微软雅黑" panose="020B0503020204020204" pitchFamily="34" charset="-122"/>
                        <a:cs typeface="+mn-cs"/>
                        <a:sym typeface="Microsoft YaHei UI" panose="020B0503020204020204" pitchFamily="34" charset="-122"/>
                      </a:endParaRP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050" b="0" i="0" u="none" strike="noStrike" kern="1200" dirty="0">
                          <a:solidFill>
                            <a:srgbClr val="000000"/>
                          </a:solidFill>
                          <a:effectLst/>
                          <a:latin typeface="Microsoft YaHei UI" panose="020B0503020204020204" pitchFamily="34" charset="-122"/>
                          <a:ea typeface="微软雅黑" panose="020B0503020204020204" pitchFamily="34" charset="-122"/>
                          <a:cs typeface="+mn-cs"/>
                          <a:sym typeface="Microsoft YaHei UI" panose="020B0503020204020204" pitchFamily="34" charset="-122"/>
                        </a:rPr>
                        <a:t>462</a:t>
                      </a:r>
                      <a:endParaRPr lang="en-US" altLang="zh-CN" sz="1000" b="0" i="0" u="none" strike="noStrike" kern="1200" dirty="0">
                        <a:solidFill>
                          <a:schemeClr val="accent6"/>
                        </a:solidFill>
                        <a:effectLst/>
                        <a:latin typeface="Microsoft YaHei UI" panose="020B0503020204020204" pitchFamily="34" charset="-122"/>
                        <a:ea typeface="微软雅黑" panose="020B0503020204020204" pitchFamily="34" charset="-122"/>
                        <a:cs typeface="+mn-cs"/>
                        <a:sym typeface="Microsoft YaHei UI" panose="020B0503020204020204" pitchFamily="34" charset="-122"/>
                      </a:endParaRP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effectLst/>
                          <a:latin typeface="Microsoft YaHei UI" panose="020B0503020204020204" pitchFamily="34" charset="-122"/>
                          <a:ea typeface="微软雅黑" panose="020B0503020204020204" pitchFamily="34" charset="-122"/>
                          <a:sym typeface="Microsoft YaHei UI" panose="020B0503020204020204" pitchFamily="34" charset="-122"/>
                        </a:rPr>
                        <a:t>428</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effectLst/>
                          <a:latin typeface="Microsoft YaHei UI" panose="020B0503020204020204" pitchFamily="34" charset="-122"/>
                          <a:ea typeface="微软雅黑" panose="020B0503020204020204" pitchFamily="34" charset="-122"/>
                          <a:sym typeface="Microsoft YaHei UI" panose="020B0503020204020204" pitchFamily="34" charset="-122"/>
                        </a:rPr>
                        <a:t>1.08</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050" b="0" i="0" u="none" strike="noStrike" kern="1200" dirty="0">
                          <a:solidFill>
                            <a:srgbClr val="000000"/>
                          </a:solidFill>
                          <a:effectLst/>
                          <a:latin typeface="Microsoft YaHei UI" panose="020B0503020204020204" pitchFamily="34" charset="-122"/>
                          <a:ea typeface="微软雅黑" panose="020B0503020204020204" pitchFamily="34" charset="-122"/>
                          <a:cs typeface="+mn-cs"/>
                          <a:sym typeface="Microsoft YaHei UI" panose="020B0503020204020204" pitchFamily="34" charset="-122"/>
                        </a:rPr>
                        <a:t>9%</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3510441999"/>
                  </a:ext>
                </a:extLst>
              </a:tr>
              <a:tr h="738980">
                <a:tc>
                  <a:txBody>
                    <a:bodyPr/>
                    <a:lstStyle/>
                    <a:p>
                      <a:pPr algn="ctr" fontAlgn="ctr"/>
                      <a:r>
                        <a:rPr lang="en-US" altLang="zh-CN" sz="1000" u="none" strike="noStrike" dirty="0">
                          <a:effectLst/>
                          <a:latin typeface="Microsoft YaHei UI" panose="020B0503020204020204" pitchFamily="34" charset="-122"/>
                          <a:ea typeface="微软雅黑" panose="020B0503020204020204" pitchFamily="34" charset="-122"/>
                          <a:sym typeface="Microsoft YaHei UI" panose="020B0503020204020204" pitchFamily="34" charset="-122"/>
                        </a:rPr>
                        <a:t>3</a:t>
                      </a:r>
                      <a:endParaRPr lang="en-US" altLang="zh-CN" sz="1000" b="0" i="0" u="none" strike="noStrike" dirty="0">
                        <a:solidFill>
                          <a:srgbClr val="000000"/>
                        </a:solidFill>
                        <a:effectLst/>
                        <a:latin typeface="Microsoft YaHei UI" panose="020B0503020204020204" pitchFamily="34" charset="-122"/>
                        <a:ea typeface="微软雅黑" panose="020B0503020204020204" pitchFamily="34" charset="-122"/>
                        <a:sym typeface="Microsoft YaHei UI" panose="020B0503020204020204" pitchFamily="34" charset="-122"/>
                      </a:endParaRPr>
                    </a:p>
                  </a:txBody>
                  <a:tcPr marL="5326" marR="5326" marT="5326"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dirty="0">
                          <a:solidFill>
                            <a:srgbClr val="000000"/>
                          </a:solidFill>
                          <a:effectLst/>
                          <a:latin typeface="Microsoft YaHei UI" panose="020B0503020204020204" pitchFamily="34" charset="-122"/>
                          <a:ea typeface="微软雅黑" panose="020B0503020204020204" pitchFamily="34" charset="-122"/>
                          <a:sym typeface="Microsoft YaHei UI" panose="020B0503020204020204" pitchFamily="34" charset="-122"/>
                        </a:rPr>
                        <a:t>NESPRESSO雀巢胶囊咖啡150颗装进口黑咖啡赠杯碟套装新用户礼遇</a:t>
                      </a:r>
                      <a:endParaRPr lang="zh-CN" altLang="en-US" sz="1050" b="0" i="0" u="none" strike="noStrike" dirty="0">
                        <a:solidFill>
                          <a:srgbClr val="000000"/>
                        </a:solidFill>
                        <a:effectLst/>
                        <a:latin typeface="Microsoft YaHei UI" panose="020B0503020204020204" pitchFamily="34" charset="-122"/>
                        <a:ea typeface="微软雅黑" panose="020B0503020204020204" pitchFamily="34" charset="-122"/>
                        <a:sym typeface="Microsoft YaHei UI" panose="020B0503020204020204" pitchFamily="34" charset="-122"/>
                      </a:endParaRP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Microsoft YaHei UI" panose="020B0503020204020204" pitchFamily="34" charset="-122"/>
                          <a:ea typeface="微软雅黑" panose="020B0503020204020204" pitchFamily="34" charset="-122"/>
                          <a:sym typeface="Microsoft YaHei UI" panose="020B0503020204020204" pitchFamily="34" charset="-122"/>
                        </a:rPr>
                        <a:t>150</a:t>
                      </a:r>
                    </a:p>
                  </a:txBody>
                  <a:tcPr marL="6350" marR="6350" marT="635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a:solidFill>
                            <a:srgbClr val="000000"/>
                          </a:solidFill>
                          <a:effectLst/>
                          <a:latin typeface="Microsoft YaHei UI" panose="020B0503020204020204" pitchFamily="34" charset="-122"/>
                          <a:ea typeface="微软雅黑" panose="020B0503020204020204" pitchFamily="34" charset="-122"/>
                          <a:sym typeface="Microsoft YaHei UI" panose="020B0503020204020204" pitchFamily="34" charset="-122"/>
                        </a:rPr>
                        <a:t>150</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dirty="0">
                          <a:solidFill>
                            <a:srgbClr val="000000"/>
                          </a:solidFill>
                          <a:effectLst/>
                          <a:latin typeface="Microsoft YaHei UI" panose="020B0503020204020204" pitchFamily="34" charset="-122"/>
                          <a:ea typeface="微软雅黑" panose="020B0503020204020204" pitchFamily="34" charset="-122"/>
                          <a:sym typeface="Microsoft YaHei UI" panose="020B0503020204020204" pitchFamily="34" charset="-122"/>
                        </a:rPr>
                        <a:t>446,023</a:t>
                      </a:r>
                      <a:endParaRPr lang="en-US" altLang="zh-CN" sz="1000" b="0" i="0" u="none" strike="noStrike" kern="1200" dirty="0">
                        <a:solidFill>
                          <a:srgbClr val="C00000"/>
                        </a:solidFill>
                        <a:effectLst/>
                        <a:latin typeface="Microsoft YaHei UI" panose="020B0503020204020204" pitchFamily="34" charset="-122"/>
                        <a:ea typeface="微软雅黑" panose="020B0503020204020204" pitchFamily="34" charset="-122"/>
                        <a:cs typeface="+mn-cs"/>
                        <a:sym typeface="Microsoft YaHei UI" panose="020B0503020204020204" pitchFamily="34" charset="-122"/>
                      </a:endParaRP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dirty="0">
                          <a:solidFill>
                            <a:srgbClr val="000000"/>
                          </a:solidFill>
                          <a:effectLst/>
                          <a:latin typeface="Microsoft YaHei UI" panose="020B0503020204020204" pitchFamily="34" charset="-122"/>
                          <a:ea typeface="微软雅黑" panose="020B0503020204020204" pitchFamily="34" charset="-122"/>
                          <a:sym typeface="Microsoft YaHei UI" panose="020B0503020204020204" pitchFamily="34" charset="-122"/>
                        </a:rPr>
                        <a:t>660</a:t>
                      </a:r>
                      <a:endParaRPr lang="en-US" altLang="zh-CN" sz="1000" b="0" i="0" u="none" strike="noStrike" kern="1200" dirty="0">
                        <a:solidFill>
                          <a:schemeClr val="accent6"/>
                        </a:solidFill>
                        <a:effectLst/>
                        <a:latin typeface="Microsoft YaHei UI" panose="020B0503020204020204" pitchFamily="34" charset="-122"/>
                        <a:ea typeface="微软雅黑" panose="020B0503020204020204" pitchFamily="34" charset="-122"/>
                        <a:cs typeface="+mn-cs"/>
                        <a:sym typeface="Microsoft YaHei UI" panose="020B0503020204020204" pitchFamily="34" charset="-122"/>
                      </a:endParaRP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effectLst/>
                          <a:latin typeface="Microsoft YaHei UI" panose="020B0503020204020204" pitchFamily="34" charset="-122"/>
                          <a:ea typeface="微软雅黑" panose="020B0503020204020204" pitchFamily="34" charset="-122"/>
                          <a:sym typeface="Microsoft YaHei UI" panose="020B0503020204020204" pitchFamily="34" charset="-122"/>
                        </a:rPr>
                        <a:t>652</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effectLst/>
                          <a:latin typeface="Microsoft YaHei UI" panose="020B0503020204020204" pitchFamily="34" charset="-122"/>
                          <a:ea typeface="微软雅黑" panose="020B0503020204020204" pitchFamily="34" charset="-122"/>
                          <a:sym typeface="Microsoft YaHei UI" panose="020B0503020204020204" pitchFamily="34" charset="-122"/>
                        </a:rPr>
                        <a:t>1.01</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dirty="0">
                          <a:solidFill>
                            <a:srgbClr val="000000"/>
                          </a:solidFill>
                          <a:effectLst/>
                          <a:latin typeface="Microsoft YaHei UI" panose="020B0503020204020204" pitchFamily="34" charset="-122"/>
                          <a:ea typeface="微软雅黑" panose="020B0503020204020204" pitchFamily="34" charset="-122"/>
                          <a:sym typeface="Microsoft YaHei UI" panose="020B0503020204020204" pitchFamily="34" charset="-122"/>
                        </a:rPr>
                        <a:t>7%</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148857085"/>
                  </a:ext>
                </a:extLst>
              </a:tr>
              <a:tr h="738980">
                <a:tc>
                  <a:txBody>
                    <a:bodyPr/>
                    <a:lstStyle/>
                    <a:p>
                      <a:pPr algn="ctr" fontAlgn="ctr"/>
                      <a:r>
                        <a:rPr lang="en-US" altLang="zh-CN" sz="1000" u="none" strike="noStrike">
                          <a:effectLst/>
                          <a:latin typeface="Microsoft YaHei UI" panose="020B0503020204020204" pitchFamily="34" charset="-122"/>
                          <a:ea typeface="微软雅黑" panose="020B0503020204020204" pitchFamily="34" charset="-122"/>
                          <a:sym typeface="Microsoft YaHei UI" panose="020B0503020204020204" pitchFamily="34" charset="-122"/>
                        </a:rPr>
                        <a:t>4</a:t>
                      </a:r>
                      <a:endParaRPr lang="en-US" altLang="zh-CN" sz="1000" b="0" i="0" u="none" strike="noStrike">
                        <a:solidFill>
                          <a:srgbClr val="000000"/>
                        </a:solidFill>
                        <a:effectLst/>
                        <a:latin typeface="Microsoft YaHei UI" panose="020B0503020204020204" pitchFamily="34" charset="-122"/>
                        <a:ea typeface="微软雅黑" panose="020B0503020204020204" pitchFamily="34" charset="-122"/>
                        <a:sym typeface="Microsoft YaHei UI" panose="020B0503020204020204" pitchFamily="34" charset="-122"/>
                      </a:endParaRPr>
                    </a:p>
                  </a:txBody>
                  <a:tcPr marL="5326" marR="5326" marT="5326"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dirty="0">
                          <a:solidFill>
                            <a:srgbClr val="000000"/>
                          </a:solidFill>
                          <a:effectLst/>
                          <a:latin typeface="Microsoft YaHei UI" panose="020B0503020204020204" pitchFamily="34" charset="-122"/>
                          <a:ea typeface="微软雅黑" panose="020B0503020204020204" pitchFamily="34" charset="-122"/>
                          <a:sym typeface="Microsoft YaHei UI" panose="020B0503020204020204" pitchFamily="34" charset="-122"/>
                        </a:rPr>
                        <a:t>NESPRESSO雀巢胶囊咖啡套装 人气精选100颗装 进口美式意式黑咖啡</a:t>
                      </a:r>
                      <a:endParaRPr lang="zh-CN" altLang="en-US" sz="1050" b="0" i="0" u="none" strike="noStrike" dirty="0">
                        <a:solidFill>
                          <a:srgbClr val="000000"/>
                        </a:solidFill>
                        <a:effectLst/>
                        <a:latin typeface="Microsoft YaHei UI" panose="020B0503020204020204" pitchFamily="34" charset="-122"/>
                        <a:ea typeface="微软雅黑" panose="020B0503020204020204" pitchFamily="34" charset="-122"/>
                        <a:sym typeface="Microsoft YaHei UI" panose="020B0503020204020204" pitchFamily="34" charset="-122"/>
                      </a:endParaRP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Microsoft YaHei UI" panose="020B0503020204020204" pitchFamily="34" charset="-122"/>
                          <a:ea typeface="微软雅黑" panose="020B0503020204020204" pitchFamily="34" charset="-122"/>
                          <a:sym typeface="Microsoft YaHei UI" panose="020B0503020204020204" pitchFamily="34" charset="-122"/>
                        </a:rPr>
                        <a:t>100</a:t>
                      </a:r>
                    </a:p>
                  </a:txBody>
                  <a:tcPr marL="6350" marR="6350" marT="635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a:solidFill>
                            <a:srgbClr val="000000"/>
                          </a:solidFill>
                          <a:effectLst/>
                          <a:latin typeface="Microsoft YaHei UI" panose="020B0503020204020204" pitchFamily="34" charset="-122"/>
                          <a:ea typeface="微软雅黑" panose="020B0503020204020204" pitchFamily="34" charset="-122"/>
                          <a:sym typeface="Microsoft YaHei UI" panose="020B0503020204020204" pitchFamily="34" charset="-122"/>
                        </a:rPr>
                        <a:t>100</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dirty="0">
                          <a:solidFill>
                            <a:srgbClr val="000000"/>
                          </a:solidFill>
                          <a:effectLst/>
                          <a:latin typeface="Microsoft YaHei UI" panose="020B0503020204020204" pitchFamily="34" charset="-122"/>
                          <a:ea typeface="微软雅黑" panose="020B0503020204020204" pitchFamily="34" charset="-122"/>
                          <a:sym typeface="Microsoft YaHei UI" panose="020B0503020204020204" pitchFamily="34" charset="-122"/>
                        </a:rPr>
                        <a:t>324,356</a:t>
                      </a:r>
                      <a:endParaRPr lang="en-US" altLang="zh-CN" sz="1000" b="0" i="0" u="none" strike="noStrike" kern="1200" dirty="0">
                        <a:solidFill>
                          <a:srgbClr val="C00000"/>
                        </a:solidFill>
                        <a:effectLst/>
                        <a:latin typeface="Microsoft YaHei UI" panose="020B0503020204020204" pitchFamily="34" charset="-122"/>
                        <a:ea typeface="微软雅黑" panose="020B0503020204020204" pitchFamily="34" charset="-122"/>
                        <a:cs typeface="+mn-cs"/>
                        <a:sym typeface="Microsoft YaHei UI" panose="020B0503020204020204" pitchFamily="34" charset="-122"/>
                      </a:endParaRP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dirty="0">
                          <a:solidFill>
                            <a:srgbClr val="000000"/>
                          </a:solidFill>
                          <a:effectLst/>
                          <a:latin typeface="Microsoft YaHei UI" panose="020B0503020204020204" pitchFamily="34" charset="-122"/>
                          <a:ea typeface="微软雅黑" panose="020B0503020204020204" pitchFamily="34" charset="-122"/>
                          <a:sym typeface="Microsoft YaHei UI" panose="020B0503020204020204" pitchFamily="34" charset="-122"/>
                        </a:rPr>
                        <a:t>473</a:t>
                      </a:r>
                      <a:endParaRPr lang="en-US" altLang="zh-CN" sz="1000" b="0" i="0" u="none" strike="noStrike" kern="1200" dirty="0">
                        <a:solidFill>
                          <a:schemeClr val="accent6"/>
                        </a:solidFill>
                        <a:effectLst/>
                        <a:latin typeface="Microsoft YaHei UI" panose="020B0503020204020204" pitchFamily="34" charset="-122"/>
                        <a:ea typeface="微软雅黑" panose="020B0503020204020204" pitchFamily="34" charset="-122"/>
                        <a:cs typeface="+mn-cs"/>
                        <a:sym typeface="Microsoft YaHei UI" panose="020B0503020204020204" pitchFamily="34" charset="-122"/>
                      </a:endParaRP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effectLst/>
                          <a:latin typeface="Microsoft YaHei UI" panose="020B0503020204020204" pitchFamily="34" charset="-122"/>
                          <a:ea typeface="微软雅黑" panose="020B0503020204020204" pitchFamily="34" charset="-122"/>
                          <a:sym typeface="Microsoft YaHei UI" panose="020B0503020204020204" pitchFamily="34" charset="-122"/>
                        </a:rPr>
                        <a:t>422</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effectLst/>
                          <a:latin typeface="Microsoft YaHei UI" panose="020B0503020204020204" pitchFamily="34" charset="-122"/>
                          <a:ea typeface="微软雅黑" panose="020B0503020204020204" pitchFamily="34" charset="-122"/>
                          <a:sym typeface="Microsoft YaHei UI" panose="020B0503020204020204" pitchFamily="34" charset="-122"/>
                        </a:rPr>
                        <a:t>1.12</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dirty="0">
                          <a:solidFill>
                            <a:srgbClr val="000000"/>
                          </a:solidFill>
                          <a:effectLst/>
                          <a:latin typeface="Microsoft YaHei UI" panose="020B0503020204020204" pitchFamily="34" charset="-122"/>
                          <a:ea typeface="微软雅黑" panose="020B0503020204020204" pitchFamily="34" charset="-122"/>
                          <a:sym typeface="Microsoft YaHei UI" panose="020B0503020204020204" pitchFamily="34" charset="-122"/>
                        </a:rPr>
                        <a:t>5%</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3893936016"/>
                  </a:ext>
                </a:extLst>
              </a:tr>
              <a:tr h="738980">
                <a:tc>
                  <a:txBody>
                    <a:bodyPr/>
                    <a:lstStyle/>
                    <a:p>
                      <a:pPr algn="ctr" fontAlgn="ctr"/>
                      <a:r>
                        <a:rPr lang="en-US" altLang="zh-CN" sz="1000" u="none" strike="noStrike">
                          <a:effectLst/>
                          <a:latin typeface="Microsoft YaHei UI" panose="020B0503020204020204" pitchFamily="34" charset="-122"/>
                          <a:ea typeface="微软雅黑" panose="020B0503020204020204" pitchFamily="34" charset="-122"/>
                          <a:sym typeface="Microsoft YaHei UI" panose="020B0503020204020204" pitchFamily="34" charset="-122"/>
                        </a:rPr>
                        <a:t>5</a:t>
                      </a:r>
                      <a:endParaRPr lang="en-US" altLang="zh-CN" sz="1000" b="0" i="0" u="none" strike="noStrike">
                        <a:solidFill>
                          <a:srgbClr val="000000"/>
                        </a:solidFill>
                        <a:effectLst/>
                        <a:latin typeface="Microsoft YaHei UI" panose="020B0503020204020204" pitchFamily="34" charset="-122"/>
                        <a:ea typeface="微软雅黑" panose="020B0503020204020204" pitchFamily="34" charset="-122"/>
                        <a:sym typeface="Microsoft YaHei UI" panose="020B0503020204020204" pitchFamily="34" charset="-122"/>
                      </a:endParaRPr>
                    </a:p>
                  </a:txBody>
                  <a:tcPr marL="5326" marR="5326" marT="5326" marB="0" anchor="ctr">
                    <a:lnL>
                      <a:noFill/>
                    </a:lnL>
                    <a:lnR>
                      <a:noFill/>
                    </a:lnR>
                    <a:lnT>
                      <a:noFill/>
                    </a:lnT>
                    <a:lnB w="25400" cmpd="sng">
                      <a:noFill/>
                    </a:lnB>
                    <a:lnTlToBr w="12700" cmpd="sng">
                      <a:noFill/>
                      <a:prstDash val="solid"/>
                    </a:lnTlToBr>
                    <a:lnBlToTr w="12700" cmpd="sng">
                      <a:noFill/>
                      <a:prstDash val="solid"/>
                    </a:lnBlToTr>
                    <a:noFill/>
                  </a:tcPr>
                </a:tc>
                <a:tc>
                  <a:txBody>
                    <a:bodyPr/>
                    <a:lstStyle/>
                    <a:p>
                      <a:pPr algn="ctr" fontAlgn="ctr"/>
                      <a:r>
                        <a:rPr lang="en-US" altLang="zh-CN" sz="1050" b="0" i="0" u="none" strike="noStrike" dirty="0">
                          <a:solidFill>
                            <a:srgbClr val="000000"/>
                          </a:solidFill>
                          <a:effectLst/>
                          <a:latin typeface="Microsoft YaHei UI" panose="020B0503020204020204" pitchFamily="34" charset="-122"/>
                          <a:ea typeface="微软雅黑" panose="020B0503020204020204" pitchFamily="34" charset="-122"/>
                          <a:sym typeface="Microsoft YaHei UI" panose="020B0503020204020204" pitchFamily="34" charset="-122"/>
                        </a:rPr>
                        <a:t>NESPRESSO雀巢胶囊咖啡 意式浓烈套装 进口美式浓烈黑咖啡50颗装</a:t>
                      </a:r>
                      <a:endParaRPr lang="zh-CN" altLang="en-US" sz="1050" b="0" i="0" u="none" strike="noStrike" dirty="0">
                        <a:solidFill>
                          <a:srgbClr val="000000"/>
                        </a:solidFill>
                        <a:effectLst/>
                        <a:latin typeface="Microsoft YaHei UI" panose="020B0503020204020204" pitchFamily="34" charset="-122"/>
                        <a:ea typeface="微软雅黑" panose="020B0503020204020204" pitchFamily="34" charset="-122"/>
                        <a:sym typeface="Microsoft YaHei UI" panose="020B0503020204020204" pitchFamily="34" charset="-122"/>
                      </a:endParaRPr>
                    </a:p>
                  </a:txBody>
                  <a:tcPr marL="7620" marR="7620" marT="7620" marB="0" anchor="ctr">
                    <a:lnL>
                      <a:noFill/>
                    </a:lnL>
                    <a:lnR>
                      <a:noFill/>
                    </a:lnR>
                    <a:lnT>
                      <a:noFill/>
                    </a:lnT>
                    <a:lnB w="25400" cmpd="sng">
                      <a:noFill/>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Microsoft YaHei UI" panose="020B0503020204020204" pitchFamily="34" charset="-122"/>
                          <a:ea typeface="微软雅黑" panose="020B0503020204020204" pitchFamily="34" charset="-122"/>
                          <a:sym typeface="Microsoft YaHei UI" panose="020B0503020204020204" pitchFamily="34" charset="-122"/>
                        </a:rPr>
                        <a:t>50</a:t>
                      </a:r>
                    </a:p>
                  </a:txBody>
                  <a:tcPr marL="6350" marR="6350" marT="6350" marB="0" anchor="ctr">
                    <a:lnL>
                      <a:noFill/>
                    </a:lnL>
                    <a:lnR>
                      <a:noFill/>
                    </a:lnR>
                    <a:lnT>
                      <a:noFill/>
                    </a:lnT>
                    <a:lnB w="25400" cmpd="sng">
                      <a:noFill/>
                    </a:lnB>
                    <a:lnTlToBr w="12700" cmpd="sng">
                      <a:noFill/>
                      <a:prstDash val="solid"/>
                    </a:lnTlToBr>
                    <a:lnBlToTr w="12700" cmpd="sng">
                      <a:noFill/>
                      <a:prstDash val="solid"/>
                    </a:lnBlToTr>
                    <a:noFill/>
                  </a:tcPr>
                </a:tc>
                <a:tc>
                  <a:txBody>
                    <a:bodyPr/>
                    <a:lstStyle/>
                    <a:p>
                      <a:pPr algn="ctr" fontAlgn="ctr"/>
                      <a:r>
                        <a:rPr lang="en-US" altLang="zh-CN" sz="1050" b="0" i="0" u="none" strike="noStrike" dirty="0">
                          <a:solidFill>
                            <a:srgbClr val="000000"/>
                          </a:solidFill>
                          <a:effectLst/>
                          <a:latin typeface="Microsoft YaHei UI" panose="020B0503020204020204" pitchFamily="34" charset="-122"/>
                          <a:ea typeface="微软雅黑" panose="020B0503020204020204" pitchFamily="34" charset="-122"/>
                          <a:sym typeface="Microsoft YaHei UI" panose="020B0503020204020204" pitchFamily="34" charset="-122"/>
                        </a:rPr>
                        <a:t>50</a:t>
                      </a:r>
                    </a:p>
                  </a:txBody>
                  <a:tcPr marL="7620" marR="7620" marT="7620" marB="0" anchor="ctr">
                    <a:lnL>
                      <a:noFill/>
                    </a:lnL>
                    <a:lnR>
                      <a:noFill/>
                    </a:lnR>
                    <a:lnT>
                      <a:noFill/>
                    </a:lnT>
                    <a:lnB w="25400" cmpd="sng">
                      <a:noFill/>
                    </a:lnB>
                    <a:lnTlToBr w="12700" cmpd="sng">
                      <a:noFill/>
                      <a:prstDash val="solid"/>
                    </a:lnTlToBr>
                    <a:lnBlToTr w="12700" cmpd="sng">
                      <a:noFill/>
                      <a:prstDash val="solid"/>
                    </a:lnBlToTr>
                    <a:noFill/>
                  </a:tcPr>
                </a:tc>
                <a:tc>
                  <a:txBody>
                    <a:bodyPr/>
                    <a:lstStyle/>
                    <a:p>
                      <a:pPr algn="ctr" fontAlgn="ctr"/>
                      <a:r>
                        <a:rPr lang="en-US" altLang="zh-CN" sz="1050" b="0" i="0" u="none" strike="noStrike" dirty="0">
                          <a:solidFill>
                            <a:srgbClr val="000000"/>
                          </a:solidFill>
                          <a:effectLst/>
                          <a:latin typeface="Microsoft YaHei UI" panose="020B0503020204020204" pitchFamily="34" charset="-122"/>
                          <a:ea typeface="微软雅黑" panose="020B0503020204020204" pitchFamily="34" charset="-122"/>
                          <a:sym typeface="Microsoft YaHei UI" panose="020B0503020204020204" pitchFamily="34" charset="-122"/>
                        </a:rPr>
                        <a:t>285,895</a:t>
                      </a:r>
                      <a:endParaRPr lang="en-US" altLang="zh-CN" sz="1000" b="0" i="0" u="none" strike="noStrike" kern="1200" dirty="0">
                        <a:solidFill>
                          <a:srgbClr val="C00000"/>
                        </a:solidFill>
                        <a:effectLst/>
                        <a:latin typeface="Microsoft YaHei UI" panose="020B0503020204020204" pitchFamily="34" charset="-122"/>
                        <a:ea typeface="微软雅黑" panose="020B0503020204020204" pitchFamily="34" charset="-122"/>
                        <a:cs typeface="+mn-cs"/>
                        <a:sym typeface="Microsoft YaHei UI" panose="020B0503020204020204" pitchFamily="34" charset="-122"/>
                      </a:endParaRPr>
                    </a:p>
                  </a:txBody>
                  <a:tcPr marL="7620" marR="7620" marT="7620" marB="0" anchor="ctr">
                    <a:lnL>
                      <a:noFill/>
                    </a:lnL>
                    <a:lnR>
                      <a:noFill/>
                    </a:lnR>
                    <a:lnT>
                      <a:noFill/>
                    </a:lnT>
                    <a:lnB w="25400" cmpd="sng">
                      <a:noFill/>
                    </a:lnB>
                    <a:lnTlToBr w="12700" cmpd="sng">
                      <a:noFill/>
                      <a:prstDash val="solid"/>
                    </a:lnTlToBr>
                    <a:lnBlToTr w="12700" cmpd="sng">
                      <a:noFill/>
                      <a:prstDash val="solid"/>
                    </a:lnBlToTr>
                    <a:noFill/>
                  </a:tcPr>
                </a:tc>
                <a:tc>
                  <a:txBody>
                    <a:bodyPr/>
                    <a:lstStyle/>
                    <a:p>
                      <a:pPr algn="ctr" fontAlgn="ctr"/>
                      <a:r>
                        <a:rPr lang="en-US" altLang="zh-CN" sz="1050" b="0" i="0" u="none" strike="noStrike" dirty="0">
                          <a:solidFill>
                            <a:srgbClr val="000000"/>
                          </a:solidFill>
                          <a:effectLst/>
                          <a:latin typeface="Microsoft YaHei UI" panose="020B0503020204020204" pitchFamily="34" charset="-122"/>
                          <a:ea typeface="微软雅黑" panose="020B0503020204020204" pitchFamily="34" charset="-122"/>
                          <a:sym typeface="Microsoft YaHei UI" panose="020B0503020204020204" pitchFamily="34" charset="-122"/>
                        </a:rPr>
                        <a:t>276</a:t>
                      </a:r>
                      <a:endParaRPr lang="en-US" altLang="zh-CN" sz="1000" b="0" i="0" u="none" strike="noStrike" kern="1200" dirty="0">
                        <a:solidFill>
                          <a:schemeClr val="accent6"/>
                        </a:solidFill>
                        <a:effectLst/>
                        <a:latin typeface="Microsoft YaHei UI" panose="020B0503020204020204" pitchFamily="34" charset="-122"/>
                        <a:ea typeface="微软雅黑" panose="020B0503020204020204" pitchFamily="34" charset="-122"/>
                        <a:cs typeface="+mn-cs"/>
                        <a:sym typeface="Microsoft YaHei UI" panose="020B0503020204020204" pitchFamily="34" charset="-122"/>
                      </a:endParaRPr>
                    </a:p>
                  </a:txBody>
                  <a:tcPr marL="7620" marR="7620" marT="7620" marB="0" anchor="ctr">
                    <a:lnL>
                      <a:noFill/>
                    </a:lnL>
                    <a:lnR>
                      <a:noFill/>
                    </a:lnR>
                    <a:lnT>
                      <a:noFill/>
                    </a:lnT>
                    <a:lnB w="254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effectLst/>
                          <a:latin typeface="Microsoft YaHei UI" panose="020B0503020204020204" pitchFamily="34" charset="-122"/>
                          <a:ea typeface="微软雅黑" panose="020B0503020204020204" pitchFamily="34" charset="-122"/>
                          <a:sym typeface="Microsoft YaHei UI" panose="020B0503020204020204" pitchFamily="34" charset="-122"/>
                        </a:rPr>
                        <a:t>208</a:t>
                      </a:r>
                    </a:p>
                  </a:txBody>
                  <a:tcPr marL="7620" marR="7620" marT="7620" marB="0" anchor="ctr">
                    <a:lnL>
                      <a:noFill/>
                    </a:lnL>
                    <a:lnR>
                      <a:noFill/>
                    </a:lnR>
                    <a:lnT>
                      <a:noFill/>
                    </a:lnT>
                    <a:lnB w="254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effectLst/>
                          <a:latin typeface="Microsoft YaHei UI" panose="020B0503020204020204" pitchFamily="34" charset="-122"/>
                          <a:ea typeface="微软雅黑" panose="020B0503020204020204" pitchFamily="34" charset="-122"/>
                          <a:sym typeface="Microsoft YaHei UI" panose="020B0503020204020204" pitchFamily="34" charset="-122"/>
                        </a:rPr>
                        <a:t>1.33</a:t>
                      </a:r>
                    </a:p>
                  </a:txBody>
                  <a:tcPr marL="7620" marR="7620" marT="7620" marB="0" anchor="ctr">
                    <a:lnL>
                      <a:noFill/>
                    </a:lnL>
                    <a:lnR>
                      <a:noFill/>
                    </a:lnR>
                    <a:lnT>
                      <a:noFill/>
                    </a:lnT>
                    <a:lnB w="25400" cmpd="sng">
                      <a:noFill/>
                    </a:lnB>
                    <a:lnTlToBr w="12700" cmpd="sng">
                      <a:noFill/>
                      <a:prstDash val="solid"/>
                    </a:lnTlToBr>
                    <a:lnBlToTr w="12700" cmpd="sng">
                      <a:noFill/>
                      <a:prstDash val="solid"/>
                    </a:lnBlToTr>
                    <a:noFill/>
                  </a:tcPr>
                </a:tc>
                <a:tc>
                  <a:txBody>
                    <a:bodyPr/>
                    <a:lstStyle/>
                    <a:p>
                      <a:pPr algn="ctr" fontAlgn="ctr"/>
                      <a:r>
                        <a:rPr lang="en-US" altLang="zh-CN" sz="1050" b="0" i="0" u="none" strike="noStrike" dirty="0">
                          <a:solidFill>
                            <a:srgbClr val="000000"/>
                          </a:solidFill>
                          <a:effectLst/>
                          <a:latin typeface="Microsoft YaHei UI" panose="020B0503020204020204" pitchFamily="34" charset="-122"/>
                          <a:ea typeface="微软雅黑" panose="020B0503020204020204" pitchFamily="34" charset="-122"/>
                          <a:sym typeface="Microsoft YaHei UI" panose="020B0503020204020204" pitchFamily="34" charset="-122"/>
                        </a:rPr>
                        <a:t>5%</a:t>
                      </a:r>
                    </a:p>
                  </a:txBody>
                  <a:tcPr marL="7620" marR="7620" marT="7620" marB="0" anchor="ctr">
                    <a:lnL>
                      <a:noFill/>
                    </a:lnL>
                    <a:lnR>
                      <a:noFill/>
                    </a:lnR>
                    <a:lnT>
                      <a:noFill/>
                    </a:lnT>
                    <a:lnB w="254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770524102"/>
                  </a:ext>
                </a:extLst>
              </a:tr>
            </a:tbl>
          </a:graphicData>
        </a:graphic>
      </p:graphicFrame>
      <p:graphicFrame>
        <p:nvGraphicFramePr>
          <p:cNvPr id="6" name="表格 12">
            <a:extLst>
              <a:ext uri="{FF2B5EF4-FFF2-40B4-BE49-F238E27FC236}">
                <a16:creationId xmlns:a16="http://schemas.microsoft.com/office/drawing/2014/main" id="{9D72CA37-9C5E-D34D-BEE7-D35C90A7F1FE}"/>
              </a:ext>
            </a:extLst>
          </p:cNvPr>
          <p:cNvGraphicFramePr>
            <a:graphicFrameLocks noGrp="1"/>
          </p:cNvGraphicFramePr>
          <p:nvPr>
            <p:extLst/>
          </p:nvPr>
        </p:nvGraphicFramePr>
        <p:xfrm>
          <a:off x="319571" y="2143457"/>
          <a:ext cx="5236876" cy="4056200"/>
        </p:xfrm>
        <a:graphic>
          <a:graphicData uri="http://schemas.openxmlformats.org/drawingml/2006/table">
            <a:tbl>
              <a:tblPr>
                <a:tableStyleId>{EB344D84-9AFB-497E-A393-DC336BA19D2E}</a:tableStyleId>
              </a:tblPr>
              <a:tblGrid>
                <a:gridCol w="331327">
                  <a:extLst>
                    <a:ext uri="{9D8B030D-6E8A-4147-A177-3AD203B41FA5}">
                      <a16:colId xmlns:a16="http://schemas.microsoft.com/office/drawing/2014/main" val="1843692778"/>
                    </a:ext>
                  </a:extLst>
                </a:gridCol>
                <a:gridCol w="1495303">
                  <a:extLst>
                    <a:ext uri="{9D8B030D-6E8A-4147-A177-3AD203B41FA5}">
                      <a16:colId xmlns:a16="http://schemas.microsoft.com/office/drawing/2014/main" val="1143354059"/>
                    </a:ext>
                  </a:extLst>
                </a:gridCol>
                <a:gridCol w="591767">
                  <a:extLst>
                    <a:ext uri="{9D8B030D-6E8A-4147-A177-3AD203B41FA5}">
                      <a16:colId xmlns:a16="http://schemas.microsoft.com/office/drawing/2014/main" val="3638709262"/>
                    </a:ext>
                  </a:extLst>
                </a:gridCol>
                <a:gridCol w="869950">
                  <a:extLst>
                    <a:ext uri="{9D8B030D-6E8A-4147-A177-3AD203B41FA5}">
                      <a16:colId xmlns:a16="http://schemas.microsoft.com/office/drawing/2014/main" val="604637485"/>
                    </a:ext>
                  </a:extLst>
                </a:gridCol>
                <a:gridCol w="796925">
                  <a:extLst>
                    <a:ext uri="{9D8B030D-6E8A-4147-A177-3AD203B41FA5}">
                      <a16:colId xmlns:a16="http://schemas.microsoft.com/office/drawing/2014/main" val="4277001074"/>
                    </a:ext>
                  </a:extLst>
                </a:gridCol>
                <a:gridCol w="471027">
                  <a:extLst>
                    <a:ext uri="{9D8B030D-6E8A-4147-A177-3AD203B41FA5}">
                      <a16:colId xmlns:a16="http://schemas.microsoft.com/office/drawing/2014/main" val="174343684"/>
                    </a:ext>
                  </a:extLst>
                </a:gridCol>
                <a:gridCol w="680577">
                  <a:extLst>
                    <a:ext uri="{9D8B030D-6E8A-4147-A177-3AD203B41FA5}">
                      <a16:colId xmlns:a16="http://schemas.microsoft.com/office/drawing/2014/main" val="2250909023"/>
                    </a:ext>
                  </a:extLst>
                </a:gridCol>
              </a:tblGrid>
              <a:tr h="360929">
                <a:tc>
                  <a:txBody>
                    <a:bodyPr/>
                    <a:lstStyle/>
                    <a:p>
                      <a:pPr algn="ctr" fontAlgn="ctr"/>
                      <a:r>
                        <a:rPr lang="zh-CN" altLang="en-US" sz="1100" b="1" u="none" strike="noStrike" dirty="0">
                          <a:solidFill>
                            <a:schemeClr val="accent2">
                              <a:lumMod val="50000"/>
                            </a:schemeClr>
                          </a:solidFill>
                          <a:effectLst/>
                          <a:latin typeface="Microsoft YaHei UI" panose="020B0503020204020204" pitchFamily="34" charset="-122"/>
                          <a:ea typeface="微软雅黑" panose="020B0503020204020204" pitchFamily="34" charset="-122"/>
                          <a:sym typeface="Microsoft YaHei UI" panose="020B0503020204020204" pitchFamily="34" charset="-122"/>
                        </a:rPr>
                        <a:t>排名</a:t>
                      </a:r>
                      <a:endParaRPr lang="zh-CN" altLang="en-US" sz="1100" b="1" i="0" u="none" strike="noStrike" dirty="0">
                        <a:solidFill>
                          <a:schemeClr val="accent2">
                            <a:lumMod val="50000"/>
                          </a:schemeClr>
                        </a:solidFill>
                        <a:effectLst/>
                        <a:latin typeface="Microsoft YaHei UI" panose="020B0503020204020204" pitchFamily="34" charset="-122"/>
                        <a:ea typeface="微软雅黑" panose="020B0503020204020204" pitchFamily="34" charset="-122"/>
                        <a:sym typeface="Microsoft YaHei UI" panose="020B0503020204020204" pitchFamily="34" charset="-122"/>
                      </a:endParaRPr>
                    </a:p>
                  </a:txBody>
                  <a:tcPr marL="5326" marR="5326" marT="5326" marB="0" anchor="ctr">
                    <a:lnL>
                      <a:noFill/>
                    </a:lnL>
                    <a:lnR>
                      <a:noFill/>
                    </a:lnR>
                    <a:lnT w="25400" cmpd="sng">
                      <a:noFill/>
                    </a:lnT>
                    <a:lnB>
                      <a:noFill/>
                    </a:lnB>
                    <a:lnTlToBr w="12700" cmpd="sng">
                      <a:noFill/>
                      <a:prstDash val="solid"/>
                    </a:lnTlToBr>
                    <a:lnBlToTr w="12700" cmpd="sng">
                      <a:noFill/>
                      <a:prstDash val="solid"/>
                    </a:lnBlToTr>
                    <a:solidFill>
                      <a:schemeClr val="accent2">
                        <a:lumMod val="60000"/>
                        <a:lumOff val="40000"/>
                      </a:schemeClr>
                    </a:solidFill>
                  </a:tcPr>
                </a:tc>
                <a:tc>
                  <a:txBody>
                    <a:bodyPr/>
                    <a:lstStyle/>
                    <a:p>
                      <a:pPr algn="ctr" fontAlgn="ctr"/>
                      <a:r>
                        <a:rPr lang="en-US" sz="1100" b="1" u="none" strike="noStrike" dirty="0">
                          <a:solidFill>
                            <a:schemeClr val="accent2">
                              <a:lumMod val="50000"/>
                            </a:schemeClr>
                          </a:solidFill>
                          <a:effectLst/>
                          <a:latin typeface="Microsoft YaHei UI" panose="020B0503020204020204" pitchFamily="34" charset="-122"/>
                          <a:ea typeface="微软雅黑" panose="020B0503020204020204" pitchFamily="34" charset="-122"/>
                          <a:sym typeface="Microsoft YaHei UI" panose="020B0503020204020204" pitchFamily="34" charset="-122"/>
                        </a:rPr>
                        <a:t>TOP5</a:t>
                      </a:r>
                      <a:r>
                        <a:rPr lang="zh-CN" altLang="en-US" sz="1100" b="1" u="none" strike="noStrike" dirty="0">
                          <a:solidFill>
                            <a:schemeClr val="accent2">
                              <a:lumMod val="50000"/>
                            </a:schemeClr>
                          </a:solidFill>
                          <a:effectLst/>
                          <a:latin typeface="Microsoft YaHei UI" panose="020B0503020204020204" pitchFamily="34" charset="-122"/>
                          <a:ea typeface="微软雅黑" panose="020B0503020204020204" pitchFamily="34" charset="-122"/>
                          <a:sym typeface="Microsoft YaHei UI" panose="020B0503020204020204" pitchFamily="34" charset="-122"/>
                        </a:rPr>
                        <a:t>单品</a:t>
                      </a:r>
                      <a:endParaRPr lang="zh-CN" altLang="en-US" sz="1100" b="1" i="0" u="none" strike="noStrike" dirty="0">
                        <a:solidFill>
                          <a:schemeClr val="accent2">
                            <a:lumMod val="50000"/>
                          </a:schemeClr>
                        </a:solidFill>
                        <a:effectLst/>
                        <a:latin typeface="Microsoft YaHei UI" panose="020B0503020204020204" pitchFamily="34" charset="-122"/>
                        <a:ea typeface="微软雅黑" panose="020B0503020204020204" pitchFamily="34" charset="-122"/>
                        <a:sym typeface="Microsoft YaHei UI" panose="020B0503020204020204" pitchFamily="34" charset="-122"/>
                      </a:endParaRPr>
                    </a:p>
                  </a:txBody>
                  <a:tcPr marL="5326" marR="5326" marT="5326" marB="0" anchor="ctr">
                    <a:lnL>
                      <a:noFill/>
                    </a:lnL>
                    <a:lnR>
                      <a:noFill/>
                    </a:lnR>
                    <a:lnT w="25400" cmpd="sng">
                      <a:noFill/>
                    </a:lnT>
                    <a:lnB>
                      <a:noFill/>
                    </a:lnB>
                    <a:lnTlToBr w="12700" cmpd="sng">
                      <a:noFill/>
                      <a:prstDash val="solid"/>
                    </a:lnTlToBr>
                    <a:lnBlToTr w="12700" cmpd="sng">
                      <a:noFill/>
                      <a:prstDash val="solid"/>
                    </a:lnBlToTr>
                    <a:solidFill>
                      <a:schemeClr val="accent2">
                        <a:lumMod val="60000"/>
                        <a:lumOff val="40000"/>
                      </a:schemeClr>
                    </a:solidFill>
                  </a:tcPr>
                </a:tc>
                <a:tc gridSpan="2">
                  <a:txBody>
                    <a:bodyPr/>
                    <a:lstStyle/>
                    <a:p>
                      <a:pPr algn="ctr" fontAlgn="ctr"/>
                      <a:r>
                        <a:rPr lang="zh-CN" altLang="en-US" sz="1100" b="1" i="0" u="none" strike="noStrike" dirty="0">
                          <a:solidFill>
                            <a:schemeClr val="accent2">
                              <a:lumMod val="50000"/>
                            </a:schemeClr>
                          </a:solidFill>
                          <a:effectLst/>
                          <a:latin typeface="Microsoft YaHei UI" panose="020B0503020204020204" pitchFamily="34" charset="-122"/>
                          <a:ea typeface="微软雅黑" panose="020B0503020204020204" pitchFamily="34" charset="-122"/>
                          <a:sym typeface="Microsoft YaHei UI" panose="020B0503020204020204" pitchFamily="34" charset="-122"/>
                        </a:rPr>
                        <a:t>胶囊颗数</a:t>
                      </a:r>
                    </a:p>
                  </a:txBody>
                  <a:tcPr marL="5326" marR="5326" marT="5326" marB="0" anchor="ctr">
                    <a:lnL>
                      <a:noFill/>
                    </a:lnL>
                    <a:lnR>
                      <a:noFill/>
                    </a:lnR>
                    <a:lnT w="25400" cmpd="sng">
                      <a:noFill/>
                    </a:lnT>
                    <a:lnB>
                      <a:noFill/>
                    </a:lnB>
                    <a:lnTlToBr w="12700" cmpd="sng">
                      <a:noFill/>
                      <a:prstDash val="solid"/>
                    </a:lnTlToBr>
                    <a:lnBlToTr w="12700" cmpd="sng">
                      <a:noFill/>
                      <a:prstDash val="solid"/>
                    </a:lnBlToTr>
                    <a:solidFill>
                      <a:schemeClr val="accent2">
                        <a:lumMod val="60000"/>
                        <a:lumOff val="40000"/>
                      </a:schemeClr>
                    </a:solidFill>
                  </a:tcPr>
                </a:tc>
                <a:tc hMerge="1">
                  <a:txBody>
                    <a:bodyPr/>
                    <a:lstStyle/>
                    <a:p>
                      <a:pPr algn="ctr" fontAlgn="ctr"/>
                      <a:endParaRPr lang="zh-CN" altLang="en-US" sz="1400" b="1" i="0" u="none" strike="noStrike" dirty="0">
                        <a:solidFill>
                          <a:schemeClr val="accent2">
                            <a:lumMod val="50000"/>
                          </a:schemeClr>
                        </a:solidFill>
                        <a:effectLst/>
                        <a:latin typeface="+mn-ea"/>
                        <a:ea typeface="+mn-ea"/>
                      </a:endParaRPr>
                    </a:p>
                  </a:txBody>
                  <a:tcPr marL="5326" marR="5326" marT="5326" marB="0" anchor="ctr">
                    <a:solidFill>
                      <a:schemeClr val="accent2">
                        <a:lumMod val="60000"/>
                        <a:lumOff val="40000"/>
                      </a:schemeClr>
                    </a:solidFill>
                  </a:tcPr>
                </a:tc>
                <a:tc>
                  <a:txBody>
                    <a:bodyPr/>
                    <a:lstStyle/>
                    <a:p>
                      <a:pPr algn="ctr" fontAlgn="ctr"/>
                      <a:r>
                        <a:rPr lang="zh-CN" altLang="en-US" sz="1100" b="1" u="none" strike="noStrike" dirty="0">
                          <a:solidFill>
                            <a:schemeClr val="accent2">
                              <a:lumMod val="50000"/>
                            </a:schemeClr>
                          </a:solidFill>
                          <a:effectLst/>
                          <a:latin typeface="Microsoft YaHei UI" panose="020B0503020204020204" pitchFamily="34" charset="-122"/>
                          <a:ea typeface="微软雅黑" panose="020B0503020204020204" pitchFamily="34" charset="-122"/>
                          <a:sym typeface="Microsoft YaHei UI" panose="020B0503020204020204" pitchFamily="34" charset="-122"/>
                        </a:rPr>
                        <a:t>成交金额</a:t>
                      </a:r>
                      <a:endParaRPr lang="zh-CN" altLang="en-US" sz="1100" b="1" i="0" u="none" strike="noStrike" dirty="0">
                        <a:solidFill>
                          <a:schemeClr val="accent2">
                            <a:lumMod val="50000"/>
                          </a:schemeClr>
                        </a:solidFill>
                        <a:effectLst/>
                        <a:latin typeface="Microsoft YaHei UI" panose="020B0503020204020204" pitchFamily="34" charset="-122"/>
                        <a:ea typeface="微软雅黑" panose="020B0503020204020204" pitchFamily="34" charset="-122"/>
                        <a:sym typeface="Microsoft YaHei UI" panose="020B0503020204020204" pitchFamily="34" charset="-122"/>
                      </a:endParaRPr>
                    </a:p>
                  </a:txBody>
                  <a:tcPr marL="5326" marR="5326" marT="5326" marB="0" anchor="ctr">
                    <a:lnL>
                      <a:noFill/>
                    </a:lnL>
                    <a:lnR>
                      <a:noFill/>
                    </a:lnR>
                    <a:lnT w="25400" cmpd="sng">
                      <a:noFill/>
                    </a:lnT>
                    <a:lnB>
                      <a:noFill/>
                    </a:lnB>
                    <a:lnTlToBr w="12700" cmpd="sng">
                      <a:noFill/>
                      <a:prstDash val="solid"/>
                    </a:lnTlToBr>
                    <a:lnBlToTr w="12700" cmpd="sng">
                      <a:noFill/>
                      <a:prstDash val="solid"/>
                    </a:lnBlToTr>
                    <a:solidFill>
                      <a:schemeClr val="accent2">
                        <a:lumMod val="60000"/>
                        <a:lumOff val="40000"/>
                      </a:schemeClr>
                    </a:solidFill>
                  </a:tcPr>
                </a:tc>
                <a:tc>
                  <a:txBody>
                    <a:bodyPr/>
                    <a:lstStyle/>
                    <a:p>
                      <a:pPr algn="ctr" fontAlgn="ctr"/>
                      <a:r>
                        <a:rPr lang="zh-CN" altLang="en-US" sz="1100" b="1" i="0" u="none" strike="noStrike" dirty="0">
                          <a:solidFill>
                            <a:schemeClr val="accent2">
                              <a:lumMod val="50000"/>
                            </a:schemeClr>
                          </a:solidFill>
                          <a:effectLst/>
                          <a:latin typeface="Microsoft YaHei UI" panose="020B0503020204020204" pitchFamily="34" charset="-122"/>
                          <a:ea typeface="微软雅黑" panose="020B0503020204020204" pitchFamily="34" charset="-122"/>
                          <a:sym typeface="Microsoft YaHei UI" panose="020B0503020204020204" pitchFamily="34" charset="-122"/>
                        </a:rPr>
                        <a:t>客单价</a:t>
                      </a:r>
                      <a:endParaRPr lang="en-US" sz="1100" b="1" i="0" u="none" strike="noStrike" dirty="0">
                        <a:solidFill>
                          <a:schemeClr val="accent2">
                            <a:lumMod val="50000"/>
                          </a:schemeClr>
                        </a:solidFill>
                        <a:effectLst/>
                        <a:latin typeface="Microsoft YaHei UI" panose="020B0503020204020204" pitchFamily="34" charset="-122"/>
                        <a:ea typeface="微软雅黑" panose="020B0503020204020204" pitchFamily="34" charset="-122"/>
                        <a:sym typeface="Microsoft YaHei UI" panose="020B0503020204020204" pitchFamily="34" charset="-122"/>
                      </a:endParaRPr>
                    </a:p>
                  </a:txBody>
                  <a:tcPr marL="5326" marR="5326" marT="5326" marB="0" anchor="ctr">
                    <a:lnL>
                      <a:noFill/>
                    </a:lnL>
                    <a:lnR>
                      <a:noFill/>
                    </a:lnR>
                    <a:lnT w="25400" cmpd="sng">
                      <a:noFill/>
                    </a:lnT>
                    <a:lnB>
                      <a:noFill/>
                    </a:lnB>
                    <a:lnTlToBr w="12700" cmpd="sng">
                      <a:noFill/>
                      <a:prstDash val="solid"/>
                    </a:lnTlToBr>
                    <a:lnBlToTr w="12700" cmpd="sng">
                      <a:noFill/>
                      <a:prstDash val="solid"/>
                    </a:lnBlToTr>
                    <a:solidFill>
                      <a:schemeClr val="accent2">
                        <a:lumMod val="60000"/>
                        <a:lumOff val="40000"/>
                      </a:schemeClr>
                    </a:solidFill>
                  </a:tcPr>
                </a:tc>
                <a:tc>
                  <a:txBody>
                    <a:bodyPr/>
                    <a:lstStyle/>
                    <a:p>
                      <a:pPr algn="ctr" fontAlgn="ctr"/>
                      <a:r>
                        <a:rPr lang="en-US" sz="1100" b="1" i="0" u="none" strike="noStrike" dirty="0">
                          <a:solidFill>
                            <a:schemeClr val="accent2">
                              <a:lumMod val="50000"/>
                            </a:schemeClr>
                          </a:solidFill>
                          <a:effectLst/>
                          <a:latin typeface="Microsoft YaHei UI" panose="020B0503020204020204" pitchFamily="34" charset="-122"/>
                          <a:ea typeface="微软雅黑" panose="020B0503020204020204" pitchFamily="34" charset="-122"/>
                          <a:sym typeface="Microsoft YaHei UI" panose="020B0503020204020204" pitchFamily="34" charset="-122"/>
                        </a:rPr>
                        <a:t>GMV</a:t>
                      </a:r>
                      <a:r>
                        <a:rPr lang="zh-CN" altLang="en-US" sz="1100" b="1" i="0" u="none" strike="noStrike" dirty="0">
                          <a:solidFill>
                            <a:schemeClr val="accent2">
                              <a:lumMod val="50000"/>
                            </a:schemeClr>
                          </a:solidFill>
                          <a:effectLst/>
                          <a:latin typeface="Microsoft YaHei UI" panose="020B0503020204020204" pitchFamily="34" charset="-122"/>
                          <a:ea typeface="微软雅黑" panose="020B0503020204020204" pitchFamily="34" charset="-122"/>
                          <a:sym typeface="Microsoft YaHei UI" panose="020B0503020204020204" pitchFamily="34" charset="-122"/>
                        </a:rPr>
                        <a:t>占比</a:t>
                      </a:r>
                      <a:endParaRPr lang="en-US" sz="1100" b="1" i="0" u="none" strike="noStrike" dirty="0">
                        <a:solidFill>
                          <a:schemeClr val="accent2">
                            <a:lumMod val="50000"/>
                          </a:schemeClr>
                        </a:solidFill>
                        <a:effectLst/>
                        <a:latin typeface="Microsoft YaHei UI" panose="020B0503020204020204" pitchFamily="34" charset="-122"/>
                        <a:ea typeface="微软雅黑" panose="020B0503020204020204" pitchFamily="34" charset="-122"/>
                        <a:sym typeface="Microsoft YaHei UI" panose="020B0503020204020204" pitchFamily="34" charset="-122"/>
                      </a:endParaRPr>
                    </a:p>
                  </a:txBody>
                  <a:tcPr marL="5326" marR="5326" marT="5326" marB="0" anchor="ctr">
                    <a:lnL>
                      <a:noFill/>
                    </a:lnL>
                    <a:lnR>
                      <a:noFill/>
                    </a:lnR>
                    <a:lnT w="25400" cmpd="sng">
                      <a:noFill/>
                    </a:lnT>
                    <a:lnB>
                      <a:noFill/>
                    </a:lnB>
                    <a:lnTlToBr w="12700" cmpd="sng">
                      <a:noFill/>
                      <a:prstDash val="solid"/>
                    </a:lnTlToBr>
                    <a:lnBlToTr w="12700" cmpd="sng">
                      <a:noFill/>
                      <a:prstDash val="solid"/>
                    </a:lnBlToTr>
                    <a:solidFill>
                      <a:schemeClr val="accent2">
                        <a:lumMod val="60000"/>
                        <a:lumOff val="40000"/>
                      </a:schemeClr>
                    </a:solidFill>
                  </a:tcPr>
                </a:tc>
                <a:extLst>
                  <a:ext uri="{0D108BD9-81ED-4DB2-BD59-A6C34878D82A}">
                    <a16:rowId xmlns:a16="http://schemas.microsoft.com/office/drawing/2014/main" val="1851805531"/>
                  </a:ext>
                </a:extLst>
              </a:tr>
              <a:tr h="675367">
                <a:tc>
                  <a:txBody>
                    <a:bodyPr/>
                    <a:lstStyle/>
                    <a:p>
                      <a:pPr algn="ctr" fontAlgn="ctr"/>
                      <a:r>
                        <a:rPr lang="en-US" altLang="zh-CN" sz="1000" u="none" strike="noStrike" dirty="0">
                          <a:effectLst/>
                          <a:latin typeface="Microsoft YaHei UI" panose="020B0503020204020204" pitchFamily="34" charset="-122"/>
                          <a:ea typeface="微软雅黑" panose="020B0503020204020204" pitchFamily="34" charset="-122"/>
                          <a:sym typeface="Microsoft YaHei UI" panose="020B0503020204020204" pitchFamily="34" charset="-122"/>
                        </a:rPr>
                        <a:t>1</a:t>
                      </a:r>
                      <a:endParaRPr lang="en-US" altLang="zh-CN" sz="1000" b="0" i="0" u="none" strike="noStrike" dirty="0">
                        <a:solidFill>
                          <a:srgbClr val="000000"/>
                        </a:solidFill>
                        <a:effectLst/>
                        <a:latin typeface="Microsoft YaHei UI" panose="020B0503020204020204" pitchFamily="34" charset="-122"/>
                        <a:ea typeface="微软雅黑" panose="020B0503020204020204" pitchFamily="34" charset="-122"/>
                        <a:sym typeface="Microsoft YaHei UI" panose="020B0503020204020204" pitchFamily="34" charset="-122"/>
                      </a:endParaRPr>
                    </a:p>
                  </a:txBody>
                  <a:tcPr marL="5326" marR="5326" marT="5326"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dirty="0">
                          <a:solidFill>
                            <a:srgbClr val="000000"/>
                          </a:solidFill>
                          <a:effectLst/>
                          <a:latin typeface="Microsoft YaHei UI" panose="020B0503020204020204" pitchFamily="34" charset="-122"/>
                          <a:ea typeface="微软雅黑" panose="020B0503020204020204" pitchFamily="34" charset="-122"/>
                          <a:sym typeface="Microsoft YaHei UI" panose="020B0503020204020204" pitchFamily="34" charset="-122"/>
                        </a:rPr>
                        <a:t>NESPRESSO雀巢胶囊咖啡150颗装进口黑咖啡赠杯碟套装新用户礼遇</a:t>
                      </a:r>
                      <a:endParaRPr lang="zh-CN" altLang="en-US" sz="1050" b="0" i="0" u="none" strike="noStrike" dirty="0">
                        <a:solidFill>
                          <a:srgbClr val="000000"/>
                        </a:solidFill>
                        <a:effectLst/>
                        <a:latin typeface="Microsoft YaHei UI" panose="020B0503020204020204" pitchFamily="34" charset="-122"/>
                        <a:ea typeface="微软雅黑" panose="020B0503020204020204" pitchFamily="34" charset="-122"/>
                        <a:sym typeface="Microsoft YaHei UI" panose="020B0503020204020204" pitchFamily="34" charset="-122"/>
                      </a:endParaRP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zh-CN" altLang="en-US" sz="1000" b="0" i="0" u="none" strike="noStrike" dirty="0">
                          <a:solidFill>
                            <a:srgbClr val="000000"/>
                          </a:solidFill>
                          <a:effectLst/>
                          <a:latin typeface="Microsoft YaHei UI" panose="020B0503020204020204" pitchFamily="34" charset="-122"/>
                          <a:ea typeface="微软雅黑" panose="020B0503020204020204" pitchFamily="34" charset="-122"/>
                          <a:sym typeface="Microsoft YaHei UI" panose="020B0503020204020204" pitchFamily="34" charset="-122"/>
                        </a:rPr>
                        <a:t>-</a:t>
                      </a:r>
                    </a:p>
                  </a:txBody>
                  <a:tcPr marL="6350" marR="6350" marT="635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dirty="0">
                          <a:solidFill>
                            <a:srgbClr val="000000"/>
                          </a:solidFill>
                          <a:effectLst/>
                          <a:latin typeface="Microsoft YaHei UI" panose="020B0503020204020204" pitchFamily="34" charset="-122"/>
                          <a:ea typeface="微软雅黑" panose="020B0503020204020204" pitchFamily="34" charset="-122"/>
                          <a:sym typeface="Microsoft YaHei UI" panose="020B0503020204020204" pitchFamily="34" charset="-122"/>
                        </a:rPr>
                        <a:t>150</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a:solidFill>
                            <a:srgbClr val="000000"/>
                          </a:solidFill>
                          <a:effectLst/>
                          <a:latin typeface="Microsoft YaHei UI" panose="020B0503020204020204" pitchFamily="34" charset="-122"/>
                          <a:ea typeface="微软雅黑" panose="020B0503020204020204" pitchFamily="34" charset="-122"/>
                          <a:sym typeface="Microsoft YaHei UI" panose="020B0503020204020204" pitchFamily="34" charset="-122"/>
                        </a:rPr>
                        <a:t>1,580,699</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a:solidFill>
                            <a:srgbClr val="000000"/>
                          </a:solidFill>
                          <a:effectLst/>
                          <a:latin typeface="Microsoft YaHei UI" panose="020B0503020204020204" pitchFamily="34" charset="-122"/>
                          <a:ea typeface="微软雅黑" panose="020B0503020204020204" pitchFamily="34" charset="-122"/>
                          <a:sym typeface="Microsoft YaHei UI" panose="020B0503020204020204" pitchFamily="34" charset="-122"/>
                        </a:rPr>
                        <a:t>582</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a:solidFill>
                            <a:srgbClr val="000000"/>
                          </a:solidFill>
                          <a:effectLst/>
                          <a:latin typeface="Microsoft YaHei UI" panose="020B0503020204020204" pitchFamily="34" charset="-122"/>
                          <a:ea typeface="微软雅黑" panose="020B0503020204020204" pitchFamily="34" charset="-122"/>
                          <a:sym typeface="Microsoft YaHei UI" panose="020B0503020204020204" pitchFamily="34" charset="-122"/>
                        </a:rPr>
                        <a:t>11%</a:t>
                      </a:r>
                      <a:endParaRPr lang="en-US" altLang="zh-CN" sz="1050" b="0" i="0" u="none" strike="noStrike" dirty="0">
                        <a:solidFill>
                          <a:srgbClr val="000000"/>
                        </a:solidFill>
                        <a:effectLst/>
                        <a:latin typeface="Microsoft YaHei UI" panose="020B0503020204020204" pitchFamily="34" charset="-122"/>
                        <a:ea typeface="微软雅黑" panose="020B0503020204020204" pitchFamily="34" charset="-122"/>
                        <a:sym typeface="Microsoft YaHei UI" panose="020B0503020204020204" pitchFamily="34" charset="-122"/>
                      </a:endParaRPr>
                    </a:p>
                  </a:txBody>
                  <a:tcPr marL="7620" marR="7620" marT="7620" marB="0"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144441723"/>
                  </a:ext>
                </a:extLst>
              </a:tr>
              <a:tr h="801520">
                <a:tc>
                  <a:txBody>
                    <a:bodyPr/>
                    <a:lstStyle/>
                    <a:p>
                      <a:pPr algn="ctr" fontAlgn="ctr"/>
                      <a:r>
                        <a:rPr lang="en-US" altLang="zh-CN" sz="1000" u="none" strike="noStrike">
                          <a:effectLst/>
                          <a:latin typeface="Microsoft YaHei UI" panose="020B0503020204020204" pitchFamily="34" charset="-122"/>
                          <a:ea typeface="微软雅黑" panose="020B0503020204020204" pitchFamily="34" charset="-122"/>
                          <a:sym typeface="Microsoft YaHei UI" panose="020B0503020204020204" pitchFamily="34" charset="-122"/>
                        </a:rPr>
                        <a:t>2</a:t>
                      </a:r>
                      <a:endParaRPr lang="en-US" altLang="zh-CN" sz="1000" b="0" i="0" u="none" strike="noStrike">
                        <a:solidFill>
                          <a:srgbClr val="000000"/>
                        </a:solidFill>
                        <a:effectLst/>
                        <a:latin typeface="Microsoft YaHei UI" panose="020B0503020204020204" pitchFamily="34" charset="-122"/>
                        <a:ea typeface="微软雅黑" panose="020B0503020204020204" pitchFamily="34" charset="-122"/>
                        <a:sym typeface="Microsoft YaHei UI" panose="020B0503020204020204" pitchFamily="34" charset="-122"/>
                      </a:endParaRPr>
                    </a:p>
                  </a:txBody>
                  <a:tcPr marL="5326" marR="5326" marT="5326"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dirty="0">
                          <a:solidFill>
                            <a:srgbClr val="000000"/>
                          </a:solidFill>
                          <a:effectLst/>
                          <a:latin typeface="Microsoft YaHei UI" panose="020B0503020204020204" pitchFamily="34" charset="-122"/>
                          <a:ea typeface="微软雅黑" panose="020B0503020204020204" pitchFamily="34" charset="-122"/>
                          <a:sym typeface="Microsoft YaHei UI" panose="020B0503020204020204" pitchFamily="34" charset="-122"/>
                        </a:rPr>
                        <a:t>NESPRESSO胶囊咖啡 大师匠心和意式浓烈组合装 含进口黑咖啡100颗</a:t>
                      </a:r>
                      <a:endParaRPr lang="zh-CN" altLang="en-US" sz="1050" b="0" i="0" u="none" strike="noStrike" dirty="0">
                        <a:solidFill>
                          <a:srgbClr val="000000"/>
                        </a:solidFill>
                        <a:effectLst/>
                        <a:latin typeface="Microsoft YaHei UI" panose="020B0503020204020204" pitchFamily="34" charset="-122"/>
                        <a:ea typeface="微软雅黑" panose="020B0503020204020204" pitchFamily="34" charset="-122"/>
                        <a:sym typeface="Microsoft YaHei UI" panose="020B0503020204020204" pitchFamily="34" charset="-122"/>
                      </a:endParaRP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zh-CN" altLang="en-US" sz="1000" b="0" i="0" u="none" strike="noStrike" dirty="0">
                          <a:solidFill>
                            <a:srgbClr val="000000"/>
                          </a:solidFill>
                          <a:effectLst/>
                          <a:latin typeface="Microsoft YaHei UI" panose="020B0503020204020204" pitchFamily="34" charset="-122"/>
                          <a:ea typeface="微软雅黑" panose="020B0503020204020204" pitchFamily="34" charset="-122"/>
                          <a:sym typeface="Microsoft YaHei UI" panose="020B0503020204020204" pitchFamily="34" charset="-122"/>
                        </a:rPr>
                        <a:t>-</a:t>
                      </a:r>
                    </a:p>
                  </a:txBody>
                  <a:tcPr marL="6350" marR="6350" marT="635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dirty="0">
                          <a:solidFill>
                            <a:srgbClr val="000000"/>
                          </a:solidFill>
                          <a:effectLst/>
                          <a:latin typeface="Microsoft YaHei UI" panose="020B0503020204020204" pitchFamily="34" charset="-122"/>
                          <a:ea typeface="微软雅黑" panose="020B0503020204020204" pitchFamily="34" charset="-122"/>
                          <a:sym typeface="Microsoft YaHei UI" panose="020B0503020204020204" pitchFamily="34" charset="-122"/>
                        </a:rPr>
                        <a:t>100</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a:solidFill>
                            <a:srgbClr val="000000"/>
                          </a:solidFill>
                          <a:effectLst/>
                          <a:latin typeface="Microsoft YaHei UI" panose="020B0503020204020204" pitchFamily="34" charset="-122"/>
                          <a:ea typeface="微软雅黑" panose="020B0503020204020204" pitchFamily="34" charset="-122"/>
                          <a:sym typeface="Microsoft YaHei UI" panose="020B0503020204020204" pitchFamily="34" charset="-122"/>
                        </a:rPr>
                        <a:t>1,303,518</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a:solidFill>
                            <a:srgbClr val="000000"/>
                          </a:solidFill>
                          <a:effectLst/>
                          <a:latin typeface="Microsoft YaHei UI" panose="020B0503020204020204" pitchFamily="34" charset="-122"/>
                          <a:ea typeface="微软雅黑" panose="020B0503020204020204" pitchFamily="34" charset="-122"/>
                          <a:sym typeface="Microsoft YaHei UI" panose="020B0503020204020204" pitchFamily="34" charset="-122"/>
                        </a:rPr>
                        <a:t>441</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dirty="0">
                          <a:solidFill>
                            <a:srgbClr val="000000"/>
                          </a:solidFill>
                          <a:effectLst/>
                          <a:latin typeface="Microsoft YaHei UI" panose="020B0503020204020204" pitchFamily="34" charset="-122"/>
                          <a:ea typeface="微软雅黑" panose="020B0503020204020204" pitchFamily="34" charset="-122"/>
                          <a:sym typeface="Microsoft YaHei UI" panose="020B0503020204020204" pitchFamily="34" charset="-122"/>
                        </a:rPr>
                        <a:t>9%</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3510441999"/>
                  </a:ext>
                </a:extLst>
              </a:tr>
              <a:tr h="675367">
                <a:tc>
                  <a:txBody>
                    <a:bodyPr/>
                    <a:lstStyle/>
                    <a:p>
                      <a:pPr algn="ctr" fontAlgn="ctr"/>
                      <a:r>
                        <a:rPr lang="en-US" altLang="zh-CN" sz="1000" u="none" strike="noStrike">
                          <a:effectLst/>
                          <a:latin typeface="Microsoft YaHei UI" panose="020B0503020204020204" pitchFamily="34" charset="-122"/>
                          <a:ea typeface="微软雅黑" panose="020B0503020204020204" pitchFamily="34" charset="-122"/>
                          <a:sym typeface="Microsoft YaHei UI" panose="020B0503020204020204" pitchFamily="34" charset="-122"/>
                        </a:rPr>
                        <a:t>3</a:t>
                      </a:r>
                      <a:endParaRPr lang="en-US" altLang="zh-CN" sz="1000" b="0" i="0" u="none" strike="noStrike">
                        <a:solidFill>
                          <a:srgbClr val="000000"/>
                        </a:solidFill>
                        <a:effectLst/>
                        <a:latin typeface="Microsoft YaHei UI" panose="020B0503020204020204" pitchFamily="34" charset="-122"/>
                        <a:ea typeface="微软雅黑" panose="020B0503020204020204" pitchFamily="34" charset="-122"/>
                        <a:sym typeface="Microsoft YaHei UI" panose="020B0503020204020204" pitchFamily="34" charset="-122"/>
                      </a:endParaRPr>
                    </a:p>
                  </a:txBody>
                  <a:tcPr marL="5326" marR="5326" marT="5326"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dirty="0">
                          <a:solidFill>
                            <a:srgbClr val="000000"/>
                          </a:solidFill>
                          <a:effectLst/>
                          <a:latin typeface="Microsoft YaHei UI" panose="020B0503020204020204" pitchFamily="34" charset="-122"/>
                          <a:ea typeface="微软雅黑" panose="020B0503020204020204" pitchFamily="34" charset="-122"/>
                          <a:sym typeface="Microsoft YaHei UI" panose="020B0503020204020204" pitchFamily="34" charset="-122"/>
                        </a:rPr>
                        <a:t>NESPRESSO雀巢胶囊咖啡 瑞士原装进口美式浓缩黑咖啡套装50颗装</a:t>
                      </a:r>
                      <a:endParaRPr lang="zh-CN" altLang="en-US" sz="1050" b="0" i="0" u="none" strike="noStrike" dirty="0">
                        <a:solidFill>
                          <a:srgbClr val="000000"/>
                        </a:solidFill>
                        <a:effectLst/>
                        <a:latin typeface="Microsoft YaHei UI" panose="020B0503020204020204" pitchFamily="34" charset="-122"/>
                        <a:ea typeface="微软雅黑" panose="020B0503020204020204" pitchFamily="34" charset="-122"/>
                        <a:sym typeface="Microsoft YaHei UI" panose="020B0503020204020204" pitchFamily="34" charset="-122"/>
                      </a:endParaRP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zh-CN" altLang="en-US" sz="1000" b="0" i="0" u="none" strike="noStrike" dirty="0">
                          <a:solidFill>
                            <a:srgbClr val="000000"/>
                          </a:solidFill>
                          <a:effectLst/>
                          <a:latin typeface="Microsoft YaHei UI" panose="020B0503020204020204" pitchFamily="34" charset="-122"/>
                          <a:ea typeface="微软雅黑" panose="020B0503020204020204" pitchFamily="34" charset="-122"/>
                          <a:sym typeface="Microsoft YaHei UI" panose="020B0503020204020204" pitchFamily="34" charset="-122"/>
                        </a:rPr>
                        <a:t>-</a:t>
                      </a:r>
                    </a:p>
                  </a:txBody>
                  <a:tcPr marL="6350" marR="6350" marT="635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a:solidFill>
                            <a:srgbClr val="000000"/>
                          </a:solidFill>
                          <a:effectLst/>
                          <a:latin typeface="Microsoft YaHei UI" panose="020B0503020204020204" pitchFamily="34" charset="-122"/>
                          <a:ea typeface="微软雅黑" panose="020B0503020204020204" pitchFamily="34" charset="-122"/>
                          <a:sym typeface="Microsoft YaHei UI" panose="020B0503020204020204" pitchFamily="34" charset="-122"/>
                        </a:rPr>
                        <a:t>50</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a:solidFill>
                            <a:srgbClr val="000000"/>
                          </a:solidFill>
                          <a:effectLst/>
                          <a:latin typeface="Microsoft YaHei UI" panose="020B0503020204020204" pitchFamily="34" charset="-122"/>
                          <a:ea typeface="微软雅黑" panose="020B0503020204020204" pitchFamily="34" charset="-122"/>
                          <a:sym typeface="Microsoft YaHei UI" panose="020B0503020204020204" pitchFamily="34" charset="-122"/>
                        </a:rPr>
                        <a:t>1,241,132</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a:solidFill>
                            <a:srgbClr val="000000"/>
                          </a:solidFill>
                          <a:effectLst/>
                          <a:latin typeface="Microsoft YaHei UI" panose="020B0503020204020204" pitchFamily="34" charset="-122"/>
                          <a:ea typeface="微软雅黑" panose="020B0503020204020204" pitchFamily="34" charset="-122"/>
                          <a:sym typeface="Microsoft YaHei UI" panose="020B0503020204020204" pitchFamily="34" charset="-122"/>
                        </a:rPr>
                        <a:t>284</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a:solidFill>
                            <a:srgbClr val="000000"/>
                          </a:solidFill>
                          <a:effectLst/>
                          <a:latin typeface="Microsoft YaHei UI" panose="020B0503020204020204" pitchFamily="34" charset="-122"/>
                          <a:ea typeface="微软雅黑" panose="020B0503020204020204" pitchFamily="34" charset="-122"/>
                          <a:sym typeface="Microsoft YaHei UI" panose="020B0503020204020204" pitchFamily="34" charset="-122"/>
                        </a:rPr>
                        <a:t>9%</a:t>
                      </a:r>
                      <a:endParaRPr lang="en-US" altLang="zh-CN" sz="1050" b="0" i="0" u="none" strike="noStrike" dirty="0">
                        <a:solidFill>
                          <a:srgbClr val="000000"/>
                        </a:solidFill>
                        <a:effectLst/>
                        <a:latin typeface="Microsoft YaHei UI" panose="020B0503020204020204" pitchFamily="34" charset="-122"/>
                        <a:ea typeface="微软雅黑" panose="020B0503020204020204" pitchFamily="34" charset="-122"/>
                        <a:sym typeface="Microsoft YaHei UI" panose="020B0503020204020204" pitchFamily="34" charset="-122"/>
                      </a:endParaRPr>
                    </a:p>
                  </a:txBody>
                  <a:tcPr marL="7620" marR="7620" marT="7620" marB="0"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148857085"/>
                  </a:ext>
                </a:extLst>
              </a:tr>
              <a:tr h="867650">
                <a:tc>
                  <a:txBody>
                    <a:bodyPr/>
                    <a:lstStyle/>
                    <a:p>
                      <a:pPr algn="ctr" fontAlgn="ctr"/>
                      <a:r>
                        <a:rPr lang="en-US" altLang="zh-CN" sz="1000" u="none" strike="noStrike">
                          <a:effectLst/>
                          <a:latin typeface="Microsoft YaHei UI" panose="020B0503020204020204" pitchFamily="34" charset="-122"/>
                          <a:ea typeface="微软雅黑" panose="020B0503020204020204" pitchFamily="34" charset="-122"/>
                          <a:sym typeface="Microsoft YaHei UI" panose="020B0503020204020204" pitchFamily="34" charset="-122"/>
                        </a:rPr>
                        <a:t>4</a:t>
                      </a:r>
                      <a:endParaRPr lang="en-US" altLang="zh-CN" sz="1000" b="0" i="0" u="none" strike="noStrike">
                        <a:solidFill>
                          <a:srgbClr val="000000"/>
                        </a:solidFill>
                        <a:effectLst/>
                        <a:latin typeface="Microsoft YaHei UI" panose="020B0503020204020204" pitchFamily="34" charset="-122"/>
                        <a:ea typeface="微软雅黑" panose="020B0503020204020204" pitchFamily="34" charset="-122"/>
                        <a:sym typeface="Microsoft YaHei UI" panose="020B0503020204020204" pitchFamily="34" charset="-122"/>
                      </a:endParaRPr>
                    </a:p>
                  </a:txBody>
                  <a:tcPr marL="5326" marR="5326" marT="5326"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dirty="0">
                          <a:solidFill>
                            <a:srgbClr val="000000"/>
                          </a:solidFill>
                          <a:effectLst/>
                          <a:latin typeface="Microsoft YaHei UI" panose="020B0503020204020204" pitchFamily="34" charset="-122"/>
                          <a:ea typeface="微软雅黑" panose="020B0503020204020204" pitchFamily="34" charset="-122"/>
                          <a:sym typeface="Microsoft YaHei UI" panose="020B0503020204020204" pitchFamily="34" charset="-122"/>
                        </a:rPr>
                        <a:t>NESPRESSO雀巢胶囊咖啡 环球之旅套装 瑞士进口黑咖啡100颗装包邮</a:t>
                      </a:r>
                      <a:endParaRPr lang="zh-CN" altLang="en-US" sz="1050" b="0" i="0" u="none" strike="noStrike" dirty="0">
                        <a:solidFill>
                          <a:srgbClr val="000000"/>
                        </a:solidFill>
                        <a:effectLst/>
                        <a:latin typeface="Microsoft YaHei UI" panose="020B0503020204020204" pitchFamily="34" charset="-122"/>
                        <a:ea typeface="微软雅黑" panose="020B0503020204020204" pitchFamily="34" charset="-122"/>
                        <a:sym typeface="Microsoft YaHei UI" panose="020B0503020204020204" pitchFamily="34" charset="-122"/>
                      </a:endParaRP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zh-CN" altLang="en-US" sz="1000" b="0" i="0" u="none" strike="noStrike" dirty="0">
                          <a:solidFill>
                            <a:srgbClr val="000000"/>
                          </a:solidFill>
                          <a:effectLst/>
                          <a:latin typeface="Microsoft YaHei UI" panose="020B0503020204020204" pitchFamily="34" charset="-122"/>
                          <a:ea typeface="微软雅黑" panose="020B0503020204020204" pitchFamily="34" charset="-122"/>
                          <a:sym typeface="Microsoft YaHei UI" panose="020B0503020204020204" pitchFamily="34" charset="-122"/>
                        </a:rPr>
                        <a:t>-</a:t>
                      </a:r>
                    </a:p>
                  </a:txBody>
                  <a:tcPr marL="6350" marR="6350" marT="635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a:solidFill>
                            <a:srgbClr val="000000"/>
                          </a:solidFill>
                          <a:effectLst/>
                          <a:latin typeface="Microsoft YaHei UI" panose="020B0503020204020204" pitchFamily="34" charset="-122"/>
                          <a:ea typeface="微软雅黑" panose="020B0503020204020204" pitchFamily="34" charset="-122"/>
                          <a:sym typeface="Microsoft YaHei UI" panose="020B0503020204020204" pitchFamily="34" charset="-122"/>
                        </a:rPr>
                        <a:t>100</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a:solidFill>
                            <a:srgbClr val="000000"/>
                          </a:solidFill>
                          <a:effectLst/>
                          <a:latin typeface="Microsoft YaHei UI" panose="020B0503020204020204" pitchFamily="34" charset="-122"/>
                          <a:ea typeface="微软雅黑" panose="020B0503020204020204" pitchFamily="34" charset="-122"/>
                          <a:sym typeface="Microsoft YaHei UI" panose="020B0503020204020204" pitchFamily="34" charset="-122"/>
                        </a:rPr>
                        <a:t>1,203,755</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a:solidFill>
                            <a:srgbClr val="000000"/>
                          </a:solidFill>
                          <a:effectLst/>
                          <a:latin typeface="Microsoft YaHei UI" panose="020B0503020204020204" pitchFamily="34" charset="-122"/>
                          <a:ea typeface="微软雅黑" panose="020B0503020204020204" pitchFamily="34" charset="-122"/>
                          <a:sym typeface="Microsoft YaHei UI" panose="020B0503020204020204" pitchFamily="34" charset="-122"/>
                        </a:rPr>
                        <a:t>402</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a:solidFill>
                            <a:srgbClr val="000000"/>
                          </a:solidFill>
                          <a:effectLst/>
                          <a:latin typeface="Microsoft YaHei UI" panose="020B0503020204020204" pitchFamily="34" charset="-122"/>
                          <a:ea typeface="微软雅黑" panose="020B0503020204020204" pitchFamily="34" charset="-122"/>
                          <a:sym typeface="Microsoft YaHei UI" panose="020B0503020204020204" pitchFamily="34" charset="-122"/>
                        </a:rPr>
                        <a:t>8%</a:t>
                      </a:r>
                      <a:endParaRPr lang="en-US" altLang="zh-CN" sz="1050" b="0" i="0" u="none" strike="noStrike" dirty="0">
                        <a:solidFill>
                          <a:srgbClr val="000000"/>
                        </a:solidFill>
                        <a:effectLst/>
                        <a:latin typeface="Microsoft YaHei UI" panose="020B0503020204020204" pitchFamily="34" charset="-122"/>
                        <a:ea typeface="微软雅黑" panose="020B0503020204020204" pitchFamily="34" charset="-122"/>
                        <a:sym typeface="Microsoft YaHei UI" panose="020B0503020204020204" pitchFamily="34" charset="-122"/>
                      </a:endParaRPr>
                    </a:p>
                  </a:txBody>
                  <a:tcPr marL="7620" marR="7620" marT="7620" marB="0"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3893936016"/>
                  </a:ext>
                </a:extLst>
              </a:tr>
              <a:tr h="675367">
                <a:tc>
                  <a:txBody>
                    <a:bodyPr/>
                    <a:lstStyle/>
                    <a:p>
                      <a:pPr algn="ctr" fontAlgn="ctr"/>
                      <a:r>
                        <a:rPr lang="en-US" altLang="zh-CN" sz="1000" u="none" strike="noStrike">
                          <a:effectLst/>
                          <a:latin typeface="Microsoft YaHei UI" panose="020B0503020204020204" pitchFamily="34" charset="-122"/>
                          <a:ea typeface="微软雅黑" panose="020B0503020204020204" pitchFamily="34" charset="-122"/>
                          <a:sym typeface="Microsoft YaHei UI" panose="020B0503020204020204" pitchFamily="34" charset="-122"/>
                        </a:rPr>
                        <a:t>5</a:t>
                      </a:r>
                      <a:endParaRPr lang="en-US" altLang="zh-CN" sz="1000" b="0" i="0" u="none" strike="noStrike">
                        <a:solidFill>
                          <a:srgbClr val="000000"/>
                        </a:solidFill>
                        <a:effectLst/>
                        <a:latin typeface="Microsoft YaHei UI" panose="020B0503020204020204" pitchFamily="34" charset="-122"/>
                        <a:ea typeface="微软雅黑" panose="020B0503020204020204" pitchFamily="34" charset="-122"/>
                        <a:sym typeface="Microsoft YaHei UI" panose="020B0503020204020204" pitchFamily="34" charset="-122"/>
                      </a:endParaRPr>
                    </a:p>
                  </a:txBody>
                  <a:tcPr marL="5326" marR="5326" marT="5326" marB="0" anchor="ctr">
                    <a:lnL>
                      <a:noFill/>
                    </a:lnL>
                    <a:lnR>
                      <a:noFill/>
                    </a:lnR>
                    <a:lnT>
                      <a:noFill/>
                    </a:lnT>
                    <a:lnB w="25400" cmpd="sng">
                      <a:noFill/>
                    </a:lnB>
                    <a:lnTlToBr w="12700" cmpd="sng">
                      <a:noFill/>
                      <a:prstDash val="solid"/>
                    </a:lnTlToBr>
                    <a:lnBlToTr w="12700" cmpd="sng">
                      <a:noFill/>
                      <a:prstDash val="solid"/>
                    </a:lnBlToTr>
                    <a:noFill/>
                  </a:tcPr>
                </a:tc>
                <a:tc>
                  <a:txBody>
                    <a:bodyPr/>
                    <a:lstStyle/>
                    <a:p>
                      <a:pPr algn="ctr" fontAlgn="ctr"/>
                      <a:r>
                        <a:rPr lang="en-US" altLang="zh-CN" sz="1050" b="0" i="0" u="none" strike="noStrike" dirty="0">
                          <a:solidFill>
                            <a:srgbClr val="000000"/>
                          </a:solidFill>
                          <a:effectLst/>
                          <a:latin typeface="Microsoft YaHei UI" panose="020B0503020204020204" pitchFamily="34" charset="-122"/>
                          <a:ea typeface="微软雅黑" panose="020B0503020204020204" pitchFamily="34" charset="-122"/>
                          <a:sym typeface="Microsoft YaHei UI" panose="020B0503020204020204" pitchFamily="34" charset="-122"/>
                        </a:rPr>
                        <a:t>NESPRESSO雀巢胶囊咖啡套装 浓遇啡凡150颗装 意式进口浓缩黑咖啡</a:t>
                      </a:r>
                      <a:endParaRPr lang="zh-CN" altLang="en-US" sz="1050" b="0" i="0" u="none" strike="noStrike" dirty="0">
                        <a:solidFill>
                          <a:srgbClr val="000000"/>
                        </a:solidFill>
                        <a:effectLst/>
                        <a:latin typeface="Microsoft YaHei UI" panose="020B0503020204020204" pitchFamily="34" charset="-122"/>
                        <a:ea typeface="微软雅黑" panose="020B0503020204020204" pitchFamily="34" charset="-122"/>
                        <a:sym typeface="Microsoft YaHei UI" panose="020B0503020204020204" pitchFamily="34" charset="-122"/>
                      </a:endParaRPr>
                    </a:p>
                  </a:txBody>
                  <a:tcPr marL="7620" marR="7620" marT="7620" marB="0" anchor="ctr">
                    <a:lnL>
                      <a:noFill/>
                    </a:lnL>
                    <a:lnR>
                      <a:noFill/>
                    </a:lnR>
                    <a:lnT>
                      <a:noFill/>
                    </a:lnT>
                    <a:lnB w="25400" cmpd="sng">
                      <a:noFill/>
                    </a:lnB>
                    <a:lnTlToBr w="12700" cmpd="sng">
                      <a:noFill/>
                      <a:prstDash val="solid"/>
                    </a:lnTlToBr>
                    <a:lnBlToTr w="12700" cmpd="sng">
                      <a:noFill/>
                      <a:prstDash val="solid"/>
                    </a:lnBlToTr>
                    <a:noFill/>
                  </a:tcPr>
                </a:tc>
                <a:tc>
                  <a:txBody>
                    <a:bodyPr/>
                    <a:lstStyle/>
                    <a:p>
                      <a:pPr algn="ctr" fontAlgn="ctr"/>
                      <a:r>
                        <a:rPr lang="zh-CN" altLang="en-US" sz="1000" b="0" i="0" u="none" strike="noStrike" dirty="0">
                          <a:solidFill>
                            <a:srgbClr val="000000"/>
                          </a:solidFill>
                          <a:effectLst/>
                          <a:latin typeface="Microsoft YaHei UI" panose="020B0503020204020204" pitchFamily="34" charset="-122"/>
                          <a:ea typeface="微软雅黑" panose="020B0503020204020204" pitchFamily="34" charset="-122"/>
                          <a:sym typeface="Microsoft YaHei UI" panose="020B0503020204020204" pitchFamily="34" charset="-122"/>
                        </a:rPr>
                        <a:t>-</a:t>
                      </a:r>
                    </a:p>
                  </a:txBody>
                  <a:tcPr marL="6350" marR="6350" marT="6350" marB="0" anchor="ctr">
                    <a:lnL>
                      <a:noFill/>
                    </a:lnL>
                    <a:lnR>
                      <a:noFill/>
                    </a:lnR>
                    <a:lnT>
                      <a:noFill/>
                    </a:lnT>
                    <a:lnB w="25400" cmpd="sng">
                      <a:noFill/>
                    </a:lnB>
                    <a:lnTlToBr w="12700" cmpd="sng">
                      <a:noFill/>
                      <a:prstDash val="solid"/>
                    </a:lnTlToBr>
                    <a:lnBlToTr w="12700" cmpd="sng">
                      <a:noFill/>
                      <a:prstDash val="solid"/>
                    </a:lnBlToTr>
                    <a:noFill/>
                  </a:tcPr>
                </a:tc>
                <a:tc>
                  <a:txBody>
                    <a:bodyPr/>
                    <a:lstStyle/>
                    <a:p>
                      <a:pPr algn="ctr" fontAlgn="ctr"/>
                      <a:r>
                        <a:rPr lang="en-US" altLang="zh-CN" sz="1050" b="0" i="0" u="none" strike="noStrike" dirty="0">
                          <a:solidFill>
                            <a:srgbClr val="000000"/>
                          </a:solidFill>
                          <a:effectLst/>
                          <a:latin typeface="Microsoft YaHei UI" panose="020B0503020204020204" pitchFamily="34" charset="-122"/>
                          <a:ea typeface="微软雅黑" panose="020B0503020204020204" pitchFamily="34" charset="-122"/>
                          <a:sym typeface="Microsoft YaHei UI" panose="020B0503020204020204" pitchFamily="34" charset="-122"/>
                        </a:rPr>
                        <a:t>150</a:t>
                      </a:r>
                    </a:p>
                  </a:txBody>
                  <a:tcPr marL="7620" marR="7620" marT="7620" marB="0" anchor="ctr">
                    <a:lnL>
                      <a:noFill/>
                    </a:lnL>
                    <a:lnR>
                      <a:noFill/>
                    </a:lnR>
                    <a:lnT>
                      <a:noFill/>
                    </a:lnT>
                    <a:lnB w="25400" cmpd="sng">
                      <a:noFill/>
                    </a:lnB>
                    <a:lnTlToBr w="12700" cmpd="sng">
                      <a:noFill/>
                      <a:prstDash val="solid"/>
                    </a:lnTlToBr>
                    <a:lnBlToTr w="12700" cmpd="sng">
                      <a:noFill/>
                      <a:prstDash val="solid"/>
                    </a:lnBlToTr>
                    <a:noFill/>
                  </a:tcPr>
                </a:tc>
                <a:tc>
                  <a:txBody>
                    <a:bodyPr/>
                    <a:lstStyle/>
                    <a:p>
                      <a:pPr algn="ctr" fontAlgn="ctr"/>
                      <a:r>
                        <a:rPr lang="en-US" altLang="zh-CN" sz="1050" b="0" i="0" u="none" strike="noStrike">
                          <a:solidFill>
                            <a:srgbClr val="000000"/>
                          </a:solidFill>
                          <a:effectLst/>
                          <a:latin typeface="Microsoft YaHei UI" panose="020B0503020204020204" pitchFamily="34" charset="-122"/>
                          <a:ea typeface="微软雅黑" panose="020B0503020204020204" pitchFamily="34" charset="-122"/>
                          <a:sym typeface="Microsoft YaHei UI" panose="020B0503020204020204" pitchFamily="34" charset="-122"/>
                        </a:rPr>
                        <a:t>764,692</a:t>
                      </a:r>
                    </a:p>
                  </a:txBody>
                  <a:tcPr marL="7620" marR="7620" marT="7620" marB="0" anchor="ctr">
                    <a:lnL>
                      <a:noFill/>
                    </a:lnL>
                    <a:lnR>
                      <a:noFill/>
                    </a:lnR>
                    <a:lnT>
                      <a:noFill/>
                    </a:lnT>
                    <a:lnB w="25400" cmpd="sng">
                      <a:noFill/>
                    </a:lnB>
                    <a:lnTlToBr w="12700" cmpd="sng">
                      <a:noFill/>
                      <a:prstDash val="solid"/>
                    </a:lnTlToBr>
                    <a:lnBlToTr w="12700" cmpd="sng">
                      <a:noFill/>
                      <a:prstDash val="solid"/>
                    </a:lnBlToTr>
                    <a:noFill/>
                  </a:tcPr>
                </a:tc>
                <a:tc>
                  <a:txBody>
                    <a:bodyPr/>
                    <a:lstStyle/>
                    <a:p>
                      <a:pPr algn="ctr" fontAlgn="ctr"/>
                      <a:r>
                        <a:rPr lang="en-US" altLang="zh-CN" sz="1050" b="0" i="0" u="none" strike="noStrike">
                          <a:solidFill>
                            <a:srgbClr val="000000"/>
                          </a:solidFill>
                          <a:effectLst/>
                          <a:latin typeface="Microsoft YaHei UI" panose="020B0503020204020204" pitchFamily="34" charset="-122"/>
                          <a:ea typeface="微软雅黑" panose="020B0503020204020204" pitchFamily="34" charset="-122"/>
                          <a:sym typeface="Microsoft YaHei UI" panose="020B0503020204020204" pitchFamily="34" charset="-122"/>
                        </a:rPr>
                        <a:t>653</a:t>
                      </a:r>
                    </a:p>
                  </a:txBody>
                  <a:tcPr marL="7620" marR="7620" marT="7620" marB="0" anchor="ctr">
                    <a:lnL>
                      <a:noFill/>
                    </a:lnL>
                    <a:lnR>
                      <a:noFill/>
                    </a:lnR>
                    <a:lnT>
                      <a:noFill/>
                    </a:lnT>
                    <a:lnB w="25400" cmpd="sng">
                      <a:noFill/>
                    </a:lnB>
                    <a:lnTlToBr w="12700" cmpd="sng">
                      <a:noFill/>
                      <a:prstDash val="solid"/>
                    </a:lnTlToBr>
                    <a:lnBlToTr w="12700" cmpd="sng">
                      <a:noFill/>
                      <a:prstDash val="solid"/>
                    </a:lnBlToTr>
                    <a:noFill/>
                  </a:tcPr>
                </a:tc>
                <a:tc>
                  <a:txBody>
                    <a:bodyPr/>
                    <a:lstStyle/>
                    <a:p>
                      <a:pPr algn="ctr" fontAlgn="ctr"/>
                      <a:r>
                        <a:rPr lang="en-US" altLang="zh-CN" sz="1050" b="0" i="0" u="none" strike="noStrike" dirty="0">
                          <a:solidFill>
                            <a:srgbClr val="000000"/>
                          </a:solidFill>
                          <a:effectLst/>
                          <a:latin typeface="Microsoft YaHei UI" panose="020B0503020204020204" pitchFamily="34" charset="-122"/>
                          <a:ea typeface="微软雅黑" panose="020B0503020204020204" pitchFamily="34" charset="-122"/>
                          <a:sym typeface="Microsoft YaHei UI" panose="020B0503020204020204" pitchFamily="34" charset="-122"/>
                        </a:rPr>
                        <a:t>5%</a:t>
                      </a:r>
                    </a:p>
                  </a:txBody>
                  <a:tcPr marL="7620" marR="7620" marT="7620" marB="0" anchor="ctr">
                    <a:lnL>
                      <a:noFill/>
                    </a:lnL>
                    <a:lnR>
                      <a:noFill/>
                    </a:lnR>
                    <a:lnT>
                      <a:noFill/>
                    </a:lnT>
                    <a:lnB w="254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770524102"/>
                  </a:ext>
                </a:extLst>
              </a:tr>
            </a:tbl>
          </a:graphicData>
        </a:graphic>
      </p:graphicFrame>
      <p:sp>
        <p:nvSpPr>
          <p:cNvPr id="7" name="矩形: 圆角 33">
            <a:extLst>
              <a:ext uri="{FF2B5EF4-FFF2-40B4-BE49-F238E27FC236}">
                <a16:creationId xmlns:a16="http://schemas.microsoft.com/office/drawing/2014/main" id="{96D2B08C-9C92-DE4E-A78E-5ED4321F00A4}"/>
              </a:ext>
            </a:extLst>
          </p:cNvPr>
          <p:cNvSpPr>
            <a:spLocks/>
          </p:cNvSpPr>
          <p:nvPr/>
        </p:nvSpPr>
        <p:spPr>
          <a:xfrm>
            <a:off x="8229452" y="1794423"/>
            <a:ext cx="1239642" cy="273563"/>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dirty="0">
                <a:ln>
                  <a:noFill/>
                </a:ln>
                <a:solidFill>
                  <a:srgbClr val="FFFFFF"/>
                </a:solidFill>
                <a:effectLst/>
                <a:uLnTx/>
                <a:uFillTx/>
                <a:latin typeface="Microsoft YaHei UI" panose="020B0503020204020204" pitchFamily="34" charset="-122"/>
                <a:ea typeface="微软雅黑" panose="020B0503020204020204" pitchFamily="34" charset="-122"/>
                <a:cs typeface="+mn-cs"/>
                <a:sym typeface="Microsoft YaHei UI" panose="020B0503020204020204" pitchFamily="34" charset="-122"/>
              </a:rPr>
              <a:t>2023.12</a:t>
            </a:r>
            <a:endParaRPr kumimoji="0" lang="zh-CN" altLang="en-US" sz="1400" b="1" i="0" u="none" strike="noStrike" kern="1200" cap="none" spc="0" normalizeH="0" baseline="0" noProof="0" dirty="0">
              <a:ln>
                <a:noFill/>
              </a:ln>
              <a:solidFill>
                <a:srgbClr val="FFFFFF"/>
              </a:solidFill>
              <a:effectLst/>
              <a:uLnTx/>
              <a:uFillTx/>
              <a:latin typeface="Microsoft YaHei UI" panose="020B0503020204020204" pitchFamily="34" charset="-122"/>
              <a:ea typeface="微软雅黑" panose="020B0503020204020204" pitchFamily="34" charset="-122"/>
              <a:cs typeface="+mn-cs"/>
              <a:sym typeface="Microsoft YaHei UI" panose="020B0503020204020204" pitchFamily="34" charset="-122"/>
            </a:endParaRPr>
          </a:p>
        </p:txBody>
      </p:sp>
      <p:sp>
        <p:nvSpPr>
          <p:cNvPr id="8" name="矩形: 圆角 34">
            <a:extLst>
              <a:ext uri="{FF2B5EF4-FFF2-40B4-BE49-F238E27FC236}">
                <a16:creationId xmlns:a16="http://schemas.microsoft.com/office/drawing/2014/main" id="{25CE7E72-FB6D-D34F-A1C2-F29F08BC0963}"/>
              </a:ext>
            </a:extLst>
          </p:cNvPr>
          <p:cNvSpPr>
            <a:spLocks/>
          </p:cNvSpPr>
          <p:nvPr/>
        </p:nvSpPr>
        <p:spPr>
          <a:xfrm>
            <a:off x="2266496" y="1794425"/>
            <a:ext cx="1239642" cy="273563"/>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dirty="0">
                <a:ln>
                  <a:noFill/>
                </a:ln>
                <a:solidFill>
                  <a:srgbClr val="FFFFFF"/>
                </a:solidFill>
                <a:effectLst/>
                <a:uLnTx/>
                <a:uFillTx/>
                <a:latin typeface="Microsoft YaHei UI" panose="020B0503020204020204" pitchFamily="34" charset="-122"/>
                <a:ea typeface="微软雅黑" panose="020B0503020204020204" pitchFamily="34" charset="-122"/>
                <a:cs typeface="+mn-cs"/>
                <a:sym typeface="Microsoft YaHei UI" panose="020B0503020204020204" pitchFamily="34" charset="-122"/>
              </a:rPr>
              <a:t>2022.12</a:t>
            </a:r>
            <a:endParaRPr kumimoji="0" lang="zh-CN" altLang="en-US" sz="1400" b="1" i="0" u="none" strike="noStrike" kern="1200" cap="none" spc="0" normalizeH="0" baseline="0" noProof="0" dirty="0">
              <a:ln>
                <a:noFill/>
              </a:ln>
              <a:solidFill>
                <a:srgbClr val="FFFFFF"/>
              </a:solidFill>
              <a:effectLst/>
              <a:uLnTx/>
              <a:uFillTx/>
              <a:latin typeface="Microsoft YaHei UI" panose="020B0503020204020204" pitchFamily="34" charset="-122"/>
              <a:ea typeface="微软雅黑" panose="020B0503020204020204" pitchFamily="34" charset="-122"/>
              <a:cs typeface="+mn-cs"/>
              <a:sym typeface="Microsoft YaHei UI" panose="020B0503020204020204" pitchFamily="34" charset="-122"/>
            </a:endParaRPr>
          </a:p>
        </p:txBody>
      </p:sp>
      <p:sp>
        <p:nvSpPr>
          <p:cNvPr id="9" name="箭头: 上 42">
            <a:extLst>
              <a:ext uri="{FF2B5EF4-FFF2-40B4-BE49-F238E27FC236}">
                <a16:creationId xmlns:a16="http://schemas.microsoft.com/office/drawing/2014/main" id="{D0A8E571-3E33-A141-86B9-5CE877194370}"/>
              </a:ext>
            </a:extLst>
          </p:cNvPr>
          <p:cNvSpPr/>
          <p:nvPr/>
        </p:nvSpPr>
        <p:spPr>
          <a:xfrm rot="10800000" flipV="1">
            <a:off x="11453879" y="2712692"/>
            <a:ext cx="204321" cy="300943"/>
          </a:xfrm>
          <a:prstGeom prst="upArrow">
            <a:avLst/>
          </a:prstGeom>
          <a:solidFill>
            <a:srgbClr val="49711E"/>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Microsoft YaHei UI" panose="020B0503020204020204" pitchFamily="34" charset="-122"/>
              <a:ea typeface="微软雅黑" panose="020B0503020204020204" pitchFamily="34" charset="-122"/>
              <a:cs typeface="+mn-cs"/>
              <a:sym typeface="Microsoft YaHei UI" panose="020B0503020204020204" pitchFamily="34" charset="-122"/>
            </a:endParaRPr>
          </a:p>
        </p:txBody>
      </p:sp>
      <p:pic>
        <p:nvPicPr>
          <p:cNvPr id="12" name="图片 60">
            <a:extLst>
              <a:ext uri="{FF2B5EF4-FFF2-40B4-BE49-F238E27FC236}">
                <a16:creationId xmlns:a16="http://schemas.microsoft.com/office/drawing/2014/main" id="{6B14DF11-7E50-D64E-8786-62ED169E083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53956" y="3999281"/>
            <a:ext cx="1124079" cy="664529"/>
          </a:xfrm>
          <a:prstGeom prst="rect">
            <a:avLst/>
          </a:prstGeom>
        </p:spPr>
      </p:pic>
      <p:pic>
        <p:nvPicPr>
          <p:cNvPr id="16" name="Picture 12" descr="https://o.remove.bg/downloads/3b93c365-958a-4a7b-a037-b4456e0a387e/image-removebg-preview.png">
            <a:extLst>
              <a:ext uri="{FF2B5EF4-FFF2-40B4-BE49-F238E27FC236}">
                <a16:creationId xmlns:a16="http://schemas.microsoft.com/office/drawing/2014/main" id="{01611A48-6FA3-694B-AFF7-5A57C766B0E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67849" y="4315792"/>
            <a:ext cx="1124079" cy="1497907"/>
          </a:xfrm>
          <a:prstGeom prst="rect">
            <a:avLst/>
          </a:prstGeom>
          <a:noFill/>
          <a:extLst>
            <a:ext uri="{909E8E84-426E-40DD-AFC4-6F175D3DCCD1}">
              <a14:hiddenFill xmlns:a14="http://schemas.microsoft.com/office/drawing/2010/main">
                <a:solidFill>
                  <a:srgbClr val="FFFFFF"/>
                </a:solidFill>
              </a14:hiddenFill>
            </a:ext>
          </a:extLst>
        </p:spPr>
      </p:pic>
      <p:sp>
        <p:nvSpPr>
          <p:cNvPr id="17" name="箭头: 上 45">
            <a:extLst>
              <a:ext uri="{FF2B5EF4-FFF2-40B4-BE49-F238E27FC236}">
                <a16:creationId xmlns:a16="http://schemas.microsoft.com/office/drawing/2014/main" id="{FDC936C3-2CA9-7747-9427-5D07E714BD84}"/>
              </a:ext>
            </a:extLst>
          </p:cNvPr>
          <p:cNvSpPr/>
          <p:nvPr/>
        </p:nvSpPr>
        <p:spPr>
          <a:xfrm rot="10800000" flipV="1">
            <a:off x="11451387" y="4942402"/>
            <a:ext cx="204321" cy="300943"/>
          </a:xfrm>
          <a:prstGeom prst="upArrow">
            <a:avLst/>
          </a:prstGeom>
          <a:solidFill>
            <a:srgbClr val="49711E"/>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Microsoft YaHei UI" panose="020B0503020204020204" pitchFamily="34" charset="-122"/>
              <a:ea typeface="微软雅黑" panose="020B0503020204020204" pitchFamily="34" charset="-122"/>
              <a:cs typeface="+mn-cs"/>
              <a:sym typeface="Microsoft YaHei UI" panose="020B0503020204020204" pitchFamily="34" charset="-122"/>
            </a:endParaRPr>
          </a:p>
        </p:txBody>
      </p:sp>
      <p:sp>
        <p:nvSpPr>
          <p:cNvPr id="18" name="箭头: 上 36">
            <a:extLst>
              <a:ext uri="{FF2B5EF4-FFF2-40B4-BE49-F238E27FC236}">
                <a16:creationId xmlns:a16="http://schemas.microsoft.com/office/drawing/2014/main" id="{2226EC0B-D785-FC42-BF3F-602DF849F5F6}"/>
              </a:ext>
            </a:extLst>
          </p:cNvPr>
          <p:cNvSpPr/>
          <p:nvPr/>
        </p:nvSpPr>
        <p:spPr>
          <a:xfrm flipV="1">
            <a:off x="11444808" y="4196892"/>
            <a:ext cx="204321" cy="302400"/>
          </a:xfrm>
          <a:prstGeom prst="upArrow">
            <a:avLst/>
          </a:prstGeom>
          <a:solidFill>
            <a:srgbClr val="EDAD56"/>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Microsoft YaHei UI" panose="020B0503020204020204" pitchFamily="34" charset="-122"/>
              <a:ea typeface="微软雅黑" panose="020B0503020204020204" pitchFamily="34" charset="-122"/>
              <a:cs typeface="+mn-cs"/>
              <a:sym typeface="Microsoft YaHei UI" panose="020B0503020204020204" pitchFamily="34" charset="-122"/>
            </a:endParaRPr>
          </a:p>
        </p:txBody>
      </p:sp>
      <p:sp>
        <p:nvSpPr>
          <p:cNvPr id="19" name="箭头: 上 38">
            <a:extLst>
              <a:ext uri="{FF2B5EF4-FFF2-40B4-BE49-F238E27FC236}">
                <a16:creationId xmlns:a16="http://schemas.microsoft.com/office/drawing/2014/main" id="{A9D0CBB6-DBE1-3C45-A8F5-6AC47AA109A4}"/>
              </a:ext>
            </a:extLst>
          </p:cNvPr>
          <p:cNvSpPr/>
          <p:nvPr/>
        </p:nvSpPr>
        <p:spPr>
          <a:xfrm rot="10800000" flipV="1">
            <a:off x="11453879" y="3437704"/>
            <a:ext cx="204321" cy="300943"/>
          </a:xfrm>
          <a:prstGeom prst="upArrow">
            <a:avLst/>
          </a:prstGeom>
          <a:solidFill>
            <a:srgbClr val="49711E"/>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Microsoft YaHei UI" panose="020B0503020204020204" pitchFamily="34" charset="-122"/>
              <a:ea typeface="微软雅黑" panose="020B0503020204020204" pitchFamily="34" charset="-122"/>
              <a:cs typeface="+mn-cs"/>
              <a:sym typeface="Microsoft YaHei UI" panose="020B0503020204020204" pitchFamily="34" charset="-122"/>
            </a:endParaRPr>
          </a:p>
        </p:txBody>
      </p:sp>
      <p:sp>
        <p:nvSpPr>
          <p:cNvPr id="20" name="箭头: 上 49">
            <a:extLst>
              <a:ext uri="{FF2B5EF4-FFF2-40B4-BE49-F238E27FC236}">
                <a16:creationId xmlns:a16="http://schemas.microsoft.com/office/drawing/2014/main" id="{97612AB0-E9C0-2040-A94B-783217D13C2C}"/>
              </a:ext>
            </a:extLst>
          </p:cNvPr>
          <p:cNvSpPr/>
          <p:nvPr/>
        </p:nvSpPr>
        <p:spPr>
          <a:xfrm rot="10800000" flipV="1">
            <a:off x="11456997" y="5687911"/>
            <a:ext cx="204321" cy="300943"/>
          </a:xfrm>
          <a:prstGeom prst="upArrow">
            <a:avLst/>
          </a:prstGeom>
          <a:solidFill>
            <a:srgbClr val="49711E"/>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Microsoft YaHei UI" panose="020B0503020204020204" pitchFamily="34" charset="-122"/>
              <a:ea typeface="微软雅黑" panose="020B0503020204020204" pitchFamily="34" charset="-122"/>
              <a:cs typeface="+mn-cs"/>
              <a:sym typeface="Microsoft YaHei UI" panose="020B0503020204020204" pitchFamily="34" charset="-122"/>
            </a:endParaRPr>
          </a:p>
        </p:txBody>
      </p:sp>
      <p:pic>
        <p:nvPicPr>
          <p:cNvPr id="21" name="图片 3">
            <a:extLst>
              <a:ext uri="{FF2B5EF4-FFF2-40B4-BE49-F238E27FC236}">
                <a16:creationId xmlns:a16="http://schemas.microsoft.com/office/drawing/2014/main" id="{A1AF220E-F0F1-3A46-9633-1E8DD82EDA7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34464" y="3114984"/>
            <a:ext cx="1124079" cy="790665"/>
          </a:xfrm>
          <a:prstGeom prst="rect">
            <a:avLst/>
          </a:prstGeom>
        </p:spPr>
      </p:pic>
      <p:graphicFrame>
        <p:nvGraphicFramePr>
          <p:cNvPr id="29" name="Table 28">
            <a:extLst>
              <a:ext uri="{FF2B5EF4-FFF2-40B4-BE49-F238E27FC236}">
                <a16:creationId xmlns:a16="http://schemas.microsoft.com/office/drawing/2014/main" id="{D4FA1B9E-89C4-5C46-9FC1-36F3F7069264}"/>
              </a:ext>
            </a:extLst>
          </p:cNvPr>
          <p:cNvGraphicFramePr>
            <a:graphicFrameLocks noGrp="1"/>
          </p:cNvGraphicFramePr>
          <p:nvPr>
            <p:extLst/>
          </p:nvPr>
        </p:nvGraphicFramePr>
        <p:xfrm>
          <a:off x="8666700" y="2699378"/>
          <a:ext cx="802013" cy="3694900"/>
        </p:xfrm>
        <a:graphic>
          <a:graphicData uri="http://schemas.openxmlformats.org/drawingml/2006/table">
            <a:tbl>
              <a:tblPr>
                <a:tableStyleId>{EB344D84-9AFB-497E-A393-DC336BA19D2E}</a:tableStyleId>
              </a:tblPr>
              <a:tblGrid>
                <a:gridCol w="802013">
                  <a:extLst>
                    <a:ext uri="{9D8B030D-6E8A-4147-A177-3AD203B41FA5}">
                      <a16:colId xmlns:a16="http://schemas.microsoft.com/office/drawing/2014/main" val="2786358279"/>
                    </a:ext>
                  </a:extLst>
                </a:gridCol>
              </a:tblGrid>
              <a:tr h="738980">
                <a:tc>
                  <a:txBody>
                    <a:bodyPr/>
                    <a:lstStyle/>
                    <a:p>
                      <a:pPr algn="ctr" fontAlgn="ctr"/>
                      <a:r>
                        <a:rPr lang="en-US" altLang="zh-CN" sz="1000" b="0" i="0" u="none" strike="noStrike" kern="1200" dirty="0">
                          <a:solidFill>
                            <a:srgbClr val="C00000"/>
                          </a:solidFill>
                          <a:effectLst/>
                          <a:latin typeface="Microsoft YaHei UI" panose="020B0503020204020204" pitchFamily="34" charset="-122"/>
                          <a:ea typeface="微软雅黑" panose="020B0503020204020204" pitchFamily="34" charset="-122"/>
                          <a:cs typeface="+mn-cs"/>
                          <a:sym typeface="Microsoft YaHei UI" panose="020B0503020204020204" pitchFamily="34" charset="-122"/>
                        </a:rPr>
                        <a:t>-64%</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4071934993"/>
                  </a:ext>
                </a:extLst>
              </a:tr>
              <a:tr h="738980">
                <a:tc>
                  <a:txBody>
                    <a:bodyPr/>
                    <a:lstStyle/>
                    <a:p>
                      <a:pPr algn="ctr" fontAlgn="ctr"/>
                      <a:r>
                        <a:rPr lang="en-US" altLang="zh-CN" sz="1000" b="0" i="0" u="none" strike="noStrike" kern="1200" dirty="0">
                          <a:solidFill>
                            <a:srgbClr val="C00000"/>
                          </a:solidFill>
                          <a:effectLst/>
                          <a:latin typeface="Microsoft YaHei UI" panose="020B0503020204020204" pitchFamily="34" charset="-122"/>
                          <a:ea typeface="微软雅黑" panose="020B0503020204020204" pitchFamily="34" charset="-122"/>
                          <a:cs typeface="+mn-cs"/>
                          <a:sym typeface="Microsoft YaHei UI" panose="020B0503020204020204" pitchFamily="34" charset="-122"/>
                        </a:rPr>
                        <a:t>-43%</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3754295775"/>
                  </a:ext>
                </a:extLst>
              </a:tr>
              <a:tr h="738980">
                <a:tc>
                  <a:txBody>
                    <a:bodyPr/>
                    <a:lstStyle/>
                    <a:p>
                      <a:pPr algn="ctr" fontAlgn="ctr"/>
                      <a:r>
                        <a:rPr lang="en-US" altLang="zh-CN" sz="1000" b="0" i="0" u="none" strike="noStrike" kern="1200" dirty="0">
                          <a:solidFill>
                            <a:srgbClr val="C00000"/>
                          </a:solidFill>
                          <a:effectLst/>
                          <a:latin typeface="Microsoft YaHei UI" panose="020B0503020204020204" pitchFamily="34" charset="-122"/>
                          <a:ea typeface="微软雅黑" panose="020B0503020204020204" pitchFamily="34" charset="-122"/>
                          <a:cs typeface="+mn-cs"/>
                          <a:sym typeface="Microsoft YaHei UI" panose="020B0503020204020204" pitchFamily="34" charset="-122"/>
                        </a:rPr>
                        <a:t>-35%</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2872085659"/>
                  </a:ext>
                </a:extLst>
              </a:tr>
              <a:tr h="738980">
                <a:tc>
                  <a:txBody>
                    <a:bodyPr/>
                    <a:lstStyle/>
                    <a:p>
                      <a:pPr algn="ctr" fontAlgn="ctr"/>
                      <a:r>
                        <a:rPr lang="en-US" altLang="zh-CN" sz="1000" b="0" i="0" u="none" strike="noStrike" kern="1200" dirty="0">
                          <a:solidFill>
                            <a:srgbClr val="C00000"/>
                          </a:solidFill>
                          <a:effectLst/>
                          <a:latin typeface="Microsoft YaHei UI" panose="020B0503020204020204" pitchFamily="34" charset="-122"/>
                          <a:ea typeface="微软雅黑" panose="020B0503020204020204" pitchFamily="34" charset="-122"/>
                          <a:cs typeface="+mn-cs"/>
                          <a:sym typeface="Microsoft YaHei UI" panose="020B0503020204020204" pitchFamily="34" charset="-122"/>
                        </a:rPr>
                        <a:t>-84%</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3853667884"/>
                  </a:ext>
                </a:extLst>
              </a:tr>
              <a:tr h="738980">
                <a:tc>
                  <a:txBody>
                    <a:bodyPr/>
                    <a:lstStyle/>
                    <a:p>
                      <a:pPr algn="ctr" fontAlgn="ctr"/>
                      <a:r>
                        <a:rPr lang="en-US" altLang="zh-CN" sz="1000" b="0" i="0" u="none" strike="noStrike" kern="1200" dirty="0">
                          <a:solidFill>
                            <a:srgbClr val="C00000"/>
                          </a:solidFill>
                          <a:effectLst/>
                          <a:latin typeface="Microsoft YaHei UI" panose="020B0503020204020204" pitchFamily="34" charset="-122"/>
                          <a:ea typeface="微软雅黑" panose="020B0503020204020204" pitchFamily="34" charset="-122"/>
                          <a:cs typeface="+mn-cs"/>
                          <a:sym typeface="Microsoft YaHei UI" panose="020B0503020204020204" pitchFamily="34" charset="-122"/>
                        </a:rPr>
                        <a:t>-90%</a:t>
                      </a:r>
                    </a:p>
                  </a:txBody>
                  <a:tcPr marL="7620" marR="7620" marT="7620" marB="0" anchor="ctr">
                    <a:lnL>
                      <a:noFill/>
                    </a:lnL>
                    <a:lnR>
                      <a:noFill/>
                    </a:lnR>
                    <a:lnT>
                      <a:noFill/>
                    </a:lnT>
                    <a:lnB w="254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51215917"/>
                  </a:ext>
                </a:extLst>
              </a:tr>
            </a:tbl>
          </a:graphicData>
        </a:graphic>
      </p:graphicFrame>
      <p:sp>
        <p:nvSpPr>
          <p:cNvPr id="30" name="TextBox 29">
            <a:extLst>
              <a:ext uri="{FF2B5EF4-FFF2-40B4-BE49-F238E27FC236}">
                <a16:creationId xmlns:a16="http://schemas.microsoft.com/office/drawing/2014/main" id="{12F73D66-9173-CD4A-B163-C99BBEA94DBF}"/>
              </a:ext>
            </a:extLst>
          </p:cNvPr>
          <p:cNvSpPr txBox="1"/>
          <p:nvPr/>
        </p:nvSpPr>
        <p:spPr>
          <a:xfrm>
            <a:off x="6925733" y="-423333"/>
            <a:ext cx="1847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x-none" sz="1800" b="0" i="0" u="none" strike="noStrike" kern="1200" cap="none" spc="0" normalizeH="0" baseline="0" noProof="0" dirty="0">
              <a:ln>
                <a:noFill/>
              </a:ln>
              <a:solidFill>
                <a:srgbClr val="000000"/>
              </a:solidFill>
              <a:effectLst/>
              <a:uLnTx/>
              <a:uFillTx/>
              <a:latin typeface="Microsoft YaHei UI" panose="020B0503020204020204" pitchFamily="34" charset="-122"/>
              <a:ea typeface="微软雅黑" panose="020B0503020204020204" pitchFamily="34" charset="-122"/>
              <a:cs typeface="+mn-cs"/>
              <a:sym typeface="Microsoft YaHei UI" panose="020B0503020204020204" pitchFamily="34" charset="-122"/>
            </a:endParaRPr>
          </a:p>
        </p:txBody>
      </p:sp>
      <p:graphicFrame>
        <p:nvGraphicFramePr>
          <p:cNvPr id="31" name="Table 30">
            <a:extLst>
              <a:ext uri="{FF2B5EF4-FFF2-40B4-BE49-F238E27FC236}">
                <a16:creationId xmlns:a16="http://schemas.microsoft.com/office/drawing/2014/main" id="{926E0929-69B4-AE46-A107-21AB47789EB1}"/>
              </a:ext>
            </a:extLst>
          </p:cNvPr>
          <p:cNvGraphicFramePr>
            <a:graphicFrameLocks noGrp="1"/>
          </p:cNvGraphicFramePr>
          <p:nvPr>
            <p:extLst/>
          </p:nvPr>
        </p:nvGraphicFramePr>
        <p:xfrm>
          <a:off x="9496137" y="2699378"/>
          <a:ext cx="403200" cy="3708000"/>
        </p:xfrm>
        <a:graphic>
          <a:graphicData uri="http://schemas.openxmlformats.org/drawingml/2006/table">
            <a:tbl>
              <a:tblPr>
                <a:tableStyleId>{EB344D84-9AFB-497E-A393-DC336BA19D2E}</a:tableStyleId>
              </a:tblPr>
              <a:tblGrid>
                <a:gridCol w="403200">
                  <a:extLst>
                    <a:ext uri="{9D8B030D-6E8A-4147-A177-3AD203B41FA5}">
                      <a16:colId xmlns:a16="http://schemas.microsoft.com/office/drawing/2014/main" val="366838229"/>
                    </a:ext>
                  </a:extLst>
                </a:gridCol>
              </a:tblGrid>
              <a:tr h="741600">
                <a:tc>
                  <a:txBody>
                    <a:bodyPr/>
                    <a:lstStyle/>
                    <a:p>
                      <a:pPr algn="ctr" fontAlgn="ctr"/>
                      <a:r>
                        <a:rPr lang="en-US" altLang="zh-CN" sz="1000" b="0" i="0" u="none" strike="noStrike" kern="1200" dirty="0">
                          <a:solidFill>
                            <a:srgbClr val="C00000"/>
                          </a:solidFill>
                          <a:effectLst/>
                          <a:latin typeface="Microsoft YaHei UI" panose="020B0503020204020204" pitchFamily="34" charset="-122"/>
                          <a:ea typeface="微软雅黑" panose="020B0503020204020204" pitchFamily="34" charset="-122"/>
                          <a:cs typeface="+mn-cs"/>
                          <a:sym typeface="Microsoft YaHei UI" panose="020B0503020204020204" pitchFamily="34" charset="-122"/>
                        </a:rPr>
                        <a:t>-7%</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2260035578"/>
                  </a:ext>
                </a:extLst>
              </a:tr>
              <a:tr h="741600">
                <a:tc>
                  <a:txBody>
                    <a:bodyPr/>
                    <a:lstStyle/>
                    <a:p>
                      <a:pPr marL="0" algn="ctr" defTabSz="914400" rtl="0" eaLnBrk="1" fontAlgn="ctr" latinLnBrk="0" hangingPunct="1"/>
                      <a:r>
                        <a:rPr lang="en-US" altLang="zh-CN" sz="1000" b="0" i="0" u="none" strike="noStrike" kern="1200" dirty="0">
                          <a:solidFill>
                            <a:srgbClr val="49711E"/>
                          </a:solidFill>
                          <a:effectLst/>
                          <a:latin typeface="Microsoft YaHei UI" panose="020B0503020204020204" pitchFamily="34" charset="-122"/>
                          <a:ea typeface="微软雅黑" panose="020B0503020204020204" pitchFamily="34" charset="-122"/>
                          <a:cs typeface="+mn-cs"/>
                          <a:sym typeface="Microsoft YaHei UI" panose="020B0503020204020204" pitchFamily="34" charset="-122"/>
                        </a:rPr>
                        <a:t>+14%</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2863324621"/>
                  </a:ext>
                </a:extLst>
              </a:tr>
              <a:tr h="741600">
                <a:tc>
                  <a:txBody>
                    <a:bodyPr/>
                    <a:lstStyle/>
                    <a:p>
                      <a:pPr algn="ctr" fontAlgn="ctr"/>
                      <a:r>
                        <a:rPr lang="en-US" altLang="zh-CN" sz="1000" b="0" i="0" u="none" strike="noStrike" kern="1200" dirty="0">
                          <a:solidFill>
                            <a:srgbClr val="49711E"/>
                          </a:solidFill>
                          <a:effectLst/>
                          <a:latin typeface="Microsoft YaHei UI" panose="020B0503020204020204" pitchFamily="34" charset="-122"/>
                          <a:ea typeface="微软雅黑" panose="020B0503020204020204" pitchFamily="34" charset="-122"/>
                          <a:cs typeface="+mn-cs"/>
                          <a:sym typeface="Microsoft YaHei UI" panose="020B0503020204020204" pitchFamily="34" charset="-122"/>
                        </a:rPr>
                        <a:t>+13%</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990857289"/>
                  </a:ext>
                </a:extLst>
              </a:tr>
              <a:tr h="741600">
                <a:tc>
                  <a:txBody>
                    <a:bodyPr/>
                    <a:lstStyle/>
                    <a:p>
                      <a:pPr algn="ctr" fontAlgn="ctr"/>
                      <a:r>
                        <a:rPr lang="en-US" altLang="zh-CN" sz="1000" b="0" i="0" u="none" strike="noStrike" kern="1200" dirty="0">
                          <a:solidFill>
                            <a:srgbClr val="49711E"/>
                          </a:solidFill>
                          <a:effectLst/>
                          <a:latin typeface="Microsoft YaHei UI" panose="020B0503020204020204" pitchFamily="34" charset="-122"/>
                          <a:ea typeface="微软雅黑" panose="020B0503020204020204" pitchFamily="34" charset="-122"/>
                          <a:cs typeface="+mn-cs"/>
                          <a:sym typeface="Microsoft YaHei UI" panose="020B0503020204020204" pitchFamily="34" charset="-122"/>
                        </a:rPr>
                        <a:t>+12%</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000036764"/>
                  </a:ext>
                </a:extLst>
              </a:tr>
              <a:tr h="741600">
                <a:tc>
                  <a:txBody>
                    <a:bodyPr/>
                    <a:lstStyle/>
                    <a:p>
                      <a:pPr algn="ctr" fontAlgn="ctr"/>
                      <a:r>
                        <a:rPr lang="en-US" altLang="zh-CN" sz="1000" b="0" i="0" u="none" strike="noStrike" kern="1200" dirty="0">
                          <a:solidFill>
                            <a:srgbClr val="C00000"/>
                          </a:solidFill>
                          <a:effectLst/>
                          <a:latin typeface="Microsoft YaHei UI" panose="020B0503020204020204" pitchFamily="34" charset="-122"/>
                          <a:ea typeface="微软雅黑" panose="020B0503020204020204" pitchFamily="34" charset="-122"/>
                          <a:cs typeface="+mn-cs"/>
                          <a:sym typeface="Microsoft YaHei UI" panose="020B0503020204020204" pitchFamily="34" charset="-122"/>
                        </a:rPr>
                        <a:t>-6%</a:t>
                      </a:r>
                    </a:p>
                  </a:txBody>
                  <a:tcPr marL="7620" marR="7620" marT="7620" marB="0" anchor="ctr">
                    <a:lnL>
                      <a:noFill/>
                    </a:lnL>
                    <a:lnR>
                      <a:noFill/>
                    </a:lnR>
                    <a:lnT>
                      <a:noFill/>
                    </a:lnT>
                    <a:lnB w="254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150793428"/>
                  </a:ext>
                </a:extLst>
              </a:tr>
            </a:tbl>
          </a:graphicData>
        </a:graphic>
      </p:graphicFrame>
      <p:pic>
        <p:nvPicPr>
          <p:cNvPr id="33" name="图片 32">
            <a:extLst>
              <a:ext uri="{FF2B5EF4-FFF2-40B4-BE49-F238E27FC236}">
                <a16:creationId xmlns:a16="http://schemas.microsoft.com/office/drawing/2014/main" id="{A9036402-BE97-4969-9339-4755B574BCE4}"/>
              </a:ext>
            </a:extLst>
          </p:cNvPr>
          <p:cNvPicPr>
            <a:picLocks noChangeAspect="1"/>
          </p:cNvPicPr>
          <p:nvPr/>
        </p:nvPicPr>
        <p:blipFill>
          <a:blip r:embed="rId5"/>
          <a:stretch>
            <a:fillRect/>
          </a:stretch>
        </p:blipFill>
        <p:spPr>
          <a:xfrm>
            <a:off x="2174991" y="2608372"/>
            <a:ext cx="871857" cy="582513"/>
          </a:xfrm>
          <a:prstGeom prst="rect">
            <a:avLst/>
          </a:prstGeom>
        </p:spPr>
      </p:pic>
      <p:pic>
        <p:nvPicPr>
          <p:cNvPr id="37" name="图片 30">
            <a:extLst>
              <a:ext uri="{FF2B5EF4-FFF2-40B4-BE49-F238E27FC236}">
                <a16:creationId xmlns:a16="http://schemas.microsoft.com/office/drawing/2014/main" id="{699CB0C0-7468-49A3-9ED5-BC72E61B03AE}"/>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foregroundMark x1="37126" y1="29032" x2="37126" y2="29032"/>
                        <a14:foregroundMark x1="34132" y1="29032" x2="34132" y2="29032"/>
                        <a14:foregroundMark x1="34731" y1="27419" x2="34731" y2="27419"/>
                        <a14:foregroundMark x1="33533" y1="27742" x2="33533" y2="27742"/>
                        <a14:foregroundMark x1="17365" y1="58387" x2="17365" y2="58387"/>
                        <a14:foregroundMark x1="27246" y1="37419" x2="27246" y2="37419"/>
                        <a14:foregroundMark x1="73952" y1="27419" x2="73952" y2="27419"/>
                        <a14:foregroundMark x1="67365" y1="27742" x2="67365" y2="27742"/>
                        <a14:foregroundMark x1="67365" y1="26452" x2="67365" y2="26452"/>
                        <a14:foregroundMark x1="83832" y1="41935" x2="83832" y2="41935"/>
                      </a14:backgroundRemoval>
                    </a14:imgEffect>
                  </a14:imgLayer>
                </a14:imgProps>
              </a:ext>
            </a:extLst>
          </a:blip>
          <a:stretch>
            <a:fillRect/>
          </a:stretch>
        </p:blipFill>
        <p:spPr>
          <a:xfrm>
            <a:off x="7782291" y="2464423"/>
            <a:ext cx="919712" cy="853625"/>
          </a:xfrm>
          <a:prstGeom prst="rect">
            <a:avLst/>
          </a:prstGeom>
        </p:spPr>
      </p:pic>
      <p:pic>
        <p:nvPicPr>
          <p:cNvPr id="11" name="图片 10">
            <a:extLst>
              <a:ext uri="{FF2B5EF4-FFF2-40B4-BE49-F238E27FC236}">
                <a16:creationId xmlns:a16="http://schemas.microsoft.com/office/drawing/2014/main" id="{E79091E9-8FEA-4C75-978F-E66AB8B7FF98}"/>
              </a:ext>
            </a:extLst>
          </p:cNvPr>
          <p:cNvPicPr>
            <a:picLocks noChangeAspect="1"/>
          </p:cNvPicPr>
          <p:nvPr/>
        </p:nvPicPr>
        <p:blipFill>
          <a:blip r:embed="rId8"/>
          <a:stretch>
            <a:fillRect/>
          </a:stretch>
        </p:blipFill>
        <p:spPr>
          <a:xfrm>
            <a:off x="7866412" y="5573598"/>
            <a:ext cx="848571" cy="549874"/>
          </a:xfrm>
          <a:prstGeom prst="rect">
            <a:avLst/>
          </a:prstGeom>
        </p:spPr>
      </p:pic>
      <p:pic>
        <p:nvPicPr>
          <p:cNvPr id="10" name="图片 9">
            <a:extLst>
              <a:ext uri="{FF2B5EF4-FFF2-40B4-BE49-F238E27FC236}">
                <a16:creationId xmlns:a16="http://schemas.microsoft.com/office/drawing/2014/main" id="{69A9DD5F-04D1-4C56-9D5C-E844AD109D90}"/>
              </a:ext>
            </a:extLst>
          </p:cNvPr>
          <p:cNvPicPr>
            <a:picLocks noChangeAspect="1"/>
          </p:cNvPicPr>
          <p:nvPr/>
        </p:nvPicPr>
        <p:blipFill>
          <a:blip r:embed="rId9"/>
          <a:stretch>
            <a:fillRect/>
          </a:stretch>
        </p:blipFill>
        <p:spPr>
          <a:xfrm>
            <a:off x="2162028" y="3392600"/>
            <a:ext cx="818098" cy="437319"/>
          </a:xfrm>
          <a:prstGeom prst="rect">
            <a:avLst/>
          </a:prstGeom>
        </p:spPr>
      </p:pic>
      <p:pic>
        <p:nvPicPr>
          <p:cNvPr id="28" name="图片 30">
            <a:extLst>
              <a:ext uri="{FF2B5EF4-FFF2-40B4-BE49-F238E27FC236}">
                <a16:creationId xmlns:a16="http://schemas.microsoft.com/office/drawing/2014/main" id="{116DAC89-89B6-4864-8EC6-1B0597F66D0D}"/>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foregroundMark x1="37126" y1="29032" x2="37126" y2="29032"/>
                        <a14:foregroundMark x1="34132" y1="29032" x2="34132" y2="29032"/>
                        <a14:foregroundMark x1="34731" y1="27419" x2="34731" y2="27419"/>
                        <a14:foregroundMark x1="33533" y1="27742" x2="33533" y2="27742"/>
                        <a14:foregroundMark x1="17365" y1="58387" x2="17365" y2="58387"/>
                        <a14:foregroundMark x1="27246" y1="37419" x2="27246" y2="37419"/>
                        <a14:foregroundMark x1="73952" y1="27419" x2="73952" y2="27419"/>
                        <a14:foregroundMark x1="67365" y1="27742" x2="67365" y2="27742"/>
                        <a14:foregroundMark x1="67365" y1="26452" x2="67365" y2="26452"/>
                        <a14:foregroundMark x1="83832" y1="41935" x2="83832" y2="41935"/>
                      </a14:backgroundRemoval>
                    </a14:imgEffect>
                  </a14:imgLayer>
                </a14:imgProps>
              </a:ext>
            </a:extLst>
          </a:blip>
          <a:stretch>
            <a:fillRect/>
          </a:stretch>
        </p:blipFill>
        <p:spPr>
          <a:xfrm>
            <a:off x="2147664" y="3961311"/>
            <a:ext cx="919712" cy="853625"/>
          </a:xfrm>
          <a:prstGeom prst="rect">
            <a:avLst/>
          </a:prstGeom>
        </p:spPr>
      </p:pic>
      <p:pic>
        <p:nvPicPr>
          <p:cNvPr id="14" name="图片 13">
            <a:extLst>
              <a:ext uri="{FF2B5EF4-FFF2-40B4-BE49-F238E27FC236}">
                <a16:creationId xmlns:a16="http://schemas.microsoft.com/office/drawing/2014/main" id="{470C4BDE-5902-4C10-8976-6D9EF20D39D9}"/>
              </a:ext>
            </a:extLst>
          </p:cNvPr>
          <p:cNvPicPr>
            <a:picLocks noChangeAspect="1"/>
          </p:cNvPicPr>
          <p:nvPr/>
        </p:nvPicPr>
        <p:blipFill>
          <a:blip r:embed="rId10"/>
          <a:stretch>
            <a:fillRect/>
          </a:stretch>
        </p:blipFill>
        <p:spPr>
          <a:xfrm>
            <a:off x="2151039" y="4833710"/>
            <a:ext cx="812485" cy="414041"/>
          </a:xfrm>
          <a:prstGeom prst="rect">
            <a:avLst/>
          </a:prstGeom>
        </p:spPr>
      </p:pic>
      <p:pic>
        <p:nvPicPr>
          <p:cNvPr id="15" name="图片 14">
            <a:extLst>
              <a:ext uri="{FF2B5EF4-FFF2-40B4-BE49-F238E27FC236}">
                <a16:creationId xmlns:a16="http://schemas.microsoft.com/office/drawing/2014/main" id="{7B92B833-B686-4619-ADD6-8CFD1F4BC805}"/>
              </a:ext>
            </a:extLst>
          </p:cNvPr>
          <p:cNvPicPr>
            <a:picLocks noChangeAspect="1"/>
          </p:cNvPicPr>
          <p:nvPr/>
        </p:nvPicPr>
        <p:blipFill>
          <a:blip r:embed="rId11"/>
          <a:stretch>
            <a:fillRect/>
          </a:stretch>
        </p:blipFill>
        <p:spPr>
          <a:xfrm>
            <a:off x="2142650" y="5523728"/>
            <a:ext cx="862224" cy="537714"/>
          </a:xfrm>
          <a:prstGeom prst="rect">
            <a:avLst/>
          </a:prstGeom>
        </p:spPr>
      </p:pic>
      <p:graphicFrame>
        <p:nvGraphicFramePr>
          <p:cNvPr id="38" name="Table 30">
            <a:extLst>
              <a:ext uri="{FF2B5EF4-FFF2-40B4-BE49-F238E27FC236}">
                <a16:creationId xmlns:a16="http://schemas.microsoft.com/office/drawing/2014/main" id="{11AB88F8-9264-49E7-AB49-74818B7E6E94}"/>
              </a:ext>
            </a:extLst>
          </p:cNvPr>
          <p:cNvGraphicFramePr>
            <a:graphicFrameLocks noGrp="1"/>
          </p:cNvGraphicFramePr>
          <p:nvPr>
            <p:extLst/>
          </p:nvPr>
        </p:nvGraphicFramePr>
        <p:xfrm>
          <a:off x="9990327" y="2699378"/>
          <a:ext cx="403200" cy="3708000"/>
        </p:xfrm>
        <a:graphic>
          <a:graphicData uri="http://schemas.openxmlformats.org/drawingml/2006/table">
            <a:tbl>
              <a:tblPr>
                <a:tableStyleId>{EB344D84-9AFB-497E-A393-DC336BA19D2E}</a:tableStyleId>
              </a:tblPr>
              <a:tblGrid>
                <a:gridCol w="403200">
                  <a:extLst>
                    <a:ext uri="{9D8B030D-6E8A-4147-A177-3AD203B41FA5}">
                      <a16:colId xmlns:a16="http://schemas.microsoft.com/office/drawing/2014/main" val="366838229"/>
                    </a:ext>
                  </a:extLst>
                </a:gridCol>
              </a:tblGrid>
              <a:tr h="741600">
                <a:tc>
                  <a:txBody>
                    <a:bodyPr/>
                    <a:lstStyle/>
                    <a:p>
                      <a:pPr algn="ctr" fontAlgn="ctr"/>
                      <a:r>
                        <a:rPr lang="en-US" altLang="zh-CN" sz="1000" b="0" i="0" u="none" strike="noStrike" kern="1200" dirty="0">
                          <a:solidFill>
                            <a:srgbClr val="49711E"/>
                          </a:solidFill>
                          <a:effectLst/>
                          <a:latin typeface="Microsoft YaHei UI" panose="020B0503020204020204" pitchFamily="34" charset="-122"/>
                          <a:ea typeface="微软雅黑" panose="020B0503020204020204" pitchFamily="34" charset="-122"/>
                          <a:cs typeface="+mn-cs"/>
                          <a:sym typeface="Microsoft YaHei UI" panose="020B0503020204020204" pitchFamily="34" charset="-122"/>
                        </a:rPr>
                        <a:t>+12%</a:t>
                      </a:r>
                    </a:p>
                  </a:txBody>
                  <a:tcPr marL="1909" marR="1909" marT="1909" marB="0"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2260035578"/>
                  </a:ext>
                </a:extLst>
              </a:tr>
              <a:tr h="741600">
                <a:tc>
                  <a:txBody>
                    <a:bodyPr/>
                    <a:lstStyle/>
                    <a:p>
                      <a:pPr algn="ctr" fontAlgn="ctr"/>
                      <a:r>
                        <a:rPr lang="en-US" altLang="zh-CN" sz="1000" b="0" i="0" u="none" strike="noStrike" kern="1200" dirty="0">
                          <a:solidFill>
                            <a:srgbClr val="49711E"/>
                          </a:solidFill>
                          <a:effectLst/>
                          <a:latin typeface="Microsoft YaHei UI" panose="020B0503020204020204" pitchFamily="34" charset="-122"/>
                          <a:ea typeface="微软雅黑" panose="020B0503020204020204" pitchFamily="34" charset="-122"/>
                          <a:cs typeface="+mn-cs"/>
                          <a:sym typeface="Microsoft YaHei UI" panose="020B0503020204020204" pitchFamily="34" charset="-122"/>
                        </a:rPr>
                        <a:t>+12%</a:t>
                      </a:r>
                    </a:p>
                  </a:txBody>
                  <a:tcPr marL="1909" marR="1909" marT="1909" marB="0"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2863324621"/>
                  </a:ext>
                </a:extLst>
              </a:tr>
              <a:tr h="741600">
                <a:tc>
                  <a:txBody>
                    <a:bodyPr/>
                    <a:lstStyle/>
                    <a:p>
                      <a:pPr algn="ctr" fontAlgn="ctr"/>
                      <a:r>
                        <a:rPr lang="en-US" altLang="zh-CN" sz="1000" b="0" i="0" u="none" strike="noStrike" kern="1200" dirty="0">
                          <a:solidFill>
                            <a:srgbClr val="49711E"/>
                          </a:solidFill>
                          <a:effectLst/>
                          <a:latin typeface="Microsoft YaHei UI" panose="020B0503020204020204" pitchFamily="34" charset="-122"/>
                          <a:ea typeface="微软雅黑" panose="020B0503020204020204" pitchFamily="34" charset="-122"/>
                          <a:cs typeface="+mn-cs"/>
                          <a:sym typeface="Microsoft YaHei UI" panose="020B0503020204020204" pitchFamily="34" charset="-122"/>
                        </a:rPr>
                        <a:t>+15%</a:t>
                      </a:r>
                    </a:p>
                  </a:txBody>
                  <a:tcPr marL="1909" marR="1909" marT="1909" marB="0"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990857289"/>
                  </a:ext>
                </a:extLst>
              </a:tr>
              <a:tr h="741600">
                <a:tc>
                  <a:txBody>
                    <a:bodyPr/>
                    <a:lstStyle/>
                    <a:p>
                      <a:pPr algn="ctr" fontAlgn="ctr"/>
                      <a:r>
                        <a:rPr lang="en-US" altLang="zh-CN" sz="1000" b="0" i="0" u="none" strike="noStrike" kern="1200" dirty="0">
                          <a:solidFill>
                            <a:srgbClr val="49711E"/>
                          </a:solidFill>
                          <a:effectLst/>
                          <a:latin typeface="Microsoft YaHei UI" panose="020B0503020204020204" pitchFamily="34" charset="-122"/>
                          <a:ea typeface="微软雅黑" panose="020B0503020204020204" pitchFamily="34" charset="-122"/>
                          <a:cs typeface="+mn-cs"/>
                          <a:sym typeface="Microsoft YaHei UI" panose="020B0503020204020204" pitchFamily="34" charset="-122"/>
                        </a:rPr>
                        <a:t>+11%</a:t>
                      </a:r>
                    </a:p>
                  </a:txBody>
                  <a:tcPr marL="1909" marR="1909" marT="1909" marB="0"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000036764"/>
                  </a:ext>
                </a:extLst>
              </a:tr>
              <a:tr h="741600">
                <a:tc>
                  <a:txBody>
                    <a:bodyPr/>
                    <a:lstStyle/>
                    <a:p>
                      <a:pPr algn="ctr" fontAlgn="ctr"/>
                      <a:r>
                        <a:rPr lang="en-US" altLang="zh-CN" sz="1000" b="0" i="0" u="none" strike="noStrike" kern="1200" dirty="0">
                          <a:solidFill>
                            <a:srgbClr val="49711E"/>
                          </a:solidFill>
                          <a:effectLst/>
                          <a:latin typeface="Microsoft YaHei UI" panose="020B0503020204020204" pitchFamily="34" charset="-122"/>
                          <a:ea typeface="微软雅黑" panose="020B0503020204020204" pitchFamily="34" charset="-122"/>
                          <a:cs typeface="+mn-cs"/>
                          <a:sym typeface="Microsoft YaHei UI" panose="020B0503020204020204" pitchFamily="34" charset="-122"/>
                        </a:rPr>
                        <a:t>+10%</a:t>
                      </a:r>
                    </a:p>
                  </a:txBody>
                  <a:tcPr marL="1909" marR="1909" marT="1909" marB="0" anchor="ctr">
                    <a:lnL>
                      <a:noFill/>
                    </a:lnL>
                    <a:lnR>
                      <a:noFill/>
                    </a:lnR>
                    <a:lnT>
                      <a:noFill/>
                    </a:lnT>
                    <a:lnB w="254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150793428"/>
                  </a:ext>
                </a:extLst>
              </a:tr>
            </a:tbl>
          </a:graphicData>
        </a:graphic>
      </p:graphicFrame>
      <p:graphicFrame>
        <p:nvGraphicFramePr>
          <p:cNvPr id="39" name="Table 30">
            <a:extLst>
              <a:ext uri="{FF2B5EF4-FFF2-40B4-BE49-F238E27FC236}">
                <a16:creationId xmlns:a16="http://schemas.microsoft.com/office/drawing/2014/main" id="{B60715FA-7DCE-4CA9-8058-A1DDD5551D61}"/>
              </a:ext>
            </a:extLst>
          </p:cNvPr>
          <p:cNvGraphicFramePr>
            <a:graphicFrameLocks noGrp="1"/>
          </p:cNvGraphicFramePr>
          <p:nvPr>
            <p:extLst/>
          </p:nvPr>
        </p:nvGraphicFramePr>
        <p:xfrm>
          <a:off x="10522062" y="2709150"/>
          <a:ext cx="403200" cy="3708000"/>
        </p:xfrm>
        <a:graphic>
          <a:graphicData uri="http://schemas.openxmlformats.org/drawingml/2006/table">
            <a:tbl>
              <a:tblPr>
                <a:tableStyleId>{EB344D84-9AFB-497E-A393-DC336BA19D2E}</a:tableStyleId>
              </a:tblPr>
              <a:tblGrid>
                <a:gridCol w="403200">
                  <a:extLst>
                    <a:ext uri="{9D8B030D-6E8A-4147-A177-3AD203B41FA5}">
                      <a16:colId xmlns:a16="http://schemas.microsoft.com/office/drawing/2014/main" val="366838229"/>
                    </a:ext>
                  </a:extLst>
                </a:gridCol>
              </a:tblGrid>
              <a:tr h="741600">
                <a:tc>
                  <a:txBody>
                    <a:bodyPr/>
                    <a:lstStyle/>
                    <a:p>
                      <a:pPr algn="ctr" fontAlgn="ctr"/>
                      <a:r>
                        <a:rPr lang="en-US" altLang="zh-CN" sz="900" u="none" strike="noStrike" dirty="0">
                          <a:solidFill>
                            <a:srgbClr val="C00000"/>
                          </a:solidFill>
                          <a:effectLst/>
                          <a:latin typeface="Microsoft YaHei UI" panose="020B0503020204020204" pitchFamily="34" charset="-122"/>
                          <a:ea typeface="微软雅黑" panose="020B0503020204020204" pitchFamily="34" charset="-122"/>
                          <a:sym typeface="Microsoft YaHei UI" panose="020B0503020204020204" pitchFamily="34" charset="-122"/>
                        </a:rPr>
                        <a:t>-17%</a:t>
                      </a:r>
                      <a:endParaRPr lang="en-US" altLang="zh-CN" sz="900" b="0" i="0" u="none" strike="noStrike" dirty="0">
                        <a:solidFill>
                          <a:srgbClr val="C00000"/>
                        </a:solidFill>
                        <a:effectLst/>
                        <a:latin typeface="Microsoft YaHei UI" panose="020B0503020204020204" pitchFamily="34" charset="-122"/>
                        <a:ea typeface="微软雅黑" panose="020B0503020204020204" pitchFamily="34" charset="-122"/>
                        <a:sym typeface="Microsoft YaHei UI" panose="020B0503020204020204" pitchFamily="34" charset="-122"/>
                      </a:endParaRPr>
                    </a:p>
                  </a:txBody>
                  <a:tcPr marL="1909" marR="1909" marT="1909" marB="0"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2260035578"/>
                  </a:ext>
                </a:extLst>
              </a:tr>
              <a:tr h="741600">
                <a:tc>
                  <a:txBody>
                    <a:bodyPr/>
                    <a:lstStyle/>
                    <a:p>
                      <a:pPr algn="ctr" fontAlgn="ctr"/>
                      <a:r>
                        <a:rPr lang="en-US" altLang="zh-CN" sz="900" u="none" strike="noStrike" dirty="0">
                          <a:solidFill>
                            <a:schemeClr val="accent6"/>
                          </a:solidFill>
                          <a:effectLst/>
                          <a:latin typeface="Microsoft YaHei UI" panose="020B0503020204020204" pitchFamily="34" charset="-122"/>
                          <a:ea typeface="微软雅黑" panose="020B0503020204020204" pitchFamily="34" charset="-122"/>
                          <a:sym typeface="Microsoft YaHei UI" panose="020B0503020204020204" pitchFamily="34" charset="-122"/>
                        </a:rPr>
                        <a:t>+1.7%</a:t>
                      </a:r>
                      <a:endParaRPr lang="en-US" altLang="zh-CN" sz="900" b="0" i="0" u="none" strike="noStrike" dirty="0">
                        <a:solidFill>
                          <a:schemeClr val="accent6"/>
                        </a:solidFill>
                        <a:effectLst/>
                        <a:latin typeface="Microsoft YaHei UI" panose="020B0503020204020204" pitchFamily="34" charset="-122"/>
                        <a:ea typeface="微软雅黑" panose="020B0503020204020204" pitchFamily="34" charset="-122"/>
                        <a:sym typeface="Microsoft YaHei UI" panose="020B0503020204020204" pitchFamily="34" charset="-122"/>
                      </a:endParaRPr>
                    </a:p>
                  </a:txBody>
                  <a:tcPr marL="1909" marR="1909" marT="1909" marB="0"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2863324621"/>
                  </a:ext>
                </a:extLst>
              </a:tr>
              <a:tr h="741600">
                <a:tc>
                  <a:txBody>
                    <a:bodyPr/>
                    <a:lstStyle/>
                    <a:p>
                      <a:pPr algn="ctr" fontAlgn="ctr"/>
                      <a:r>
                        <a:rPr lang="en-US" altLang="zh-CN" sz="900" u="none" strike="noStrike" dirty="0">
                          <a:solidFill>
                            <a:srgbClr val="C00000"/>
                          </a:solidFill>
                          <a:effectLst/>
                          <a:latin typeface="Microsoft YaHei UI" panose="020B0503020204020204" pitchFamily="34" charset="-122"/>
                          <a:ea typeface="微软雅黑" panose="020B0503020204020204" pitchFamily="34" charset="-122"/>
                          <a:sym typeface="Microsoft YaHei UI" panose="020B0503020204020204" pitchFamily="34" charset="-122"/>
                        </a:rPr>
                        <a:t>-1.1%</a:t>
                      </a:r>
                      <a:endParaRPr lang="en-US" altLang="zh-CN" sz="900" b="0" i="0" u="none" strike="noStrike" dirty="0">
                        <a:solidFill>
                          <a:srgbClr val="C00000"/>
                        </a:solidFill>
                        <a:effectLst/>
                        <a:latin typeface="Microsoft YaHei UI" panose="020B0503020204020204" pitchFamily="34" charset="-122"/>
                        <a:ea typeface="微软雅黑" panose="020B0503020204020204" pitchFamily="34" charset="-122"/>
                        <a:sym typeface="Microsoft YaHei UI" panose="020B0503020204020204" pitchFamily="34" charset="-122"/>
                      </a:endParaRPr>
                    </a:p>
                  </a:txBody>
                  <a:tcPr marL="1909" marR="1909" marT="1909" marB="0"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990857289"/>
                  </a:ext>
                </a:extLst>
              </a:tr>
              <a:tr h="741600">
                <a:tc>
                  <a:txBody>
                    <a:bodyPr/>
                    <a:lstStyle/>
                    <a:p>
                      <a:pPr algn="ctr" fontAlgn="ctr"/>
                      <a:r>
                        <a:rPr lang="en-US" altLang="zh-CN" sz="900" u="none" strike="noStrike" dirty="0">
                          <a:solidFill>
                            <a:schemeClr val="accent6"/>
                          </a:solidFill>
                          <a:effectLst/>
                          <a:latin typeface="Microsoft YaHei UI" panose="020B0503020204020204" pitchFamily="34" charset="-122"/>
                          <a:ea typeface="微软雅黑" panose="020B0503020204020204" pitchFamily="34" charset="-122"/>
                          <a:sym typeface="Microsoft YaHei UI" panose="020B0503020204020204" pitchFamily="34" charset="-122"/>
                        </a:rPr>
                        <a:t>+1.4%</a:t>
                      </a:r>
                      <a:endParaRPr lang="en-US" altLang="zh-CN" sz="900" b="0" i="0" u="none" strike="noStrike" dirty="0">
                        <a:solidFill>
                          <a:schemeClr val="accent6"/>
                        </a:solidFill>
                        <a:effectLst/>
                        <a:latin typeface="Microsoft YaHei UI" panose="020B0503020204020204" pitchFamily="34" charset="-122"/>
                        <a:ea typeface="微软雅黑" panose="020B0503020204020204" pitchFamily="34" charset="-122"/>
                        <a:sym typeface="Microsoft YaHei UI" panose="020B0503020204020204" pitchFamily="34" charset="-122"/>
                      </a:endParaRPr>
                    </a:p>
                  </a:txBody>
                  <a:tcPr marL="1909" marR="1909" marT="1909" marB="0"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000036764"/>
                  </a:ext>
                </a:extLst>
              </a:tr>
              <a:tr h="741600">
                <a:tc>
                  <a:txBody>
                    <a:bodyPr/>
                    <a:lstStyle/>
                    <a:p>
                      <a:pPr algn="ctr" fontAlgn="ctr"/>
                      <a:r>
                        <a:rPr lang="en-US" altLang="zh-CN" sz="900" u="none" strike="noStrike" dirty="0">
                          <a:solidFill>
                            <a:srgbClr val="C00000"/>
                          </a:solidFill>
                          <a:effectLst/>
                          <a:latin typeface="Microsoft YaHei UI" panose="020B0503020204020204" pitchFamily="34" charset="-122"/>
                          <a:ea typeface="微软雅黑" panose="020B0503020204020204" pitchFamily="34" charset="-122"/>
                          <a:sym typeface="Microsoft YaHei UI" panose="020B0503020204020204" pitchFamily="34" charset="-122"/>
                        </a:rPr>
                        <a:t>-14%</a:t>
                      </a:r>
                      <a:endParaRPr lang="en-US" altLang="zh-CN" sz="900" b="0" i="0" u="none" strike="noStrike" dirty="0">
                        <a:solidFill>
                          <a:srgbClr val="C00000"/>
                        </a:solidFill>
                        <a:effectLst/>
                        <a:latin typeface="Microsoft YaHei UI" panose="020B0503020204020204" pitchFamily="34" charset="-122"/>
                        <a:ea typeface="微软雅黑" panose="020B0503020204020204" pitchFamily="34" charset="-122"/>
                        <a:sym typeface="Microsoft YaHei UI" panose="020B0503020204020204" pitchFamily="34" charset="-122"/>
                      </a:endParaRPr>
                    </a:p>
                  </a:txBody>
                  <a:tcPr marL="1909" marR="1909" marT="1909" marB="0" anchor="ctr">
                    <a:lnL>
                      <a:noFill/>
                    </a:lnL>
                    <a:lnR>
                      <a:noFill/>
                    </a:lnR>
                    <a:lnT>
                      <a:noFill/>
                    </a:lnT>
                    <a:lnB w="254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150793428"/>
                  </a:ext>
                </a:extLst>
              </a:tr>
            </a:tbl>
          </a:graphicData>
        </a:graphic>
      </p:graphicFrame>
    </p:spTree>
    <p:extLst>
      <p:ext uri="{BB962C8B-B14F-4D97-AF65-F5344CB8AC3E}">
        <p14:creationId xmlns:p14="http://schemas.microsoft.com/office/powerpoint/2010/main" val="599385082"/>
      </p:ext>
    </p:extLst>
  </p:cSld>
  <p:clrMapOvr>
    <a:masterClrMapping/>
  </p:clrMapOvr>
  <p:extLst mod="1">
    <p:ext uri="{6950BFC3-D8DA-4A85-94F7-54DA5524770B}">
      <p188:commentRel xmlns:p188="http://schemas.microsoft.com/office/powerpoint/2018/8/main" xmlns="" r:id="rId12"/>
    </p:ext>
  </p:extLs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D027D-26EC-934B-8366-CA9402916F2C}"/>
              </a:ext>
            </a:extLst>
          </p:cNvPr>
          <p:cNvSpPr>
            <a:spLocks noGrp="1"/>
          </p:cNvSpPr>
          <p:nvPr>
            <p:ph type="title"/>
          </p:nvPr>
        </p:nvSpPr>
        <p:spPr/>
        <p:txBody>
          <a:bodyPr/>
          <a:lstStyle/>
          <a:p>
            <a:r>
              <a:rPr lang="x-none" dirty="0">
                <a:latin typeface="Microsoft YaHei UI" panose="020B0503020204020204" pitchFamily="34" charset="-122"/>
                <a:ea typeface="微软雅黑" panose="020B0503020204020204" pitchFamily="34" charset="-122"/>
                <a:sym typeface="Microsoft YaHei UI" panose="020B0503020204020204" pitchFamily="34" charset="-122"/>
              </a:rPr>
              <a:t>店铺胶囊咖啡TOP</a:t>
            </a:r>
            <a:r>
              <a:rPr lang="en-US" altLang="zh-CN" dirty="0">
                <a:latin typeface="Microsoft YaHei UI" panose="020B0503020204020204" pitchFamily="34" charset="-122"/>
                <a:ea typeface="微软雅黑" panose="020B0503020204020204" pitchFamily="34" charset="-122"/>
                <a:sym typeface="Microsoft YaHei UI" panose="020B0503020204020204" pitchFamily="34" charset="-122"/>
              </a:rPr>
              <a:t>5</a:t>
            </a:r>
            <a:r>
              <a:rPr lang="zh-CN" altLang="en-US" dirty="0">
                <a:latin typeface="Microsoft YaHei UI" panose="020B0503020204020204" pitchFamily="34" charset="-122"/>
                <a:ea typeface="微软雅黑" panose="020B0503020204020204" pitchFamily="34" charset="-122"/>
                <a:sym typeface="Microsoft YaHei UI" panose="020B0503020204020204" pitchFamily="34" charset="-122"/>
              </a:rPr>
              <a:t>单品</a:t>
            </a:r>
            <a:endParaRPr lang="x-none" dirty="0">
              <a:latin typeface="Microsoft YaHei UI" panose="020B0503020204020204" pitchFamily="34" charset="-122"/>
              <a:ea typeface="微软雅黑" panose="020B0503020204020204" pitchFamily="34" charset="-122"/>
              <a:sym typeface="Microsoft YaHei UI" panose="020B0503020204020204" pitchFamily="34" charset="-122"/>
            </a:endParaRPr>
          </a:p>
        </p:txBody>
      </p:sp>
      <p:sp>
        <p:nvSpPr>
          <p:cNvPr id="3" name="Text Placeholder 2">
            <a:extLst>
              <a:ext uri="{FF2B5EF4-FFF2-40B4-BE49-F238E27FC236}">
                <a16:creationId xmlns:a16="http://schemas.microsoft.com/office/drawing/2014/main" id="{2C1F3893-EB50-4E49-A9C3-44BE6DDF61B6}"/>
              </a:ext>
            </a:extLst>
          </p:cNvPr>
          <p:cNvSpPr>
            <a:spLocks noGrp="1"/>
          </p:cNvSpPr>
          <p:nvPr>
            <p:ph type="body" sz="quarter" idx="10"/>
          </p:nvPr>
        </p:nvSpPr>
        <p:spPr/>
        <p:txBody>
          <a:bodyPr/>
          <a:lstStyle/>
          <a:p>
            <a:pPr>
              <a:lnSpc>
                <a:spcPct val="100000"/>
              </a:lnSpc>
            </a:pPr>
            <a:r>
              <a:rPr lang="zh-CN" altLang="en-US" dirty="0">
                <a:latin typeface="Microsoft YaHei UI" panose="020B0503020204020204" pitchFamily="34" charset="-122"/>
                <a:ea typeface="微软雅黑" panose="020B0503020204020204" pitchFamily="34" charset="-122"/>
                <a:sym typeface="Microsoft YaHei UI" panose="020B0503020204020204" pitchFamily="34" charset="-122"/>
              </a:rPr>
              <a:t>店铺</a:t>
            </a:r>
            <a:r>
              <a:rPr lang="en-US" altLang="zh-CN" dirty="0">
                <a:latin typeface="Microsoft YaHei UI" panose="020B0503020204020204" pitchFamily="34" charset="-122"/>
                <a:ea typeface="微软雅黑" panose="020B0503020204020204" pitchFamily="34" charset="-122"/>
                <a:sym typeface="Microsoft YaHei UI" panose="020B0503020204020204" pitchFamily="34" charset="-122"/>
              </a:rPr>
              <a:t>Top5</a:t>
            </a:r>
            <a:r>
              <a:rPr lang="zh-CN" altLang="en-US" dirty="0">
                <a:latin typeface="Microsoft YaHei UI" panose="020B0503020204020204" pitchFamily="34" charset="-122"/>
                <a:ea typeface="微软雅黑" panose="020B0503020204020204" pitchFamily="34" charset="-122"/>
                <a:sym typeface="Microsoft YaHei UI" panose="020B0503020204020204" pitchFamily="34" charset="-122"/>
              </a:rPr>
              <a:t>商品价格同比增长，</a:t>
            </a:r>
            <a:r>
              <a:rPr lang="en-US" dirty="0">
                <a:latin typeface="Microsoft YaHei UI" panose="020B0503020204020204" pitchFamily="34" charset="-122"/>
                <a:ea typeface="微软雅黑" panose="020B0503020204020204" pitchFamily="34" charset="-122"/>
                <a:sym typeface="Microsoft YaHei UI" panose="020B0503020204020204" pitchFamily="34" charset="-122"/>
              </a:rPr>
              <a:t>50</a:t>
            </a:r>
            <a:r>
              <a:rPr lang="zh-CN" altLang="en-US" dirty="0">
                <a:latin typeface="Microsoft YaHei UI" panose="020B0503020204020204" pitchFamily="34" charset="-122"/>
                <a:ea typeface="微软雅黑" panose="020B0503020204020204" pitchFamily="34" charset="-122"/>
                <a:sym typeface="Microsoft YaHei UI" panose="020B0503020204020204" pitchFamily="34" charset="-122"/>
              </a:rPr>
              <a:t>颗组合客单下跌主要由人均购买量的减少导致；</a:t>
            </a:r>
            <a:endParaRPr lang="en-US" altLang="zh-CN" dirty="0">
              <a:latin typeface="Microsoft YaHei UI" panose="020B0503020204020204" pitchFamily="34" charset="-122"/>
              <a:ea typeface="微软雅黑" panose="020B0503020204020204" pitchFamily="34" charset="-122"/>
              <a:sym typeface="Microsoft YaHei UI" panose="020B0503020204020204" pitchFamily="34" charset="-122"/>
            </a:endParaRPr>
          </a:p>
          <a:p>
            <a:pPr>
              <a:lnSpc>
                <a:spcPct val="100000"/>
              </a:lnSpc>
            </a:pPr>
            <a:r>
              <a:rPr lang="zh-CN" altLang="en-US" dirty="0">
                <a:latin typeface="Microsoft YaHei UI" panose="020B0503020204020204" pitchFamily="34" charset="-122"/>
                <a:ea typeface="微软雅黑" panose="020B0503020204020204" pitchFamily="34" charset="-122"/>
                <a:sym typeface="Microsoft YaHei UI" panose="020B0503020204020204" pitchFamily="34" charset="-122"/>
              </a:rPr>
              <a:t>小规格胶囊组合贡献提升：本月</a:t>
            </a:r>
            <a:r>
              <a:rPr lang="en-US" altLang="zh-CN" dirty="0">
                <a:latin typeface="Microsoft YaHei UI" panose="020B0503020204020204" pitchFamily="34" charset="-122"/>
                <a:ea typeface="微软雅黑" panose="020B0503020204020204" pitchFamily="34" charset="-122"/>
                <a:sym typeface="Microsoft YaHei UI" panose="020B0503020204020204" pitchFamily="34" charset="-122"/>
              </a:rPr>
              <a:t>Top5</a:t>
            </a:r>
            <a:r>
              <a:rPr lang="zh-CN" altLang="en-US" dirty="0">
                <a:latin typeface="Microsoft YaHei UI" panose="020B0503020204020204" pitchFamily="34" charset="-122"/>
                <a:ea typeface="微软雅黑" panose="020B0503020204020204" pitchFamily="34" charset="-122"/>
                <a:sym typeface="Microsoft YaHei UI" panose="020B0503020204020204" pitchFamily="34" charset="-122"/>
              </a:rPr>
              <a:t>商品中半成生意额由</a:t>
            </a:r>
            <a:r>
              <a:rPr lang="en-US" altLang="zh-CN" dirty="0">
                <a:latin typeface="Microsoft YaHei UI" panose="020B0503020204020204" pitchFamily="34" charset="-122"/>
                <a:ea typeface="微软雅黑" panose="020B0503020204020204" pitchFamily="34" charset="-122"/>
                <a:sym typeface="Microsoft YaHei UI" panose="020B0503020204020204" pitchFamily="34" charset="-122"/>
              </a:rPr>
              <a:t>50</a:t>
            </a:r>
            <a:r>
              <a:rPr lang="zh-CN" altLang="en-US" dirty="0">
                <a:latin typeface="Microsoft YaHei UI" panose="020B0503020204020204" pitchFamily="34" charset="-122"/>
                <a:ea typeface="微软雅黑" panose="020B0503020204020204" pitchFamily="34" charset="-122"/>
                <a:sym typeface="Microsoft YaHei UI" panose="020B0503020204020204" pitchFamily="34" charset="-122"/>
              </a:rPr>
              <a:t>颗组合提供，与过往平销期</a:t>
            </a:r>
            <a:r>
              <a:rPr lang="en-US" altLang="zh-CN" dirty="0">
                <a:latin typeface="Microsoft YaHei UI" panose="020B0503020204020204" pitchFamily="34" charset="-122"/>
                <a:ea typeface="微软雅黑" panose="020B0503020204020204" pitchFamily="34" charset="-122"/>
                <a:sym typeface="Microsoft YaHei UI" panose="020B0503020204020204" pitchFamily="34" charset="-122"/>
              </a:rPr>
              <a:t>(7-9</a:t>
            </a:r>
            <a:r>
              <a:rPr lang="zh-CN" altLang="en-US" dirty="0">
                <a:latin typeface="Microsoft YaHei UI" panose="020B0503020204020204" pitchFamily="34" charset="-122"/>
                <a:ea typeface="微软雅黑" panose="020B0503020204020204" pitchFamily="34" charset="-122"/>
                <a:sym typeface="Microsoft YaHei UI" panose="020B0503020204020204" pitchFamily="34" charset="-122"/>
              </a:rPr>
              <a:t>月</a:t>
            </a:r>
            <a:r>
              <a:rPr lang="en-US" altLang="zh-CN" dirty="0">
                <a:latin typeface="Microsoft YaHei UI" panose="020B0503020204020204" pitchFamily="34" charset="-122"/>
                <a:ea typeface="微软雅黑" panose="020B0503020204020204" pitchFamily="34" charset="-122"/>
                <a:sym typeface="Microsoft YaHei UI" panose="020B0503020204020204" pitchFamily="34" charset="-122"/>
              </a:rPr>
              <a:t>)</a:t>
            </a:r>
            <a:r>
              <a:rPr lang="zh-CN" altLang="en-US" dirty="0">
                <a:latin typeface="Microsoft YaHei UI" panose="020B0503020204020204" pitchFamily="34" charset="-122"/>
                <a:ea typeface="微软雅黑" panose="020B0503020204020204" pitchFamily="34" charset="-122"/>
                <a:sym typeface="Microsoft YaHei UI" panose="020B0503020204020204" pitchFamily="34" charset="-122"/>
              </a:rPr>
              <a:t>相比</a:t>
            </a:r>
            <a:r>
              <a:rPr lang="en-US" altLang="zh-CN" dirty="0">
                <a:latin typeface="Microsoft YaHei UI" panose="020B0503020204020204" pitchFamily="34" charset="-122"/>
                <a:ea typeface="微软雅黑" panose="020B0503020204020204" pitchFamily="34" charset="-122"/>
                <a:sym typeface="Microsoft YaHei UI" panose="020B0503020204020204" pitchFamily="34" charset="-122"/>
              </a:rPr>
              <a:t>50</a:t>
            </a:r>
            <a:r>
              <a:rPr lang="zh-CN" altLang="en-US" dirty="0">
                <a:latin typeface="Microsoft YaHei UI" panose="020B0503020204020204" pitchFamily="34" charset="-122"/>
                <a:ea typeface="微软雅黑" panose="020B0503020204020204" pitchFamily="34" charset="-122"/>
                <a:sym typeface="Microsoft YaHei UI" panose="020B0503020204020204" pitchFamily="34" charset="-122"/>
              </a:rPr>
              <a:t>颗组合贡献上涨而</a:t>
            </a:r>
            <a:r>
              <a:rPr lang="en-US" altLang="zh-CN" dirty="0">
                <a:latin typeface="Microsoft YaHei UI" panose="020B0503020204020204" pitchFamily="34" charset="-122"/>
                <a:ea typeface="微软雅黑" panose="020B0503020204020204" pitchFamily="34" charset="-122"/>
                <a:sym typeface="Microsoft YaHei UI" panose="020B0503020204020204" pitchFamily="34" charset="-122"/>
              </a:rPr>
              <a:t>150</a:t>
            </a:r>
            <a:r>
              <a:rPr lang="zh-CN" altLang="en-US" dirty="0">
                <a:latin typeface="Microsoft YaHei UI" panose="020B0503020204020204" pitchFamily="34" charset="-122"/>
                <a:ea typeface="微软雅黑" panose="020B0503020204020204" pitchFamily="34" charset="-122"/>
                <a:sym typeface="Microsoft YaHei UI" panose="020B0503020204020204" pitchFamily="34" charset="-122"/>
              </a:rPr>
              <a:t>颗组合</a:t>
            </a:r>
            <a:r>
              <a:rPr lang="en-US" altLang="zh-CN" dirty="0">
                <a:latin typeface="Microsoft YaHei UI" panose="020B0503020204020204" pitchFamily="34" charset="-122"/>
                <a:ea typeface="微软雅黑" panose="020B0503020204020204" pitchFamily="34" charset="-122"/>
                <a:sym typeface="Microsoft YaHei UI" panose="020B0503020204020204" pitchFamily="34" charset="-122"/>
              </a:rPr>
              <a:t>GMV</a:t>
            </a:r>
            <a:r>
              <a:rPr lang="zh-CN" altLang="en-US" dirty="0">
                <a:latin typeface="Microsoft YaHei UI" panose="020B0503020204020204" pitchFamily="34" charset="-122"/>
                <a:ea typeface="微软雅黑" panose="020B0503020204020204" pitchFamily="34" charset="-122"/>
                <a:sym typeface="Microsoft YaHei UI" panose="020B0503020204020204" pitchFamily="34" charset="-122"/>
              </a:rPr>
              <a:t>占比减少；</a:t>
            </a:r>
            <a:endParaRPr lang="en-US" altLang="zh-CN" dirty="0">
              <a:latin typeface="Microsoft YaHei UI" panose="020B0503020204020204" pitchFamily="34" charset="-122"/>
              <a:ea typeface="微软雅黑" panose="020B0503020204020204" pitchFamily="34" charset="-122"/>
              <a:sym typeface="Microsoft YaHei UI" panose="020B0503020204020204" pitchFamily="34" charset="-122"/>
            </a:endParaRPr>
          </a:p>
          <a:p>
            <a:pPr>
              <a:lnSpc>
                <a:spcPct val="100000"/>
              </a:lnSpc>
            </a:pPr>
            <a:endParaRPr lang="x-none" dirty="0">
              <a:latin typeface="Microsoft YaHei UI" panose="020B0503020204020204" pitchFamily="34" charset="-122"/>
              <a:ea typeface="微软雅黑" panose="020B0503020204020204" pitchFamily="34" charset="-122"/>
              <a:sym typeface="Microsoft YaHei UI" panose="020B0503020204020204" pitchFamily="34" charset="-122"/>
            </a:endParaRPr>
          </a:p>
        </p:txBody>
      </p:sp>
      <p:sp>
        <p:nvSpPr>
          <p:cNvPr id="4" name="Text Placeholder 3">
            <a:extLst>
              <a:ext uri="{FF2B5EF4-FFF2-40B4-BE49-F238E27FC236}">
                <a16:creationId xmlns:a16="http://schemas.microsoft.com/office/drawing/2014/main" id="{89F18425-8334-4F47-935E-227362917175}"/>
              </a:ext>
            </a:extLst>
          </p:cNvPr>
          <p:cNvSpPr>
            <a:spLocks noGrp="1"/>
          </p:cNvSpPr>
          <p:nvPr>
            <p:ph type="body" sz="quarter" idx="11"/>
          </p:nvPr>
        </p:nvSpPr>
        <p:spPr/>
        <p:txBody>
          <a:bodyPr/>
          <a:lstStyle/>
          <a:p>
            <a:r>
              <a:rPr>
                <a:latin typeface="Microsoft YaHei UI" panose="020B0503020204020204" pitchFamily="34" charset="-122"/>
                <a:ea typeface="微软雅黑" panose="020B0503020204020204" pitchFamily="34" charset="-122"/>
                <a:sym typeface="Microsoft YaHei UI" panose="020B0503020204020204" pitchFamily="34" charset="-122"/>
              </a:rPr>
              <a:t>数据来源：生意参谋</a:t>
            </a:r>
          </a:p>
          <a:p>
            <a:r>
              <a:rPr>
                <a:latin typeface="Microsoft YaHei UI" panose="020B0503020204020204" pitchFamily="34" charset="-122"/>
                <a:ea typeface="微软雅黑" panose="020B0503020204020204" pitchFamily="34" charset="-122"/>
                <a:sym typeface="Microsoft YaHei UI" panose="020B0503020204020204" pitchFamily="34" charset="-122"/>
              </a:rPr>
              <a:t>时间维度：2023.12</a:t>
            </a:r>
          </a:p>
        </p:txBody>
      </p:sp>
      <p:graphicFrame>
        <p:nvGraphicFramePr>
          <p:cNvPr id="5" name="表格 10">
            <a:extLst>
              <a:ext uri="{FF2B5EF4-FFF2-40B4-BE49-F238E27FC236}">
                <a16:creationId xmlns:a16="http://schemas.microsoft.com/office/drawing/2014/main" id="{28D6150F-6F76-9D41-8690-F78B20EF45AA}"/>
              </a:ext>
            </a:extLst>
          </p:cNvPr>
          <p:cNvGraphicFramePr>
            <a:graphicFrameLocks noGrp="1"/>
          </p:cNvGraphicFramePr>
          <p:nvPr>
            <p:extLst/>
          </p:nvPr>
        </p:nvGraphicFramePr>
        <p:xfrm>
          <a:off x="5868140" y="2143457"/>
          <a:ext cx="5785076" cy="4056200"/>
        </p:xfrm>
        <a:graphic>
          <a:graphicData uri="http://schemas.openxmlformats.org/drawingml/2006/table">
            <a:tbl>
              <a:tblPr>
                <a:tableStyleId>{EB344D84-9AFB-497E-A393-DC336BA19D2E}</a:tableStyleId>
              </a:tblPr>
              <a:tblGrid>
                <a:gridCol w="299827">
                  <a:extLst>
                    <a:ext uri="{9D8B030D-6E8A-4147-A177-3AD203B41FA5}">
                      <a16:colId xmlns:a16="http://schemas.microsoft.com/office/drawing/2014/main" val="1843692778"/>
                    </a:ext>
                  </a:extLst>
                </a:gridCol>
                <a:gridCol w="1293057">
                  <a:extLst>
                    <a:ext uri="{9D8B030D-6E8A-4147-A177-3AD203B41FA5}">
                      <a16:colId xmlns:a16="http://schemas.microsoft.com/office/drawing/2014/main" val="1143354059"/>
                    </a:ext>
                  </a:extLst>
                </a:gridCol>
                <a:gridCol w="500638">
                  <a:extLst>
                    <a:ext uri="{9D8B030D-6E8A-4147-A177-3AD203B41FA5}">
                      <a16:colId xmlns:a16="http://schemas.microsoft.com/office/drawing/2014/main" val="1889047035"/>
                    </a:ext>
                  </a:extLst>
                </a:gridCol>
                <a:gridCol w="751328">
                  <a:extLst>
                    <a:ext uri="{9D8B030D-6E8A-4147-A177-3AD203B41FA5}">
                      <a16:colId xmlns:a16="http://schemas.microsoft.com/office/drawing/2014/main" val="604637485"/>
                    </a:ext>
                  </a:extLst>
                </a:gridCol>
                <a:gridCol w="721159">
                  <a:extLst>
                    <a:ext uri="{9D8B030D-6E8A-4147-A177-3AD203B41FA5}">
                      <a16:colId xmlns:a16="http://schemas.microsoft.com/office/drawing/2014/main" val="1072691242"/>
                    </a:ext>
                  </a:extLst>
                </a:gridCol>
                <a:gridCol w="512830">
                  <a:extLst>
                    <a:ext uri="{9D8B030D-6E8A-4147-A177-3AD203B41FA5}">
                      <a16:colId xmlns:a16="http://schemas.microsoft.com/office/drawing/2014/main" val="174343684"/>
                    </a:ext>
                  </a:extLst>
                </a:gridCol>
                <a:gridCol w="512830">
                  <a:extLst>
                    <a:ext uri="{9D8B030D-6E8A-4147-A177-3AD203B41FA5}">
                      <a16:colId xmlns:a16="http://schemas.microsoft.com/office/drawing/2014/main" val="2345038053"/>
                    </a:ext>
                  </a:extLst>
                </a:gridCol>
                <a:gridCol w="512830">
                  <a:extLst>
                    <a:ext uri="{9D8B030D-6E8A-4147-A177-3AD203B41FA5}">
                      <a16:colId xmlns:a16="http://schemas.microsoft.com/office/drawing/2014/main" val="348383053"/>
                    </a:ext>
                  </a:extLst>
                </a:gridCol>
                <a:gridCol w="680577">
                  <a:extLst>
                    <a:ext uri="{9D8B030D-6E8A-4147-A177-3AD203B41FA5}">
                      <a16:colId xmlns:a16="http://schemas.microsoft.com/office/drawing/2014/main" val="2250909023"/>
                    </a:ext>
                  </a:extLst>
                </a:gridCol>
              </a:tblGrid>
              <a:tr h="361300">
                <a:tc>
                  <a:txBody>
                    <a:bodyPr/>
                    <a:lstStyle/>
                    <a:p>
                      <a:pPr algn="ctr" fontAlgn="ctr"/>
                      <a:r>
                        <a:rPr lang="zh-CN" altLang="en-US" sz="1100" b="1" u="none" strike="noStrike" dirty="0">
                          <a:solidFill>
                            <a:schemeClr val="accent2">
                              <a:lumMod val="50000"/>
                            </a:schemeClr>
                          </a:solidFill>
                          <a:effectLst/>
                          <a:latin typeface="Microsoft YaHei UI" panose="020B0503020204020204" pitchFamily="34" charset="-122"/>
                          <a:ea typeface="微软雅黑" panose="020B0503020204020204" pitchFamily="34" charset="-122"/>
                          <a:sym typeface="Microsoft YaHei UI" panose="020B0503020204020204" pitchFamily="34" charset="-122"/>
                        </a:rPr>
                        <a:t>排名</a:t>
                      </a:r>
                      <a:endParaRPr lang="zh-CN" altLang="en-US" sz="1100" b="1" i="0" u="none" strike="noStrike" dirty="0">
                        <a:solidFill>
                          <a:schemeClr val="accent2">
                            <a:lumMod val="50000"/>
                          </a:schemeClr>
                        </a:solidFill>
                        <a:effectLst/>
                        <a:latin typeface="Microsoft YaHei UI" panose="020B0503020204020204" pitchFamily="34" charset="-122"/>
                        <a:ea typeface="微软雅黑" panose="020B0503020204020204" pitchFamily="34" charset="-122"/>
                        <a:sym typeface="Microsoft YaHei UI" panose="020B0503020204020204" pitchFamily="34" charset="-122"/>
                      </a:endParaRPr>
                    </a:p>
                  </a:txBody>
                  <a:tcPr marL="5326" marR="5326" marT="5326" marB="0" anchor="ctr">
                    <a:lnL>
                      <a:noFill/>
                    </a:lnL>
                    <a:lnR>
                      <a:noFill/>
                    </a:lnR>
                    <a:lnT w="25400" cmpd="sng">
                      <a:noFill/>
                    </a:lnT>
                    <a:lnB>
                      <a:noFill/>
                    </a:lnB>
                    <a:lnTlToBr w="12700" cmpd="sng">
                      <a:noFill/>
                      <a:prstDash val="solid"/>
                    </a:lnTlToBr>
                    <a:lnBlToTr w="12700" cmpd="sng">
                      <a:noFill/>
                      <a:prstDash val="solid"/>
                    </a:lnBlToTr>
                    <a:solidFill>
                      <a:schemeClr val="accent2">
                        <a:lumMod val="60000"/>
                        <a:lumOff val="40000"/>
                      </a:schemeClr>
                    </a:solidFill>
                  </a:tcPr>
                </a:tc>
                <a:tc>
                  <a:txBody>
                    <a:bodyPr/>
                    <a:lstStyle/>
                    <a:p>
                      <a:pPr algn="ctr" fontAlgn="ctr"/>
                      <a:r>
                        <a:rPr lang="en-US" sz="1100" b="1" u="none" strike="noStrike" dirty="0">
                          <a:solidFill>
                            <a:schemeClr val="accent2">
                              <a:lumMod val="50000"/>
                            </a:schemeClr>
                          </a:solidFill>
                          <a:effectLst/>
                          <a:latin typeface="Microsoft YaHei UI" panose="020B0503020204020204" pitchFamily="34" charset="-122"/>
                          <a:ea typeface="微软雅黑" panose="020B0503020204020204" pitchFamily="34" charset="-122"/>
                          <a:sym typeface="Microsoft YaHei UI" panose="020B0503020204020204" pitchFamily="34" charset="-122"/>
                        </a:rPr>
                        <a:t>TOP5</a:t>
                      </a:r>
                      <a:r>
                        <a:rPr lang="zh-CN" altLang="en-US" sz="1100" b="1" u="none" strike="noStrike" dirty="0">
                          <a:solidFill>
                            <a:schemeClr val="accent2">
                              <a:lumMod val="50000"/>
                            </a:schemeClr>
                          </a:solidFill>
                          <a:effectLst/>
                          <a:latin typeface="Microsoft YaHei UI" panose="020B0503020204020204" pitchFamily="34" charset="-122"/>
                          <a:ea typeface="微软雅黑" panose="020B0503020204020204" pitchFamily="34" charset="-122"/>
                          <a:sym typeface="Microsoft YaHei UI" panose="020B0503020204020204" pitchFamily="34" charset="-122"/>
                        </a:rPr>
                        <a:t>单品</a:t>
                      </a:r>
                      <a:endParaRPr lang="zh-CN" altLang="en-US" sz="1100" b="1" i="0" u="none" strike="noStrike" dirty="0">
                        <a:solidFill>
                          <a:schemeClr val="accent2">
                            <a:lumMod val="50000"/>
                          </a:schemeClr>
                        </a:solidFill>
                        <a:effectLst/>
                        <a:latin typeface="Microsoft YaHei UI" panose="020B0503020204020204" pitchFamily="34" charset="-122"/>
                        <a:ea typeface="微软雅黑" panose="020B0503020204020204" pitchFamily="34" charset="-122"/>
                        <a:sym typeface="Microsoft YaHei UI" panose="020B0503020204020204" pitchFamily="34" charset="-122"/>
                      </a:endParaRPr>
                    </a:p>
                  </a:txBody>
                  <a:tcPr marL="5326" marR="5326" marT="5326" marB="0" anchor="ctr">
                    <a:lnL>
                      <a:noFill/>
                    </a:lnL>
                    <a:lnR>
                      <a:noFill/>
                    </a:lnR>
                    <a:lnT w="25400" cmpd="sng">
                      <a:noFill/>
                    </a:lnT>
                    <a:lnB>
                      <a:noFill/>
                    </a:lnB>
                    <a:lnTlToBr w="12700" cmpd="sng">
                      <a:noFill/>
                      <a:prstDash val="solid"/>
                    </a:lnTlToBr>
                    <a:lnBlToTr w="12700" cmpd="sng">
                      <a:noFill/>
                      <a:prstDash val="solid"/>
                    </a:lnBlToTr>
                    <a:solidFill>
                      <a:schemeClr val="accent2">
                        <a:lumMod val="60000"/>
                        <a:lumOff val="40000"/>
                      </a:schemeClr>
                    </a:solidFill>
                  </a:tcPr>
                </a:tc>
                <a:tc gridSpan="2">
                  <a:txBody>
                    <a:bodyPr/>
                    <a:lstStyle/>
                    <a:p>
                      <a:pPr algn="ctr" fontAlgn="ctr"/>
                      <a:r>
                        <a:rPr lang="zh-CN" altLang="en-US" sz="1100" b="1" i="0" u="none" strike="noStrike" dirty="0">
                          <a:solidFill>
                            <a:schemeClr val="accent2">
                              <a:lumMod val="50000"/>
                            </a:schemeClr>
                          </a:solidFill>
                          <a:effectLst/>
                          <a:latin typeface="Microsoft YaHei UI" panose="020B0503020204020204" pitchFamily="34" charset="-122"/>
                          <a:ea typeface="微软雅黑" panose="020B0503020204020204" pitchFamily="34" charset="-122"/>
                          <a:sym typeface="Microsoft YaHei UI" panose="020B0503020204020204" pitchFamily="34" charset="-122"/>
                        </a:rPr>
                        <a:t>胶囊颗数</a:t>
                      </a:r>
                    </a:p>
                  </a:txBody>
                  <a:tcPr marL="5326" marR="5326" marT="5326" marB="0" anchor="ctr">
                    <a:lnL>
                      <a:noFill/>
                    </a:lnL>
                    <a:lnR>
                      <a:noFill/>
                    </a:lnR>
                    <a:lnT w="25400" cmpd="sng">
                      <a:noFill/>
                    </a:lnT>
                    <a:lnB>
                      <a:noFill/>
                    </a:lnB>
                    <a:lnTlToBr w="12700" cmpd="sng">
                      <a:noFill/>
                      <a:prstDash val="solid"/>
                    </a:lnTlToBr>
                    <a:lnBlToTr w="12700" cmpd="sng">
                      <a:noFill/>
                      <a:prstDash val="solid"/>
                    </a:lnBlToTr>
                    <a:solidFill>
                      <a:schemeClr val="accent2">
                        <a:lumMod val="60000"/>
                        <a:lumOff val="40000"/>
                      </a:schemeClr>
                    </a:solidFill>
                  </a:tcPr>
                </a:tc>
                <a:tc hMerge="1">
                  <a:txBody>
                    <a:bodyPr/>
                    <a:lstStyle/>
                    <a:p>
                      <a:pPr algn="ctr" fontAlgn="ctr"/>
                      <a:endParaRPr lang="zh-CN" altLang="en-US" sz="1400" b="1" i="0" u="none" strike="noStrike" dirty="0">
                        <a:solidFill>
                          <a:schemeClr val="accent2">
                            <a:lumMod val="50000"/>
                          </a:schemeClr>
                        </a:solidFill>
                        <a:effectLst/>
                        <a:latin typeface="+mn-ea"/>
                        <a:ea typeface="+mn-ea"/>
                      </a:endParaRPr>
                    </a:p>
                  </a:txBody>
                  <a:tcPr marL="5326" marR="5326" marT="5326" marB="0" anchor="ctr">
                    <a:solidFill>
                      <a:schemeClr val="accent2">
                        <a:lumMod val="60000"/>
                        <a:lumOff val="4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zh-CN" altLang="en-US" sz="1100" b="1" i="0" u="none" strike="noStrike" dirty="0">
                          <a:solidFill>
                            <a:schemeClr val="accent2">
                              <a:lumMod val="50000"/>
                            </a:schemeClr>
                          </a:solidFill>
                          <a:effectLst/>
                          <a:latin typeface="Microsoft YaHei UI" panose="020B0503020204020204" pitchFamily="34" charset="-122"/>
                          <a:ea typeface="微软雅黑" panose="020B0503020204020204" pitchFamily="34" charset="-122"/>
                          <a:sym typeface="Microsoft YaHei UI" panose="020B0503020204020204" pitchFamily="34" charset="-122"/>
                        </a:rPr>
                        <a:t>成交金额</a:t>
                      </a:r>
                      <a:endParaRPr lang="en-US" altLang="zh-CN" sz="1100" b="1" i="0" u="none" strike="noStrike" dirty="0">
                        <a:solidFill>
                          <a:schemeClr val="accent2">
                            <a:lumMod val="50000"/>
                          </a:schemeClr>
                        </a:solidFill>
                        <a:effectLst/>
                        <a:latin typeface="Microsoft YaHei UI" panose="020B0503020204020204" pitchFamily="34" charset="-122"/>
                        <a:ea typeface="微软雅黑" panose="020B0503020204020204" pitchFamily="34" charset="-122"/>
                        <a:sym typeface="Microsoft YaHei UI" panose="020B0503020204020204" pitchFamily="34" charset="-122"/>
                      </a:endParaRPr>
                    </a:p>
                  </a:txBody>
                  <a:tcPr marL="5326" marR="5326" marT="5326" marB="0" anchor="ctr">
                    <a:lnL>
                      <a:noFill/>
                    </a:lnL>
                    <a:lnR>
                      <a:noFill/>
                    </a:lnR>
                    <a:lnT w="25400" cmpd="sng">
                      <a:noFill/>
                    </a:lnT>
                    <a:lnB>
                      <a:noFill/>
                    </a:lnB>
                    <a:lnTlToBr w="12700" cmpd="sng">
                      <a:noFill/>
                      <a:prstDash val="solid"/>
                    </a:lnTlToBr>
                    <a:lnBlToTr w="12700" cmpd="sng">
                      <a:noFill/>
                      <a:prstDash val="solid"/>
                    </a:lnBlToTr>
                    <a:solidFill>
                      <a:schemeClr val="accent2">
                        <a:lumMod val="60000"/>
                        <a:lumOff val="40000"/>
                      </a:schemeClr>
                    </a:solidFill>
                  </a:tcPr>
                </a:tc>
                <a:tc>
                  <a:txBody>
                    <a:bodyPr/>
                    <a:lstStyle/>
                    <a:p>
                      <a:pPr algn="ctr" fontAlgn="ctr"/>
                      <a:r>
                        <a:rPr lang="zh-CN" altLang="en-US" sz="1100" b="1" i="0" u="none" strike="noStrike" dirty="0">
                          <a:solidFill>
                            <a:schemeClr val="accent2">
                              <a:lumMod val="50000"/>
                            </a:schemeClr>
                          </a:solidFill>
                          <a:effectLst/>
                          <a:latin typeface="Microsoft YaHei UI" panose="020B0503020204020204" pitchFamily="34" charset="-122"/>
                          <a:ea typeface="微软雅黑" panose="020B0503020204020204" pitchFamily="34" charset="-122"/>
                          <a:sym typeface="Microsoft YaHei UI" panose="020B0503020204020204" pitchFamily="34" charset="-122"/>
                        </a:rPr>
                        <a:t>客单价</a:t>
                      </a:r>
                      <a:endParaRPr lang="en-US" sz="1100" b="1" i="0" u="none" strike="noStrike" dirty="0">
                        <a:solidFill>
                          <a:schemeClr val="accent2">
                            <a:lumMod val="50000"/>
                          </a:schemeClr>
                        </a:solidFill>
                        <a:effectLst/>
                        <a:latin typeface="Microsoft YaHei UI" panose="020B0503020204020204" pitchFamily="34" charset="-122"/>
                        <a:ea typeface="微软雅黑" panose="020B0503020204020204" pitchFamily="34" charset="-122"/>
                        <a:sym typeface="Microsoft YaHei UI" panose="020B0503020204020204" pitchFamily="34" charset="-122"/>
                      </a:endParaRPr>
                    </a:p>
                  </a:txBody>
                  <a:tcPr marL="5326" marR="5326" marT="5326" marB="0" anchor="ctr">
                    <a:lnL>
                      <a:noFill/>
                    </a:lnL>
                    <a:lnR>
                      <a:noFill/>
                    </a:lnR>
                    <a:lnT w="25400" cmpd="sng">
                      <a:noFill/>
                    </a:lnT>
                    <a:lnB>
                      <a:noFill/>
                    </a:lnB>
                    <a:lnTlToBr w="12700" cmpd="sng">
                      <a:noFill/>
                      <a:prstDash val="solid"/>
                    </a:lnTlToBr>
                    <a:lnBlToTr w="12700" cmpd="sng">
                      <a:noFill/>
                      <a:prstDash val="solid"/>
                    </a:lnBlToTr>
                    <a:solidFill>
                      <a:schemeClr val="accent2">
                        <a:lumMod val="60000"/>
                        <a:lumOff val="40000"/>
                      </a:schemeClr>
                    </a:solidFill>
                  </a:tcPr>
                </a:tc>
                <a:tc>
                  <a:txBody>
                    <a:bodyPr/>
                    <a:lstStyle/>
                    <a:p>
                      <a:pPr algn="ctr" fontAlgn="ctr"/>
                      <a:r>
                        <a:rPr lang="zh-CN" altLang="en-US" sz="1100" b="1" i="0" u="none" strike="noStrike" dirty="0">
                          <a:solidFill>
                            <a:schemeClr val="accent2">
                              <a:lumMod val="50000"/>
                            </a:schemeClr>
                          </a:solidFill>
                          <a:effectLst/>
                          <a:latin typeface="Microsoft YaHei UI" panose="020B0503020204020204" pitchFamily="34" charset="-122"/>
                          <a:ea typeface="微软雅黑" panose="020B0503020204020204" pitchFamily="34" charset="-122"/>
                          <a:sym typeface="Microsoft YaHei UI" panose="020B0503020204020204" pitchFamily="34" charset="-122"/>
                        </a:rPr>
                        <a:t>件单价</a:t>
                      </a:r>
                      <a:endParaRPr lang="en-US" sz="1100" b="1" i="0" u="none" strike="noStrike" dirty="0">
                        <a:solidFill>
                          <a:schemeClr val="accent2">
                            <a:lumMod val="50000"/>
                          </a:schemeClr>
                        </a:solidFill>
                        <a:effectLst/>
                        <a:latin typeface="Microsoft YaHei UI" panose="020B0503020204020204" pitchFamily="34" charset="-122"/>
                        <a:ea typeface="微软雅黑" panose="020B0503020204020204" pitchFamily="34" charset="-122"/>
                        <a:sym typeface="Microsoft YaHei UI" panose="020B0503020204020204" pitchFamily="34" charset="-122"/>
                      </a:endParaRPr>
                    </a:p>
                  </a:txBody>
                  <a:tcPr marL="5326" marR="5326" marT="5326" marB="0" anchor="ctr">
                    <a:lnL>
                      <a:noFill/>
                    </a:lnL>
                    <a:lnR>
                      <a:noFill/>
                    </a:lnR>
                    <a:lnT w="25400" cmpd="sng">
                      <a:noFill/>
                    </a:lnT>
                    <a:lnB>
                      <a:noFill/>
                    </a:lnB>
                    <a:lnTlToBr w="12700" cmpd="sng">
                      <a:noFill/>
                      <a:prstDash val="solid"/>
                    </a:lnTlToBr>
                    <a:lnBlToTr w="12700" cmpd="sng">
                      <a:noFill/>
                      <a:prstDash val="solid"/>
                    </a:lnBlToTr>
                    <a:solidFill>
                      <a:schemeClr val="accent2">
                        <a:lumMod val="60000"/>
                        <a:lumOff val="40000"/>
                      </a:schemeClr>
                    </a:solidFill>
                  </a:tcPr>
                </a:tc>
                <a:tc>
                  <a:txBody>
                    <a:bodyPr/>
                    <a:lstStyle/>
                    <a:p>
                      <a:pPr algn="ctr" fontAlgn="ctr"/>
                      <a:r>
                        <a:rPr lang="zh-CN" altLang="en-US" sz="1100" b="1" i="0" u="none" strike="noStrike" dirty="0">
                          <a:solidFill>
                            <a:schemeClr val="accent2">
                              <a:lumMod val="50000"/>
                            </a:schemeClr>
                          </a:solidFill>
                          <a:effectLst/>
                          <a:latin typeface="Microsoft YaHei UI" panose="020B0503020204020204" pitchFamily="34" charset="-122"/>
                          <a:ea typeface="微软雅黑" panose="020B0503020204020204" pitchFamily="34" charset="-122"/>
                          <a:sym typeface="Microsoft YaHei UI" panose="020B0503020204020204" pitchFamily="34" charset="-122"/>
                        </a:rPr>
                        <a:t>人均</a:t>
                      </a:r>
                      <a:endParaRPr lang="en-US" altLang="zh-CN" sz="1100" b="1" i="0" u="none" strike="noStrike" dirty="0">
                        <a:solidFill>
                          <a:schemeClr val="accent2">
                            <a:lumMod val="50000"/>
                          </a:schemeClr>
                        </a:solidFill>
                        <a:effectLst/>
                        <a:latin typeface="Microsoft YaHei UI" panose="020B0503020204020204" pitchFamily="34" charset="-122"/>
                        <a:ea typeface="微软雅黑" panose="020B0503020204020204" pitchFamily="34" charset="-122"/>
                        <a:sym typeface="Microsoft YaHei UI" panose="020B0503020204020204" pitchFamily="34" charset="-122"/>
                      </a:endParaRPr>
                    </a:p>
                    <a:p>
                      <a:pPr algn="ctr" fontAlgn="ctr"/>
                      <a:r>
                        <a:rPr lang="zh-CN" altLang="en-US" sz="1100" b="1" i="0" u="none" strike="noStrike" dirty="0">
                          <a:solidFill>
                            <a:schemeClr val="accent2">
                              <a:lumMod val="50000"/>
                            </a:schemeClr>
                          </a:solidFill>
                          <a:effectLst/>
                          <a:latin typeface="Microsoft YaHei UI" panose="020B0503020204020204" pitchFamily="34" charset="-122"/>
                          <a:ea typeface="微软雅黑" panose="020B0503020204020204" pitchFamily="34" charset="-122"/>
                          <a:sym typeface="Microsoft YaHei UI" panose="020B0503020204020204" pitchFamily="34" charset="-122"/>
                        </a:rPr>
                        <a:t>购买量</a:t>
                      </a:r>
                      <a:endParaRPr lang="en-US" sz="1100" b="1" i="0" u="none" strike="noStrike" dirty="0">
                        <a:solidFill>
                          <a:schemeClr val="accent2">
                            <a:lumMod val="50000"/>
                          </a:schemeClr>
                        </a:solidFill>
                        <a:effectLst/>
                        <a:latin typeface="Microsoft YaHei UI" panose="020B0503020204020204" pitchFamily="34" charset="-122"/>
                        <a:ea typeface="微软雅黑" panose="020B0503020204020204" pitchFamily="34" charset="-122"/>
                        <a:sym typeface="Microsoft YaHei UI" panose="020B0503020204020204" pitchFamily="34" charset="-122"/>
                      </a:endParaRPr>
                    </a:p>
                  </a:txBody>
                  <a:tcPr marL="5326" marR="5326" marT="5326" marB="0" anchor="ctr">
                    <a:lnL>
                      <a:noFill/>
                    </a:lnL>
                    <a:lnR>
                      <a:noFill/>
                    </a:lnR>
                    <a:lnT w="25400" cmpd="sng">
                      <a:noFill/>
                    </a:lnT>
                    <a:lnB>
                      <a:noFill/>
                    </a:lnB>
                    <a:lnTlToBr w="12700" cmpd="sng">
                      <a:noFill/>
                      <a:prstDash val="solid"/>
                    </a:lnTlToBr>
                    <a:lnBlToTr w="12700" cmpd="sng">
                      <a:noFill/>
                      <a:prstDash val="solid"/>
                    </a:lnBlToTr>
                    <a:solidFill>
                      <a:schemeClr val="accent2">
                        <a:lumMod val="60000"/>
                        <a:lumOff val="40000"/>
                      </a:schemeClr>
                    </a:solidFill>
                  </a:tcPr>
                </a:tc>
                <a:tc>
                  <a:txBody>
                    <a:bodyPr/>
                    <a:lstStyle/>
                    <a:p>
                      <a:pPr algn="ctr" fontAlgn="ctr"/>
                      <a:r>
                        <a:rPr lang="en-US" altLang="zh-CN" sz="1100" b="1" i="0" u="none" strike="noStrike" dirty="0">
                          <a:solidFill>
                            <a:schemeClr val="accent2">
                              <a:lumMod val="50000"/>
                            </a:schemeClr>
                          </a:solidFill>
                          <a:effectLst/>
                          <a:latin typeface="Microsoft YaHei UI" panose="020B0503020204020204" pitchFamily="34" charset="-122"/>
                          <a:ea typeface="微软雅黑" panose="020B0503020204020204" pitchFamily="34" charset="-122"/>
                          <a:sym typeface="Microsoft YaHei UI" panose="020B0503020204020204" pitchFamily="34" charset="-122"/>
                        </a:rPr>
                        <a:t>GMV</a:t>
                      </a:r>
                      <a:r>
                        <a:rPr lang="zh-CN" altLang="en-US" sz="1100" b="1" i="0" u="none" strike="noStrike" dirty="0">
                          <a:solidFill>
                            <a:schemeClr val="accent2">
                              <a:lumMod val="50000"/>
                            </a:schemeClr>
                          </a:solidFill>
                          <a:effectLst/>
                          <a:latin typeface="Microsoft YaHei UI" panose="020B0503020204020204" pitchFamily="34" charset="-122"/>
                          <a:ea typeface="微软雅黑" panose="020B0503020204020204" pitchFamily="34" charset="-122"/>
                          <a:sym typeface="Microsoft YaHei UI" panose="020B0503020204020204" pitchFamily="34" charset="-122"/>
                        </a:rPr>
                        <a:t>占比</a:t>
                      </a:r>
                      <a:endParaRPr lang="en-US" sz="1100" b="1" i="0" u="none" strike="noStrike" dirty="0">
                        <a:solidFill>
                          <a:schemeClr val="accent2">
                            <a:lumMod val="50000"/>
                          </a:schemeClr>
                        </a:solidFill>
                        <a:effectLst/>
                        <a:latin typeface="Microsoft YaHei UI" panose="020B0503020204020204" pitchFamily="34" charset="-122"/>
                        <a:ea typeface="微软雅黑" panose="020B0503020204020204" pitchFamily="34" charset="-122"/>
                        <a:sym typeface="Microsoft YaHei UI" panose="020B0503020204020204" pitchFamily="34" charset="-122"/>
                      </a:endParaRPr>
                    </a:p>
                  </a:txBody>
                  <a:tcPr marL="5326" marR="5326" marT="5326" marB="0" anchor="ctr">
                    <a:lnL>
                      <a:noFill/>
                    </a:lnL>
                    <a:lnR>
                      <a:noFill/>
                    </a:lnR>
                    <a:lnT w="25400" cmpd="sng">
                      <a:noFill/>
                    </a:lnT>
                    <a:lnB>
                      <a:noFill/>
                    </a:lnB>
                    <a:lnTlToBr w="12700" cmpd="sng">
                      <a:noFill/>
                      <a:prstDash val="solid"/>
                    </a:lnTlToBr>
                    <a:lnBlToTr w="12700" cmpd="sng">
                      <a:noFill/>
                      <a:prstDash val="solid"/>
                    </a:lnBlToTr>
                    <a:solidFill>
                      <a:schemeClr val="accent2">
                        <a:lumMod val="60000"/>
                        <a:lumOff val="40000"/>
                      </a:schemeClr>
                    </a:solidFill>
                  </a:tcPr>
                </a:tc>
                <a:extLst>
                  <a:ext uri="{0D108BD9-81ED-4DB2-BD59-A6C34878D82A}">
                    <a16:rowId xmlns:a16="http://schemas.microsoft.com/office/drawing/2014/main" val="1851805531"/>
                  </a:ext>
                </a:extLst>
              </a:tr>
              <a:tr h="738980">
                <a:tc>
                  <a:txBody>
                    <a:bodyPr/>
                    <a:lstStyle/>
                    <a:p>
                      <a:pPr algn="ctr" fontAlgn="ctr"/>
                      <a:r>
                        <a:rPr lang="en-US" altLang="zh-CN" sz="1000" u="none" strike="noStrike" dirty="0">
                          <a:effectLst/>
                          <a:latin typeface="Microsoft YaHei UI" panose="020B0503020204020204" pitchFamily="34" charset="-122"/>
                          <a:ea typeface="微软雅黑" panose="020B0503020204020204" pitchFamily="34" charset="-122"/>
                          <a:sym typeface="Microsoft YaHei UI" panose="020B0503020204020204" pitchFamily="34" charset="-122"/>
                        </a:rPr>
                        <a:t>1</a:t>
                      </a:r>
                      <a:endParaRPr lang="en-US" altLang="zh-CN" sz="1000" b="0" i="0" u="none" strike="noStrike" dirty="0">
                        <a:solidFill>
                          <a:srgbClr val="000000"/>
                        </a:solidFill>
                        <a:effectLst/>
                        <a:latin typeface="Microsoft YaHei UI" panose="020B0503020204020204" pitchFamily="34" charset="-122"/>
                        <a:ea typeface="微软雅黑" panose="020B0503020204020204" pitchFamily="34" charset="-122"/>
                        <a:sym typeface="Microsoft YaHei UI" panose="020B0503020204020204" pitchFamily="34" charset="-122"/>
                      </a:endParaRPr>
                    </a:p>
                  </a:txBody>
                  <a:tcPr marL="5326" marR="5326" marT="5326"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dirty="0">
                          <a:solidFill>
                            <a:srgbClr val="000000"/>
                          </a:solidFill>
                          <a:effectLst/>
                          <a:latin typeface="Microsoft YaHei UI" panose="020B0503020204020204" pitchFamily="34" charset="-122"/>
                          <a:ea typeface="微软雅黑" panose="020B0503020204020204" pitchFamily="34" charset="-122"/>
                          <a:sym typeface="Microsoft YaHei UI" panose="020B0503020204020204" pitchFamily="34" charset="-122"/>
                        </a:rPr>
                        <a:t>NESPRESSO雀巢胶囊咖啡 瑞士原装进口美式浓缩黑咖啡套装50颗装</a:t>
                      </a:r>
                      <a:endParaRPr lang="zh-CN" altLang="en-US" sz="1050" b="0" i="0" u="none" strike="noStrike" dirty="0">
                        <a:solidFill>
                          <a:srgbClr val="000000"/>
                        </a:solidFill>
                        <a:effectLst/>
                        <a:latin typeface="Microsoft YaHei UI" panose="020B0503020204020204" pitchFamily="34" charset="-122"/>
                        <a:ea typeface="微软雅黑" panose="020B0503020204020204" pitchFamily="34" charset="-122"/>
                        <a:sym typeface="Microsoft YaHei UI" panose="020B0503020204020204" pitchFamily="34" charset="-122"/>
                      </a:endParaRP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Microsoft YaHei UI" panose="020B0503020204020204" pitchFamily="34" charset="-122"/>
                          <a:ea typeface="微软雅黑" panose="020B0503020204020204" pitchFamily="34" charset="-122"/>
                          <a:sym typeface="Microsoft YaHei UI" panose="020B0503020204020204" pitchFamily="34" charset="-122"/>
                        </a:rPr>
                        <a:t>50</a:t>
                      </a:r>
                    </a:p>
                  </a:txBody>
                  <a:tcPr marL="6350" marR="6350" marT="635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dirty="0">
                          <a:solidFill>
                            <a:srgbClr val="000000"/>
                          </a:solidFill>
                          <a:effectLst/>
                          <a:latin typeface="Microsoft YaHei UI" panose="020B0503020204020204" pitchFamily="34" charset="-122"/>
                          <a:ea typeface="微软雅黑" panose="020B0503020204020204" pitchFamily="34" charset="-122"/>
                          <a:sym typeface="Microsoft YaHei UI" panose="020B0503020204020204" pitchFamily="34" charset="-122"/>
                        </a:rPr>
                        <a:t>50</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dirty="0">
                          <a:solidFill>
                            <a:srgbClr val="000000"/>
                          </a:solidFill>
                          <a:effectLst/>
                          <a:latin typeface="Microsoft YaHei UI" panose="020B0503020204020204" pitchFamily="34" charset="-122"/>
                          <a:ea typeface="微软雅黑" panose="020B0503020204020204" pitchFamily="34" charset="-122"/>
                          <a:sym typeface="Microsoft YaHei UI" panose="020B0503020204020204" pitchFamily="34" charset="-122"/>
                        </a:rPr>
                        <a:t>1,061,517</a:t>
                      </a:r>
                      <a:endParaRPr lang="en-US" altLang="zh-CN" sz="1000" b="0" i="0" u="none" strike="noStrike" kern="1200" dirty="0">
                        <a:solidFill>
                          <a:srgbClr val="C00000"/>
                        </a:solidFill>
                        <a:effectLst/>
                        <a:latin typeface="Microsoft YaHei UI" panose="020B0503020204020204" pitchFamily="34" charset="-122"/>
                        <a:ea typeface="微软雅黑" panose="020B0503020204020204" pitchFamily="34" charset="-122"/>
                        <a:cs typeface="+mn-cs"/>
                        <a:sym typeface="Microsoft YaHei UI" panose="020B0503020204020204" pitchFamily="34" charset="-122"/>
                      </a:endParaRP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dirty="0">
                          <a:solidFill>
                            <a:srgbClr val="000000"/>
                          </a:solidFill>
                          <a:effectLst/>
                          <a:latin typeface="Microsoft YaHei UI" panose="020B0503020204020204" pitchFamily="34" charset="-122"/>
                          <a:ea typeface="微软雅黑" panose="020B0503020204020204" pitchFamily="34" charset="-122"/>
                          <a:sym typeface="Microsoft YaHei UI" panose="020B0503020204020204" pitchFamily="34" charset="-122"/>
                        </a:rPr>
                        <a:t>263</a:t>
                      </a:r>
                      <a:endParaRPr lang="en-US" altLang="zh-CN" sz="1000" b="0" i="0" u="none" strike="noStrike" kern="1200" dirty="0">
                        <a:solidFill>
                          <a:schemeClr val="accent6"/>
                        </a:solidFill>
                        <a:effectLst/>
                        <a:latin typeface="Microsoft YaHei UI" panose="020B0503020204020204" pitchFamily="34" charset="-122"/>
                        <a:ea typeface="微软雅黑" panose="020B0503020204020204" pitchFamily="34" charset="-122"/>
                        <a:cs typeface="+mn-cs"/>
                        <a:sym typeface="Microsoft YaHei UI" panose="020B0503020204020204" pitchFamily="34" charset="-122"/>
                      </a:endParaRP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effectLst/>
                          <a:latin typeface="Microsoft YaHei UI" panose="020B0503020204020204" pitchFamily="34" charset="-122"/>
                          <a:ea typeface="微软雅黑" panose="020B0503020204020204" pitchFamily="34" charset="-122"/>
                          <a:sym typeface="Microsoft YaHei UI" panose="020B0503020204020204" pitchFamily="34" charset="-122"/>
                        </a:rPr>
                        <a:t>218</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effectLst/>
                          <a:latin typeface="Microsoft YaHei UI" panose="020B0503020204020204" pitchFamily="34" charset="-122"/>
                          <a:ea typeface="微软雅黑" panose="020B0503020204020204" pitchFamily="34" charset="-122"/>
                          <a:sym typeface="Microsoft YaHei UI" panose="020B0503020204020204" pitchFamily="34" charset="-122"/>
                        </a:rPr>
                        <a:t>1.21</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dirty="0">
                          <a:solidFill>
                            <a:srgbClr val="000000"/>
                          </a:solidFill>
                          <a:effectLst/>
                          <a:latin typeface="Microsoft YaHei UI" panose="020B0503020204020204" pitchFamily="34" charset="-122"/>
                          <a:ea typeface="微软雅黑" panose="020B0503020204020204" pitchFamily="34" charset="-122"/>
                          <a:sym typeface="Microsoft YaHei UI" panose="020B0503020204020204" pitchFamily="34" charset="-122"/>
                        </a:rPr>
                        <a:t>17%</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144441723"/>
                  </a:ext>
                </a:extLst>
              </a:tr>
              <a:tr h="738980">
                <a:tc>
                  <a:txBody>
                    <a:bodyPr/>
                    <a:lstStyle/>
                    <a:p>
                      <a:pPr algn="ctr" fontAlgn="ctr"/>
                      <a:r>
                        <a:rPr lang="en-US" altLang="zh-CN" sz="1000" u="none" strike="noStrike" dirty="0">
                          <a:effectLst/>
                          <a:latin typeface="Microsoft YaHei UI" panose="020B0503020204020204" pitchFamily="34" charset="-122"/>
                          <a:ea typeface="微软雅黑" panose="020B0503020204020204" pitchFamily="34" charset="-122"/>
                          <a:sym typeface="Microsoft YaHei UI" panose="020B0503020204020204" pitchFamily="34" charset="-122"/>
                        </a:rPr>
                        <a:t>2</a:t>
                      </a:r>
                      <a:endParaRPr lang="en-US" altLang="zh-CN" sz="1000" b="0" i="0" u="none" strike="noStrike" dirty="0">
                        <a:solidFill>
                          <a:srgbClr val="000000"/>
                        </a:solidFill>
                        <a:effectLst/>
                        <a:latin typeface="Microsoft YaHei UI" panose="020B0503020204020204" pitchFamily="34" charset="-122"/>
                        <a:ea typeface="微软雅黑" panose="020B0503020204020204" pitchFamily="34" charset="-122"/>
                        <a:sym typeface="Microsoft YaHei UI" panose="020B0503020204020204" pitchFamily="34" charset="-122"/>
                      </a:endParaRPr>
                    </a:p>
                  </a:txBody>
                  <a:tcPr marL="5326" marR="5326" marT="5326"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dirty="0">
                          <a:solidFill>
                            <a:srgbClr val="000000"/>
                          </a:solidFill>
                          <a:effectLst/>
                          <a:latin typeface="Microsoft YaHei UI" panose="020B0503020204020204" pitchFamily="34" charset="-122"/>
                          <a:ea typeface="微软雅黑" panose="020B0503020204020204" pitchFamily="34" charset="-122"/>
                          <a:sym typeface="Microsoft YaHei UI" panose="020B0503020204020204" pitchFamily="34" charset="-122"/>
                        </a:rPr>
                        <a:t>NESPRESSO雀巢胶囊咖啡套装 遇意悠长100颗装 进口美式意式黑咖啡</a:t>
                      </a:r>
                      <a:endParaRPr lang="zh-CN" altLang="en-US" sz="1050" b="0" i="0" u="none" strike="noStrike" dirty="0">
                        <a:solidFill>
                          <a:srgbClr val="000000"/>
                        </a:solidFill>
                        <a:effectLst/>
                        <a:latin typeface="Microsoft YaHei UI" panose="020B0503020204020204" pitchFamily="34" charset="-122"/>
                        <a:ea typeface="微软雅黑" panose="020B0503020204020204" pitchFamily="34" charset="-122"/>
                        <a:sym typeface="Microsoft YaHei UI" panose="020B0503020204020204" pitchFamily="34" charset="-122"/>
                      </a:endParaRP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Microsoft YaHei UI" panose="020B0503020204020204" pitchFamily="34" charset="-122"/>
                          <a:ea typeface="微软雅黑" panose="020B0503020204020204" pitchFamily="34" charset="-122"/>
                          <a:sym typeface="Microsoft YaHei UI" panose="020B0503020204020204" pitchFamily="34" charset="-122"/>
                        </a:rPr>
                        <a:t>100</a:t>
                      </a:r>
                    </a:p>
                  </a:txBody>
                  <a:tcPr marL="6350" marR="6350" marT="635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a:solidFill>
                            <a:srgbClr val="000000"/>
                          </a:solidFill>
                          <a:effectLst/>
                          <a:latin typeface="Microsoft YaHei UI" panose="020B0503020204020204" pitchFamily="34" charset="-122"/>
                          <a:ea typeface="微软雅黑" panose="020B0503020204020204" pitchFamily="34" charset="-122"/>
                          <a:sym typeface="Microsoft YaHei UI" panose="020B0503020204020204" pitchFamily="34" charset="-122"/>
                        </a:rPr>
                        <a:t>100</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dirty="0">
                          <a:solidFill>
                            <a:srgbClr val="000000"/>
                          </a:solidFill>
                          <a:effectLst/>
                          <a:latin typeface="Microsoft YaHei UI" panose="020B0503020204020204" pitchFamily="34" charset="-122"/>
                          <a:ea typeface="微软雅黑" panose="020B0503020204020204" pitchFamily="34" charset="-122"/>
                          <a:sym typeface="Microsoft YaHei UI" panose="020B0503020204020204" pitchFamily="34" charset="-122"/>
                        </a:rPr>
                        <a:t>575,082</a:t>
                      </a:r>
                      <a:endParaRPr lang="en-US" altLang="zh-CN" sz="1000" b="0" i="0" u="none" strike="noStrike" kern="1200" dirty="0">
                        <a:solidFill>
                          <a:schemeClr val="accent6"/>
                        </a:solidFill>
                        <a:effectLst/>
                        <a:latin typeface="Microsoft YaHei UI" panose="020B0503020204020204" pitchFamily="34" charset="-122"/>
                        <a:ea typeface="微软雅黑" panose="020B0503020204020204" pitchFamily="34" charset="-122"/>
                        <a:cs typeface="+mn-cs"/>
                        <a:sym typeface="Microsoft YaHei UI" panose="020B0503020204020204" pitchFamily="34" charset="-122"/>
                      </a:endParaRP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050" b="0" i="0" u="none" strike="noStrike" kern="1200" dirty="0">
                          <a:solidFill>
                            <a:srgbClr val="000000"/>
                          </a:solidFill>
                          <a:effectLst/>
                          <a:latin typeface="Microsoft YaHei UI" panose="020B0503020204020204" pitchFamily="34" charset="-122"/>
                          <a:ea typeface="微软雅黑" panose="020B0503020204020204" pitchFamily="34" charset="-122"/>
                          <a:cs typeface="+mn-cs"/>
                          <a:sym typeface="Microsoft YaHei UI" panose="020B0503020204020204" pitchFamily="34" charset="-122"/>
                        </a:rPr>
                        <a:t>462</a:t>
                      </a:r>
                      <a:endParaRPr lang="en-US" altLang="zh-CN" sz="1000" b="0" i="0" u="none" strike="noStrike" kern="1200" dirty="0">
                        <a:solidFill>
                          <a:schemeClr val="accent6"/>
                        </a:solidFill>
                        <a:effectLst/>
                        <a:latin typeface="Microsoft YaHei UI" panose="020B0503020204020204" pitchFamily="34" charset="-122"/>
                        <a:ea typeface="微软雅黑" panose="020B0503020204020204" pitchFamily="34" charset="-122"/>
                        <a:cs typeface="+mn-cs"/>
                        <a:sym typeface="Microsoft YaHei UI" panose="020B0503020204020204" pitchFamily="34" charset="-122"/>
                      </a:endParaRP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effectLst/>
                          <a:latin typeface="Microsoft YaHei UI" panose="020B0503020204020204" pitchFamily="34" charset="-122"/>
                          <a:ea typeface="微软雅黑" panose="020B0503020204020204" pitchFamily="34" charset="-122"/>
                          <a:sym typeface="Microsoft YaHei UI" panose="020B0503020204020204" pitchFamily="34" charset="-122"/>
                        </a:rPr>
                        <a:t>428</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effectLst/>
                          <a:latin typeface="Microsoft YaHei UI" panose="020B0503020204020204" pitchFamily="34" charset="-122"/>
                          <a:ea typeface="微软雅黑" panose="020B0503020204020204" pitchFamily="34" charset="-122"/>
                          <a:sym typeface="Microsoft YaHei UI" panose="020B0503020204020204" pitchFamily="34" charset="-122"/>
                        </a:rPr>
                        <a:t>1.08</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050" b="0" i="0" u="none" strike="noStrike" kern="1200" dirty="0">
                          <a:solidFill>
                            <a:srgbClr val="000000"/>
                          </a:solidFill>
                          <a:effectLst/>
                          <a:latin typeface="Microsoft YaHei UI" panose="020B0503020204020204" pitchFamily="34" charset="-122"/>
                          <a:ea typeface="微软雅黑" panose="020B0503020204020204" pitchFamily="34" charset="-122"/>
                          <a:cs typeface="+mn-cs"/>
                          <a:sym typeface="Microsoft YaHei UI" panose="020B0503020204020204" pitchFamily="34" charset="-122"/>
                        </a:rPr>
                        <a:t>9%</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3510441999"/>
                  </a:ext>
                </a:extLst>
              </a:tr>
              <a:tr h="738980">
                <a:tc>
                  <a:txBody>
                    <a:bodyPr/>
                    <a:lstStyle/>
                    <a:p>
                      <a:pPr algn="ctr" fontAlgn="ctr"/>
                      <a:r>
                        <a:rPr lang="en-US" altLang="zh-CN" sz="1000" u="none" strike="noStrike" dirty="0">
                          <a:effectLst/>
                          <a:latin typeface="Microsoft YaHei UI" panose="020B0503020204020204" pitchFamily="34" charset="-122"/>
                          <a:ea typeface="微软雅黑" panose="020B0503020204020204" pitchFamily="34" charset="-122"/>
                          <a:sym typeface="Microsoft YaHei UI" panose="020B0503020204020204" pitchFamily="34" charset="-122"/>
                        </a:rPr>
                        <a:t>3</a:t>
                      </a:r>
                      <a:endParaRPr lang="en-US" altLang="zh-CN" sz="1000" b="0" i="0" u="none" strike="noStrike" dirty="0">
                        <a:solidFill>
                          <a:srgbClr val="000000"/>
                        </a:solidFill>
                        <a:effectLst/>
                        <a:latin typeface="Microsoft YaHei UI" panose="020B0503020204020204" pitchFamily="34" charset="-122"/>
                        <a:ea typeface="微软雅黑" panose="020B0503020204020204" pitchFamily="34" charset="-122"/>
                        <a:sym typeface="Microsoft YaHei UI" panose="020B0503020204020204" pitchFamily="34" charset="-122"/>
                      </a:endParaRPr>
                    </a:p>
                  </a:txBody>
                  <a:tcPr marL="5326" marR="5326" marT="5326"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dirty="0">
                          <a:solidFill>
                            <a:srgbClr val="000000"/>
                          </a:solidFill>
                          <a:effectLst/>
                          <a:latin typeface="Microsoft YaHei UI" panose="020B0503020204020204" pitchFamily="34" charset="-122"/>
                          <a:ea typeface="微软雅黑" panose="020B0503020204020204" pitchFamily="34" charset="-122"/>
                          <a:sym typeface="Microsoft YaHei UI" panose="020B0503020204020204" pitchFamily="34" charset="-122"/>
                        </a:rPr>
                        <a:t>NESPRESSO雀巢胶囊咖啡150颗装进口黑咖啡赠杯碟套装新用户礼遇</a:t>
                      </a:r>
                      <a:endParaRPr lang="zh-CN" altLang="en-US" sz="1050" b="0" i="0" u="none" strike="noStrike" dirty="0">
                        <a:solidFill>
                          <a:srgbClr val="000000"/>
                        </a:solidFill>
                        <a:effectLst/>
                        <a:latin typeface="Microsoft YaHei UI" panose="020B0503020204020204" pitchFamily="34" charset="-122"/>
                        <a:ea typeface="微软雅黑" panose="020B0503020204020204" pitchFamily="34" charset="-122"/>
                        <a:sym typeface="Microsoft YaHei UI" panose="020B0503020204020204" pitchFamily="34" charset="-122"/>
                      </a:endParaRP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Microsoft YaHei UI" panose="020B0503020204020204" pitchFamily="34" charset="-122"/>
                          <a:ea typeface="微软雅黑" panose="020B0503020204020204" pitchFamily="34" charset="-122"/>
                          <a:sym typeface="Microsoft YaHei UI" panose="020B0503020204020204" pitchFamily="34" charset="-122"/>
                        </a:rPr>
                        <a:t>150</a:t>
                      </a:r>
                    </a:p>
                  </a:txBody>
                  <a:tcPr marL="6350" marR="6350" marT="635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a:solidFill>
                            <a:srgbClr val="000000"/>
                          </a:solidFill>
                          <a:effectLst/>
                          <a:latin typeface="Microsoft YaHei UI" panose="020B0503020204020204" pitchFamily="34" charset="-122"/>
                          <a:ea typeface="微软雅黑" panose="020B0503020204020204" pitchFamily="34" charset="-122"/>
                          <a:sym typeface="Microsoft YaHei UI" panose="020B0503020204020204" pitchFamily="34" charset="-122"/>
                        </a:rPr>
                        <a:t>150</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dirty="0">
                          <a:solidFill>
                            <a:srgbClr val="000000"/>
                          </a:solidFill>
                          <a:effectLst/>
                          <a:latin typeface="Microsoft YaHei UI" panose="020B0503020204020204" pitchFamily="34" charset="-122"/>
                          <a:ea typeface="微软雅黑" panose="020B0503020204020204" pitchFamily="34" charset="-122"/>
                          <a:sym typeface="Microsoft YaHei UI" panose="020B0503020204020204" pitchFamily="34" charset="-122"/>
                        </a:rPr>
                        <a:t>446,023</a:t>
                      </a:r>
                      <a:endParaRPr lang="en-US" altLang="zh-CN" sz="1000" b="0" i="0" u="none" strike="noStrike" kern="1200" dirty="0">
                        <a:solidFill>
                          <a:srgbClr val="C00000"/>
                        </a:solidFill>
                        <a:effectLst/>
                        <a:latin typeface="Microsoft YaHei UI" panose="020B0503020204020204" pitchFamily="34" charset="-122"/>
                        <a:ea typeface="微软雅黑" panose="020B0503020204020204" pitchFamily="34" charset="-122"/>
                        <a:cs typeface="+mn-cs"/>
                        <a:sym typeface="Microsoft YaHei UI" panose="020B0503020204020204" pitchFamily="34" charset="-122"/>
                      </a:endParaRP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dirty="0">
                          <a:solidFill>
                            <a:srgbClr val="000000"/>
                          </a:solidFill>
                          <a:effectLst/>
                          <a:latin typeface="Microsoft YaHei UI" panose="020B0503020204020204" pitchFamily="34" charset="-122"/>
                          <a:ea typeface="微软雅黑" panose="020B0503020204020204" pitchFamily="34" charset="-122"/>
                          <a:sym typeface="Microsoft YaHei UI" panose="020B0503020204020204" pitchFamily="34" charset="-122"/>
                        </a:rPr>
                        <a:t>660</a:t>
                      </a:r>
                      <a:endParaRPr lang="en-US" altLang="zh-CN" sz="1000" b="0" i="0" u="none" strike="noStrike" kern="1200" dirty="0">
                        <a:solidFill>
                          <a:schemeClr val="accent6"/>
                        </a:solidFill>
                        <a:effectLst/>
                        <a:latin typeface="Microsoft YaHei UI" panose="020B0503020204020204" pitchFamily="34" charset="-122"/>
                        <a:ea typeface="微软雅黑" panose="020B0503020204020204" pitchFamily="34" charset="-122"/>
                        <a:cs typeface="+mn-cs"/>
                        <a:sym typeface="Microsoft YaHei UI" panose="020B0503020204020204" pitchFamily="34" charset="-122"/>
                      </a:endParaRP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effectLst/>
                          <a:latin typeface="Microsoft YaHei UI" panose="020B0503020204020204" pitchFamily="34" charset="-122"/>
                          <a:ea typeface="微软雅黑" panose="020B0503020204020204" pitchFamily="34" charset="-122"/>
                          <a:sym typeface="Microsoft YaHei UI" panose="020B0503020204020204" pitchFamily="34" charset="-122"/>
                        </a:rPr>
                        <a:t>652</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effectLst/>
                          <a:latin typeface="Microsoft YaHei UI" panose="020B0503020204020204" pitchFamily="34" charset="-122"/>
                          <a:ea typeface="微软雅黑" panose="020B0503020204020204" pitchFamily="34" charset="-122"/>
                          <a:sym typeface="Microsoft YaHei UI" panose="020B0503020204020204" pitchFamily="34" charset="-122"/>
                        </a:rPr>
                        <a:t>1.01</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dirty="0">
                          <a:solidFill>
                            <a:srgbClr val="000000"/>
                          </a:solidFill>
                          <a:effectLst/>
                          <a:latin typeface="Microsoft YaHei UI" panose="020B0503020204020204" pitchFamily="34" charset="-122"/>
                          <a:ea typeface="微软雅黑" panose="020B0503020204020204" pitchFamily="34" charset="-122"/>
                          <a:sym typeface="Microsoft YaHei UI" panose="020B0503020204020204" pitchFamily="34" charset="-122"/>
                        </a:rPr>
                        <a:t>7%</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148857085"/>
                  </a:ext>
                </a:extLst>
              </a:tr>
              <a:tr h="738980">
                <a:tc>
                  <a:txBody>
                    <a:bodyPr/>
                    <a:lstStyle/>
                    <a:p>
                      <a:pPr algn="ctr" fontAlgn="ctr"/>
                      <a:r>
                        <a:rPr lang="en-US" altLang="zh-CN" sz="1000" u="none" strike="noStrike">
                          <a:effectLst/>
                          <a:latin typeface="Microsoft YaHei UI" panose="020B0503020204020204" pitchFamily="34" charset="-122"/>
                          <a:ea typeface="微软雅黑" panose="020B0503020204020204" pitchFamily="34" charset="-122"/>
                          <a:sym typeface="Microsoft YaHei UI" panose="020B0503020204020204" pitchFamily="34" charset="-122"/>
                        </a:rPr>
                        <a:t>4</a:t>
                      </a:r>
                      <a:endParaRPr lang="en-US" altLang="zh-CN" sz="1000" b="0" i="0" u="none" strike="noStrike">
                        <a:solidFill>
                          <a:srgbClr val="000000"/>
                        </a:solidFill>
                        <a:effectLst/>
                        <a:latin typeface="Microsoft YaHei UI" panose="020B0503020204020204" pitchFamily="34" charset="-122"/>
                        <a:ea typeface="微软雅黑" panose="020B0503020204020204" pitchFamily="34" charset="-122"/>
                        <a:sym typeface="Microsoft YaHei UI" panose="020B0503020204020204" pitchFamily="34" charset="-122"/>
                      </a:endParaRPr>
                    </a:p>
                  </a:txBody>
                  <a:tcPr marL="5326" marR="5326" marT="5326"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dirty="0">
                          <a:solidFill>
                            <a:srgbClr val="000000"/>
                          </a:solidFill>
                          <a:effectLst/>
                          <a:latin typeface="Microsoft YaHei UI" panose="020B0503020204020204" pitchFamily="34" charset="-122"/>
                          <a:ea typeface="微软雅黑" panose="020B0503020204020204" pitchFamily="34" charset="-122"/>
                          <a:sym typeface="Microsoft YaHei UI" panose="020B0503020204020204" pitchFamily="34" charset="-122"/>
                        </a:rPr>
                        <a:t>NESPRESSO雀巢胶囊咖啡套装 人气精选100颗装 进口美式意式黑咖啡</a:t>
                      </a:r>
                      <a:endParaRPr lang="zh-CN" altLang="en-US" sz="1050" b="0" i="0" u="none" strike="noStrike" dirty="0">
                        <a:solidFill>
                          <a:srgbClr val="000000"/>
                        </a:solidFill>
                        <a:effectLst/>
                        <a:latin typeface="Microsoft YaHei UI" panose="020B0503020204020204" pitchFamily="34" charset="-122"/>
                        <a:ea typeface="微软雅黑" panose="020B0503020204020204" pitchFamily="34" charset="-122"/>
                        <a:sym typeface="Microsoft YaHei UI" panose="020B0503020204020204" pitchFamily="34" charset="-122"/>
                      </a:endParaRP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Microsoft YaHei UI" panose="020B0503020204020204" pitchFamily="34" charset="-122"/>
                          <a:ea typeface="微软雅黑" panose="020B0503020204020204" pitchFamily="34" charset="-122"/>
                          <a:sym typeface="Microsoft YaHei UI" panose="020B0503020204020204" pitchFamily="34" charset="-122"/>
                        </a:rPr>
                        <a:t>100</a:t>
                      </a:r>
                    </a:p>
                  </a:txBody>
                  <a:tcPr marL="6350" marR="6350" marT="635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a:solidFill>
                            <a:srgbClr val="000000"/>
                          </a:solidFill>
                          <a:effectLst/>
                          <a:latin typeface="Microsoft YaHei UI" panose="020B0503020204020204" pitchFamily="34" charset="-122"/>
                          <a:ea typeface="微软雅黑" panose="020B0503020204020204" pitchFamily="34" charset="-122"/>
                          <a:sym typeface="Microsoft YaHei UI" panose="020B0503020204020204" pitchFamily="34" charset="-122"/>
                        </a:rPr>
                        <a:t>100</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dirty="0">
                          <a:solidFill>
                            <a:srgbClr val="000000"/>
                          </a:solidFill>
                          <a:effectLst/>
                          <a:latin typeface="Microsoft YaHei UI" panose="020B0503020204020204" pitchFamily="34" charset="-122"/>
                          <a:ea typeface="微软雅黑" panose="020B0503020204020204" pitchFamily="34" charset="-122"/>
                          <a:sym typeface="Microsoft YaHei UI" panose="020B0503020204020204" pitchFamily="34" charset="-122"/>
                        </a:rPr>
                        <a:t>324,356</a:t>
                      </a:r>
                      <a:endParaRPr lang="en-US" altLang="zh-CN" sz="1000" b="0" i="0" u="none" strike="noStrike" kern="1200" dirty="0">
                        <a:solidFill>
                          <a:srgbClr val="C00000"/>
                        </a:solidFill>
                        <a:effectLst/>
                        <a:latin typeface="Microsoft YaHei UI" panose="020B0503020204020204" pitchFamily="34" charset="-122"/>
                        <a:ea typeface="微软雅黑" panose="020B0503020204020204" pitchFamily="34" charset="-122"/>
                        <a:cs typeface="+mn-cs"/>
                        <a:sym typeface="Microsoft YaHei UI" panose="020B0503020204020204" pitchFamily="34" charset="-122"/>
                      </a:endParaRP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dirty="0">
                          <a:solidFill>
                            <a:srgbClr val="000000"/>
                          </a:solidFill>
                          <a:effectLst/>
                          <a:latin typeface="Microsoft YaHei UI" panose="020B0503020204020204" pitchFamily="34" charset="-122"/>
                          <a:ea typeface="微软雅黑" panose="020B0503020204020204" pitchFamily="34" charset="-122"/>
                          <a:sym typeface="Microsoft YaHei UI" panose="020B0503020204020204" pitchFamily="34" charset="-122"/>
                        </a:rPr>
                        <a:t>473</a:t>
                      </a:r>
                      <a:endParaRPr lang="en-US" altLang="zh-CN" sz="1000" b="0" i="0" u="none" strike="noStrike" kern="1200" dirty="0">
                        <a:solidFill>
                          <a:schemeClr val="accent6"/>
                        </a:solidFill>
                        <a:effectLst/>
                        <a:latin typeface="Microsoft YaHei UI" panose="020B0503020204020204" pitchFamily="34" charset="-122"/>
                        <a:ea typeface="微软雅黑" panose="020B0503020204020204" pitchFamily="34" charset="-122"/>
                        <a:cs typeface="+mn-cs"/>
                        <a:sym typeface="Microsoft YaHei UI" panose="020B0503020204020204" pitchFamily="34" charset="-122"/>
                      </a:endParaRP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effectLst/>
                          <a:latin typeface="Microsoft YaHei UI" panose="020B0503020204020204" pitchFamily="34" charset="-122"/>
                          <a:ea typeface="微软雅黑" panose="020B0503020204020204" pitchFamily="34" charset="-122"/>
                          <a:sym typeface="Microsoft YaHei UI" panose="020B0503020204020204" pitchFamily="34" charset="-122"/>
                        </a:rPr>
                        <a:t>422</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effectLst/>
                          <a:latin typeface="Microsoft YaHei UI" panose="020B0503020204020204" pitchFamily="34" charset="-122"/>
                          <a:ea typeface="微软雅黑" panose="020B0503020204020204" pitchFamily="34" charset="-122"/>
                          <a:sym typeface="Microsoft YaHei UI" panose="020B0503020204020204" pitchFamily="34" charset="-122"/>
                        </a:rPr>
                        <a:t>1.12</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dirty="0">
                          <a:solidFill>
                            <a:srgbClr val="000000"/>
                          </a:solidFill>
                          <a:effectLst/>
                          <a:latin typeface="Microsoft YaHei UI" panose="020B0503020204020204" pitchFamily="34" charset="-122"/>
                          <a:ea typeface="微软雅黑" panose="020B0503020204020204" pitchFamily="34" charset="-122"/>
                          <a:sym typeface="Microsoft YaHei UI" panose="020B0503020204020204" pitchFamily="34" charset="-122"/>
                        </a:rPr>
                        <a:t>5%</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3893936016"/>
                  </a:ext>
                </a:extLst>
              </a:tr>
              <a:tr h="738980">
                <a:tc>
                  <a:txBody>
                    <a:bodyPr/>
                    <a:lstStyle/>
                    <a:p>
                      <a:pPr algn="ctr" fontAlgn="ctr"/>
                      <a:r>
                        <a:rPr lang="en-US" altLang="zh-CN" sz="1000" u="none" strike="noStrike">
                          <a:effectLst/>
                          <a:latin typeface="Microsoft YaHei UI" panose="020B0503020204020204" pitchFamily="34" charset="-122"/>
                          <a:ea typeface="微软雅黑" panose="020B0503020204020204" pitchFamily="34" charset="-122"/>
                          <a:sym typeface="Microsoft YaHei UI" panose="020B0503020204020204" pitchFamily="34" charset="-122"/>
                        </a:rPr>
                        <a:t>5</a:t>
                      </a:r>
                      <a:endParaRPr lang="en-US" altLang="zh-CN" sz="1000" b="0" i="0" u="none" strike="noStrike">
                        <a:solidFill>
                          <a:srgbClr val="000000"/>
                        </a:solidFill>
                        <a:effectLst/>
                        <a:latin typeface="Microsoft YaHei UI" panose="020B0503020204020204" pitchFamily="34" charset="-122"/>
                        <a:ea typeface="微软雅黑" panose="020B0503020204020204" pitchFamily="34" charset="-122"/>
                        <a:sym typeface="Microsoft YaHei UI" panose="020B0503020204020204" pitchFamily="34" charset="-122"/>
                      </a:endParaRPr>
                    </a:p>
                  </a:txBody>
                  <a:tcPr marL="5326" marR="5326" marT="5326" marB="0" anchor="ctr">
                    <a:lnL>
                      <a:noFill/>
                    </a:lnL>
                    <a:lnR>
                      <a:noFill/>
                    </a:lnR>
                    <a:lnT>
                      <a:noFill/>
                    </a:lnT>
                    <a:lnB w="25400" cmpd="sng">
                      <a:noFill/>
                    </a:lnB>
                    <a:lnTlToBr w="12700" cmpd="sng">
                      <a:noFill/>
                      <a:prstDash val="solid"/>
                    </a:lnTlToBr>
                    <a:lnBlToTr w="12700" cmpd="sng">
                      <a:noFill/>
                      <a:prstDash val="solid"/>
                    </a:lnBlToTr>
                    <a:noFill/>
                  </a:tcPr>
                </a:tc>
                <a:tc>
                  <a:txBody>
                    <a:bodyPr/>
                    <a:lstStyle/>
                    <a:p>
                      <a:pPr algn="ctr" fontAlgn="ctr"/>
                      <a:r>
                        <a:rPr lang="en-US" altLang="zh-CN" sz="1050" b="0" i="0" u="none" strike="noStrike" dirty="0">
                          <a:solidFill>
                            <a:srgbClr val="000000"/>
                          </a:solidFill>
                          <a:effectLst/>
                          <a:latin typeface="Microsoft YaHei UI" panose="020B0503020204020204" pitchFamily="34" charset="-122"/>
                          <a:ea typeface="微软雅黑" panose="020B0503020204020204" pitchFamily="34" charset="-122"/>
                          <a:sym typeface="Microsoft YaHei UI" panose="020B0503020204020204" pitchFamily="34" charset="-122"/>
                        </a:rPr>
                        <a:t>NESPRESSO雀巢胶囊咖啡 意式浓烈套装 进口美式浓烈黑咖啡50颗装</a:t>
                      </a:r>
                      <a:endParaRPr lang="zh-CN" altLang="en-US" sz="1050" b="0" i="0" u="none" strike="noStrike" dirty="0">
                        <a:solidFill>
                          <a:srgbClr val="000000"/>
                        </a:solidFill>
                        <a:effectLst/>
                        <a:latin typeface="Microsoft YaHei UI" panose="020B0503020204020204" pitchFamily="34" charset="-122"/>
                        <a:ea typeface="微软雅黑" panose="020B0503020204020204" pitchFamily="34" charset="-122"/>
                        <a:sym typeface="Microsoft YaHei UI" panose="020B0503020204020204" pitchFamily="34" charset="-122"/>
                      </a:endParaRPr>
                    </a:p>
                  </a:txBody>
                  <a:tcPr marL="7620" marR="7620" marT="7620" marB="0" anchor="ctr">
                    <a:lnL>
                      <a:noFill/>
                    </a:lnL>
                    <a:lnR>
                      <a:noFill/>
                    </a:lnR>
                    <a:lnT>
                      <a:noFill/>
                    </a:lnT>
                    <a:lnB w="25400" cmpd="sng">
                      <a:noFill/>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Microsoft YaHei UI" panose="020B0503020204020204" pitchFamily="34" charset="-122"/>
                          <a:ea typeface="微软雅黑" panose="020B0503020204020204" pitchFamily="34" charset="-122"/>
                          <a:sym typeface="Microsoft YaHei UI" panose="020B0503020204020204" pitchFamily="34" charset="-122"/>
                        </a:rPr>
                        <a:t>50</a:t>
                      </a:r>
                    </a:p>
                  </a:txBody>
                  <a:tcPr marL="6350" marR="6350" marT="6350" marB="0" anchor="ctr">
                    <a:lnL>
                      <a:noFill/>
                    </a:lnL>
                    <a:lnR>
                      <a:noFill/>
                    </a:lnR>
                    <a:lnT>
                      <a:noFill/>
                    </a:lnT>
                    <a:lnB w="25400" cmpd="sng">
                      <a:noFill/>
                    </a:lnB>
                    <a:lnTlToBr w="12700" cmpd="sng">
                      <a:noFill/>
                      <a:prstDash val="solid"/>
                    </a:lnTlToBr>
                    <a:lnBlToTr w="12700" cmpd="sng">
                      <a:noFill/>
                      <a:prstDash val="solid"/>
                    </a:lnBlToTr>
                    <a:noFill/>
                  </a:tcPr>
                </a:tc>
                <a:tc>
                  <a:txBody>
                    <a:bodyPr/>
                    <a:lstStyle/>
                    <a:p>
                      <a:pPr algn="ctr" fontAlgn="ctr"/>
                      <a:r>
                        <a:rPr lang="en-US" altLang="zh-CN" sz="1050" b="0" i="0" u="none" strike="noStrike" dirty="0">
                          <a:solidFill>
                            <a:srgbClr val="000000"/>
                          </a:solidFill>
                          <a:effectLst/>
                          <a:latin typeface="Microsoft YaHei UI" panose="020B0503020204020204" pitchFamily="34" charset="-122"/>
                          <a:ea typeface="微软雅黑" panose="020B0503020204020204" pitchFamily="34" charset="-122"/>
                          <a:sym typeface="Microsoft YaHei UI" panose="020B0503020204020204" pitchFamily="34" charset="-122"/>
                        </a:rPr>
                        <a:t>50</a:t>
                      </a:r>
                    </a:p>
                  </a:txBody>
                  <a:tcPr marL="7620" marR="7620" marT="7620" marB="0" anchor="ctr">
                    <a:lnL>
                      <a:noFill/>
                    </a:lnL>
                    <a:lnR>
                      <a:noFill/>
                    </a:lnR>
                    <a:lnT>
                      <a:noFill/>
                    </a:lnT>
                    <a:lnB w="25400" cmpd="sng">
                      <a:noFill/>
                    </a:lnB>
                    <a:lnTlToBr w="12700" cmpd="sng">
                      <a:noFill/>
                      <a:prstDash val="solid"/>
                    </a:lnTlToBr>
                    <a:lnBlToTr w="12700" cmpd="sng">
                      <a:noFill/>
                      <a:prstDash val="solid"/>
                    </a:lnBlToTr>
                    <a:noFill/>
                  </a:tcPr>
                </a:tc>
                <a:tc>
                  <a:txBody>
                    <a:bodyPr/>
                    <a:lstStyle/>
                    <a:p>
                      <a:pPr algn="ctr" fontAlgn="ctr"/>
                      <a:r>
                        <a:rPr lang="en-US" altLang="zh-CN" sz="1050" b="0" i="0" u="none" strike="noStrike" dirty="0">
                          <a:solidFill>
                            <a:srgbClr val="000000"/>
                          </a:solidFill>
                          <a:effectLst/>
                          <a:latin typeface="Microsoft YaHei UI" panose="020B0503020204020204" pitchFamily="34" charset="-122"/>
                          <a:ea typeface="微软雅黑" panose="020B0503020204020204" pitchFamily="34" charset="-122"/>
                          <a:sym typeface="Microsoft YaHei UI" panose="020B0503020204020204" pitchFamily="34" charset="-122"/>
                        </a:rPr>
                        <a:t>285,895</a:t>
                      </a:r>
                      <a:endParaRPr lang="en-US" altLang="zh-CN" sz="1000" b="0" i="0" u="none" strike="noStrike" kern="1200" dirty="0">
                        <a:solidFill>
                          <a:srgbClr val="C00000"/>
                        </a:solidFill>
                        <a:effectLst/>
                        <a:latin typeface="Microsoft YaHei UI" panose="020B0503020204020204" pitchFamily="34" charset="-122"/>
                        <a:ea typeface="微软雅黑" panose="020B0503020204020204" pitchFamily="34" charset="-122"/>
                        <a:cs typeface="+mn-cs"/>
                        <a:sym typeface="Microsoft YaHei UI" panose="020B0503020204020204" pitchFamily="34" charset="-122"/>
                      </a:endParaRPr>
                    </a:p>
                  </a:txBody>
                  <a:tcPr marL="7620" marR="7620" marT="7620" marB="0" anchor="ctr">
                    <a:lnL>
                      <a:noFill/>
                    </a:lnL>
                    <a:lnR>
                      <a:noFill/>
                    </a:lnR>
                    <a:lnT>
                      <a:noFill/>
                    </a:lnT>
                    <a:lnB w="25400" cmpd="sng">
                      <a:noFill/>
                    </a:lnB>
                    <a:lnTlToBr w="12700" cmpd="sng">
                      <a:noFill/>
                      <a:prstDash val="solid"/>
                    </a:lnTlToBr>
                    <a:lnBlToTr w="12700" cmpd="sng">
                      <a:noFill/>
                      <a:prstDash val="solid"/>
                    </a:lnBlToTr>
                    <a:noFill/>
                  </a:tcPr>
                </a:tc>
                <a:tc>
                  <a:txBody>
                    <a:bodyPr/>
                    <a:lstStyle/>
                    <a:p>
                      <a:pPr algn="ctr" fontAlgn="ctr"/>
                      <a:r>
                        <a:rPr lang="en-US" altLang="zh-CN" sz="1050" b="0" i="0" u="none" strike="noStrike" dirty="0">
                          <a:solidFill>
                            <a:srgbClr val="000000"/>
                          </a:solidFill>
                          <a:effectLst/>
                          <a:latin typeface="Microsoft YaHei UI" panose="020B0503020204020204" pitchFamily="34" charset="-122"/>
                          <a:ea typeface="微软雅黑" panose="020B0503020204020204" pitchFamily="34" charset="-122"/>
                          <a:sym typeface="Microsoft YaHei UI" panose="020B0503020204020204" pitchFamily="34" charset="-122"/>
                        </a:rPr>
                        <a:t>276</a:t>
                      </a:r>
                      <a:endParaRPr lang="en-US" altLang="zh-CN" sz="1000" b="0" i="0" u="none" strike="noStrike" kern="1200" dirty="0">
                        <a:solidFill>
                          <a:schemeClr val="accent6"/>
                        </a:solidFill>
                        <a:effectLst/>
                        <a:latin typeface="Microsoft YaHei UI" panose="020B0503020204020204" pitchFamily="34" charset="-122"/>
                        <a:ea typeface="微软雅黑" panose="020B0503020204020204" pitchFamily="34" charset="-122"/>
                        <a:cs typeface="+mn-cs"/>
                        <a:sym typeface="Microsoft YaHei UI" panose="020B0503020204020204" pitchFamily="34" charset="-122"/>
                      </a:endParaRPr>
                    </a:p>
                  </a:txBody>
                  <a:tcPr marL="7620" marR="7620" marT="7620" marB="0" anchor="ctr">
                    <a:lnL>
                      <a:noFill/>
                    </a:lnL>
                    <a:lnR>
                      <a:noFill/>
                    </a:lnR>
                    <a:lnT>
                      <a:noFill/>
                    </a:lnT>
                    <a:lnB w="254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effectLst/>
                          <a:latin typeface="Microsoft YaHei UI" panose="020B0503020204020204" pitchFamily="34" charset="-122"/>
                          <a:ea typeface="微软雅黑" panose="020B0503020204020204" pitchFamily="34" charset="-122"/>
                          <a:sym typeface="Microsoft YaHei UI" panose="020B0503020204020204" pitchFamily="34" charset="-122"/>
                        </a:rPr>
                        <a:t>208</a:t>
                      </a:r>
                    </a:p>
                  </a:txBody>
                  <a:tcPr marL="7620" marR="7620" marT="7620" marB="0" anchor="ctr">
                    <a:lnL>
                      <a:noFill/>
                    </a:lnL>
                    <a:lnR>
                      <a:noFill/>
                    </a:lnR>
                    <a:lnT>
                      <a:noFill/>
                    </a:lnT>
                    <a:lnB w="254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effectLst/>
                          <a:latin typeface="Microsoft YaHei UI" panose="020B0503020204020204" pitchFamily="34" charset="-122"/>
                          <a:ea typeface="微软雅黑" panose="020B0503020204020204" pitchFamily="34" charset="-122"/>
                          <a:sym typeface="Microsoft YaHei UI" panose="020B0503020204020204" pitchFamily="34" charset="-122"/>
                        </a:rPr>
                        <a:t>1.33</a:t>
                      </a:r>
                    </a:p>
                  </a:txBody>
                  <a:tcPr marL="7620" marR="7620" marT="7620" marB="0" anchor="ctr">
                    <a:lnL>
                      <a:noFill/>
                    </a:lnL>
                    <a:lnR>
                      <a:noFill/>
                    </a:lnR>
                    <a:lnT>
                      <a:noFill/>
                    </a:lnT>
                    <a:lnB w="25400" cmpd="sng">
                      <a:noFill/>
                    </a:lnB>
                    <a:lnTlToBr w="12700" cmpd="sng">
                      <a:noFill/>
                      <a:prstDash val="solid"/>
                    </a:lnTlToBr>
                    <a:lnBlToTr w="12700" cmpd="sng">
                      <a:noFill/>
                      <a:prstDash val="solid"/>
                    </a:lnBlToTr>
                    <a:noFill/>
                  </a:tcPr>
                </a:tc>
                <a:tc>
                  <a:txBody>
                    <a:bodyPr/>
                    <a:lstStyle/>
                    <a:p>
                      <a:pPr algn="ctr" fontAlgn="ctr"/>
                      <a:r>
                        <a:rPr lang="en-US" altLang="zh-CN" sz="1050" b="0" i="0" u="none" strike="noStrike" dirty="0">
                          <a:solidFill>
                            <a:srgbClr val="000000"/>
                          </a:solidFill>
                          <a:effectLst/>
                          <a:latin typeface="Microsoft YaHei UI" panose="020B0503020204020204" pitchFamily="34" charset="-122"/>
                          <a:ea typeface="微软雅黑" panose="020B0503020204020204" pitchFamily="34" charset="-122"/>
                          <a:sym typeface="Microsoft YaHei UI" panose="020B0503020204020204" pitchFamily="34" charset="-122"/>
                        </a:rPr>
                        <a:t>5%</a:t>
                      </a:r>
                    </a:p>
                  </a:txBody>
                  <a:tcPr marL="7620" marR="7620" marT="7620" marB="0" anchor="ctr">
                    <a:lnL>
                      <a:noFill/>
                    </a:lnL>
                    <a:lnR>
                      <a:noFill/>
                    </a:lnR>
                    <a:lnT>
                      <a:noFill/>
                    </a:lnT>
                    <a:lnB w="254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770524102"/>
                  </a:ext>
                </a:extLst>
              </a:tr>
            </a:tbl>
          </a:graphicData>
        </a:graphic>
      </p:graphicFrame>
      <p:graphicFrame>
        <p:nvGraphicFramePr>
          <p:cNvPr id="6" name="表格 12">
            <a:extLst>
              <a:ext uri="{FF2B5EF4-FFF2-40B4-BE49-F238E27FC236}">
                <a16:creationId xmlns:a16="http://schemas.microsoft.com/office/drawing/2014/main" id="{9D72CA37-9C5E-D34D-BEE7-D35C90A7F1FE}"/>
              </a:ext>
            </a:extLst>
          </p:cNvPr>
          <p:cNvGraphicFramePr>
            <a:graphicFrameLocks noGrp="1"/>
          </p:cNvGraphicFramePr>
          <p:nvPr>
            <p:extLst/>
          </p:nvPr>
        </p:nvGraphicFramePr>
        <p:xfrm>
          <a:off x="319571" y="2143457"/>
          <a:ext cx="5236876" cy="4056200"/>
        </p:xfrm>
        <a:graphic>
          <a:graphicData uri="http://schemas.openxmlformats.org/drawingml/2006/table">
            <a:tbl>
              <a:tblPr>
                <a:tableStyleId>{EB344D84-9AFB-497E-A393-DC336BA19D2E}</a:tableStyleId>
              </a:tblPr>
              <a:tblGrid>
                <a:gridCol w="331327">
                  <a:extLst>
                    <a:ext uri="{9D8B030D-6E8A-4147-A177-3AD203B41FA5}">
                      <a16:colId xmlns:a16="http://schemas.microsoft.com/office/drawing/2014/main" val="1843692778"/>
                    </a:ext>
                  </a:extLst>
                </a:gridCol>
                <a:gridCol w="1495303">
                  <a:extLst>
                    <a:ext uri="{9D8B030D-6E8A-4147-A177-3AD203B41FA5}">
                      <a16:colId xmlns:a16="http://schemas.microsoft.com/office/drawing/2014/main" val="1143354059"/>
                    </a:ext>
                  </a:extLst>
                </a:gridCol>
                <a:gridCol w="591767">
                  <a:extLst>
                    <a:ext uri="{9D8B030D-6E8A-4147-A177-3AD203B41FA5}">
                      <a16:colId xmlns:a16="http://schemas.microsoft.com/office/drawing/2014/main" val="3638709262"/>
                    </a:ext>
                  </a:extLst>
                </a:gridCol>
                <a:gridCol w="869950">
                  <a:extLst>
                    <a:ext uri="{9D8B030D-6E8A-4147-A177-3AD203B41FA5}">
                      <a16:colId xmlns:a16="http://schemas.microsoft.com/office/drawing/2014/main" val="604637485"/>
                    </a:ext>
                  </a:extLst>
                </a:gridCol>
                <a:gridCol w="796925">
                  <a:extLst>
                    <a:ext uri="{9D8B030D-6E8A-4147-A177-3AD203B41FA5}">
                      <a16:colId xmlns:a16="http://schemas.microsoft.com/office/drawing/2014/main" val="4277001074"/>
                    </a:ext>
                  </a:extLst>
                </a:gridCol>
                <a:gridCol w="471027">
                  <a:extLst>
                    <a:ext uri="{9D8B030D-6E8A-4147-A177-3AD203B41FA5}">
                      <a16:colId xmlns:a16="http://schemas.microsoft.com/office/drawing/2014/main" val="174343684"/>
                    </a:ext>
                  </a:extLst>
                </a:gridCol>
                <a:gridCol w="680577">
                  <a:extLst>
                    <a:ext uri="{9D8B030D-6E8A-4147-A177-3AD203B41FA5}">
                      <a16:colId xmlns:a16="http://schemas.microsoft.com/office/drawing/2014/main" val="2250909023"/>
                    </a:ext>
                  </a:extLst>
                </a:gridCol>
              </a:tblGrid>
              <a:tr h="360929">
                <a:tc>
                  <a:txBody>
                    <a:bodyPr/>
                    <a:lstStyle/>
                    <a:p>
                      <a:pPr algn="ctr" fontAlgn="ctr"/>
                      <a:r>
                        <a:rPr lang="zh-CN" altLang="en-US" sz="1100" b="1" u="none" strike="noStrike" dirty="0">
                          <a:solidFill>
                            <a:schemeClr val="accent2">
                              <a:lumMod val="50000"/>
                            </a:schemeClr>
                          </a:solidFill>
                          <a:effectLst/>
                          <a:latin typeface="Microsoft YaHei UI" panose="020B0503020204020204" pitchFamily="34" charset="-122"/>
                          <a:ea typeface="微软雅黑" panose="020B0503020204020204" pitchFamily="34" charset="-122"/>
                          <a:sym typeface="Microsoft YaHei UI" panose="020B0503020204020204" pitchFamily="34" charset="-122"/>
                        </a:rPr>
                        <a:t>排名</a:t>
                      </a:r>
                      <a:endParaRPr lang="zh-CN" altLang="en-US" sz="1100" b="1" i="0" u="none" strike="noStrike" dirty="0">
                        <a:solidFill>
                          <a:schemeClr val="accent2">
                            <a:lumMod val="50000"/>
                          </a:schemeClr>
                        </a:solidFill>
                        <a:effectLst/>
                        <a:latin typeface="Microsoft YaHei UI" panose="020B0503020204020204" pitchFamily="34" charset="-122"/>
                        <a:ea typeface="微软雅黑" panose="020B0503020204020204" pitchFamily="34" charset="-122"/>
                        <a:sym typeface="Microsoft YaHei UI" panose="020B0503020204020204" pitchFamily="34" charset="-122"/>
                      </a:endParaRPr>
                    </a:p>
                  </a:txBody>
                  <a:tcPr marL="5326" marR="5326" marT="5326" marB="0" anchor="ctr">
                    <a:lnL>
                      <a:noFill/>
                    </a:lnL>
                    <a:lnR>
                      <a:noFill/>
                    </a:lnR>
                    <a:lnT w="25400" cmpd="sng">
                      <a:noFill/>
                    </a:lnT>
                    <a:lnB>
                      <a:noFill/>
                    </a:lnB>
                    <a:lnTlToBr w="12700" cmpd="sng">
                      <a:noFill/>
                      <a:prstDash val="solid"/>
                    </a:lnTlToBr>
                    <a:lnBlToTr w="12700" cmpd="sng">
                      <a:noFill/>
                      <a:prstDash val="solid"/>
                    </a:lnBlToTr>
                    <a:solidFill>
                      <a:schemeClr val="accent2">
                        <a:lumMod val="60000"/>
                        <a:lumOff val="40000"/>
                      </a:schemeClr>
                    </a:solidFill>
                  </a:tcPr>
                </a:tc>
                <a:tc>
                  <a:txBody>
                    <a:bodyPr/>
                    <a:lstStyle/>
                    <a:p>
                      <a:pPr algn="ctr" fontAlgn="ctr"/>
                      <a:r>
                        <a:rPr lang="en-US" sz="1100" b="1" u="none" strike="noStrike" dirty="0">
                          <a:solidFill>
                            <a:schemeClr val="accent2">
                              <a:lumMod val="50000"/>
                            </a:schemeClr>
                          </a:solidFill>
                          <a:effectLst/>
                          <a:latin typeface="Microsoft YaHei UI" panose="020B0503020204020204" pitchFamily="34" charset="-122"/>
                          <a:ea typeface="微软雅黑" panose="020B0503020204020204" pitchFamily="34" charset="-122"/>
                          <a:sym typeface="Microsoft YaHei UI" panose="020B0503020204020204" pitchFamily="34" charset="-122"/>
                        </a:rPr>
                        <a:t>TOP5</a:t>
                      </a:r>
                      <a:r>
                        <a:rPr lang="zh-CN" altLang="en-US" sz="1100" b="1" u="none" strike="noStrike" dirty="0">
                          <a:solidFill>
                            <a:schemeClr val="accent2">
                              <a:lumMod val="50000"/>
                            </a:schemeClr>
                          </a:solidFill>
                          <a:effectLst/>
                          <a:latin typeface="Microsoft YaHei UI" panose="020B0503020204020204" pitchFamily="34" charset="-122"/>
                          <a:ea typeface="微软雅黑" panose="020B0503020204020204" pitchFamily="34" charset="-122"/>
                          <a:sym typeface="Microsoft YaHei UI" panose="020B0503020204020204" pitchFamily="34" charset="-122"/>
                        </a:rPr>
                        <a:t>单品</a:t>
                      </a:r>
                      <a:endParaRPr lang="zh-CN" altLang="en-US" sz="1100" b="1" i="0" u="none" strike="noStrike" dirty="0">
                        <a:solidFill>
                          <a:schemeClr val="accent2">
                            <a:lumMod val="50000"/>
                          </a:schemeClr>
                        </a:solidFill>
                        <a:effectLst/>
                        <a:latin typeface="Microsoft YaHei UI" panose="020B0503020204020204" pitchFamily="34" charset="-122"/>
                        <a:ea typeface="微软雅黑" panose="020B0503020204020204" pitchFamily="34" charset="-122"/>
                        <a:sym typeface="Microsoft YaHei UI" panose="020B0503020204020204" pitchFamily="34" charset="-122"/>
                      </a:endParaRPr>
                    </a:p>
                  </a:txBody>
                  <a:tcPr marL="5326" marR="5326" marT="5326" marB="0" anchor="ctr">
                    <a:lnL>
                      <a:noFill/>
                    </a:lnL>
                    <a:lnR>
                      <a:noFill/>
                    </a:lnR>
                    <a:lnT w="25400" cmpd="sng">
                      <a:noFill/>
                    </a:lnT>
                    <a:lnB>
                      <a:noFill/>
                    </a:lnB>
                    <a:lnTlToBr w="12700" cmpd="sng">
                      <a:noFill/>
                      <a:prstDash val="solid"/>
                    </a:lnTlToBr>
                    <a:lnBlToTr w="12700" cmpd="sng">
                      <a:noFill/>
                      <a:prstDash val="solid"/>
                    </a:lnBlToTr>
                    <a:solidFill>
                      <a:schemeClr val="accent2">
                        <a:lumMod val="60000"/>
                        <a:lumOff val="40000"/>
                      </a:schemeClr>
                    </a:solidFill>
                  </a:tcPr>
                </a:tc>
                <a:tc gridSpan="2">
                  <a:txBody>
                    <a:bodyPr/>
                    <a:lstStyle/>
                    <a:p>
                      <a:pPr algn="ctr" fontAlgn="ctr"/>
                      <a:r>
                        <a:rPr lang="zh-CN" altLang="en-US" sz="1100" b="1" i="0" u="none" strike="noStrike" dirty="0">
                          <a:solidFill>
                            <a:schemeClr val="accent2">
                              <a:lumMod val="50000"/>
                            </a:schemeClr>
                          </a:solidFill>
                          <a:effectLst/>
                          <a:latin typeface="Microsoft YaHei UI" panose="020B0503020204020204" pitchFamily="34" charset="-122"/>
                          <a:ea typeface="微软雅黑" panose="020B0503020204020204" pitchFamily="34" charset="-122"/>
                          <a:sym typeface="Microsoft YaHei UI" panose="020B0503020204020204" pitchFamily="34" charset="-122"/>
                        </a:rPr>
                        <a:t>胶囊颗数</a:t>
                      </a:r>
                    </a:p>
                  </a:txBody>
                  <a:tcPr marL="5326" marR="5326" marT="5326" marB="0" anchor="ctr">
                    <a:lnL>
                      <a:noFill/>
                    </a:lnL>
                    <a:lnR>
                      <a:noFill/>
                    </a:lnR>
                    <a:lnT w="25400" cmpd="sng">
                      <a:noFill/>
                    </a:lnT>
                    <a:lnB>
                      <a:noFill/>
                    </a:lnB>
                    <a:lnTlToBr w="12700" cmpd="sng">
                      <a:noFill/>
                      <a:prstDash val="solid"/>
                    </a:lnTlToBr>
                    <a:lnBlToTr w="12700" cmpd="sng">
                      <a:noFill/>
                      <a:prstDash val="solid"/>
                    </a:lnBlToTr>
                    <a:solidFill>
                      <a:schemeClr val="accent2">
                        <a:lumMod val="60000"/>
                        <a:lumOff val="40000"/>
                      </a:schemeClr>
                    </a:solidFill>
                  </a:tcPr>
                </a:tc>
                <a:tc hMerge="1">
                  <a:txBody>
                    <a:bodyPr/>
                    <a:lstStyle/>
                    <a:p>
                      <a:pPr algn="ctr" fontAlgn="ctr"/>
                      <a:endParaRPr lang="zh-CN" altLang="en-US" sz="1400" b="1" i="0" u="none" strike="noStrike" dirty="0">
                        <a:solidFill>
                          <a:schemeClr val="accent2">
                            <a:lumMod val="50000"/>
                          </a:schemeClr>
                        </a:solidFill>
                        <a:effectLst/>
                        <a:latin typeface="+mn-ea"/>
                        <a:ea typeface="+mn-ea"/>
                      </a:endParaRPr>
                    </a:p>
                  </a:txBody>
                  <a:tcPr marL="5326" marR="5326" marT="5326" marB="0" anchor="ctr">
                    <a:solidFill>
                      <a:schemeClr val="accent2">
                        <a:lumMod val="60000"/>
                        <a:lumOff val="40000"/>
                      </a:schemeClr>
                    </a:solidFill>
                  </a:tcPr>
                </a:tc>
                <a:tc>
                  <a:txBody>
                    <a:bodyPr/>
                    <a:lstStyle/>
                    <a:p>
                      <a:pPr algn="ctr" fontAlgn="ctr"/>
                      <a:r>
                        <a:rPr lang="zh-CN" altLang="en-US" sz="1100" b="1" u="none" strike="noStrike" dirty="0">
                          <a:solidFill>
                            <a:schemeClr val="accent2">
                              <a:lumMod val="50000"/>
                            </a:schemeClr>
                          </a:solidFill>
                          <a:effectLst/>
                          <a:latin typeface="Microsoft YaHei UI" panose="020B0503020204020204" pitchFamily="34" charset="-122"/>
                          <a:ea typeface="微软雅黑" panose="020B0503020204020204" pitchFamily="34" charset="-122"/>
                          <a:sym typeface="Microsoft YaHei UI" panose="020B0503020204020204" pitchFamily="34" charset="-122"/>
                        </a:rPr>
                        <a:t>成交金额</a:t>
                      </a:r>
                      <a:endParaRPr lang="zh-CN" altLang="en-US" sz="1100" b="1" i="0" u="none" strike="noStrike" dirty="0">
                        <a:solidFill>
                          <a:schemeClr val="accent2">
                            <a:lumMod val="50000"/>
                          </a:schemeClr>
                        </a:solidFill>
                        <a:effectLst/>
                        <a:latin typeface="Microsoft YaHei UI" panose="020B0503020204020204" pitchFamily="34" charset="-122"/>
                        <a:ea typeface="微软雅黑" panose="020B0503020204020204" pitchFamily="34" charset="-122"/>
                        <a:sym typeface="Microsoft YaHei UI" panose="020B0503020204020204" pitchFamily="34" charset="-122"/>
                      </a:endParaRPr>
                    </a:p>
                  </a:txBody>
                  <a:tcPr marL="5326" marR="5326" marT="5326" marB="0" anchor="ctr">
                    <a:lnL>
                      <a:noFill/>
                    </a:lnL>
                    <a:lnR>
                      <a:noFill/>
                    </a:lnR>
                    <a:lnT w="25400" cmpd="sng">
                      <a:noFill/>
                    </a:lnT>
                    <a:lnB>
                      <a:noFill/>
                    </a:lnB>
                    <a:lnTlToBr w="12700" cmpd="sng">
                      <a:noFill/>
                      <a:prstDash val="solid"/>
                    </a:lnTlToBr>
                    <a:lnBlToTr w="12700" cmpd="sng">
                      <a:noFill/>
                      <a:prstDash val="solid"/>
                    </a:lnBlToTr>
                    <a:solidFill>
                      <a:schemeClr val="accent2">
                        <a:lumMod val="60000"/>
                        <a:lumOff val="40000"/>
                      </a:schemeClr>
                    </a:solidFill>
                  </a:tcPr>
                </a:tc>
                <a:tc>
                  <a:txBody>
                    <a:bodyPr/>
                    <a:lstStyle/>
                    <a:p>
                      <a:pPr algn="ctr" fontAlgn="ctr"/>
                      <a:r>
                        <a:rPr lang="zh-CN" altLang="en-US" sz="1100" b="1" i="0" u="none" strike="noStrike" dirty="0">
                          <a:solidFill>
                            <a:schemeClr val="accent2">
                              <a:lumMod val="50000"/>
                            </a:schemeClr>
                          </a:solidFill>
                          <a:effectLst/>
                          <a:latin typeface="Microsoft YaHei UI" panose="020B0503020204020204" pitchFamily="34" charset="-122"/>
                          <a:ea typeface="微软雅黑" panose="020B0503020204020204" pitchFamily="34" charset="-122"/>
                          <a:sym typeface="Microsoft YaHei UI" panose="020B0503020204020204" pitchFamily="34" charset="-122"/>
                        </a:rPr>
                        <a:t>客单价</a:t>
                      </a:r>
                      <a:endParaRPr lang="en-US" sz="1100" b="1" i="0" u="none" strike="noStrike" dirty="0">
                        <a:solidFill>
                          <a:schemeClr val="accent2">
                            <a:lumMod val="50000"/>
                          </a:schemeClr>
                        </a:solidFill>
                        <a:effectLst/>
                        <a:latin typeface="Microsoft YaHei UI" panose="020B0503020204020204" pitchFamily="34" charset="-122"/>
                        <a:ea typeface="微软雅黑" panose="020B0503020204020204" pitchFamily="34" charset="-122"/>
                        <a:sym typeface="Microsoft YaHei UI" panose="020B0503020204020204" pitchFamily="34" charset="-122"/>
                      </a:endParaRPr>
                    </a:p>
                  </a:txBody>
                  <a:tcPr marL="5326" marR="5326" marT="5326" marB="0" anchor="ctr">
                    <a:lnL>
                      <a:noFill/>
                    </a:lnL>
                    <a:lnR>
                      <a:noFill/>
                    </a:lnR>
                    <a:lnT w="25400" cmpd="sng">
                      <a:noFill/>
                    </a:lnT>
                    <a:lnB>
                      <a:noFill/>
                    </a:lnB>
                    <a:lnTlToBr w="12700" cmpd="sng">
                      <a:noFill/>
                      <a:prstDash val="solid"/>
                    </a:lnTlToBr>
                    <a:lnBlToTr w="12700" cmpd="sng">
                      <a:noFill/>
                      <a:prstDash val="solid"/>
                    </a:lnBlToTr>
                    <a:solidFill>
                      <a:schemeClr val="accent2">
                        <a:lumMod val="60000"/>
                        <a:lumOff val="40000"/>
                      </a:schemeClr>
                    </a:solidFill>
                  </a:tcPr>
                </a:tc>
                <a:tc>
                  <a:txBody>
                    <a:bodyPr/>
                    <a:lstStyle/>
                    <a:p>
                      <a:pPr algn="ctr" fontAlgn="ctr"/>
                      <a:r>
                        <a:rPr lang="en-US" sz="1100" b="1" i="0" u="none" strike="noStrike" dirty="0">
                          <a:solidFill>
                            <a:schemeClr val="accent2">
                              <a:lumMod val="50000"/>
                            </a:schemeClr>
                          </a:solidFill>
                          <a:effectLst/>
                          <a:latin typeface="Microsoft YaHei UI" panose="020B0503020204020204" pitchFamily="34" charset="-122"/>
                          <a:ea typeface="微软雅黑" panose="020B0503020204020204" pitchFamily="34" charset="-122"/>
                          <a:sym typeface="Microsoft YaHei UI" panose="020B0503020204020204" pitchFamily="34" charset="-122"/>
                        </a:rPr>
                        <a:t>GMV</a:t>
                      </a:r>
                      <a:r>
                        <a:rPr lang="zh-CN" altLang="en-US" sz="1100" b="1" i="0" u="none" strike="noStrike" dirty="0">
                          <a:solidFill>
                            <a:schemeClr val="accent2">
                              <a:lumMod val="50000"/>
                            </a:schemeClr>
                          </a:solidFill>
                          <a:effectLst/>
                          <a:latin typeface="Microsoft YaHei UI" panose="020B0503020204020204" pitchFamily="34" charset="-122"/>
                          <a:ea typeface="微软雅黑" panose="020B0503020204020204" pitchFamily="34" charset="-122"/>
                          <a:sym typeface="Microsoft YaHei UI" panose="020B0503020204020204" pitchFamily="34" charset="-122"/>
                        </a:rPr>
                        <a:t>占比</a:t>
                      </a:r>
                      <a:endParaRPr lang="en-US" sz="1100" b="1" i="0" u="none" strike="noStrike" dirty="0">
                        <a:solidFill>
                          <a:schemeClr val="accent2">
                            <a:lumMod val="50000"/>
                          </a:schemeClr>
                        </a:solidFill>
                        <a:effectLst/>
                        <a:latin typeface="Microsoft YaHei UI" panose="020B0503020204020204" pitchFamily="34" charset="-122"/>
                        <a:ea typeface="微软雅黑" panose="020B0503020204020204" pitchFamily="34" charset="-122"/>
                        <a:sym typeface="Microsoft YaHei UI" panose="020B0503020204020204" pitchFamily="34" charset="-122"/>
                      </a:endParaRPr>
                    </a:p>
                  </a:txBody>
                  <a:tcPr marL="5326" marR="5326" marT="5326" marB="0" anchor="ctr">
                    <a:lnL>
                      <a:noFill/>
                    </a:lnL>
                    <a:lnR>
                      <a:noFill/>
                    </a:lnR>
                    <a:lnT w="25400" cmpd="sng">
                      <a:noFill/>
                    </a:lnT>
                    <a:lnB>
                      <a:noFill/>
                    </a:lnB>
                    <a:lnTlToBr w="12700" cmpd="sng">
                      <a:noFill/>
                      <a:prstDash val="solid"/>
                    </a:lnTlToBr>
                    <a:lnBlToTr w="12700" cmpd="sng">
                      <a:noFill/>
                      <a:prstDash val="solid"/>
                    </a:lnBlToTr>
                    <a:solidFill>
                      <a:schemeClr val="accent2">
                        <a:lumMod val="60000"/>
                        <a:lumOff val="40000"/>
                      </a:schemeClr>
                    </a:solidFill>
                  </a:tcPr>
                </a:tc>
                <a:extLst>
                  <a:ext uri="{0D108BD9-81ED-4DB2-BD59-A6C34878D82A}">
                    <a16:rowId xmlns:a16="http://schemas.microsoft.com/office/drawing/2014/main" val="1851805531"/>
                  </a:ext>
                </a:extLst>
              </a:tr>
              <a:tr h="675367">
                <a:tc>
                  <a:txBody>
                    <a:bodyPr/>
                    <a:lstStyle/>
                    <a:p>
                      <a:pPr algn="ctr" fontAlgn="ctr"/>
                      <a:r>
                        <a:rPr lang="en-US" altLang="zh-CN" sz="1000" u="none" strike="noStrike" dirty="0">
                          <a:effectLst/>
                          <a:latin typeface="Microsoft YaHei UI" panose="020B0503020204020204" pitchFamily="34" charset="-122"/>
                          <a:ea typeface="微软雅黑" panose="020B0503020204020204" pitchFamily="34" charset="-122"/>
                          <a:sym typeface="Microsoft YaHei UI" panose="020B0503020204020204" pitchFamily="34" charset="-122"/>
                        </a:rPr>
                        <a:t>1</a:t>
                      </a:r>
                      <a:endParaRPr lang="en-US" altLang="zh-CN" sz="1000" b="0" i="0" u="none" strike="noStrike" dirty="0">
                        <a:solidFill>
                          <a:srgbClr val="000000"/>
                        </a:solidFill>
                        <a:effectLst/>
                        <a:latin typeface="Microsoft YaHei UI" panose="020B0503020204020204" pitchFamily="34" charset="-122"/>
                        <a:ea typeface="微软雅黑" panose="020B0503020204020204" pitchFamily="34" charset="-122"/>
                        <a:sym typeface="Microsoft YaHei UI" panose="020B0503020204020204" pitchFamily="34" charset="-122"/>
                      </a:endParaRPr>
                    </a:p>
                  </a:txBody>
                  <a:tcPr marL="5326" marR="5326" marT="5326"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dirty="0">
                          <a:solidFill>
                            <a:srgbClr val="000000"/>
                          </a:solidFill>
                          <a:effectLst/>
                          <a:latin typeface="Microsoft YaHei UI" panose="020B0503020204020204" pitchFamily="34" charset="-122"/>
                          <a:ea typeface="微软雅黑" panose="020B0503020204020204" pitchFamily="34" charset="-122"/>
                          <a:sym typeface="Microsoft YaHei UI" panose="020B0503020204020204" pitchFamily="34" charset="-122"/>
                        </a:rPr>
                        <a:t>NESPRESSO雀巢胶囊咖啡150颗装进口黑咖啡赠杯碟套装新用户礼遇</a:t>
                      </a:r>
                      <a:endParaRPr lang="zh-CN" altLang="en-US" sz="1050" b="0" i="0" u="none" strike="noStrike" dirty="0">
                        <a:solidFill>
                          <a:srgbClr val="000000"/>
                        </a:solidFill>
                        <a:effectLst/>
                        <a:latin typeface="Microsoft YaHei UI" panose="020B0503020204020204" pitchFamily="34" charset="-122"/>
                        <a:ea typeface="微软雅黑" panose="020B0503020204020204" pitchFamily="34" charset="-122"/>
                        <a:sym typeface="Microsoft YaHei UI" panose="020B0503020204020204" pitchFamily="34" charset="-122"/>
                      </a:endParaRP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zh-CN" altLang="en-US" sz="1000" b="0" i="0" u="none" strike="noStrike" dirty="0">
                          <a:solidFill>
                            <a:srgbClr val="000000"/>
                          </a:solidFill>
                          <a:effectLst/>
                          <a:latin typeface="Microsoft YaHei UI" panose="020B0503020204020204" pitchFamily="34" charset="-122"/>
                          <a:ea typeface="微软雅黑" panose="020B0503020204020204" pitchFamily="34" charset="-122"/>
                          <a:sym typeface="Microsoft YaHei UI" panose="020B0503020204020204" pitchFamily="34" charset="-122"/>
                        </a:rPr>
                        <a:t>-</a:t>
                      </a:r>
                    </a:p>
                  </a:txBody>
                  <a:tcPr marL="6350" marR="6350" marT="635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dirty="0">
                          <a:solidFill>
                            <a:srgbClr val="000000"/>
                          </a:solidFill>
                          <a:effectLst/>
                          <a:latin typeface="Microsoft YaHei UI" panose="020B0503020204020204" pitchFamily="34" charset="-122"/>
                          <a:ea typeface="微软雅黑" panose="020B0503020204020204" pitchFamily="34" charset="-122"/>
                          <a:sym typeface="Microsoft YaHei UI" panose="020B0503020204020204" pitchFamily="34" charset="-122"/>
                        </a:rPr>
                        <a:t>150</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a:solidFill>
                            <a:srgbClr val="000000"/>
                          </a:solidFill>
                          <a:effectLst/>
                          <a:latin typeface="Microsoft YaHei UI" panose="020B0503020204020204" pitchFamily="34" charset="-122"/>
                          <a:ea typeface="微软雅黑" panose="020B0503020204020204" pitchFamily="34" charset="-122"/>
                          <a:sym typeface="Microsoft YaHei UI" panose="020B0503020204020204" pitchFamily="34" charset="-122"/>
                        </a:rPr>
                        <a:t>1,580,699</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a:solidFill>
                            <a:srgbClr val="000000"/>
                          </a:solidFill>
                          <a:effectLst/>
                          <a:latin typeface="Microsoft YaHei UI" panose="020B0503020204020204" pitchFamily="34" charset="-122"/>
                          <a:ea typeface="微软雅黑" panose="020B0503020204020204" pitchFamily="34" charset="-122"/>
                          <a:sym typeface="Microsoft YaHei UI" panose="020B0503020204020204" pitchFamily="34" charset="-122"/>
                        </a:rPr>
                        <a:t>582</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a:solidFill>
                            <a:srgbClr val="000000"/>
                          </a:solidFill>
                          <a:effectLst/>
                          <a:latin typeface="Microsoft YaHei UI" panose="020B0503020204020204" pitchFamily="34" charset="-122"/>
                          <a:ea typeface="微软雅黑" panose="020B0503020204020204" pitchFamily="34" charset="-122"/>
                          <a:sym typeface="Microsoft YaHei UI" panose="020B0503020204020204" pitchFamily="34" charset="-122"/>
                        </a:rPr>
                        <a:t>11%</a:t>
                      </a:r>
                      <a:endParaRPr lang="en-US" altLang="zh-CN" sz="1050" b="0" i="0" u="none" strike="noStrike" dirty="0">
                        <a:solidFill>
                          <a:srgbClr val="000000"/>
                        </a:solidFill>
                        <a:effectLst/>
                        <a:latin typeface="Microsoft YaHei UI" panose="020B0503020204020204" pitchFamily="34" charset="-122"/>
                        <a:ea typeface="微软雅黑" panose="020B0503020204020204" pitchFamily="34" charset="-122"/>
                        <a:sym typeface="Microsoft YaHei UI" panose="020B0503020204020204" pitchFamily="34" charset="-122"/>
                      </a:endParaRPr>
                    </a:p>
                  </a:txBody>
                  <a:tcPr marL="7620" marR="7620" marT="7620" marB="0"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144441723"/>
                  </a:ext>
                </a:extLst>
              </a:tr>
              <a:tr h="801520">
                <a:tc>
                  <a:txBody>
                    <a:bodyPr/>
                    <a:lstStyle/>
                    <a:p>
                      <a:pPr algn="ctr" fontAlgn="ctr"/>
                      <a:r>
                        <a:rPr lang="en-US" altLang="zh-CN" sz="1000" u="none" strike="noStrike">
                          <a:effectLst/>
                          <a:latin typeface="Microsoft YaHei UI" panose="020B0503020204020204" pitchFamily="34" charset="-122"/>
                          <a:ea typeface="微软雅黑" panose="020B0503020204020204" pitchFamily="34" charset="-122"/>
                          <a:sym typeface="Microsoft YaHei UI" panose="020B0503020204020204" pitchFamily="34" charset="-122"/>
                        </a:rPr>
                        <a:t>2</a:t>
                      </a:r>
                      <a:endParaRPr lang="en-US" altLang="zh-CN" sz="1000" b="0" i="0" u="none" strike="noStrike">
                        <a:solidFill>
                          <a:srgbClr val="000000"/>
                        </a:solidFill>
                        <a:effectLst/>
                        <a:latin typeface="Microsoft YaHei UI" panose="020B0503020204020204" pitchFamily="34" charset="-122"/>
                        <a:ea typeface="微软雅黑" panose="020B0503020204020204" pitchFamily="34" charset="-122"/>
                        <a:sym typeface="Microsoft YaHei UI" panose="020B0503020204020204" pitchFamily="34" charset="-122"/>
                      </a:endParaRPr>
                    </a:p>
                  </a:txBody>
                  <a:tcPr marL="5326" marR="5326" marT="5326"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dirty="0">
                          <a:solidFill>
                            <a:srgbClr val="000000"/>
                          </a:solidFill>
                          <a:effectLst/>
                          <a:latin typeface="Microsoft YaHei UI" panose="020B0503020204020204" pitchFamily="34" charset="-122"/>
                          <a:ea typeface="微软雅黑" panose="020B0503020204020204" pitchFamily="34" charset="-122"/>
                          <a:sym typeface="Microsoft YaHei UI" panose="020B0503020204020204" pitchFamily="34" charset="-122"/>
                        </a:rPr>
                        <a:t>NESPRESSO胶囊咖啡 大师匠心和意式浓烈组合装 含进口黑咖啡100颗</a:t>
                      </a:r>
                      <a:endParaRPr lang="zh-CN" altLang="en-US" sz="1050" b="0" i="0" u="none" strike="noStrike" dirty="0">
                        <a:solidFill>
                          <a:srgbClr val="000000"/>
                        </a:solidFill>
                        <a:effectLst/>
                        <a:latin typeface="Microsoft YaHei UI" panose="020B0503020204020204" pitchFamily="34" charset="-122"/>
                        <a:ea typeface="微软雅黑" panose="020B0503020204020204" pitchFamily="34" charset="-122"/>
                        <a:sym typeface="Microsoft YaHei UI" panose="020B0503020204020204" pitchFamily="34" charset="-122"/>
                      </a:endParaRP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zh-CN" altLang="en-US" sz="1000" b="0" i="0" u="none" strike="noStrike" dirty="0">
                          <a:solidFill>
                            <a:srgbClr val="000000"/>
                          </a:solidFill>
                          <a:effectLst/>
                          <a:latin typeface="Microsoft YaHei UI" panose="020B0503020204020204" pitchFamily="34" charset="-122"/>
                          <a:ea typeface="微软雅黑" panose="020B0503020204020204" pitchFamily="34" charset="-122"/>
                          <a:sym typeface="Microsoft YaHei UI" panose="020B0503020204020204" pitchFamily="34" charset="-122"/>
                        </a:rPr>
                        <a:t>-</a:t>
                      </a:r>
                    </a:p>
                  </a:txBody>
                  <a:tcPr marL="6350" marR="6350" marT="635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dirty="0">
                          <a:solidFill>
                            <a:srgbClr val="000000"/>
                          </a:solidFill>
                          <a:effectLst/>
                          <a:latin typeface="Microsoft YaHei UI" panose="020B0503020204020204" pitchFamily="34" charset="-122"/>
                          <a:ea typeface="微软雅黑" panose="020B0503020204020204" pitchFamily="34" charset="-122"/>
                          <a:sym typeface="Microsoft YaHei UI" panose="020B0503020204020204" pitchFamily="34" charset="-122"/>
                        </a:rPr>
                        <a:t>100</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a:solidFill>
                            <a:srgbClr val="000000"/>
                          </a:solidFill>
                          <a:effectLst/>
                          <a:latin typeface="Microsoft YaHei UI" panose="020B0503020204020204" pitchFamily="34" charset="-122"/>
                          <a:ea typeface="微软雅黑" panose="020B0503020204020204" pitchFamily="34" charset="-122"/>
                          <a:sym typeface="Microsoft YaHei UI" panose="020B0503020204020204" pitchFamily="34" charset="-122"/>
                        </a:rPr>
                        <a:t>1,303,518</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a:solidFill>
                            <a:srgbClr val="000000"/>
                          </a:solidFill>
                          <a:effectLst/>
                          <a:latin typeface="Microsoft YaHei UI" panose="020B0503020204020204" pitchFamily="34" charset="-122"/>
                          <a:ea typeface="微软雅黑" panose="020B0503020204020204" pitchFamily="34" charset="-122"/>
                          <a:sym typeface="Microsoft YaHei UI" panose="020B0503020204020204" pitchFamily="34" charset="-122"/>
                        </a:rPr>
                        <a:t>441</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dirty="0">
                          <a:solidFill>
                            <a:srgbClr val="000000"/>
                          </a:solidFill>
                          <a:effectLst/>
                          <a:latin typeface="Microsoft YaHei UI" panose="020B0503020204020204" pitchFamily="34" charset="-122"/>
                          <a:ea typeface="微软雅黑" panose="020B0503020204020204" pitchFamily="34" charset="-122"/>
                          <a:sym typeface="Microsoft YaHei UI" panose="020B0503020204020204" pitchFamily="34" charset="-122"/>
                        </a:rPr>
                        <a:t>9%</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3510441999"/>
                  </a:ext>
                </a:extLst>
              </a:tr>
              <a:tr h="675367">
                <a:tc>
                  <a:txBody>
                    <a:bodyPr/>
                    <a:lstStyle/>
                    <a:p>
                      <a:pPr algn="ctr" fontAlgn="ctr"/>
                      <a:r>
                        <a:rPr lang="en-US" altLang="zh-CN" sz="1000" u="none" strike="noStrike">
                          <a:effectLst/>
                          <a:latin typeface="Microsoft YaHei UI" panose="020B0503020204020204" pitchFamily="34" charset="-122"/>
                          <a:ea typeface="微软雅黑" panose="020B0503020204020204" pitchFamily="34" charset="-122"/>
                          <a:sym typeface="Microsoft YaHei UI" panose="020B0503020204020204" pitchFamily="34" charset="-122"/>
                        </a:rPr>
                        <a:t>3</a:t>
                      </a:r>
                      <a:endParaRPr lang="en-US" altLang="zh-CN" sz="1000" b="0" i="0" u="none" strike="noStrike">
                        <a:solidFill>
                          <a:srgbClr val="000000"/>
                        </a:solidFill>
                        <a:effectLst/>
                        <a:latin typeface="Microsoft YaHei UI" panose="020B0503020204020204" pitchFamily="34" charset="-122"/>
                        <a:ea typeface="微软雅黑" panose="020B0503020204020204" pitchFamily="34" charset="-122"/>
                        <a:sym typeface="Microsoft YaHei UI" panose="020B0503020204020204" pitchFamily="34" charset="-122"/>
                      </a:endParaRPr>
                    </a:p>
                  </a:txBody>
                  <a:tcPr marL="5326" marR="5326" marT="5326"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dirty="0">
                          <a:solidFill>
                            <a:srgbClr val="000000"/>
                          </a:solidFill>
                          <a:effectLst/>
                          <a:latin typeface="Microsoft YaHei UI" panose="020B0503020204020204" pitchFamily="34" charset="-122"/>
                          <a:ea typeface="微软雅黑" panose="020B0503020204020204" pitchFamily="34" charset="-122"/>
                          <a:sym typeface="Microsoft YaHei UI" panose="020B0503020204020204" pitchFamily="34" charset="-122"/>
                        </a:rPr>
                        <a:t>NESPRESSO雀巢胶囊咖啡 瑞士原装进口美式浓缩黑咖啡套装50颗装</a:t>
                      </a:r>
                      <a:endParaRPr lang="zh-CN" altLang="en-US" sz="1050" b="0" i="0" u="none" strike="noStrike" dirty="0">
                        <a:solidFill>
                          <a:srgbClr val="000000"/>
                        </a:solidFill>
                        <a:effectLst/>
                        <a:latin typeface="Microsoft YaHei UI" panose="020B0503020204020204" pitchFamily="34" charset="-122"/>
                        <a:ea typeface="微软雅黑" panose="020B0503020204020204" pitchFamily="34" charset="-122"/>
                        <a:sym typeface="Microsoft YaHei UI" panose="020B0503020204020204" pitchFamily="34" charset="-122"/>
                      </a:endParaRP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zh-CN" altLang="en-US" sz="1000" b="0" i="0" u="none" strike="noStrike" dirty="0">
                          <a:solidFill>
                            <a:srgbClr val="000000"/>
                          </a:solidFill>
                          <a:effectLst/>
                          <a:latin typeface="Microsoft YaHei UI" panose="020B0503020204020204" pitchFamily="34" charset="-122"/>
                          <a:ea typeface="微软雅黑" panose="020B0503020204020204" pitchFamily="34" charset="-122"/>
                          <a:sym typeface="Microsoft YaHei UI" panose="020B0503020204020204" pitchFamily="34" charset="-122"/>
                        </a:rPr>
                        <a:t>-</a:t>
                      </a:r>
                    </a:p>
                  </a:txBody>
                  <a:tcPr marL="6350" marR="6350" marT="635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a:solidFill>
                            <a:srgbClr val="000000"/>
                          </a:solidFill>
                          <a:effectLst/>
                          <a:latin typeface="Microsoft YaHei UI" panose="020B0503020204020204" pitchFamily="34" charset="-122"/>
                          <a:ea typeface="微软雅黑" panose="020B0503020204020204" pitchFamily="34" charset="-122"/>
                          <a:sym typeface="Microsoft YaHei UI" panose="020B0503020204020204" pitchFamily="34" charset="-122"/>
                        </a:rPr>
                        <a:t>50</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a:solidFill>
                            <a:srgbClr val="000000"/>
                          </a:solidFill>
                          <a:effectLst/>
                          <a:latin typeface="Microsoft YaHei UI" panose="020B0503020204020204" pitchFamily="34" charset="-122"/>
                          <a:ea typeface="微软雅黑" panose="020B0503020204020204" pitchFamily="34" charset="-122"/>
                          <a:sym typeface="Microsoft YaHei UI" panose="020B0503020204020204" pitchFamily="34" charset="-122"/>
                        </a:rPr>
                        <a:t>1,241,132</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a:solidFill>
                            <a:srgbClr val="000000"/>
                          </a:solidFill>
                          <a:effectLst/>
                          <a:latin typeface="Microsoft YaHei UI" panose="020B0503020204020204" pitchFamily="34" charset="-122"/>
                          <a:ea typeface="微软雅黑" panose="020B0503020204020204" pitchFamily="34" charset="-122"/>
                          <a:sym typeface="Microsoft YaHei UI" panose="020B0503020204020204" pitchFamily="34" charset="-122"/>
                        </a:rPr>
                        <a:t>284</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a:solidFill>
                            <a:srgbClr val="000000"/>
                          </a:solidFill>
                          <a:effectLst/>
                          <a:latin typeface="Microsoft YaHei UI" panose="020B0503020204020204" pitchFamily="34" charset="-122"/>
                          <a:ea typeface="微软雅黑" panose="020B0503020204020204" pitchFamily="34" charset="-122"/>
                          <a:sym typeface="Microsoft YaHei UI" panose="020B0503020204020204" pitchFamily="34" charset="-122"/>
                        </a:rPr>
                        <a:t>9%</a:t>
                      </a:r>
                      <a:endParaRPr lang="en-US" altLang="zh-CN" sz="1050" b="0" i="0" u="none" strike="noStrike" dirty="0">
                        <a:solidFill>
                          <a:srgbClr val="000000"/>
                        </a:solidFill>
                        <a:effectLst/>
                        <a:latin typeface="Microsoft YaHei UI" panose="020B0503020204020204" pitchFamily="34" charset="-122"/>
                        <a:ea typeface="微软雅黑" panose="020B0503020204020204" pitchFamily="34" charset="-122"/>
                        <a:sym typeface="Microsoft YaHei UI" panose="020B0503020204020204" pitchFamily="34" charset="-122"/>
                      </a:endParaRPr>
                    </a:p>
                  </a:txBody>
                  <a:tcPr marL="7620" marR="7620" marT="7620" marB="0"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148857085"/>
                  </a:ext>
                </a:extLst>
              </a:tr>
              <a:tr h="867650">
                <a:tc>
                  <a:txBody>
                    <a:bodyPr/>
                    <a:lstStyle/>
                    <a:p>
                      <a:pPr algn="ctr" fontAlgn="ctr"/>
                      <a:r>
                        <a:rPr lang="en-US" altLang="zh-CN" sz="1000" u="none" strike="noStrike">
                          <a:effectLst/>
                          <a:latin typeface="Microsoft YaHei UI" panose="020B0503020204020204" pitchFamily="34" charset="-122"/>
                          <a:ea typeface="微软雅黑" panose="020B0503020204020204" pitchFamily="34" charset="-122"/>
                          <a:sym typeface="Microsoft YaHei UI" panose="020B0503020204020204" pitchFamily="34" charset="-122"/>
                        </a:rPr>
                        <a:t>4</a:t>
                      </a:r>
                      <a:endParaRPr lang="en-US" altLang="zh-CN" sz="1000" b="0" i="0" u="none" strike="noStrike">
                        <a:solidFill>
                          <a:srgbClr val="000000"/>
                        </a:solidFill>
                        <a:effectLst/>
                        <a:latin typeface="Microsoft YaHei UI" panose="020B0503020204020204" pitchFamily="34" charset="-122"/>
                        <a:ea typeface="微软雅黑" panose="020B0503020204020204" pitchFamily="34" charset="-122"/>
                        <a:sym typeface="Microsoft YaHei UI" panose="020B0503020204020204" pitchFamily="34" charset="-122"/>
                      </a:endParaRPr>
                    </a:p>
                  </a:txBody>
                  <a:tcPr marL="5326" marR="5326" marT="5326"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dirty="0">
                          <a:solidFill>
                            <a:srgbClr val="000000"/>
                          </a:solidFill>
                          <a:effectLst/>
                          <a:latin typeface="Microsoft YaHei UI" panose="020B0503020204020204" pitchFamily="34" charset="-122"/>
                          <a:ea typeface="微软雅黑" panose="020B0503020204020204" pitchFamily="34" charset="-122"/>
                          <a:sym typeface="Microsoft YaHei UI" panose="020B0503020204020204" pitchFamily="34" charset="-122"/>
                        </a:rPr>
                        <a:t>NESPRESSO雀巢胶囊咖啡 环球之旅套装 瑞士进口黑咖啡100颗装包邮</a:t>
                      </a:r>
                      <a:endParaRPr lang="zh-CN" altLang="en-US" sz="1050" b="0" i="0" u="none" strike="noStrike" dirty="0">
                        <a:solidFill>
                          <a:srgbClr val="000000"/>
                        </a:solidFill>
                        <a:effectLst/>
                        <a:latin typeface="Microsoft YaHei UI" panose="020B0503020204020204" pitchFamily="34" charset="-122"/>
                        <a:ea typeface="微软雅黑" panose="020B0503020204020204" pitchFamily="34" charset="-122"/>
                        <a:sym typeface="Microsoft YaHei UI" panose="020B0503020204020204" pitchFamily="34" charset="-122"/>
                      </a:endParaRP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zh-CN" altLang="en-US" sz="1000" b="0" i="0" u="none" strike="noStrike" dirty="0">
                          <a:solidFill>
                            <a:srgbClr val="000000"/>
                          </a:solidFill>
                          <a:effectLst/>
                          <a:latin typeface="Microsoft YaHei UI" panose="020B0503020204020204" pitchFamily="34" charset="-122"/>
                          <a:ea typeface="微软雅黑" panose="020B0503020204020204" pitchFamily="34" charset="-122"/>
                          <a:sym typeface="Microsoft YaHei UI" panose="020B0503020204020204" pitchFamily="34" charset="-122"/>
                        </a:rPr>
                        <a:t>-</a:t>
                      </a:r>
                    </a:p>
                  </a:txBody>
                  <a:tcPr marL="6350" marR="6350" marT="635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a:solidFill>
                            <a:srgbClr val="000000"/>
                          </a:solidFill>
                          <a:effectLst/>
                          <a:latin typeface="Microsoft YaHei UI" panose="020B0503020204020204" pitchFamily="34" charset="-122"/>
                          <a:ea typeface="微软雅黑" panose="020B0503020204020204" pitchFamily="34" charset="-122"/>
                          <a:sym typeface="Microsoft YaHei UI" panose="020B0503020204020204" pitchFamily="34" charset="-122"/>
                        </a:rPr>
                        <a:t>100</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a:solidFill>
                            <a:srgbClr val="000000"/>
                          </a:solidFill>
                          <a:effectLst/>
                          <a:latin typeface="Microsoft YaHei UI" panose="020B0503020204020204" pitchFamily="34" charset="-122"/>
                          <a:ea typeface="微软雅黑" panose="020B0503020204020204" pitchFamily="34" charset="-122"/>
                          <a:sym typeface="Microsoft YaHei UI" panose="020B0503020204020204" pitchFamily="34" charset="-122"/>
                        </a:rPr>
                        <a:t>1,203,755</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a:solidFill>
                            <a:srgbClr val="000000"/>
                          </a:solidFill>
                          <a:effectLst/>
                          <a:latin typeface="Microsoft YaHei UI" panose="020B0503020204020204" pitchFamily="34" charset="-122"/>
                          <a:ea typeface="微软雅黑" panose="020B0503020204020204" pitchFamily="34" charset="-122"/>
                          <a:sym typeface="Microsoft YaHei UI" panose="020B0503020204020204" pitchFamily="34" charset="-122"/>
                        </a:rPr>
                        <a:t>402</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a:solidFill>
                            <a:srgbClr val="000000"/>
                          </a:solidFill>
                          <a:effectLst/>
                          <a:latin typeface="Microsoft YaHei UI" panose="020B0503020204020204" pitchFamily="34" charset="-122"/>
                          <a:ea typeface="微软雅黑" panose="020B0503020204020204" pitchFamily="34" charset="-122"/>
                          <a:sym typeface="Microsoft YaHei UI" panose="020B0503020204020204" pitchFamily="34" charset="-122"/>
                        </a:rPr>
                        <a:t>8%</a:t>
                      </a:r>
                      <a:endParaRPr lang="en-US" altLang="zh-CN" sz="1050" b="0" i="0" u="none" strike="noStrike" dirty="0">
                        <a:solidFill>
                          <a:srgbClr val="000000"/>
                        </a:solidFill>
                        <a:effectLst/>
                        <a:latin typeface="Microsoft YaHei UI" panose="020B0503020204020204" pitchFamily="34" charset="-122"/>
                        <a:ea typeface="微软雅黑" panose="020B0503020204020204" pitchFamily="34" charset="-122"/>
                        <a:sym typeface="Microsoft YaHei UI" panose="020B0503020204020204" pitchFamily="34" charset="-122"/>
                      </a:endParaRPr>
                    </a:p>
                  </a:txBody>
                  <a:tcPr marL="7620" marR="7620" marT="7620" marB="0"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3893936016"/>
                  </a:ext>
                </a:extLst>
              </a:tr>
              <a:tr h="675367">
                <a:tc>
                  <a:txBody>
                    <a:bodyPr/>
                    <a:lstStyle/>
                    <a:p>
                      <a:pPr algn="ctr" fontAlgn="ctr"/>
                      <a:r>
                        <a:rPr lang="en-US" altLang="zh-CN" sz="1000" u="none" strike="noStrike">
                          <a:effectLst/>
                          <a:latin typeface="Microsoft YaHei UI" panose="020B0503020204020204" pitchFamily="34" charset="-122"/>
                          <a:ea typeface="微软雅黑" panose="020B0503020204020204" pitchFamily="34" charset="-122"/>
                          <a:sym typeface="Microsoft YaHei UI" panose="020B0503020204020204" pitchFamily="34" charset="-122"/>
                        </a:rPr>
                        <a:t>5</a:t>
                      </a:r>
                      <a:endParaRPr lang="en-US" altLang="zh-CN" sz="1000" b="0" i="0" u="none" strike="noStrike">
                        <a:solidFill>
                          <a:srgbClr val="000000"/>
                        </a:solidFill>
                        <a:effectLst/>
                        <a:latin typeface="Microsoft YaHei UI" panose="020B0503020204020204" pitchFamily="34" charset="-122"/>
                        <a:ea typeface="微软雅黑" panose="020B0503020204020204" pitchFamily="34" charset="-122"/>
                        <a:sym typeface="Microsoft YaHei UI" panose="020B0503020204020204" pitchFamily="34" charset="-122"/>
                      </a:endParaRPr>
                    </a:p>
                  </a:txBody>
                  <a:tcPr marL="5326" marR="5326" marT="5326" marB="0" anchor="ctr">
                    <a:lnL>
                      <a:noFill/>
                    </a:lnL>
                    <a:lnR>
                      <a:noFill/>
                    </a:lnR>
                    <a:lnT>
                      <a:noFill/>
                    </a:lnT>
                    <a:lnB w="25400" cmpd="sng">
                      <a:noFill/>
                    </a:lnB>
                    <a:lnTlToBr w="12700" cmpd="sng">
                      <a:noFill/>
                      <a:prstDash val="solid"/>
                    </a:lnTlToBr>
                    <a:lnBlToTr w="12700" cmpd="sng">
                      <a:noFill/>
                      <a:prstDash val="solid"/>
                    </a:lnBlToTr>
                    <a:noFill/>
                  </a:tcPr>
                </a:tc>
                <a:tc>
                  <a:txBody>
                    <a:bodyPr/>
                    <a:lstStyle/>
                    <a:p>
                      <a:pPr algn="ctr" fontAlgn="ctr"/>
                      <a:r>
                        <a:rPr lang="en-US" altLang="zh-CN" sz="1050" b="0" i="0" u="none" strike="noStrike" dirty="0">
                          <a:solidFill>
                            <a:srgbClr val="000000"/>
                          </a:solidFill>
                          <a:effectLst/>
                          <a:latin typeface="Microsoft YaHei UI" panose="020B0503020204020204" pitchFamily="34" charset="-122"/>
                          <a:ea typeface="微软雅黑" panose="020B0503020204020204" pitchFamily="34" charset="-122"/>
                          <a:sym typeface="Microsoft YaHei UI" panose="020B0503020204020204" pitchFamily="34" charset="-122"/>
                        </a:rPr>
                        <a:t>NESPRESSO雀巢胶囊咖啡套装 浓遇啡凡150颗装 意式进口浓缩黑咖啡</a:t>
                      </a:r>
                      <a:endParaRPr lang="zh-CN" altLang="en-US" sz="1050" b="0" i="0" u="none" strike="noStrike" dirty="0">
                        <a:solidFill>
                          <a:srgbClr val="000000"/>
                        </a:solidFill>
                        <a:effectLst/>
                        <a:latin typeface="Microsoft YaHei UI" panose="020B0503020204020204" pitchFamily="34" charset="-122"/>
                        <a:ea typeface="微软雅黑" panose="020B0503020204020204" pitchFamily="34" charset="-122"/>
                        <a:sym typeface="Microsoft YaHei UI" panose="020B0503020204020204" pitchFamily="34" charset="-122"/>
                      </a:endParaRPr>
                    </a:p>
                  </a:txBody>
                  <a:tcPr marL="7620" marR="7620" marT="7620" marB="0" anchor="ctr">
                    <a:lnL>
                      <a:noFill/>
                    </a:lnL>
                    <a:lnR>
                      <a:noFill/>
                    </a:lnR>
                    <a:lnT>
                      <a:noFill/>
                    </a:lnT>
                    <a:lnB w="25400" cmpd="sng">
                      <a:noFill/>
                    </a:lnB>
                    <a:lnTlToBr w="12700" cmpd="sng">
                      <a:noFill/>
                      <a:prstDash val="solid"/>
                    </a:lnTlToBr>
                    <a:lnBlToTr w="12700" cmpd="sng">
                      <a:noFill/>
                      <a:prstDash val="solid"/>
                    </a:lnBlToTr>
                    <a:noFill/>
                  </a:tcPr>
                </a:tc>
                <a:tc>
                  <a:txBody>
                    <a:bodyPr/>
                    <a:lstStyle/>
                    <a:p>
                      <a:pPr algn="ctr" fontAlgn="ctr"/>
                      <a:r>
                        <a:rPr lang="zh-CN" altLang="en-US" sz="1000" b="0" i="0" u="none" strike="noStrike" dirty="0">
                          <a:solidFill>
                            <a:srgbClr val="000000"/>
                          </a:solidFill>
                          <a:effectLst/>
                          <a:latin typeface="Microsoft YaHei UI" panose="020B0503020204020204" pitchFamily="34" charset="-122"/>
                          <a:ea typeface="微软雅黑" panose="020B0503020204020204" pitchFamily="34" charset="-122"/>
                          <a:sym typeface="Microsoft YaHei UI" panose="020B0503020204020204" pitchFamily="34" charset="-122"/>
                        </a:rPr>
                        <a:t>-</a:t>
                      </a:r>
                    </a:p>
                  </a:txBody>
                  <a:tcPr marL="6350" marR="6350" marT="6350" marB="0" anchor="ctr">
                    <a:lnL>
                      <a:noFill/>
                    </a:lnL>
                    <a:lnR>
                      <a:noFill/>
                    </a:lnR>
                    <a:lnT>
                      <a:noFill/>
                    </a:lnT>
                    <a:lnB w="25400" cmpd="sng">
                      <a:noFill/>
                    </a:lnB>
                    <a:lnTlToBr w="12700" cmpd="sng">
                      <a:noFill/>
                      <a:prstDash val="solid"/>
                    </a:lnTlToBr>
                    <a:lnBlToTr w="12700" cmpd="sng">
                      <a:noFill/>
                      <a:prstDash val="solid"/>
                    </a:lnBlToTr>
                    <a:noFill/>
                  </a:tcPr>
                </a:tc>
                <a:tc>
                  <a:txBody>
                    <a:bodyPr/>
                    <a:lstStyle/>
                    <a:p>
                      <a:pPr algn="ctr" fontAlgn="ctr"/>
                      <a:r>
                        <a:rPr lang="en-US" altLang="zh-CN" sz="1050" b="0" i="0" u="none" strike="noStrike" dirty="0">
                          <a:solidFill>
                            <a:srgbClr val="000000"/>
                          </a:solidFill>
                          <a:effectLst/>
                          <a:latin typeface="Microsoft YaHei UI" panose="020B0503020204020204" pitchFamily="34" charset="-122"/>
                          <a:ea typeface="微软雅黑" panose="020B0503020204020204" pitchFamily="34" charset="-122"/>
                          <a:sym typeface="Microsoft YaHei UI" panose="020B0503020204020204" pitchFamily="34" charset="-122"/>
                        </a:rPr>
                        <a:t>150</a:t>
                      </a:r>
                    </a:p>
                  </a:txBody>
                  <a:tcPr marL="7620" marR="7620" marT="7620" marB="0" anchor="ctr">
                    <a:lnL>
                      <a:noFill/>
                    </a:lnL>
                    <a:lnR>
                      <a:noFill/>
                    </a:lnR>
                    <a:lnT>
                      <a:noFill/>
                    </a:lnT>
                    <a:lnB w="25400" cmpd="sng">
                      <a:noFill/>
                    </a:lnB>
                    <a:lnTlToBr w="12700" cmpd="sng">
                      <a:noFill/>
                      <a:prstDash val="solid"/>
                    </a:lnTlToBr>
                    <a:lnBlToTr w="12700" cmpd="sng">
                      <a:noFill/>
                      <a:prstDash val="solid"/>
                    </a:lnBlToTr>
                    <a:noFill/>
                  </a:tcPr>
                </a:tc>
                <a:tc>
                  <a:txBody>
                    <a:bodyPr/>
                    <a:lstStyle/>
                    <a:p>
                      <a:pPr algn="ctr" fontAlgn="ctr"/>
                      <a:r>
                        <a:rPr lang="en-US" altLang="zh-CN" sz="1050" b="0" i="0" u="none" strike="noStrike">
                          <a:solidFill>
                            <a:srgbClr val="000000"/>
                          </a:solidFill>
                          <a:effectLst/>
                          <a:latin typeface="Microsoft YaHei UI" panose="020B0503020204020204" pitchFamily="34" charset="-122"/>
                          <a:ea typeface="微软雅黑" panose="020B0503020204020204" pitchFamily="34" charset="-122"/>
                          <a:sym typeface="Microsoft YaHei UI" panose="020B0503020204020204" pitchFamily="34" charset="-122"/>
                        </a:rPr>
                        <a:t>764,692</a:t>
                      </a:r>
                    </a:p>
                  </a:txBody>
                  <a:tcPr marL="7620" marR="7620" marT="7620" marB="0" anchor="ctr">
                    <a:lnL>
                      <a:noFill/>
                    </a:lnL>
                    <a:lnR>
                      <a:noFill/>
                    </a:lnR>
                    <a:lnT>
                      <a:noFill/>
                    </a:lnT>
                    <a:lnB w="25400" cmpd="sng">
                      <a:noFill/>
                    </a:lnB>
                    <a:lnTlToBr w="12700" cmpd="sng">
                      <a:noFill/>
                      <a:prstDash val="solid"/>
                    </a:lnTlToBr>
                    <a:lnBlToTr w="12700" cmpd="sng">
                      <a:noFill/>
                      <a:prstDash val="solid"/>
                    </a:lnBlToTr>
                    <a:noFill/>
                  </a:tcPr>
                </a:tc>
                <a:tc>
                  <a:txBody>
                    <a:bodyPr/>
                    <a:lstStyle/>
                    <a:p>
                      <a:pPr algn="ctr" fontAlgn="ctr"/>
                      <a:r>
                        <a:rPr lang="en-US" altLang="zh-CN" sz="1050" b="0" i="0" u="none" strike="noStrike">
                          <a:solidFill>
                            <a:srgbClr val="000000"/>
                          </a:solidFill>
                          <a:effectLst/>
                          <a:latin typeface="Microsoft YaHei UI" panose="020B0503020204020204" pitchFamily="34" charset="-122"/>
                          <a:ea typeface="微软雅黑" panose="020B0503020204020204" pitchFamily="34" charset="-122"/>
                          <a:sym typeface="Microsoft YaHei UI" panose="020B0503020204020204" pitchFamily="34" charset="-122"/>
                        </a:rPr>
                        <a:t>653</a:t>
                      </a:r>
                    </a:p>
                  </a:txBody>
                  <a:tcPr marL="7620" marR="7620" marT="7620" marB="0" anchor="ctr">
                    <a:lnL>
                      <a:noFill/>
                    </a:lnL>
                    <a:lnR>
                      <a:noFill/>
                    </a:lnR>
                    <a:lnT>
                      <a:noFill/>
                    </a:lnT>
                    <a:lnB w="25400" cmpd="sng">
                      <a:noFill/>
                    </a:lnB>
                    <a:lnTlToBr w="12700" cmpd="sng">
                      <a:noFill/>
                      <a:prstDash val="solid"/>
                    </a:lnTlToBr>
                    <a:lnBlToTr w="12700" cmpd="sng">
                      <a:noFill/>
                      <a:prstDash val="solid"/>
                    </a:lnBlToTr>
                    <a:noFill/>
                  </a:tcPr>
                </a:tc>
                <a:tc>
                  <a:txBody>
                    <a:bodyPr/>
                    <a:lstStyle/>
                    <a:p>
                      <a:pPr algn="ctr" fontAlgn="ctr"/>
                      <a:r>
                        <a:rPr lang="en-US" altLang="zh-CN" sz="1050" b="0" i="0" u="none" strike="noStrike" dirty="0">
                          <a:solidFill>
                            <a:srgbClr val="000000"/>
                          </a:solidFill>
                          <a:effectLst/>
                          <a:latin typeface="Microsoft YaHei UI" panose="020B0503020204020204" pitchFamily="34" charset="-122"/>
                          <a:ea typeface="微软雅黑" panose="020B0503020204020204" pitchFamily="34" charset="-122"/>
                          <a:sym typeface="Microsoft YaHei UI" panose="020B0503020204020204" pitchFamily="34" charset="-122"/>
                        </a:rPr>
                        <a:t>5%</a:t>
                      </a:r>
                    </a:p>
                  </a:txBody>
                  <a:tcPr marL="7620" marR="7620" marT="7620" marB="0" anchor="ctr">
                    <a:lnL>
                      <a:noFill/>
                    </a:lnL>
                    <a:lnR>
                      <a:noFill/>
                    </a:lnR>
                    <a:lnT>
                      <a:noFill/>
                    </a:lnT>
                    <a:lnB w="254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770524102"/>
                  </a:ext>
                </a:extLst>
              </a:tr>
            </a:tbl>
          </a:graphicData>
        </a:graphic>
      </p:graphicFrame>
      <p:sp>
        <p:nvSpPr>
          <p:cNvPr id="7" name="矩形: 圆角 33">
            <a:extLst>
              <a:ext uri="{FF2B5EF4-FFF2-40B4-BE49-F238E27FC236}">
                <a16:creationId xmlns:a16="http://schemas.microsoft.com/office/drawing/2014/main" id="{96D2B08C-9C92-DE4E-A78E-5ED4321F00A4}"/>
              </a:ext>
            </a:extLst>
          </p:cNvPr>
          <p:cNvSpPr>
            <a:spLocks/>
          </p:cNvSpPr>
          <p:nvPr/>
        </p:nvSpPr>
        <p:spPr>
          <a:xfrm>
            <a:off x="8229452" y="1794423"/>
            <a:ext cx="1239642" cy="273563"/>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dirty="0">
                <a:ln>
                  <a:noFill/>
                </a:ln>
                <a:solidFill>
                  <a:srgbClr val="FFFFFF"/>
                </a:solidFill>
                <a:effectLst/>
                <a:uLnTx/>
                <a:uFillTx/>
                <a:latin typeface="Microsoft YaHei UI" panose="020B0503020204020204" pitchFamily="34" charset="-122"/>
                <a:ea typeface="微软雅黑" panose="020B0503020204020204" pitchFamily="34" charset="-122"/>
                <a:cs typeface="+mn-cs"/>
                <a:sym typeface="Microsoft YaHei UI" panose="020B0503020204020204" pitchFamily="34" charset="-122"/>
              </a:rPr>
              <a:t>2023.12</a:t>
            </a:r>
            <a:endParaRPr kumimoji="0" lang="zh-CN" altLang="en-US" sz="1400" b="1" i="0" u="none" strike="noStrike" kern="1200" cap="none" spc="0" normalizeH="0" baseline="0" noProof="0" dirty="0">
              <a:ln>
                <a:noFill/>
              </a:ln>
              <a:solidFill>
                <a:srgbClr val="FFFFFF"/>
              </a:solidFill>
              <a:effectLst/>
              <a:uLnTx/>
              <a:uFillTx/>
              <a:latin typeface="Microsoft YaHei UI" panose="020B0503020204020204" pitchFamily="34" charset="-122"/>
              <a:ea typeface="微软雅黑" panose="020B0503020204020204" pitchFamily="34" charset="-122"/>
              <a:cs typeface="+mn-cs"/>
              <a:sym typeface="Microsoft YaHei UI" panose="020B0503020204020204" pitchFamily="34" charset="-122"/>
            </a:endParaRPr>
          </a:p>
        </p:txBody>
      </p:sp>
      <p:sp>
        <p:nvSpPr>
          <p:cNvPr id="8" name="矩形: 圆角 34">
            <a:extLst>
              <a:ext uri="{FF2B5EF4-FFF2-40B4-BE49-F238E27FC236}">
                <a16:creationId xmlns:a16="http://schemas.microsoft.com/office/drawing/2014/main" id="{25CE7E72-FB6D-D34F-A1C2-F29F08BC0963}"/>
              </a:ext>
            </a:extLst>
          </p:cNvPr>
          <p:cNvSpPr>
            <a:spLocks/>
          </p:cNvSpPr>
          <p:nvPr/>
        </p:nvSpPr>
        <p:spPr>
          <a:xfrm>
            <a:off x="2266496" y="1794425"/>
            <a:ext cx="1239642" cy="273563"/>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dirty="0">
                <a:ln>
                  <a:noFill/>
                </a:ln>
                <a:solidFill>
                  <a:srgbClr val="FFFFFF"/>
                </a:solidFill>
                <a:effectLst/>
                <a:uLnTx/>
                <a:uFillTx/>
                <a:latin typeface="Microsoft YaHei UI" panose="020B0503020204020204" pitchFamily="34" charset="-122"/>
                <a:ea typeface="微软雅黑" panose="020B0503020204020204" pitchFamily="34" charset="-122"/>
                <a:cs typeface="+mn-cs"/>
                <a:sym typeface="Microsoft YaHei UI" panose="020B0503020204020204" pitchFamily="34" charset="-122"/>
              </a:rPr>
              <a:t>2022.12</a:t>
            </a:r>
            <a:endParaRPr kumimoji="0" lang="zh-CN" altLang="en-US" sz="1400" b="1" i="0" u="none" strike="noStrike" kern="1200" cap="none" spc="0" normalizeH="0" baseline="0" noProof="0" dirty="0">
              <a:ln>
                <a:noFill/>
              </a:ln>
              <a:solidFill>
                <a:srgbClr val="FFFFFF"/>
              </a:solidFill>
              <a:effectLst/>
              <a:uLnTx/>
              <a:uFillTx/>
              <a:latin typeface="Microsoft YaHei UI" panose="020B0503020204020204" pitchFamily="34" charset="-122"/>
              <a:ea typeface="微软雅黑" panose="020B0503020204020204" pitchFamily="34" charset="-122"/>
              <a:cs typeface="+mn-cs"/>
              <a:sym typeface="Microsoft YaHei UI" panose="020B0503020204020204" pitchFamily="34" charset="-122"/>
            </a:endParaRPr>
          </a:p>
        </p:txBody>
      </p:sp>
      <p:sp>
        <p:nvSpPr>
          <p:cNvPr id="9" name="箭头: 上 42">
            <a:extLst>
              <a:ext uri="{FF2B5EF4-FFF2-40B4-BE49-F238E27FC236}">
                <a16:creationId xmlns:a16="http://schemas.microsoft.com/office/drawing/2014/main" id="{D0A8E571-3E33-A141-86B9-5CE877194370}"/>
              </a:ext>
            </a:extLst>
          </p:cNvPr>
          <p:cNvSpPr/>
          <p:nvPr/>
        </p:nvSpPr>
        <p:spPr>
          <a:xfrm rot="10800000" flipV="1">
            <a:off x="11453879" y="2712692"/>
            <a:ext cx="204321" cy="300943"/>
          </a:xfrm>
          <a:prstGeom prst="upArrow">
            <a:avLst/>
          </a:prstGeom>
          <a:solidFill>
            <a:srgbClr val="49711E"/>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Microsoft YaHei UI" panose="020B0503020204020204" pitchFamily="34" charset="-122"/>
              <a:ea typeface="微软雅黑" panose="020B0503020204020204" pitchFamily="34" charset="-122"/>
              <a:cs typeface="+mn-cs"/>
              <a:sym typeface="Microsoft YaHei UI" panose="020B0503020204020204" pitchFamily="34" charset="-122"/>
            </a:endParaRPr>
          </a:p>
        </p:txBody>
      </p:sp>
      <p:pic>
        <p:nvPicPr>
          <p:cNvPr id="12" name="图片 60">
            <a:extLst>
              <a:ext uri="{FF2B5EF4-FFF2-40B4-BE49-F238E27FC236}">
                <a16:creationId xmlns:a16="http://schemas.microsoft.com/office/drawing/2014/main" id="{6B14DF11-7E50-D64E-8786-62ED169E083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53956" y="3999281"/>
            <a:ext cx="1124079" cy="664529"/>
          </a:xfrm>
          <a:prstGeom prst="rect">
            <a:avLst/>
          </a:prstGeom>
        </p:spPr>
      </p:pic>
      <p:pic>
        <p:nvPicPr>
          <p:cNvPr id="16" name="Picture 12" descr="https://o.remove.bg/downloads/3b93c365-958a-4a7b-a037-b4456e0a387e/image-removebg-preview.png">
            <a:extLst>
              <a:ext uri="{FF2B5EF4-FFF2-40B4-BE49-F238E27FC236}">
                <a16:creationId xmlns:a16="http://schemas.microsoft.com/office/drawing/2014/main" id="{01611A48-6FA3-694B-AFF7-5A57C766B0E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67849" y="4315792"/>
            <a:ext cx="1124079" cy="1497907"/>
          </a:xfrm>
          <a:prstGeom prst="rect">
            <a:avLst/>
          </a:prstGeom>
          <a:noFill/>
          <a:extLst>
            <a:ext uri="{909E8E84-426E-40DD-AFC4-6F175D3DCCD1}">
              <a14:hiddenFill xmlns:a14="http://schemas.microsoft.com/office/drawing/2010/main">
                <a:solidFill>
                  <a:srgbClr val="FFFFFF"/>
                </a:solidFill>
              </a14:hiddenFill>
            </a:ext>
          </a:extLst>
        </p:spPr>
      </p:pic>
      <p:sp>
        <p:nvSpPr>
          <p:cNvPr id="17" name="箭头: 上 45">
            <a:extLst>
              <a:ext uri="{FF2B5EF4-FFF2-40B4-BE49-F238E27FC236}">
                <a16:creationId xmlns:a16="http://schemas.microsoft.com/office/drawing/2014/main" id="{FDC936C3-2CA9-7747-9427-5D07E714BD84}"/>
              </a:ext>
            </a:extLst>
          </p:cNvPr>
          <p:cNvSpPr/>
          <p:nvPr/>
        </p:nvSpPr>
        <p:spPr>
          <a:xfrm rot="10800000" flipV="1">
            <a:off x="11451387" y="4942402"/>
            <a:ext cx="204321" cy="300943"/>
          </a:xfrm>
          <a:prstGeom prst="upArrow">
            <a:avLst/>
          </a:prstGeom>
          <a:solidFill>
            <a:srgbClr val="49711E"/>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Microsoft YaHei UI" panose="020B0503020204020204" pitchFamily="34" charset="-122"/>
              <a:ea typeface="微软雅黑" panose="020B0503020204020204" pitchFamily="34" charset="-122"/>
              <a:cs typeface="+mn-cs"/>
              <a:sym typeface="Microsoft YaHei UI" panose="020B0503020204020204" pitchFamily="34" charset="-122"/>
            </a:endParaRPr>
          </a:p>
        </p:txBody>
      </p:sp>
      <p:sp>
        <p:nvSpPr>
          <p:cNvPr id="18" name="箭头: 上 36">
            <a:extLst>
              <a:ext uri="{FF2B5EF4-FFF2-40B4-BE49-F238E27FC236}">
                <a16:creationId xmlns:a16="http://schemas.microsoft.com/office/drawing/2014/main" id="{2226EC0B-D785-FC42-BF3F-602DF849F5F6}"/>
              </a:ext>
            </a:extLst>
          </p:cNvPr>
          <p:cNvSpPr/>
          <p:nvPr/>
        </p:nvSpPr>
        <p:spPr>
          <a:xfrm flipV="1">
            <a:off x="11444808" y="4196892"/>
            <a:ext cx="204321" cy="302400"/>
          </a:xfrm>
          <a:prstGeom prst="upArrow">
            <a:avLst/>
          </a:prstGeom>
          <a:solidFill>
            <a:srgbClr val="EDAD56"/>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Microsoft YaHei UI" panose="020B0503020204020204" pitchFamily="34" charset="-122"/>
              <a:ea typeface="微软雅黑" panose="020B0503020204020204" pitchFamily="34" charset="-122"/>
              <a:cs typeface="+mn-cs"/>
              <a:sym typeface="Microsoft YaHei UI" panose="020B0503020204020204" pitchFamily="34" charset="-122"/>
            </a:endParaRPr>
          </a:p>
        </p:txBody>
      </p:sp>
      <p:sp>
        <p:nvSpPr>
          <p:cNvPr id="19" name="箭头: 上 38">
            <a:extLst>
              <a:ext uri="{FF2B5EF4-FFF2-40B4-BE49-F238E27FC236}">
                <a16:creationId xmlns:a16="http://schemas.microsoft.com/office/drawing/2014/main" id="{A9D0CBB6-DBE1-3C45-A8F5-6AC47AA109A4}"/>
              </a:ext>
            </a:extLst>
          </p:cNvPr>
          <p:cNvSpPr/>
          <p:nvPr/>
        </p:nvSpPr>
        <p:spPr>
          <a:xfrm rot="10800000" flipV="1">
            <a:off x="11453879" y="3437704"/>
            <a:ext cx="204321" cy="300943"/>
          </a:xfrm>
          <a:prstGeom prst="upArrow">
            <a:avLst/>
          </a:prstGeom>
          <a:solidFill>
            <a:srgbClr val="49711E"/>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Microsoft YaHei UI" panose="020B0503020204020204" pitchFamily="34" charset="-122"/>
              <a:ea typeface="微软雅黑" panose="020B0503020204020204" pitchFamily="34" charset="-122"/>
              <a:cs typeface="+mn-cs"/>
              <a:sym typeface="Microsoft YaHei UI" panose="020B0503020204020204" pitchFamily="34" charset="-122"/>
            </a:endParaRPr>
          </a:p>
        </p:txBody>
      </p:sp>
      <p:sp>
        <p:nvSpPr>
          <p:cNvPr id="20" name="箭头: 上 49">
            <a:extLst>
              <a:ext uri="{FF2B5EF4-FFF2-40B4-BE49-F238E27FC236}">
                <a16:creationId xmlns:a16="http://schemas.microsoft.com/office/drawing/2014/main" id="{97612AB0-E9C0-2040-A94B-783217D13C2C}"/>
              </a:ext>
            </a:extLst>
          </p:cNvPr>
          <p:cNvSpPr/>
          <p:nvPr/>
        </p:nvSpPr>
        <p:spPr>
          <a:xfrm rot="10800000" flipV="1">
            <a:off x="11456997" y="5687911"/>
            <a:ext cx="204321" cy="300943"/>
          </a:xfrm>
          <a:prstGeom prst="upArrow">
            <a:avLst/>
          </a:prstGeom>
          <a:solidFill>
            <a:srgbClr val="49711E"/>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Microsoft YaHei UI" panose="020B0503020204020204" pitchFamily="34" charset="-122"/>
              <a:ea typeface="微软雅黑" panose="020B0503020204020204" pitchFamily="34" charset="-122"/>
              <a:cs typeface="+mn-cs"/>
              <a:sym typeface="Microsoft YaHei UI" panose="020B0503020204020204" pitchFamily="34" charset="-122"/>
            </a:endParaRPr>
          </a:p>
        </p:txBody>
      </p:sp>
      <p:pic>
        <p:nvPicPr>
          <p:cNvPr id="21" name="图片 3">
            <a:extLst>
              <a:ext uri="{FF2B5EF4-FFF2-40B4-BE49-F238E27FC236}">
                <a16:creationId xmlns:a16="http://schemas.microsoft.com/office/drawing/2014/main" id="{A1AF220E-F0F1-3A46-9633-1E8DD82EDA7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34464" y="3114984"/>
            <a:ext cx="1124079" cy="790665"/>
          </a:xfrm>
          <a:prstGeom prst="rect">
            <a:avLst/>
          </a:prstGeom>
        </p:spPr>
      </p:pic>
      <p:graphicFrame>
        <p:nvGraphicFramePr>
          <p:cNvPr id="29" name="Table 28">
            <a:extLst>
              <a:ext uri="{FF2B5EF4-FFF2-40B4-BE49-F238E27FC236}">
                <a16:creationId xmlns:a16="http://schemas.microsoft.com/office/drawing/2014/main" id="{D4FA1B9E-89C4-5C46-9FC1-36F3F7069264}"/>
              </a:ext>
            </a:extLst>
          </p:cNvPr>
          <p:cNvGraphicFramePr>
            <a:graphicFrameLocks noGrp="1"/>
          </p:cNvGraphicFramePr>
          <p:nvPr>
            <p:extLst/>
          </p:nvPr>
        </p:nvGraphicFramePr>
        <p:xfrm>
          <a:off x="8666700" y="2699378"/>
          <a:ext cx="802013" cy="3694900"/>
        </p:xfrm>
        <a:graphic>
          <a:graphicData uri="http://schemas.openxmlformats.org/drawingml/2006/table">
            <a:tbl>
              <a:tblPr>
                <a:tableStyleId>{EB344D84-9AFB-497E-A393-DC336BA19D2E}</a:tableStyleId>
              </a:tblPr>
              <a:tblGrid>
                <a:gridCol w="802013">
                  <a:extLst>
                    <a:ext uri="{9D8B030D-6E8A-4147-A177-3AD203B41FA5}">
                      <a16:colId xmlns:a16="http://schemas.microsoft.com/office/drawing/2014/main" val="2786358279"/>
                    </a:ext>
                  </a:extLst>
                </a:gridCol>
              </a:tblGrid>
              <a:tr h="738980">
                <a:tc>
                  <a:txBody>
                    <a:bodyPr/>
                    <a:lstStyle/>
                    <a:p>
                      <a:pPr algn="ctr" fontAlgn="ctr"/>
                      <a:r>
                        <a:rPr lang="en-US" altLang="zh-CN" sz="1000" b="0" i="0" u="none" strike="noStrike" kern="1200" dirty="0">
                          <a:solidFill>
                            <a:srgbClr val="C00000"/>
                          </a:solidFill>
                          <a:effectLst/>
                          <a:latin typeface="Microsoft YaHei UI" panose="020B0503020204020204" pitchFamily="34" charset="-122"/>
                          <a:ea typeface="微软雅黑" panose="020B0503020204020204" pitchFamily="34" charset="-122"/>
                          <a:cs typeface="+mn-cs"/>
                          <a:sym typeface="Microsoft YaHei UI" panose="020B0503020204020204" pitchFamily="34" charset="-122"/>
                        </a:rPr>
                        <a:t>-64%</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4071934993"/>
                  </a:ext>
                </a:extLst>
              </a:tr>
              <a:tr h="738980">
                <a:tc>
                  <a:txBody>
                    <a:bodyPr/>
                    <a:lstStyle/>
                    <a:p>
                      <a:pPr algn="ctr" fontAlgn="ctr"/>
                      <a:r>
                        <a:rPr lang="en-US" altLang="zh-CN" sz="1000" b="0" i="0" u="none" strike="noStrike" kern="1200" dirty="0">
                          <a:solidFill>
                            <a:srgbClr val="C00000"/>
                          </a:solidFill>
                          <a:effectLst/>
                          <a:latin typeface="Microsoft YaHei UI" panose="020B0503020204020204" pitchFamily="34" charset="-122"/>
                          <a:ea typeface="微软雅黑" panose="020B0503020204020204" pitchFamily="34" charset="-122"/>
                          <a:cs typeface="+mn-cs"/>
                          <a:sym typeface="Microsoft YaHei UI" panose="020B0503020204020204" pitchFamily="34" charset="-122"/>
                        </a:rPr>
                        <a:t>-43%</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3754295775"/>
                  </a:ext>
                </a:extLst>
              </a:tr>
              <a:tr h="738980">
                <a:tc>
                  <a:txBody>
                    <a:bodyPr/>
                    <a:lstStyle/>
                    <a:p>
                      <a:pPr algn="ctr" fontAlgn="ctr"/>
                      <a:r>
                        <a:rPr lang="en-US" altLang="zh-CN" sz="1000" b="0" i="0" u="none" strike="noStrike" kern="1200" dirty="0">
                          <a:solidFill>
                            <a:srgbClr val="C00000"/>
                          </a:solidFill>
                          <a:effectLst/>
                          <a:latin typeface="Microsoft YaHei UI" panose="020B0503020204020204" pitchFamily="34" charset="-122"/>
                          <a:ea typeface="微软雅黑" panose="020B0503020204020204" pitchFamily="34" charset="-122"/>
                          <a:cs typeface="+mn-cs"/>
                          <a:sym typeface="Microsoft YaHei UI" panose="020B0503020204020204" pitchFamily="34" charset="-122"/>
                        </a:rPr>
                        <a:t>-35%</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2872085659"/>
                  </a:ext>
                </a:extLst>
              </a:tr>
              <a:tr h="738980">
                <a:tc>
                  <a:txBody>
                    <a:bodyPr/>
                    <a:lstStyle/>
                    <a:p>
                      <a:pPr algn="ctr" fontAlgn="ctr"/>
                      <a:r>
                        <a:rPr lang="en-US" altLang="zh-CN" sz="1000" b="0" i="0" u="none" strike="noStrike" kern="1200" dirty="0">
                          <a:solidFill>
                            <a:srgbClr val="C00000"/>
                          </a:solidFill>
                          <a:effectLst/>
                          <a:latin typeface="Microsoft YaHei UI" panose="020B0503020204020204" pitchFamily="34" charset="-122"/>
                          <a:ea typeface="微软雅黑" panose="020B0503020204020204" pitchFamily="34" charset="-122"/>
                          <a:cs typeface="+mn-cs"/>
                          <a:sym typeface="Microsoft YaHei UI" panose="020B0503020204020204" pitchFamily="34" charset="-122"/>
                        </a:rPr>
                        <a:t>-84%</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3853667884"/>
                  </a:ext>
                </a:extLst>
              </a:tr>
              <a:tr h="738980">
                <a:tc>
                  <a:txBody>
                    <a:bodyPr/>
                    <a:lstStyle/>
                    <a:p>
                      <a:pPr algn="ctr" fontAlgn="ctr"/>
                      <a:r>
                        <a:rPr lang="en-US" altLang="zh-CN" sz="1000" b="0" i="0" u="none" strike="noStrike" kern="1200" dirty="0">
                          <a:solidFill>
                            <a:srgbClr val="C00000"/>
                          </a:solidFill>
                          <a:effectLst/>
                          <a:latin typeface="Microsoft YaHei UI" panose="020B0503020204020204" pitchFamily="34" charset="-122"/>
                          <a:ea typeface="微软雅黑" panose="020B0503020204020204" pitchFamily="34" charset="-122"/>
                          <a:cs typeface="+mn-cs"/>
                          <a:sym typeface="Microsoft YaHei UI" panose="020B0503020204020204" pitchFamily="34" charset="-122"/>
                        </a:rPr>
                        <a:t>-90%</a:t>
                      </a:r>
                    </a:p>
                  </a:txBody>
                  <a:tcPr marL="7620" marR="7620" marT="7620" marB="0" anchor="ctr">
                    <a:lnL>
                      <a:noFill/>
                    </a:lnL>
                    <a:lnR>
                      <a:noFill/>
                    </a:lnR>
                    <a:lnT>
                      <a:noFill/>
                    </a:lnT>
                    <a:lnB w="254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51215917"/>
                  </a:ext>
                </a:extLst>
              </a:tr>
            </a:tbl>
          </a:graphicData>
        </a:graphic>
      </p:graphicFrame>
      <p:sp>
        <p:nvSpPr>
          <p:cNvPr id="30" name="TextBox 29">
            <a:extLst>
              <a:ext uri="{FF2B5EF4-FFF2-40B4-BE49-F238E27FC236}">
                <a16:creationId xmlns:a16="http://schemas.microsoft.com/office/drawing/2014/main" id="{12F73D66-9173-CD4A-B163-C99BBEA94DBF}"/>
              </a:ext>
            </a:extLst>
          </p:cNvPr>
          <p:cNvSpPr txBox="1"/>
          <p:nvPr/>
        </p:nvSpPr>
        <p:spPr>
          <a:xfrm>
            <a:off x="6925733" y="-423333"/>
            <a:ext cx="1847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x-none" sz="1800" b="0" i="0" u="none" strike="noStrike" kern="1200" cap="none" spc="0" normalizeH="0" baseline="0" noProof="0" dirty="0">
              <a:ln>
                <a:noFill/>
              </a:ln>
              <a:solidFill>
                <a:srgbClr val="000000"/>
              </a:solidFill>
              <a:effectLst/>
              <a:uLnTx/>
              <a:uFillTx/>
              <a:latin typeface="Microsoft YaHei UI" panose="020B0503020204020204" pitchFamily="34" charset="-122"/>
              <a:ea typeface="微软雅黑" panose="020B0503020204020204" pitchFamily="34" charset="-122"/>
              <a:cs typeface="+mn-cs"/>
              <a:sym typeface="Microsoft YaHei UI" panose="020B0503020204020204" pitchFamily="34" charset="-122"/>
            </a:endParaRPr>
          </a:p>
        </p:txBody>
      </p:sp>
      <p:graphicFrame>
        <p:nvGraphicFramePr>
          <p:cNvPr id="31" name="Table 30">
            <a:extLst>
              <a:ext uri="{FF2B5EF4-FFF2-40B4-BE49-F238E27FC236}">
                <a16:creationId xmlns:a16="http://schemas.microsoft.com/office/drawing/2014/main" id="{926E0929-69B4-AE46-A107-21AB47789EB1}"/>
              </a:ext>
            </a:extLst>
          </p:cNvPr>
          <p:cNvGraphicFramePr>
            <a:graphicFrameLocks noGrp="1"/>
          </p:cNvGraphicFramePr>
          <p:nvPr>
            <p:extLst/>
          </p:nvPr>
        </p:nvGraphicFramePr>
        <p:xfrm>
          <a:off x="9496137" y="2699378"/>
          <a:ext cx="403200" cy="3708000"/>
        </p:xfrm>
        <a:graphic>
          <a:graphicData uri="http://schemas.openxmlformats.org/drawingml/2006/table">
            <a:tbl>
              <a:tblPr>
                <a:tableStyleId>{EB344D84-9AFB-497E-A393-DC336BA19D2E}</a:tableStyleId>
              </a:tblPr>
              <a:tblGrid>
                <a:gridCol w="403200">
                  <a:extLst>
                    <a:ext uri="{9D8B030D-6E8A-4147-A177-3AD203B41FA5}">
                      <a16:colId xmlns:a16="http://schemas.microsoft.com/office/drawing/2014/main" val="366838229"/>
                    </a:ext>
                  </a:extLst>
                </a:gridCol>
              </a:tblGrid>
              <a:tr h="741600">
                <a:tc>
                  <a:txBody>
                    <a:bodyPr/>
                    <a:lstStyle/>
                    <a:p>
                      <a:pPr algn="ctr" fontAlgn="ctr"/>
                      <a:r>
                        <a:rPr lang="en-US" altLang="zh-CN" sz="1000" b="0" i="0" u="none" strike="noStrike" kern="1200" dirty="0">
                          <a:solidFill>
                            <a:srgbClr val="C00000"/>
                          </a:solidFill>
                          <a:effectLst/>
                          <a:latin typeface="Microsoft YaHei UI" panose="020B0503020204020204" pitchFamily="34" charset="-122"/>
                          <a:ea typeface="微软雅黑" panose="020B0503020204020204" pitchFamily="34" charset="-122"/>
                          <a:cs typeface="+mn-cs"/>
                          <a:sym typeface="Microsoft YaHei UI" panose="020B0503020204020204" pitchFamily="34" charset="-122"/>
                        </a:rPr>
                        <a:t>-7%</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2260035578"/>
                  </a:ext>
                </a:extLst>
              </a:tr>
              <a:tr h="741600">
                <a:tc>
                  <a:txBody>
                    <a:bodyPr/>
                    <a:lstStyle/>
                    <a:p>
                      <a:pPr marL="0" algn="ctr" defTabSz="914400" rtl="0" eaLnBrk="1" fontAlgn="ctr" latinLnBrk="0" hangingPunct="1"/>
                      <a:r>
                        <a:rPr lang="en-US" altLang="zh-CN" sz="1000" b="0" i="0" u="none" strike="noStrike" kern="1200" dirty="0">
                          <a:solidFill>
                            <a:srgbClr val="49711E"/>
                          </a:solidFill>
                          <a:effectLst/>
                          <a:latin typeface="Microsoft YaHei UI" panose="020B0503020204020204" pitchFamily="34" charset="-122"/>
                          <a:ea typeface="微软雅黑" panose="020B0503020204020204" pitchFamily="34" charset="-122"/>
                          <a:cs typeface="+mn-cs"/>
                          <a:sym typeface="Microsoft YaHei UI" panose="020B0503020204020204" pitchFamily="34" charset="-122"/>
                        </a:rPr>
                        <a:t>+14%</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2863324621"/>
                  </a:ext>
                </a:extLst>
              </a:tr>
              <a:tr h="741600">
                <a:tc>
                  <a:txBody>
                    <a:bodyPr/>
                    <a:lstStyle/>
                    <a:p>
                      <a:pPr algn="ctr" fontAlgn="ctr"/>
                      <a:r>
                        <a:rPr lang="en-US" altLang="zh-CN" sz="1000" b="0" i="0" u="none" strike="noStrike" kern="1200" dirty="0">
                          <a:solidFill>
                            <a:srgbClr val="49711E"/>
                          </a:solidFill>
                          <a:effectLst/>
                          <a:latin typeface="Microsoft YaHei UI" panose="020B0503020204020204" pitchFamily="34" charset="-122"/>
                          <a:ea typeface="微软雅黑" panose="020B0503020204020204" pitchFamily="34" charset="-122"/>
                          <a:cs typeface="+mn-cs"/>
                          <a:sym typeface="Microsoft YaHei UI" panose="020B0503020204020204" pitchFamily="34" charset="-122"/>
                        </a:rPr>
                        <a:t>+13%</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990857289"/>
                  </a:ext>
                </a:extLst>
              </a:tr>
              <a:tr h="741600">
                <a:tc>
                  <a:txBody>
                    <a:bodyPr/>
                    <a:lstStyle/>
                    <a:p>
                      <a:pPr algn="ctr" fontAlgn="ctr"/>
                      <a:r>
                        <a:rPr lang="en-US" altLang="zh-CN" sz="1000" b="0" i="0" u="none" strike="noStrike" kern="1200" dirty="0">
                          <a:solidFill>
                            <a:srgbClr val="49711E"/>
                          </a:solidFill>
                          <a:effectLst/>
                          <a:latin typeface="Microsoft YaHei UI" panose="020B0503020204020204" pitchFamily="34" charset="-122"/>
                          <a:ea typeface="微软雅黑" panose="020B0503020204020204" pitchFamily="34" charset="-122"/>
                          <a:cs typeface="+mn-cs"/>
                          <a:sym typeface="Microsoft YaHei UI" panose="020B0503020204020204" pitchFamily="34" charset="-122"/>
                        </a:rPr>
                        <a:t>+12%</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000036764"/>
                  </a:ext>
                </a:extLst>
              </a:tr>
              <a:tr h="741600">
                <a:tc>
                  <a:txBody>
                    <a:bodyPr/>
                    <a:lstStyle/>
                    <a:p>
                      <a:pPr algn="ctr" fontAlgn="ctr"/>
                      <a:r>
                        <a:rPr lang="en-US" altLang="zh-CN" sz="1000" b="0" i="0" u="none" strike="noStrike" kern="1200" dirty="0">
                          <a:solidFill>
                            <a:srgbClr val="C00000"/>
                          </a:solidFill>
                          <a:effectLst/>
                          <a:latin typeface="Microsoft YaHei UI" panose="020B0503020204020204" pitchFamily="34" charset="-122"/>
                          <a:ea typeface="微软雅黑" panose="020B0503020204020204" pitchFamily="34" charset="-122"/>
                          <a:cs typeface="+mn-cs"/>
                          <a:sym typeface="Microsoft YaHei UI" panose="020B0503020204020204" pitchFamily="34" charset="-122"/>
                        </a:rPr>
                        <a:t>-6%</a:t>
                      </a:r>
                    </a:p>
                  </a:txBody>
                  <a:tcPr marL="7620" marR="7620" marT="7620" marB="0" anchor="ctr">
                    <a:lnL>
                      <a:noFill/>
                    </a:lnL>
                    <a:lnR>
                      <a:noFill/>
                    </a:lnR>
                    <a:lnT>
                      <a:noFill/>
                    </a:lnT>
                    <a:lnB w="254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150793428"/>
                  </a:ext>
                </a:extLst>
              </a:tr>
            </a:tbl>
          </a:graphicData>
        </a:graphic>
      </p:graphicFrame>
      <p:pic>
        <p:nvPicPr>
          <p:cNvPr id="33" name="图片 32">
            <a:extLst>
              <a:ext uri="{FF2B5EF4-FFF2-40B4-BE49-F238E27FC236}">
                <a16:creationId xmlns:a16="http://schemas.microsoft.com/office/drawing/2014/main" id="{A9036402-BE97-4969-9339-4755B574BCE4}"/>
              </a:ext>
            </a:extLst>
          </p:cNvPr>
          <p:cNvPicPr>
            <a:picLocks noChangeAspect="1"/>
          </p:cNvPicPr>
          <p:nvPr/>
        </p:nvPicPr>
        <p:blipFill>
          <a:blip r:embed="rId5"/>
          <a:stretch>
            <a:fillRect/>
          </a:stretch>
        </p:blipFill>
        <p:spPr>
          <a:xfrm>
            <a:off x="2174991" y="2608372"/>
            <a:ext cx="871857" cy="582513"/>
          </a:xfrm>
          <a:prstGeom prst="rect">
            <a:avLst/>
          </a:prstGeom>
        </p:spPr>
      </p:pic>
      <p:pic>
        <p:nvPicPr>
          <p:cNvPr id="37" name="图片 30">
            <a:extLst>
              <a:ext uri="{FF2B5EF4-FFF2-40B4-BE49-F238E27FC236}">
                <a16:creationId xmlns:a16="http://schemas.microsoft.com/office/drawing/2014/main" id="{699CB0C0-7468-49A3-9ED5-BC72E61B03AE}"/>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foregroundMark x1="37126" y1="29032" x2="37126" y2="29032"/>
                        <a14:foregroundMark x1="34132" y1="29032" x2="34132" y2="29032"/>
                        <a14:foregroundMark x1="34731" y1="27419" x2="34731" y2="27419"/>
                        <a14:foregroundMark x1="33533" y1="27742" x2="33533" y2="27742"/>
                        <a14:foregroundMark x1="17365" y1="58387" x2="17365" y2="58387"/>
                        <a14:foregroundMark x1="27246" y1="37419" x2="27246" y2="37419"/>
                        <a14:foregroundMark x1="73952" y1="27419" x2="73952" y2="27419"/>
                        <a14:foregroundMark x1="67365" y1="27742" x2="67365" y2="27742"/>
                        <a14:foregroundMark x1="67365" y1="26452" x2="67365" y2="26452"/>
                        <a14:foregroundMark x1="83832" y1="41935" x2="83832" y2="41935"/>
                      </a14:backgroundRemoval>
                    </a14:imgEffect>
                  </a14:imgLayer>
                </a14:imgProps>
              </a:ext>
            </a:extLst>
          </a:blip>
          <a:stretch>
            <a:fillRect/>
          </a:stretch>
        </p:blipFill>
        <p:spPr>
          <a:xfrm>
            <a:off x="7782291" y="2464423"/>
            <a:ext cx="919712" cy="853625"/>
          </a:xfrm>
          <a:prstGeom prst="rect">
            <a:avLst/>
          </a:prstGeom>
        </p:spPr>
      </p:pic>
      <p:pic>
        <p:nvPicPr>
          <p:cNvPr id="11" name="图片 10">
            <a:extLst>
              <a:ext uri="{FF2B5EF4-FFF2-40B4-BE49-F238E27FC236}">
                <a16:creationId xmlns:a16="http://schemas.microsoft.com/office/drawing/2014/main" id="{E79091E9-8FEA-4C75-978F-E66AB8B7FF98}"/>
              </a:ext>
            </a:extLst>
          </p:cNvPr>
          <p:cNvPicPr>
            <a:picLocks noChangeAspect="1"/>
          </p:cNvPicPr>
          <p:nvPr/>
        </p:nvPicPr>
        <p:blipFill>
          <a:blip r:embed="rId8"/>
          <a:stretch>
            <a:fillRect/>
          </a:stretch>
        </p:blipFill>
        <p:spPr>
          <a:xfrm>
            <a:off x="7866412" y="5573598"/>
            <a:ext cx="848571" cy="549874"/>
          </a:xfrm>
          <a:prstGeom prst="rect">
            <a:avLst/>
          </a:prstGeom>
        </p:spPr>
      </p:pic>
      <p:pic>
        <p:nvPicPr>
          <p:cNvPr id="10" name="图片 9">
            <a:extLst>
              <a:ext uri="{FF2B5EF4-FFF2-40B4-BE49-F238E27FC236}">
                <a16:creationId xmlns:a16="http://schemas.microsoft.com/office/drawing/2014/main" id="{69A9DD5F-04D1-4C56-9D5C-E844AD109D90}"/>
              </a:ext>
            </a:extLst>
          </p:cNvPr>
          <p:cNvPicPr>
            <a:picLocks noChangeAspect="1"/>
          </p:cNvPicPr>
          <p:nvPr/>
        </p:nvPicPr>
        <p:blipFill>
          <a:blip r:embed="rId9"/>
          <a:stretch>
            <a:fillRect/>
          </a:stretch>
        </p:blipFill>
        <p:spPr>
          <a:xfrm>
            <a:off x="2162028" y="3392600"/>
            <a:ext cx="818098" cy="437319"/>
          </a:xfrm>
          <a:prstGeom prst="rect">
            <a:avLst/>
          </a:prstGeom>
        </p:spPr>
      </p:pic>
      <p:pic>
        <p:nvPicPr>
          <p:cNvPr id="28" name="图片 30">
            <a:extLst>
              <a:ext uri="{FF2B5EF4-FFF2-40B4-BE49-F238E27FC236}">
                <a16:creationId xmlns:a16="http://schemas.microsoft.com/office/drawing/2014/main" id="{116DAC89-89B6-4864-8EC6-1B0597F66D0D}"/>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foregroundMark x1="37126" y1="29032" x2="37126" y2="29032"/>
                        <a14:foregroundMark x1="34132" y1="29032" x2="34132" y2="29032"/>
                        <a14:foregroundMark x1="34731" y1="27419" x2="34731" y2="27419"/>
                        <a14:foregroundMark x1="33533" y1="27742" x2="33533" y2="27742"/>
                        <a14:foregroundMark x1="17365" y1="58387" x2="17365" y2="58387"/>
                        <a14:foregroundMark x1="27246" y1="37419" x2="27246" y2="37419"/>
                        <a14:foregroundMark x1="73952" y1="27419" x2="73952" y2="27419"/>
                        <a14:foregroundMark x1="67365" y1="27742" x2="67365" y2="27742"/>
                        <a14:foregroundMark x1="67365" y1="26452" x2="67365" y2="26452"/>
                        <a14:foregroundMark x1="83832" y1="41935" x2="83832" y2="41935"/>
                      </a14:backgroundRemoval>
                    </a14:imgEffect>
                  </a14:imgLayer>
                </a14:imgProps>
              </a:ext>
            </a:extLst>
          </a:blip>
          <a:stretch>
            <a:fillRect/>
          </a:stretch>
        </p:blipFill>
        <p:spPr>
          <a:xfrm>
            <a:off x="2147664" y="3961311"/>
            <a:ext cx="919712" cy="853625"/>
          </a:xfrm>
          <a:prstGeom prst="rect">
            <a:avLst/>
          </a:prstGeom>
        </p:spPr>
      </p:pic>
      <p:pic>
        <p:nvPicPr>
          <p:cNvPr id="14" name="图片 13">
            <a:extLst>
              <a:ext uri="{FF2B5EF4-FFF2-40B4-BE49-F238E27FC236}">
                <a16:creationId xmlns:a16="http://schemas.microsoft.com/office/drawing/2014/main" id="{470C4BDE-5902-4C10-8976-6D9EF20D39D9}"/>
              </a:ext>
            </a:extLst>
          </p:cNvPr>
          <p:cNvPicPr>
            <a:picLocks noChangeAspect="1"/>
          </p:cNvPicPr>
          <p:nvPr/>
        </p:nvPicPr>
        <p:blipFill>
          <a:blip r:embed="rId10"/>
          <a:stretch>
            <a:fillRect/>
          </a:stretch>
        </p:blipFill>
        <p:spPr>
          <a:xfrm>
            <a:off x="2151039" y="4833710"/>
            <a:ext cx="812485" cy="414041"/>
          </a:xfrm>
          <a:prstGeom prst="rect">
            <a:avLst/>
          </a:prstGeom>
        </p:spPr>
      </p:pic>
      <p:pic>
        <p:nvPicPr>
          <p:cNvPr id="15" name="图片 14">
            <a:extLst>
              <a:ext uri="{FF2B5EF4-FFF2-40B4-BE49-F238E27FC236}">
                <a16:creationId xmlns:a16="http://schemas.microsoft.com/office/drawing/2014/main" id="{7B92B833-B686-4619-ADD6-8CFD1F4BC805}"/>
              </a:ext>
            </a:extLst>
          </p:cNvPr>
          <p:cNvPicPr>
            <a:picLocks noChangeAspect="1"/>
          </p:cNvPicPr>
          <p:nvPr/>
        </p:nvPicPr>
        <p:blipFill>
          <a:blip r:embed="rId11"/>
          <a:stretch>
            <a:fillRect/>
          </a:stretch>
        </p:blipFill>
        <p:spPr>
          <a:xfrm>
            <a:off x="2142650" y="5523728"/>
            <a:ext cx="862224" cy="537714"/>
          </a:xfrm>
          <a:prstGeom prst="rect">
            <a:avLst/>
          </a:prstGeom>
        </p:spPr>
      </p:pic>
      <p:sp>
        <p:nvSpPr>
          <p:cNvPr id="35" name="对话气泡: 矩形 34">
            <a:extLst>
              <a:ext uri="{FF2B5EF4-FFF2-40B4-BE49-F238E27FC236}">
                <a16:creationId xmlns:a16="http://schemas.microsoft.com/office/drawing/2014/main" id="{3C4237F0-FD23-4F99-9583-04971A275620}"/>
              </a:ext>
            </a:extLst>
          </p:cNvPr>
          <p:cNvSpPr/>
          <p:nvPr/>
        </p:nvSpPr>
        <p:spPr>
          <a:xfrm>
            <a:off x="683581" y="1950342"/>
            <a:ext cx="4990815" cy="4443936"/>
          </a:xfrm>
          <a:prstGeom prst="wedgeRectCallout">
            <a:avLst>
              <a:gd name="adj1" fmla="val 22271"/>
              <a:gd name="adj2" fmla="val -11553"/>
            </a:avLst>
          </a:prstGeom>
          <a:solidFill>
            <a:srgbClr val="FDF7EE"/>
          </a:solidFill>
          <a:ln w="9525">
            <a:solidFill>
              <a:schemeClr val="tx2">
                <a:lumMod val="40000"/>
                <a:lumOff val="6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panose="020B0503020204020204" pitchFamily="34" charset="-122"/>
              <a:ea typeface="微软雅黑" panose="020B0503020204020204" pitchFamily="34" charset="-122"/>
              <a:cs typeface="+mn-cs"/>
              <a:sym typeface="Microsoft YaHei UI" panose="020B0503020204020204" pitchFamily="34" charset="-122"/>
            </a:endParaRPr>
          </a:p>
        </p:txBody>
      </p:sp>
      <p:graphicFrame>
        <p:nvGraphicFramePr>
          <p:cNvPr id="36" name="表格 35">
            <a:extLst>
              <a:ext uri="{FF2B5EF4-FFF2-40B4-BE49-F238E27FC236}">
                <a16:creationId xmlns:a16="http://schemas.microsoft.com/office/drawing/2014/main" id="{87F734B0-87AB-417D-825C-257301F0480D}"/>
              </a:ext>
            </a:extLst>
          </p:cNvPr>
          <p:cNvGraphicFramePr>
            <a:graphicFrameLocks noGrp="1"/>
          </p:cNvGraphicFramePr>
          <p:nvPr>
            <p:extLst/>
          </p:nvPr>
        </p:nvGraphicFramePr>
        <p:xfrm>
          <a:off x="922656" y="2262536"/>
          <a:ext cx="4503280" cy="3806564"/>
        </p:xfrm>
        <a:graphic>
          <a:graphicData uri="http://schemas.openxmlformats.org/drawingml/2006/table">
            <a:tbl>
              <a:tblPr>
                <a:tableStyleId>{5C22544A-7EE6-4342-B048-85BDC9FD1C3A}</a:tableStyleId>
              </a:tblPr>
              <a:tblGrid>
                <a:gridCol w="900656">
                  <a:extLst>
                    <a:ext uri="{9D8B030D-6E8A-4147-A177-3AD203B41FA5}">
                      <a16:colId xmlns:a16="http://schemas.microsoft.com/office/drawing/2014/main" val="1383971393"/>
                    </a:ext>
                  </a:extLst>
                </a:gridCol>
                <a:gridCol w="900656">
                  <a:extLst>
                    <a:ext uri="{9D8B030D-6E8A-4147-A177-3AD203B41FA5}">
                      <a16:colId xmlns:a16="http://schemas.microsoft.com/office/drawing/2014/main" val="1161013586"/>
                    </a:ext>
                  </a:extLst>
                </a:gridCol>
                <a:gridCol w="900656">
                  <a:extLst>
                    <a:ext uri="{9D8B030D-6E8A-4147-A177-3AD203B41FA5}">
                      <a16:colId xmlns:a16="http://schemas.microsoft.com/office/drawing/2014/main" val="2034197262"/>
                    </a:ext>
                  </a:extLst>
                </a:gridCol>
                <a:gridCol w="900656">
                  <a:extLst>
                    <a:ext uri="{9D8B030D-6E8A-4147-A177-3AD203B41FA5}">
                      <a16:colId xmlns:a16="http://schemas.microsoft.com/office/drawing/2014/main" val="794868334"/>
                    </a:ext>
                  </a:extLst>
                </a:gridCol>
                <a:gridCol w="900656">
                  <a:extLst>
                    <a:ext uri="{9D8B030D-6E8A-4147-A177-3AD203B41FA5}">
                      <a16:colId xmlns:a16="http://schemas.microsoft.com/office/drawing/2014/main" val="150445963"/>
                    </a:ext>
                  </a:extLst>
                </a:gridCol>
              </a:tblGrid>
              <a:tr h="432000">
                <a:tc gridSpan="5">
                  <a:txBody>
                    <a:bodyPr/>
                    <a:lstStyle/>
                    <a:p>
                      <a:pPr marL="36000" algn="ctr" fontAlgn="ctr"/>
                      <a:r>
                        <a:rPr lang="en-US" altLang="zh-CN" sz="1400" b="1" i="0" u="none" strike="noStrike" dirty="0">
                          <a:solidFill>
                            <a:schemeClr val="tx1">
                              <a:lumMod val="75000"/>
                              <a:lumOff val="25000"/>
                            </a:schemeClr>
                          </a:solidFill>
                          <a:effectLst/>
                          <a:latin typeface="Microsoft YaHei UI" panose="020B0503020204020204" pitchFamily="34" charset="-122"/>
                          <a:ea typeface="微软雅黑" panose="020B0503020204020204" pitchFamily="34" charset="-122"/>
                          <a:sym typeface="Microsoft YaHei UI" panose="020B0503020204020204" pitchFamily="34" charset="-122"/>
                        </a:rPr>
                        <a:t>Top5</a:t>
                      </a:r>
                      <a:r>
                        <a:rPr lang="zh-CN" altLang="en-US" sz="1400" b="1" i="0" u="none" strike="noStrike" dirty="0">
                          <a:solidFill>
                            <a:schemeClr val="tx1">
                              <a:lumMod val="75000"/>
                              <a:lumOff val="25000"/>
                            </a:schemeClr>
                          </a:solidFill>
                          <a:effectLst/>
                          <a:latin typeface="Microsoft YaHei UI" panose="020B0503020204020204" pitchFamily="34" charset="-122"/>
                          <a:ea typeface="微软雅黑" panose="020B0503020204020204" pitchFamily="34" charset="-122"/>
                          <a:sym typeface="Microsoft YaHei UI" panose="020B0503020204020204" pitchFamily="34" charset="-122"/>
                        </a:rPr>
                        <a:t>商品中不同规格组合</a:t>
                      </a:r>
                      <a:r>
                        <a:rPr lang="en-US" altLang="zh-CN" sz="1400" b="1" i="0" u="none" strike="noStrike" dirty="0">
                          <a:solidFill>
                            <a:schemeClr val="tx1">
                              <a:lumMod val="75000"/>
                              <a:lumOff val="25000"/>
                            </a:schemeClr>
                          </a:solidFill>
                          <a:effectLst/>
                          <a:latin typeface="Microsoft YaHei UI" panose="020B0503020204020204" pitchFamily="34" charset="-122"/>
                          <a:ea typeface="微软雅黑" panose="020B0503020204020204" pitchFamily="34" charset="-122"/>
                          <a:sym typeface="Microsoft YaHei UI" panose="020B0503020204020204" pitchFamily="34" charset="-122"/>
                        </a:rPr>
                        <a:t>GMV</a:t>
                      </a:r>
                      <a:r>
                        <a:rPr lang="zh-CN" altLang="en-US" sz="1400" b="1" i="0" u="none" strike="noStrike" dirty="0">
                          <a:solidFill>
                            <a:schemeClr val="tx1">
                              <a:lumMod val="75000"/>
                              <a:lumOff val="25000"/>
                            </a:schemeClr>
                          </a:solidFill>
                          <a:effectLst/>
                          <a:latin typeface="Microsoft YaHei UI" panose="020B0503020204020204" pitchFamily="34" charset="-122"/>
                          <a:ea typeface="微软雅黑" panose="020B0503020204020204" pitchFamily="34" charset="-122"/>
                          <a:sym typeface="Microsoft YaHei UI" panose="020B0503020204020204" pitchFamily="34" charset="-122"/>
                        </a:rPr>
                        <a:t>贡献</a:t>
                      </a:r>
                    </a:p>
                  </a:txBody>
                  <a:tcPr marL="7620" marR="7620" marT="7620" marB="0" anchor="ctr">
                    <a:solidFill>
                      <a:schemeClr val="accent4">
                        <a:lumMod val="40000"/>
                        <a:lumOff val="60000"/>
                      </a:schemeClr>
                    </a:solidFill>
                  </a:tcPr>
                </a:tc>
                <a:tc hMerge="1">
                  <a:txBody>
                    <a:bodyPr/>
                    <a:lstStyle/>
                    <a:p>
                      <a:pPr algn="ctr" fontAlgn="ct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760669396"/>
                  </a:ext>
                </a:extLst>
              </a:tr>
              <a:tr h="432000">
                <a:tc>
                  <a:txBody>
                    <a:bodyPr/>
                    <a:lstStyle/>
                    <a:p>
                      <a:pPr algn="ctr" fontAlgn="b"/>
                      <a:r>
                        <a:rPr lang="zh-CN" altLang="en-US" sz="1200" b="1" i="0" u="none" strike="noStrike" dirty="0">
                          <a:solidFill>
                            <a:srgbClr val="000000"/>
                          </a:solidFill>
                          <a:effectLst/>
                          <a:latin typeface="Microsoft YaHei UI" panose="020B0503020204020204" pitchFamily="34" charset="-122"/>
                          <a:ea typeface="微软雅黑" panose="020B0503020204020204" pitchFamily="34" charset="-122"/>
                          <a:sym typeface="Microsoft YaHei UI" panose="020B0503020204020204" pitchFamily="34" charset="-122"/>
                        </a:rPr>
                        <a:t>规格</a:t>
                      </a:r>
                    </a:p>
                  </a:txBody>
                  <a:tcPr marL="0" marR="0" marT="0" marB="0" anchor="ctr">
                    <a:solidFill>
                      <a:schemeClr val="accent4">
                        <a:lumMod val="20000"/>
                        <a:lumOff val="80000"/>
                      </a:schemeClr>
                    </a:solidFill>
                  </a:tcPr>
                </a:tc>
                <a:tc>
                  <a:txBody>
                    <a:bodyPr/>
                    <a:lstStyle/>
                    <a:p>
                      <a:pPr algn="ctr" fontAlgn="b"/>
                      <a:r>
                        <a:rPr lang="en-US" altLang="zh-CN" sz="1200" b="1" i="0" u="none" strike="noStrike">
                          <a:solidFill>
                            <a:srgbClr val="000000"/>
                          </a:solidFill>
                          <a:effectLst/>
                          <a:latin typeface="Microsoft YaHei UI" panose="020B0503020204020204" pitchFamily="34" charset="-122"/>
                          <a:ea typeface="微软雅黑" panose="020B0503020204020204" pitchFamily="34" charset="-122"/>
                          <a:sym typeface="Microsoft YaHei UI" panose="020B0503020204020204" pitchFamily="34" charset="-122"/>
                        </a:rPr>
                        <a:t>7</a:t>
                      </a:r>
                      <a:r>
                        <a:rPr lang="zh-CN" altLang="en-US" sz="1200" b="1" i="0" u="none" strike="noStrike">
                          <a:solidFill>
                            <a:srgbClr val="000000"/>
                          </a:solidFill>
                          <a:effectLst/>
                          <a:latin typeface="Microsoft YaHei UI" panose="020B0503020204020204" pitchFamily="34" charset="-122"/>
                          <a:ea typeface="微软雅黑" panose="020B0503020204020204" pitchFamily="34" charset="-122"/>
                          <a:sym typeface="Microsoft YaHei UI" panose="020B0503020204020204" pitchFamily="34" charset="-122"/>
                        </a:rPr>
                        <a:t>月</a:t>
                      </a:r>
                    </a:p>
                  </a:txBody>
                  <a:tcPr marL="0" marR="0" marT="0" marB="0" anchor="ctr">
                    <a:solidFill>
                      <a:schemeClr val="accent4">
                        <a:lumMod val="20000"/>
                        <a:lumOff val="80000"/>
                      </a:schemeClr>
                    </a:solidFill>
                  </a:tcPr>
                </a:tc>
                <a:tc>
                  <a:txBody>
                    <a:bodyPr/>
                    <a:lstStyle/>
                    <a:p>
                      <a:pPr algn="ctr" fontAlgn="b"/>
                      <a:r>
                        <a:rPr lang="en-US" altLang="zh-CN" sz="1200" b="1" i="0" u="none" strike="noStrike">
                          <a:solidFill>
                            <a:srgbClr val="000000"/>
                          </a:solidFill>
                          <a:effectLst/>
                          <a:latin typeface="Microsoft YaHei UI" panose="020B0503020204020204" pitchFamily="34" charset="-122"/>
                          <a:ea typeface="微软雅黑" panose="020B0503020204020204" pitchFamily="34" charset="-122"/>
                          <a:sym typeface="Microsoft YaHei UI" panose="020B0503020204020204" pitchFamily="34" charset="-122"/>
                        </a:rPr>
                        <a:t>8</a:t>
                      </a:r>
                      <a:r>
                        <a:rPr lang="zh-CN" altLang="en-US" sz="1200" b="1" i="0" u="none" strike="noStrike">
                          <a:solidFill>
                            <a:srgbClr val="000000"/>
                          </a:solidFill>
                          <a:effectLst/>
                          <a:latin typeface="Microsoft YaHei UI" panose="020B0503020204020204" pitchFamily="34" charset="-122"/>
                          <a:ea typeface="微软雅黑" panose="020B0503020204020204" pitchFamily="34" charset="-122"/>
                          <a:sym typeface="Microsoft YaHei UI" panose="020B0503020204020204" pitchFamily="34" charset="-122"/>
                        </a:rPr>
                        <a:t>月</a:t>
                      </a:r>
                    </a:p>
                  </a:txBody>
                  <a:tcPr marL="0" marR="0" marT="0" marB="0" anchor="ctr">
                    <a:solidFill>
                      <a:schemeClr val="accent4">
                        <a:lumMod val="20000"/>
                        <a:lumOff val="80000"/>
                      </a:schemeClr>
                    </a:solidFill>
                  </a:tcPr>
                </a:tc>
                <a:tc>
                  <a:txBody>
                    <a:bodyPr/>
                    <a:lstStyle/>
                    <a:p>
                      <a:pPr algn="ctr" fontAlgn="b"/>
                      <a:r>
                        <a:rPr lang="en-US" altLang="zh-CN" sz="1200" b="1" i="0" u="none" strike="noStrike" dirty="0">
                          <a:solidFill>
                            <a:srgbClr val="000000"/>
                          </a:solidFill>
                          <a:effectLst/>
                          <a:latin typeface="Microsoft YaHei UI" panose="020B0503020204020204" pitchFamily="34" charset="-122"/>
                          <a:ea typeface="微软雅黑" panose="020B0503020204020204" pitchFamily="34" charset="-122"/>
                          <a:sym typeface="Microsoft YaHei UI" panose="020B0503020204020204" pitchFamily="34" charset="-122"/>
                        </a:rPr>
                        <a:t>9</a:t>
                      </a:r>
                      <a:r>
                        <a:rPr lang="zh-CN" altLang="en-US" sz="1200" b="1" i="0" u="none" strike="noStrike" dirty="0">
                          <a:solidFill>
                            <a:srgbClr val="000000"/>
                          </a:solidFill>
                          <a:effectLst/>
                          <a:latin typeface="Microsoft YaHei UI" panose="020B0503020204020204" pitchFamily="34" charset="-122"/>
                          <a:ea typeface="微软雅黑" panose="020B0503020204020204" pitchFamily="34" charset="-122"/>
                          <a:sym typeface="Microsoft YaHei UI" panose="020B0503020204020204" pitchFamily="34" charset="-122"/>
                        </a:rPr>
                        <a:t>月</a:t>
                      </a:r>
                    </a:p>
                  </a:txBody>
                  <a:tcPr marL="0" marR="0" marT="0" marB="0" anchor="ctr">
                    <a:solidFill>
                      <a:schemeClr val="accent4">
                        <a:lumMod val="20000"/>
                        <a:lumOff val="80000"/>
                      </a:schemeClr>
                    </a:solidFill>
                  </a:tcPr>
                </a:tc>
                <a:tc>
                  <a:txBody>
                    <a:bodyPr/>
                    <a:lstStyle/>
                    <a:p>
                      <a:pPr algn="ctr" fontAlgn="b"/>
                      <a:r>
                        <a:rPr lang="en-US" altLang="zh-CN" sz="1200" b="1" i="0" u="none" strike="noStrike" dirty="0">
                          <a:solidFill>
                            <a:srgbClr val="000000"/>
                          </a:solidFill>
                          <a:effectLst/>
                          <a:latin typeface="Microsoft YaHei UI" panose="020B0503020204020204" pitchFamily="34" charset="-122"/>
                          <a:ea typeface="微软雅黑" panose="020B0503020204020204" pitchFamily="34" charset="-122"/>
                          <a:sym typeface="Microsoft YaHei UI" panose="020B0503020204020204" pitchFamily="34" charset="-122"/>
                        </a:rPr>
                        <a:t>12</a:t>
                      </a:r>
                      <a:r>
                        <a:rPr lang="zh-CN" altLang="en-US" sz="1200" b="1" i="0" u="none" strike="noStrike" dirty="0">
                          <a:solidFill>
                            <a:srgbClr val="000000"/>
                          </a:solidFill>
                          <a:effectLst/>
                          <a:latin typeface="Microsoft YaHei UI" panose="020B0503020204020204" pitchFamily="34" charset="-122"/>
                          <a:ea typeface="微软雅黑" panose="020B0503020204020204" pitchFamily="34" charset="-122"/>
                          <a:sym typeface="Microsoft YaHei UI" panose="020B0503020204020204" pitchFamily="34" charset="-122"/>
                        </a:rPr>
                        <a:t>月</a:t>
                      </a:r>
                    </a:p>
                  </a:txBody>
                  <a:tcPr marL="0" marR="0" marT="0" marB="0" anchor="ctr">
                    <a:solidFill>
                      <a:schemeClr val="accent4">
                        <a:lumMod val="20000"/>
                        <a:lumOff val="80000"/>
                      </a:schemeClr>
                    </a:solidFill>
                  </a:tcPr>
                </a:tc>
                <a:extLst>
                  <a:ext uri="{0D108BD9-81ED-4DB2-BD59-A6C34878D82A}">
                    <a16:rowId xmlns:a16="http://schemas.microsoft.com/office/drawing/2014/main" val="950458534"/>
                  </a:ext>
                </a:extLst>
              </a:tr>
              <a:tr h="563369">
                <a:tc>
                  <a:txBody>
                    <a:bodyPr/>
                    <a:lstStyle/>
                    <a:p>
                      <a:pPr algn="ctr" fontAlgn="ctr"/>
                      <a:r>
                        <a:rPr lang="en-US" altLang="zh-CN" sz="1200" b="1" i="1" u="none" strike="noStrike" dirty="0">
                          <a:solidFill>
                            <a:schemeClr val="bg1">
                              <a:lumMod val="50000"/>
                            </a:schemeClr>
                          </a:solidFill>
                          <a:effectLst/>
                          <a:latin typeface="Microsoft YaHei UI" panose="020B0503020204020204" pitchFamily="34" charset="-122"/>
                          <a:ea typeface="微软雅黑" panose="020B0503020204020204" pitchFamily="34" charset="-122"/>
                          <a:sym typeface="Microsoft YaHei UI" panose="020B0503020204020204" pitchFamily="34" charset="-122"/>
                        </a:rPr>
                        <a:t>TTL</a:t>
                      </a:r>
                      <a:endParaRPr lang="zh-CN" altLang="en-US" sz="1200" b="1" i="1" u="none" strike="noStrike" dirty="0">
                        <a:solidFill>
                          <a:schemeClr val="bg1">
                            <a:lumMod val="50000"/>
                          </a:schemeClr>
                        </a:solidFill>
                        <a:effectLst/>
                        <a:latin typeface="Microsoft YaHei UI" panose="020B0503020204020204" pitchFamily="34" charset="-122"/>
                        <a:ea typeface="微软雅黑" panose="020B0503020204020204" pitchFamily="34" charset="-122"/>
                        <a:sym typeface="Microsoft YaHei UI" panose="020B0503020204020204" pitchFamily="34" charset="-122"/>
                      </a:endParaRPr>
                    </a:p>
                  </a:txBody>
                  <a:tcPr marL="0" marR="0" marT="0" marB="0" anchor="ctr">
                    <a:lnB w="9525" cap="flat" cmpd="sng" algn="ctr">
                      <a:solidFill>
                        <a:schemeClr val="bg1"/>
                      </a:solidFill>
                      <a:prstDash val="solid"/>
                      <a:round/>
                      <a:headEnd type="none" w="med" len="med"/>
                      <a:tailEnd type="none" w="med" len="med"/>
                    </a:lnB>
                    <a:solidFill>
                      <a:schemeClr val="accent4">
                        <a:lumMod val="20000"/>
                        <a:lumOff val="80000"/>
                      </a:schemeClr>
                    </a:solidFill>
                  </a:tcPr>
                </a:tc>
                <a:tc>
                  <a:txBody>
                    <a:bodyPr/>
                    <a:lstStyle/>
                    <a:p>
                      <a:pPr algn="ctr" fontAlgn="b"/>
                      <a:r>
                        <a:rPr lang="en-US" altLang="zh-CN" sz="1200" b="1" i="1" u="none" strike="noStrike" dirty="0">
                          <a:solidFill>
                            <a:schemeClr val="bg1">
                              <a:lumMod val="50000"/>
                            </a:schemeClr>
                          </a:solidFill>
                          <a:effectLst/>
                          <a:latin typeface="Microsoft YaHei UI" panose="020B0503020204020204" pitchFamily="34" charset="-122"/>
                          <a:ea typeface="微软雅黑" panose="020B0503020204020204" pitchFamily="34" charset="-122"/>
                          <a:sym typeface="Microsoft YaHei UI" panose="020B0503020204020204" pitchFamily="34" charset="-122"/>
                        </a:rPr>
                        <a:t>229</a:t>
                      </a:r>
                      <a:r>
                        <a:rPr lang="zh-CN" altLang="en-US" sz="1200" b="1" i="1" u="none" strike="noStrike" dirty="0">
                          <a:solidFill>
                            <a:schemeClr val="bg1">
                              <a:lumMod val="50000"/>
                            </a:schemeClr>
                          </a:solidFill>
                          <a:effectLst/>
                          <a:latin typeface="Microsoft YaHei UI" panose="020B0503020204020204" pitchFamily="34" charset="-122"/>
                          <a:ea typeface="微软雅黑" panose="020B0503020204020204" pitchFamily="34" charset="-122"/>
                          <a:sym typeface="Microsoft YaHei UI" panose="020B0503020204020204" pitchFamily="34" charset="-122"/>
                        </a:rPr>
                        <a:t>万</a:t>
                      </a:r>
                    </a:p>
                  </a:txBody>
                  <a:tcPr marL="0" marR="0" marT="0" marB="0" anchor="ctr">
                    <a:lnR w="9525" cap="flat" cmpd="sng" algn="ctr">
                      <a:solidFill>
                        <a:schemeClr val="accent4">
                          <a:lumMod val="20000"/>
                          <a:lumOff val="80000"/>
                        </a:schemeClr>
                      </a:solidFill>
                      <a:prstDash val="solid"/>
                      <a:round/>
                      <a:headEnd type="none" w="med" len="med"/>
                      <a:tailEnd type="none" w="med" len="med"/>
                    </a:lnR>
                    <a:lnB w="9525" cap="flat" cmpd="sng" algn="ctr">
                      <a:solidFill>
                        <a:schemeClr val="accent4">
                          <a:lumMod val="20000"/>
                          <a:lumOff val="80000"/>
                        </a:schemeClr>
                      </a:solidFill>
                      <a:prstDash val="solid"/>
                      <a:round/>
                      <a:headEnd type="none" w="med" len="med"/>
                      <a:tailEnd type="none" w="med" len="med"/>
                    </a:lnB>
                    <a:solidFill>
                      <a:schemeClr val="bg1"/>
                    </a:solidFill>
                  </a:tcPr>
                </a:tc>
                <a:tc>
                  <a:txBody>
                    <a:bodyPr/>
                    <a:lstStyle/>
                    <a:p>
                      <a:pPr algn="ctr" fontAlgn="b"/>
                      <a:r>
                        <a:rPr lang="en-US" altLang="zh-CN" sz="1200" b="1" i="1" u="none" strike="noStrike" dirty="0">
                          <a:solidFill>
                            <a:schemeClr val="bg1">
                              <a:lumMod val="50000"/>
                            </a:schemeClr>
                          </a:solidFill>
                          <a:effectLst/>
                          <a:latin typeface="Microsoft YaHei UI" panose="020B0503020204020204" pitchFamily="34" charset="-122"/>
                          <a:ea typeface="微软雅黑" panose="020B0503020204020204" pitchFamily="34" charset="-122"/>
                          <a:sym typeface="Microsoft YaHei UI" panose="020B0503020204020204" pitchFamily="34" charset="-122"/>
                        </a:rPr>
                        <a:t>387</a:t>
                      </a:r>
                      <a:r>
                        <a:rPr lang="zh-CN" altLang="en-US" sz="1200" b="1" i="1" u="none" strike="noStrike" dirty="0">
                          <a:solidFill>
                            <a:schemeClr val="bg1">
                              <a:lumMod val="50000"/>
                            </a:schemeClr>
                          </a:solidFill>
                          <a:effectLst/>
                          <a:latin typeface="Microsoft YaHei UI" panose="020B0503020204020204" pitchFamily="34" charset="-122"/>
                          <a:ea typeface="微软雅黑" panose="020B0503020204020204" pitchFamily="34" charset="-122"/>
                          <a:sym typeface="Microsoft YaHei UI" panose="020B0503020204020204" pitchFamily="34" charset="-122"/>
                        </a:rPr>
                        <a:t>万</a:t>
                      </a:r>
                    </a:p>
                  </a:txBody>
                  <a:tcPr marL="0" marR="0" marT="0" marB="0" anchor="ctr">
                    <a:lnL w="9525" cap="flat" cmpd="sng" algn="ctr">
                      <a:solidFill>
                        <a:schemeClr val="accent4">
                          <a:lumMod val="20000"/>
                          <a:lumOff val="80000"/>
                        </a:schemeClr>
                      </a:solidFill>
                      <a:prstDash val="solid"/>
                      <a:round/>
                      <a:headEnd type="none" w="med" len="med"/>
                      <a:tailEnd type="none" w="med" len="med"/>
                    </a:lnL>
                    <a:lnR w="9525" cap="flat" cmpd="sng" algn="ctr">
                      <a:solidFill>
                        <a:schemeClr val="accent4">
                          <a:lumMod val="20000"/>
                          <a:lumOff val="80000"/>
                        </a:schemeClr>
                      </a:solidFill>
                      <a:prstDash val="solid"/>
                      <a:round/>
                      <a:headEnd type="none" w="med" len="med"/>
                      <a:tailEnd type="none" w="med" len="med"/>
                    </a:lnR>
                    <a:lnB w="9525" cap="flat" cmpd="sng" algn="ctr">
                      <a:solidFill>
                        <a:schemeClr val="accent4">
                          <a:lumMod val="20000"/>
                          <a:lumOff val="80000"/>
                        </a:schemeClr>
                      </a:solidFill>
                      <a:prstDash val="solid"/>
                      <a:round/>
                      <a:headEnd type="none" w="med" len="med"/>
                      <a:tailEnd type="none" w="med" len="med"/>
                    </a:lnB>
                    <a:solidFill>
                      <a:schemeClr val="bg1"/>
                    </a:solidFill>
                  </a:tcPr>
                </a:tc>
                <a:tc>
                  <a:txBody>
                    <a:bodyPr/>
                    <a:lstStyle/>
                    <a:p>
                      <a:pPr algn="ctr" fontAlgn="b"/>
                      <a:r>
                        <a:rPr lang="en-US" altLang="zh-CN" sz="1200" b="1" i="1" u="none" strike="noStrike" dirty="0">
                          <a:solidFill>
                            <a:schemeClr val="bg1">
                              <a:lumMod val="50000"/>
                            </a:schemeClr>
                          </a:solidFill>
                          <a:effectLst/>
                          <a:latin typeface="Microsoft YaHei UI" panose="020B0503020204020204" pitchFamily="34" charset="-122"/>
                          <a:ea typeface="微软雅黑" panose="020B0503020204020204" pitchFamily="34" charset="-122"/>
                          <a:sym typeface="Microsoft YaHei UI" panose="020B0503020204020204" pitchFamily="34" charset="-122"/>
                        </a:rPr>
                        <a:t>415</a:t>
                      </a:r>
                      <a:r>
                        <a:rPr lang="zh-CN" altLang="en-US" sz="1200" b="1" i="1" u="none" strike="noStrike" dirty="0">
                          <a:solidFill>
                            <a:schemeClr val="bg1">
                              <a:lumMod val="50000"/>
                            </a:schemeClr>
                          </a:solidFill>
                          <a:effectLst/>
                          <a:latin typeface="Microsoft YaHei UI" panose="020B0503020204020204" pitchFamily="34" charset="-122"/>
                          <a:ea typeface="微软雅黑" panose="020B0503020204020204" pitchFamily="34" charset="-122"/>
                          <a:sym typeface="Microsoft YaHei UI" panose="020B0503020204020204" pitchFamily="34" charset="-122"/>
                        </a:rPr>
                        <a:t>万</a:t>
                      </a:r>
                    </a:p>
                  </a:txBody>
                  <a:tcPr marL="0" marR="0" marT="0" marB="0" anchor="ctr">
                    <a:lnL w="9525" cap="flat" cmpd="sng" algn="ctr">
                      <a:solidFill>
                        <a:schemeClr val="accent4">
                          <a:lumMod val="20000"/>
                          <a:lumOff val="80000"/>
                        </a:schemeClr>
                      </a:solidFill>
                      <a:prstDash val="solid"/>
                      <a:round/>
                      <a:headEnd type="none" w="med" len="med"/>
                      <a:tailEnd type="none" w="med" len="med"/>
                    </a:lnL>
                    <a:lnR w="9525" cap="flat" cmpd="sng" algn="ctr">
                      <a:solidFill>
                        <a:schemeClr val="accent4">
                          <a:lumMod val="20000"/>
                          <a:lumOff val="80000"/>
                        </a:schemeClr>
                      </a:solidFill>
                      <a:prstDash val="solid"/>
                      <a:round/>
                      <a:headEnd type="none" w="med" len="med"/>
                      <a:tailEnd type="none" w="med" len="med"/>
                    </a:lnR>
                    <a:lnB w="9525" cap="flat" cmpd="sng" algn="ctr">
                      <a:solidFill>
                        <a:schemeClr val="accent4">
                          <a:lumMod val="20000"/>
                          <a:lumOff val="80000"/>
                        </a:schemeClr>
                      </a:solidFill>
                      <a:prstDash val="solid"/>
                      <a:round/>
                      <a:headEnd type="none" w="med" len="med"/>
                      <a:tailEnd type="none" w="med" len="med"/>
                    </a:lnB>
                    <a:solidFill>
                      <a:schemeClr val="bg1"/>
                    </a:solidFill>
                  </a:tcPr>
                </a:tc>
                <a:tc>
                  <a:txBody>
                    <a:bodyPr/>
                    <a:lstStyle/>
                    <a:p>
                      <a:pPr algn="ctr" fontAlgn="b"/>
                      <a:r>
                        <a:rPr lang="en-US" altLang="zh-CN" sz="1200" b="1" i="1" u="none" strike="noStrike" dirty="0">
                          <a:solidFill>
                            <a:schemeClr val="bg1">
                              <a:lumMod val="50000"/>
                            </a:schemeClr>
                          </a:solidFill>
                          <a:effectLst/>
                          <a:latin typeface="Microsoft YaHei UI" panose="020B0503020204020204" pitchFamily="34" charset="-122"/>
                          <a:ea typeface="微软雅黑" panose="020B0503020204020204" pitchFamily="34" charset="-122"/>
                          <a:sym typeface="Microsoft YaHei UI" panose="020B0503020204020204" pitchFamily="34" charset="-122"/>
                        </a:rPr>
                        <a:t>269</a:t>
                      </a:r>
                      <a:r>
                        <a:rPr lang="zh-CN" altLang="en-US" sz="1200" b="1" i="1" u="none" strike="noStrike" dirty="0">
                          <a:solidFill>
                            <a:schemeClr val="bg1">
                              <a:lumMod val="50000"/>
                            </a:schemeClr>
                          </a:solidFill>
                          <a:effectLst/>
                          <a:latin typeface="Microsoft YaHei UI" panose="020B0503020204020204" pitchFamily="34" charset="-122"/>
                          <a:ea typeface="微软雅黑" panose="020B0503020204020204" pitchFamily="34" charset="-122"/>
                          <a:sym typeface="Microsoft YaHei UI" panose="020B0503020204020204" pitchFamily="34" charset="-122"/>
                        </a:rPr>
                        <a:t>万</a:t>
                      </a:r>
                    </a:p>
                  </a:txBody>
                  <a:tcPr marL="0" marR="0" marT="0" marB="0" anchor="ctr">
                    <a:lnL w="9525" cap="flat" cmpd="sng" algn="ctr">
                      <a:solidFill>
                        <a:schemeClr val="accent4">
                          <a:lumMod val="20000"/>
                          <a:lumOff val="80000"/>
                        </a:schemeClr>
                      </a:solidFill>
                      <a:prstDash val="solid"/>
                      <a:round/>
                      <a:headEnd type="none" w="med" len="med"/>
                      <a:tailEnd type="none" w="med" len="med"/>
                    </a:lnL>
                    <a:lnR w="9525" cap="flat" cmpd="sng" algn="ctr">
                      <a:solidFill>
                        <a:schemeClr val="accent4">
                          <a:lumMod val="20000"/>
                          <a:lumOff val="80000"/>
                        </a:schemeClr>
                      </a:solidFill>
                      <a:prstDash val="solid"/>
                      <a:round/>
                      <a:headEnd type="none" w="med" len="med"/>
                      <a:tailEnd type="none" w="med" len="med"/>
                    </a:lnR>
                    <a:lnB w="9525" cap="flat" cmpd="sng" algn="ctr">
                      <a:solidFill>
                        <a:schemeClr val="accent4">
                          <a:lumMod val="20000"/>
                          <a:lumOff val="8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77991968"/>
                  </a:ext>
                </a:extLst>
              </a:tr>
              <a:tr h="793065">
                <a:tc>
                  <a:txBody>
                    <a:bodyPr/>
                    <a:lstStyle/>
                    <a:p>
                      <a:pPr algn="ctr" fontAlgn="b"/>
                      <a:r>
                        <a:rPr lang="en-US" altLang="zh-CN" sz="1200" b="1" i="0" u="none" strike="noStrike" dirty="0">
                          <a:solidFill>
                            <a:srgbClr val="000000"/>
                          </a:solidFill>
                          <a:effectLst/>
                          <a:latin typeface="Microsoft YaHei UI" panose="020B0503020204020204" pitchFamily="34" charset="-122"/>
                          <a:ea typeface="微软雅黑" panose="020B0503020204020204" pitchFamily="34" charset="-122"/>
                          <a:sym typeface="Microsoft YaHei UI" panose="020B0503020204020204" pitchFamily="34" charset="-122"/>
                        </a:rPr>
                        <a:t>50</a:t>
                      </a:r>
                      <a:r>
                        <a:rPr lang="zh-CN" altLang="en-US" sz="1200" b="1" i="0" u="none" strike="noStrike" dirty="0">
                          <a:solidFill>
                            <a:srgbClr val="000000"/>
                          </a:solidFill>
                          <a:effectLst/>
                          <a:latin typeface="Microsoft YaHei UI" panose="020B0503020204020204" pitchFamily="34" charset="-122"/>
                          <a:ea typeface="微软雅黑" panose="020B0503020204020204" pitchFamily="34" charset="-122"/>
                          <a:sym typeface="Microsoft YaHei UI" panose="020B0503020204020204" pitchFamily="34" charset="-122"/>
                        </a:rPr>
                        <a:t>颗</a:t>
                      </a:r>
                      <a:endParaRPr lang="en-US" altLang="zh-CN" sz="1200" b="1" i="0" u="none" strike="noStrike" dirty="0">
                        <a:solidFill>
                          <a:srgbClr val="000000"/>
                        </a:solidFill>
                        <a:effectLst/>
                        <a:latin typeface="Microsoft YaHei UI" panose="020B0503020204020204" pitchFamily="34" charset="-122"/>
                        <a:ea typeface="微软雅黑" panose="020B0503020204020204" pitchFamily="34" charset="-122"/>
                        <a:sym typeface="Microsoft YaHei UI" panose="020B0503020204020204" pitchFamily="34" charset="-122"/>
                      </a:endParaRPr>
                    </a:p>
                  </a:txBody>
                  <a:tcPr marL="0" marR="0" marT="0" marB="0" anchor="ctr">
                    <a:lnT w="9525" cap="flat" cmpd="sng" algn="ctr">
                      <a:solidFill>
                        <a:schemeClr val="bg1"/>
                      </a:solidFill>
                      <a:prstDash val="solid"/>
                      <a:round/>
                      <a:headEnd type="none" w="med" len="med"/>
                      <a:tailEnd type="none" w="med" len="med"/>
                    </a:lnT>
                    <a:solidFill>
                      <a:schemeClr val="accent4">
                        <a:lumMod val="20000"/>
                        <a:lumOff val="80000"/>
                      </a:schemeClr>
                    </a:solidFill>
                  </a:tcPr>
                </a:tc>
                <a:tc>
                  <a:txBody>
                    <a:bodyPr/>
                    <a:lstStyle/>
                    <a:p>
                      <a:pPr algn="ctr" fontAlgn="b"/>
                      <a:r>
                        <a:rPr lang="en-US" altLang="zh-CN" sz="1200" b="0" i="0" u="none" strike="noStrike" dirty="0">
                          <a:solidFill>
                            <a:srgbClr val="000000"/>
                          </a:solidFill>
                          <a:effectLst/>
                          <a:latin typeface="Microsoft YaHei UI" panose="020B0503020204020204" pitchFamily="34" charset="-122"/>
                          <a:ea typeface="微软雅黑" panose="020B0503020204020204" pitchFamily="34" charset="-122"/>
                          <a:sym typeface="Microsoft YaHei UI" panose="020B0503020204020204" pitchFamily="34" charset="-122"/>
                        </a:rPr>
                        <a:t>40%</a:t>
                      </a:r>
                    </a:p>
                  </a:txBody>
                  <a:tcPr marL="0" marR="0" marT="0" marB="0" anchor="ctr">
                    <a:lnR w="9525" cap="flat" cmpd="sng" algn="ctr">
                      <a:solidFill>
                        <a:schemeClr val="accent4">
                          <a:lumMod val="20000"/>
                          <a:lumOff val="80000"/>
                        </a:schemeClr>
                      </a:solidFill>
                      <a:prstDash val="solid"/>
                      <a:round/>
                      <a:headEnd type="none" w="med" len="med"/>
                      <a:tailEnd type="none" w="med" len="med"/>
                    </a:lnR>
                    <a:lnT w="9525" cap="flat" cmpd="sng" algn="ctr">
                      <a:solidFill>
                        <a:schemeClr val="accent4">
                          <a:lumMod val="20000"/>
                          <a:lumOff val="80000"/>
                        </a:schemeClr>
                      </a:solidFill>
                      <a:prstDash val="solid"/>
                      <a:round/>
                      <a:headEnd type="none" w="med" len="med"/>
                      <a:tailEnd type="none" w="med" len="med"/>
                    </a:lnT>
                    <a:lnB w="9525" cap="flat" cmpd="sng" algn="ctr">
                      <a:solidFill>
                        <a:schemeClr val="accent4">
                          <a:lumMod val="20000"/>
                          <a:lumOff val="80000"/>
                        </a:schemeClr>
                      </a:solidFill>
                      <a:prstDash val="solid"/>
                      <a:round/>
                      <a:headEnd type="none" w="med" len="med"/>
                      <a:tailEnd type="none" w="med" len="med"/>
                    </a:lnB>
                    <a:solidFill>
                      <a:schemeClr val="bg1"/>
                    </a:solidFill>
                  </a:tcPr>
                </a:tc>
                <a:tc>
                  <a:txBody>
                    <a:bodyPr/>
                    <a:lstStyle/>
                    <a:p>
                      <a:pPr algn="ctr" fontAlgn="b"/>
                      <a:r>
                        <a:rPr lang="en-US" altLang="zh-CN" sz="1200" b="0" i="0" u="none" strike="noStrike" dirty="0">
                          <a:solidFill>
                            <a:srgbClr val="000000"/>
                          </a:solidFill>
                          <a:effectLst/>
                          <a:latin typeface="Microsoft YaHei UI" panose="020B0503020204020204" pitchFamily="34" charset="-122"/>
                          <a:ea typeface="微软雅黑" panose="020B0503020204020204" pitchFamily="34" charset="-122"/>
                          <a:sym typeface="Microsoft YaHei UI" panose="020B0503020204020204" pitchFamily="34" charset="-122"/>
                        </a:rPr>
                        <a:t>28%</a:t>
                      </a:r>
                    </a:p>
                  </a:txBody>
                  <a:tcPr marL="0" marR="0" marT="0" marB="0" anchor="ctr">
                    <a:lnL w="9525" cap="flat" cmpd="sng" algn="ctr">
                      <a:solidFill>
                        <a:schemeClr val="accent4">
                          <a:lumMod val="20000"/>
                          <a:lumOff val="80000"/>
                        </a:schemeClr>
                      </a:solidFill>
                      <a:prstDash val="solid"/>
                      <a:round/>
                      <a:headEnd type="none" w="med" len="med"/>
                      <a:tailEnd type="none" w="med" len="med"/>
                    </a:lnL>
                    <a:lnR w="9525" cap="flat" cmpd="sng" algn="ctr">
                      <a:solidFill>
                        <a:schemeClr val="accent4">
                          <a:lumMod val="20000"/>
                          <a:lumOff val="80000"/>
                        </a:schemeClr>
                      </a:solidFill>
                      <a:prstDash val="solid"/>
                      <a:round/>
                      <a:headEnd type="none" w="med" len="med"/>
                      <a:tailEnd type="none" w="med" len="med"/>
                    </a:lnR>
                    <a:lnT w="9525" cap="flat" cmpd="sng" algn="ctr">
                      <a:solidFill>
                        <a:schemeClr val="accent4">
                          <a:lumMod val="20000"/>
                          <a:lumOff val="80000"/>
                        </a:schemeClr>
                      </a:solidFill>
                      <a:prstDash val="solid"/>
                      <a:round/>
                      <a:headEnd type="none" w="med" len="med"/>
                      <a:tailEnd type="none" w="med" len="med"/>
                    </a:lnT>
                    <a:lnB w="9525" cap="flat" cmpd="sng" algn="ctr">
                      <a:solidFill>
                        <a:schemeClr val="accent4">
                          <a:lumMod val="20000"/>
                          <a:lumOff val="80000"/>
                        </a:schemeClr>
                      </a:solidFill>
                      <a:prstDash val="solid"/>
                      <a:round/>
                      <a:headEnd type="none" w="med" len="med"/>
                      <a:tailEnd type="none" w="med" len="med"/>
                    </a:lnB>
                    <a:solidFill>
                      <a:schemeClr val="bg1"/>
                    </a:solidFill>
                  </a:tcPr>
                </a:tc>
                <a:tc>
                  <a:txBody>
                    <a:bodyPr/>
                    <a:lstStyle/>
                    <a:p>
                      <a:pPr algn="ctr" fontAlgn="b"/>
                      <a:r>
                        <a:rPr lang="en-US" altLang="zh-CN" sz="1200" b="0" i="0" u="none" strike="noStrike" dirty="0">
                          <a:solidFill>
                            <a:srgbClr val="000000"/>
                          </a:solidFill>
                          <a:effectLst/>
                          <a:latin typeface="Microsoft YaHei UI" panose="020B0503020204020204" pitchFamily="34" charset="-122"/>
                          <a:ea typeface="微软雅黑" panose="020B0503020204020204" pitchFamily="34" charset="-122"/>
                          <a:sym typeface="Microsoft YaHei UI" panose="020B0503020204020204" pitchFamily="34" charset="-122"/>
                        </a:rPr>
                        <a:t>27%</a:t>
                      </a:r>
                    </a:p>
                  </a:txBody>
                  <a:tcPr marL="0" marR="0" marT="0" marB="0" anchor="ctr">
                    <a:lnL w="9525" cap="flat" cmpd="sng" algn="ctr">
                      <a:solidFill>
                        <a:schemeClr val="accent4">
                          <a:lumMod val="20000"/>
                          <a:lumOff val="80000"/>
                        </a:schemeClr>
                      </a:solidFill>
                      <a:prstDash val="solid"/>
                      <a:round/>
                      <a:headEnd type="none" w="med" len="med"/>
                      <a:tailEnd type="none" w="med" len="med"/>
                    </a:lnL>
                    <a:lnR w="9525" cap="flat" cmpd="sng" algn="ctr">
                      <a:solidFill>
                        <a:schemeClr val="accent4">
                          <a:lumMod val="20000"/>
                          <a:lumOff val="80000"/>
                        </a:schemeClr>
                      </a:solidFill>
                      <a:prstDash val="solid"/>
                      <a:round/>
                      <a:headEnd type="none" w="med" len="med"/>
                      <a:tailEnd type="none" w="med" len="med"/>
                    </a:lnR>
                    <a:lnT w="9525" cap="flat" cmpd="sng" algn="ctr">
                      <a:solidFill>
                        <a:schemeClr val="accent4">
                          <a:lumMod val="20000"/>
                          <a:lumOff val="80000"/>
                        </a:schemeClr>
                      </a:solidFill>
                      <a:prstDash val="solid"/>
                      <a:round/>
                      <a:headEnd type="none" w="med" len="med"/>
                      <a:tailEnd type="none" w="med" len="med"/>
                    </a:lnT>
                    <a:lnB w="9525" cap="flat" cmpd="sng" algn="ctr">
                      <a:solidFill>
                        <a:schemeClr val="accent4">
                          <a:lumMod val="20000"/>
                          <a:lumOff val="80000"/>
                        </a:schemeClr>
                      </a:solidFill>
                      <a:prstDash val="solid"/>
                      <a:round/>
                      <a:headEnd type="none" w="med" len="med"/>
                      <a:tailEnd type="none" w="med" len="med"/>
                    </a:lnB>
                    <a:solidFill>
                      <a:schemeClr val="bg1"/>
                    </a:solidFill>
                  </a:tcPr>
                </a:tc>
                <a:tc>
                  <a:txBody>
                    <a:bodyPr/>
                    <a:lstStyle/>
                    <a:p>
                      <a:pPr algn="ctr" fontAlgn="b"/>
                      <a:r>
                        <a:rPr lang="en-US" altLang="zh-CN" sz="1200" b="1" i="0" u="none" strike="noStrike" dirty="0">
                          <a:solidFill>
                            <a:schemeClr val="accent6"/>
                          </a:solidFill>
                          <a:effectLst/>
                          <a:latin typeface="Microsoft YaHei UI" panose="020B0503020204020204" pitchFamily="34" charset="-122"/>
                          <a:ea typeface="微软雅黑" panose="020B0503020204020204" pitchFamily="34" charset="-122"/>
                          <a:sym typeface="Microsoft YaHei UI" panose="020B0503020204020204" pitchFamily="34" charset="-122"/>
                        </a:rPr>
                        <a:t>50%</a:t>
                      </a:r>
                    </a:p>
                  </a:txBody>
                  <a:tcPr marL="0" marR="0" marT="0" marB="0" anchor="ctr">
                    <a:lnL w="9525" cap="flat" cmpd="sng" algn="ctr">
                      <a:solidFill>
                        <a:schemeClr val="accent4">
                          <a:lumMod val="20000"/>
                          <a:lumOff val="80000"/>
                        </a:schemeClr>
                      </a:solidFill>
                      <a:prstDash val="solid"/>
                      <a:round/>
                      <a:headEnd type="none" w="med" len="med"/>
                      <a:tailEnd type="none" w="med" len="med"/>
                    </a:lnL>
                    <a:lnR w="9525" cap="flat" cmpd="sng" algn="ctr">
                      <a:solidFill>
                        <a:schemeClr val="accent4">
                          <a:lumMod val="20000"/>
                          <a:lumOff val="80000"/>
                        </a:schemeClr>
                      </a:solidFill>
                      <a:prstDash val="solid"/>
                      <a:round/>
                      <a:headEnd type="none" w="med" len="med"/>
                      <a:tailEnd type="none" w="med" len="med"/>
                    </a:lnR>
                    <a:lnT w="9525" cap="flat" cmpd="sng" algn="ctr">
                      <a:solidFill>
                        <a:schemeClr val="accent4">
                          <a:lumMod val="20000"/>
                          <a:lumOff val="80000"/>
                        </a:schemeClr>
                      </a:solidFill>
                      <a:prstDash val="solid"/>
                      <a:round/>
                      <a:headEnd type="none" w="med" len="med"/>
                      <a:tailEnd type="none" w="med" len="med"/>
                    </a:lnT>
                    <a:lnB w="9525" cap="flat" cmpd="sng" algn="ctr">
                      <a:solidFill>
                        <a:schemeClr val="accent4">
                          <a:lumMod val="20000"/>
                          <a:lumOff val="8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644686864"/>
                  </a:ext>
                </a:extLst>
              </a:tr>
              <a:tr h="793065">
                <a:tc>
                  <a:txBody>
                    <a:bodyPr/>
                    <a:lstStyle/>
                    <a:p>
                      <a:pPr algn="ctr" fontAlgn="b"/>
                      <a:r>
                        <a:rPr lang="en-US" altLang="zh-CN" sz="1200" b="1" i="0" u="none" strike="noStrike" dirty="0">
                          <a:solidFill>
                            <a:srgbClr val="000000"/>
                          </a:solidFill>
                          <a:effectLst/>
                          <a:latin typeface="Microsoft YaHei UI" panose="020B0503020204020204" pitchFamily="34" charset="-122"/>
                          <a:ea typeface="微软雅黑" panose="020B0503020204020204" pitchFamily="34" charset="-122"/>
                          <a:sym typeface="Microsoft YaHei UI" panose="020B0503020204020204" pitchFamily="34" charset="-122"/>
                        </a:rPr>
                        <a:t>100</a:t>
                      </a:r>
                      <a:r>
                        <a:rPr lang="zh-CN" altLang="en-US" sz="1200" b="1" i="0" u="none" strike="noStrike" dirty="0">
                          <a:solidFill>
                            <a:srgbClr val="000000"/>
                          </a:solidFill>
                          <a:effectLst/>
                          <a:latin typeface="Microsoft YaHei UI" panose="020B0503020204020204" pitchFamily="34" charset="-122"/>
                          <a:ea typeface="微软雅黑" panose="020B0503020204020204" pitchFamily="34" charset="-122"/>
                          <a:sym typeface="Microsoft YaHei UI" panose="020B0503020204020204" pitchFamily="34" charset="-122"/>
                        </a:rPr>
                        <a:t>颗</a:t>
                      </a:r>
                      <a:endParaRPr lang="en-US" altLang="zh-CN" sz="1200" b="1" i="0" u="none" strike="noStrike" dirty="0">
                        <a:solidFill>
                          <a:srgbClr val="000000"/>
                        </a:solidFill>
                        <a:effectLst/>
                        <a:latin typeface="Microsoft YaHei UI" panose="020B0503020204020204" pitchFamily="34" charset="-122"/>
                        <a:ea typeface="微软雅黑" panose="020B0503020204020204" pitchFamily="34" charset="-122"/>
                        <a:sym typeface="Microsoft YaHei UI" panose="020B0503020204020204" pitchFamily="34" charset="-122"/>
                      </a:endParaRPr>
                    </a:p>
                  </a:txBody>
                  <a:tcPr marL="0" marR="0" marT="0" marB="0" anchor="ctr">
                    <a:solidFill>
                      <a:schemeClr val="accent4">
                        <a:lumMod val="20000"/>
                        <a:lumOff val="80000"/>
                      </a:schemeClr>
                    </a:solidFill>
                  </a:tcPr>
                </a:tc>
                <a:tc>
                  <a:txBody>
                    <a:bodyPr/>
                    <a:lstStyle/>
                    <a:p>
                      <a:pPr algn="ctr" fontAlgn="b"/>
                      <a:r>
                        <a:rPr lang="en-US" altLang="zh-CN" sz="1200" b="0" i="0" u="none" strike="noStrike">
                          <a:solidFill>
                            <a:srgbClr val="000000"/>
                          </a:solidFill>
                          <a:effectLst/>
                          <a:latin typeface="Microsoft YaHei UI" panose="020B0503020204020204" pitchFamily="34" charset="-122"/>
                          <a:ea typeface="微软雅黑" panose="020B0503020204020204" pitchFamily="34" charset="-122"/>
                          <a:sym typeface="Microsoft YaHei UI" panose="020B0503020204020204" pitchFamily="34" charset="-122"/>
                        </a:rPr>
                        <a:t>33%</a:t>
                      </a:r>
                    </a:p>
                  </a:txBody>
                  <a:tcPr marL="0" marR="0" marT="0" marB="0" anchor="ctr">
                    <a:lnR w="9525" cap="flat" cmpd="sng" algn="ctr">
                      <a:solidFill>
                        <a:schemeClr val="accent4">
                          <a:lumMod val="20000"/>
                          <a:lumOff val="80000"/>
                        </a:schemeClr>
                      </a:solidFill>
                      <a:prstDash val="solid"/>
                      <a:round/>
                      <a:headEnd type="none" w="med" len="med"/>
                      <a:tailEnd type="none" w="med" len="med"/>
                    </a:lnR>
                    <a:lnT w="9525" cap="flat" cmpd="sng" algn="ctr">
                      <a:solidFill>
                        <a:schemeClr val="accent4">
                          <a:lumMod val="20000"/>
                          <a:lumOff val="80000"/>
                        </a:schemeClr>
                      </a:solidFill>
                      <a:prstDash val="solid"/>
                      <a:round/>
                      <a:headEnd type="none" w="med" len="med"/>
                      <a:tailEnd type="none" w="med" len="med"/>
                    </a:lnT>
                    <a:lnB w="9525" cap="flat" cmpd="sng" algn="ctr">
                      <a:solidFill>
                        <a:schemeClr val="accent4">
                          <a:lumMod val="20000"/>
                          <a:lumOff val="80000"/>
                        </a:schemeClr>
                      </a:solidFill>
                      <a:prstDash val="solid"/>
                      <a:round/>
                      <a:headEnd type="none" w="med" len="med"/>
                      <a:tailEnd type="none" w="med" len="med"/>
                    </a:lnB>
                    <a:solidFill>
                      <a:schemeClr val="bg1"/>
                    </a:solidFill>
                  </a:tcPr>
                </a:tc>
                <a:tc>
                  <a:txBody>
                    <a:bodyPr/>
                    <a:lstStyle/>
                    <a:p>
                      <a:pPr algn="ctr" fontAlgn="b"/>
                      <a:r>
                        <a:rPr lang="en-US" altLang="zh-CN" sz="1200" b="0" i="0" u="none" strike="noStrike" dirty="0">
                          <a:solidFill>
                            <a:srgbClr val="000000"/>
                          </a:solidFill>
                          <a:effectLst/>
                          <a:latin typeface="Microsoft YaHei UI" panose="020B0503020204020204" pitchFamily="34" charset="-122"/>
                          <a:ea typeface="微软雅黑" panose="020B0503020204020204" pitchFamily="34" charset="-122"/>
                          <a:sym typeface="Microsoft YaHei UI" panose="020B0503020204020204" pitchFamily="34" charset="-122"/>
                        </a:rPr>
                        <a:t>38%</a:t>
                      </a:r>
                    </a:p>
                  </a:txBody>
                  <a:tcPr marL="0" marR="0" marT="0" marB="0" anchor="ctr">
                    <a:lnL w="9525" cap="flat" cmpd="sng" algn="ctr">
                      <a:solidFill>
                        <a:schemeClr val="accent4">
                          <a:lumMod val="20000"/>
                          <a:lumOff val="80000"/>
                        </a:schemeClr>
                      </a:solidFill>
                      <a:prstDash val="solid"/>
                      <a:round/>
                      <a:headEnd type="none" w="med" len="med"/>
                      <a:tailEnd type="none" w="med" len="med"/>
                    </a:lnL>
                    <a:lnR w="9525" cap="flat" cmpd="sng" algn="ctr">
                      <a:solidFill>
                        <a:schemeClr val="accent4">
                          <a:lumMod val="20000"/>
                          <a:lumOff val="80000"/>
                        </a:schemeClr>
                      </a:solidFill>
                      <a:prstDash val="solid"/>
                      <a:round/>
                      <a:headEnd type="none" w="med" len="med"/>
                      <a:tailEnd type="none" w="med" len="med"/>
                    </a:lnR>
                    <a:lnT w="9525" cap="flat" cmpd="sng" algn="ctr">
                      <a:solidFill>
                        <a:schemeClr val="accent4">
                          <a:lumMod val="20000"/>
                          <a:lumOff val="80000"/>
                        </a:schemeClr>
                      </a:solidFill>
                      <a:prstDash val="solid"/>
                      <a:round/>
                      <a:headEnd type="none" w="med" len="med"/>
                      <a:tailEnd type="none" w="med" len="med"/>
                    </a:lnT>
                    <a:lnB w="9525" cap="flat" cmpd="sng" algn="ctr">
                      <a:solidFill>
                        <a:schemeClr val="accent4">
                          <a:lumMod val="20000"/>
                          <a:lumOff val="80000"/>
                        </a:schemeClr>
                      </a:solidFill>
                      <a:prstDash val="solid"/>
                      <a:round/>
                      <a:headEnd type="none" w="med" len="med"/>
                      <a:tailEnd type="none" w="med" len="med"/>
                    </a:lnB>
                    <a:solidFill>
                      <a:schemeClr val="bg1"/>
                    </a:solidFill>
                  </a:tcPr>
                </a:tc>
                <a:tc>
                  <a:txBody>
                    <a:bodyPr/>
                    <a:lstStyle/>
                    <a:p>
                      <a:pPr algn="ctr" fontAlgn="b"/>
                      <a:r>
                        <a:rPr lang="en-US" altLang="zh-CN" sz="1200" b="0" i="0" u="none" strike="noStrike" dirty="0">
                          <a:solidFill>
                            <a:srgbClr val="000000"/>
                          </a:solidFill>
                          <a:effectLst/>
                          <a:latin typeface="Microsoft YaHei UI" panose="020B0503020204020204" pitchFamily="34" charset="-122"/>
                          <a:ea typeface="微软雅黑" panose="020B0503020204020204" pitchFamily="34" charset="-122"/>
                          <a:sym typeface="Microsoft YaHei UI" panose="020B0503020204020204" pitchFamily="34" charset="-122"/>
                        </a:rPr>
                        <a:t>40%</a:t>
                      </a:r>
                    </a:p>
                  </a:txBody>
                  <a:tcPr marL="0" marR="0" marT="0" marB="0" anchor="ctr">
                    <a:lnL w="9525" cap="flat" cmpd="sng" algn="ctr">
                      <a:solidFill>
                        <a:schemeClr val="accent4">
                          <a:lumMod val="20000"/>
                          <a:lumOff val="80000"/>
                        </a:schemeClr>
                      </a:solidFill>
                      <a:prstDash val="solid"/>
                      <a:round/>
                      <a:headEnd type="none" w="med" len="med"/>
                      <a:tailEnd type="none" w="med" len="med"/>
                    </a:lnL>
                    <a:lnR w="9525" cap="flat" cmpd="sng" algn="ctr">
                      <a:solidFill>
                        <a:schemeClr val="accent4">
                          <a:lumMod val="20000"/>
                          <a:lumOff val="80000"/>
                        </a:schemeClr>
                      </a:solidFill>
                      <a:prstDash val="solid"/>
                      <a:round/>
                      <a:headEnd type="none" w="med" len="med"/>
                      <a:tailEnd type="none" w="med" len="med"/>
                    </a:lnR>
                    <a:lnT w="9525" cap="flat" cmpd="sng" algn="ctr">
                      <a:solidFill>
                        <a:schemeClr val="accent4">
                          <a:lumMod val="20000"/>
                          <a:lumOff val="80000"/>
                        </a:schemeClr>
                      </a:solidFill>
                      <a:prstDash val="solid"/>
                      <a:round/>
                      <a:headEnd type="none" w="med" len="med"/>
                      <a:tailEnd type="none" w="med" len="med"/>
                    </a:lnT>
                    <a:lnB w="9525" cap="flat" cmpd="sng" algn="ctr">
                      <a:solidFill>
                        <a:schemeClr val="accent4">
                          <a:lumMod val="20000"/>
                          <a:lumOff val="80000"/>
                        </a:schemeClr>
                      </a:solidFill>
                      <a:prstDash val="solid"/>
                      <a:round/>
                      <a:headEnd type="none" w="med" len="med"/>
                      <a:tailEnd type="none" w="med" len="med"/>
                    </a:lnB>
                    <a:solidFill>
                      <a:schemeClr val="bg1"/>
                    </a:solidFill>
                  </a:tcPr>
                </a:tc>
                <a:tc>
                  <a:txBody>
                    <a:bodyPr/>
                    <a:lstStyle/>
                    <a:p>
                      <a:pPr algn="ctr" fontAlgn="b"/>
                      <a:r>
                        <a:rPr lang="en-US" altLang="zh-CN" sz="1200" b="0" i="0" u="none" strike="noStrike" dirty="0">
                          <a:solidFill>
                            <a:srgbClr val="000000"/>
                          </a:solidFill>
                          <a:effectLst/>
                          <a:latin typeface="Microsoft YaHei UI" panose="020B0503020204020204" pitchFamily="34" charset="-122"/>
                          <a:ea typeface="微软雅黑" panose="020B0503020204020204" pitchFamily="34" charset="-122"/>
                          <a:sym typeface="Microsoft YaHei UI" panose="020B0503020204020204" pitchFamily="34" charset="-122"/>
                        </a:rPr>
                        <a:t>33%</a:t>
                      </a:r>
                    </a:p>
                  </a:txBody>
                  <a:tcPr marL="0" marR="0" marT="0" marB="0" anchor="ctr">
                    <a:lnL w="9525" cap="flat" cmpd="sng" algn="ctr">
                      <a:solidFill>
                        <a:schemeClr val="accent4">
                          <a:lumMod val="20000"/>
                          <a:lumOff val="80000"/>
                        </a:schemeClr>
                      </a:solidFill>
                      <a:prstDash val="solid"/>
                      <a:round/>
                      <a:headEnd type="none" w="med" len="med"/>
                      <a:tailEnd type="none" w="med" len="med"/>
                    </a:lnL>
                    <a:lnR w="9525" cap="flat" cmpd="sng" algn="ctr">
                      <a:solidFill>
                        <a:schemeClr val="accent4">
                          <a:lumMod val="20000"/>
                          <a:lumOff val="80000"/>
                        </a:schemeClr>
                      </a:solidFill>
                      <a:prstDash val="solid"/>
                      <a:round/>
                      <a:headEnd type="none" w="med" len="med"/>
                      <a:tailEnd type="none" w="med" len="med"/>
                    </a:lnR>
                    <a:lnT w="9525" cap="flat" cmpd="sng" algn="ctr">
                      <a:solidFill>
                        <a:schemeClr val="accent4">
                          <a:lumMod val="20000"/>
                          <a:lumOff val="80000"/>
                        </a:schemeClr>
                      </a:solidFill>
                      <a:prstDash val="solid"/>
                      <a:round/>
                      <a:headEnd type="none" w="med" len="med"/>
                      <a:tailEnd type="none" w="med" len="med"/>
                    </a:lnT>
                    <a:lnB w="9525" cap="flat" cmpd="sng" algn="ctr">
                      <a:solidFill>
                        <a:schemeClr val="accent4">
                          <a:lumMod val="20000"/>
                          <a:lumOff val="8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366487888"/>
                  </a:ext>
                </a:extLst>
              </a:tr>
              <a:tr h="793065">
                <a:tc>
                  <a:txBody>
                    <a:bodyPr/>
                    <a:lstStyle/>
                    <a:p>
                      <a:pPr algn="ctr" fontAlgn="b"/>
                      <a:r>
                        <a:rPr lang="en-US" altLang="zh-CN" sz="1200" b="1" i="0" u="none" strike="noStrike" dirty="0">
                          <a:solidFill>
                            <a:srgbClr val="000000"/>
                          </a:solidFill>
                          <a:effectLst/>
                          <a:latin typeface="Microsoft YaHei UI" panose="020B0503020204020204" pitchFamily="34" charset="-122"/>
                          <a:ea typeface="微软雅黑" panose="020B0503020204020204" pitchFamily="34" charset="-122"/>
                          <a:sym typeface="Microsoft YaHei UI" panose="020B0503020204020204" pitchFamily="34" charset="-122"/>
                        </a:rPr>
                        <a:t>150</a:t>
                      </a:r>
                      <a:r>
                        <a:rPr lang="zh-CN" altLang="en-US" sz="1200" b="1" i="0" u="none" strike="noStrike" dirty="0">
                          <a:solidFill>
                            <a:srgbClr val="000000"/>
                          </a:solidFill>
                          <a:effectLst/>
                          <a:latin typeface="Microsoft YaHei UI" panose="020B0503020204020204" pitchFamily="34" charset="-122"/>
                          <a:ea typeface="微软雅黑" panose="020B0503020204020204" pitchFamily="34" charset="-122"/>
                          <a:sym typeface="Microsoft YaHei UI" panose="020B0503020204020204" pitchFamily="34" charset="-122"/>
                        </a:rPr>
                        <a:t>颗</a:t>
                      </a:r>
                      <a:endParaRPr lang="en-US" altLang="zh-CN" sz="1200" b="1" i="0" u="none" strike="noStrike" dirty="0">
                        <a:solidFill>
                          <a:srgbClr val="000000"/>
                        </a:solidFill>
                        <a:effectLst/>
                        <a:latin typeface="Microsoft YaHei UI" panose="020B0503020204020204" pitchFamily="34" charset="-122"/>
                        <a:ea typeface="微软雅黑" panose="020B0503020204020204" pitchFamily="34" charset="-122"/>
                        <a:sym typeface="Microsoft YaHei UI" panose="020B0503020204020204" pitchFamily="34" charset="-122"/>
                      </a:endParaRPr>
                    </a:p>
                  </a:txBody>
                  <a:tcPr marL="0" marR="0" marT="0" marB="0" anchor="ctr">
                    <a:solidFill>
                      <a:schemeClr val="accent4">
                        <a:lumMod val="20000"/>
                        <a:lumOff val="80000"/>
                      </a:schemeClr>
                    </a:solidFill>
                  </a:tcPr>
                </a:tc>
                <a:tc>
                  <a:txBody>
                    <a:bodyPr/>
                    <a:lstStyle/>
                    <a:p>
                      <a:pPr algn="ctr" fontAlgn="b"/>
                      <a:r>
                        <a:rPr lang="en-US" altLang="zh-CN" sz="1200" b="0" i="0" u="none" strike="noStrike">
                          <a:solidFill>
                            <a:srgbClr val="000000"/>
                          </a:solidFill>
                          <a:effectLst/>
                          <a:latin typeface="Microsoft YaHei UI" panose="020B0503020204020204" pitchFamily="34" charset="-122"/>
                          <a:ea typeface="微软雅黑" panose="020B0503020204020204" pitchFamily="34" charset="-122"/>
                          <a:sym typeface="Microsoft YaHei UI" panose="020B0503020204020204" pitchFamily="34" charset="-122"/>
                        </a:rPr>
                        <a:t>27%</a:t>
                      </a:r>
                    </a:p>
                  </a:txBody>
                  <a:tcPr marL="0" marR="0" marT="0" marB="0" anchor="ctr">
                    <a:lnR w="9525" cap="flat" cmpd="sng" algn="ctr">
                      <a:solidFill>
                        <a:schemeClr val="accent4">
                          <a:lumMod val="20000"/>
                          <a:lumOff val="80000"/>
                        </a:schemeClr>
                      </a:solidFill>
                      <a:prstDash val="solid"/>
                      <a:round/>
                      <a:headEnd type="none" w="med" len="med"/>
                      <a:tailEnd type="none" w="med" len="med"/>
                    </a:lnR>
                    <a:lnT w="9525" cap="flat" cmpd="sng" algn="ctr">
                      <a:solidFill>
                        <a:schemeClr val="accent4">
                          <a:lumMod val="20000"/>
                          <a:lumOff val="80000"/>
                        </a:schemeClr>
                      </a:solidFill>
                      <a:prstDash val="solid"/>
                      <a:round/>
                      <a:headEnd type="none" w="med" len="med"/>
                      <a:tailEnd type="none" w="med" len="med"/>
                    </a:lnT>
                    <a:lnB w="9525" cap="flat" cmpd="sng" algn="ctr">
                      <a:solidFill>
                        <a:schemeClr val="accent4">
                          <a:lumMod val="20000"/>
                          <a:lumOff val="80000"/>
                        </a:schemeClr>
                      </a:solidFill>
                      <a:prstDash val="solid"/>
                      <a:round/>
                      <a:headEnd type="none" w="med" len="med"/>
                      <a:tailEnd type="none" w="med" len="med"/>
                    </a:lnB>
                    <a:solidFill>
                      <a:schemeClr val="bg1"/>
                    </a:solidFill>
                  </a:tcPr>
                </a:tc>
                <a:tc>
                  <a:txBody>
                    <a:bodyPr/>
                    <a:lstStyle/>
                    <a:p>
                      <a:pPr algn="ctr" fontAlgn="b"/>
                      <a:r>
                        <a:rPr lang="en-US" altLang="zh-CN" sz="1200" b="0" i="0" u="none" strike="noStrike" dirty="0">
                          <a:solidFill>
                            <a:srgbClr val="000000"/>
                          </a:solidFill>
                          <a:effectLst/>
                          <a:latin typeface="Microsoft YaHei UI" panose="020B0503020204020204" pitchFamily="34" charset="-122"/>
                          <a:ea typeface="微软雅黑" panose="020B0503020204020204" pitchFamily="34" charset="-122"/>
                          <a:sym typeface="Microsoft YaHei UI" panose="020B0503020204020204" pitchFamily="34" charset="-122"/>
                        </a:rPr>
                        <a:t>34%</a:t>
                      </a:r>
                    </a:p>
                  </a:txBody>
                  <a:tcPr marL="0" marR="0" marT="0" marB="0" anchor="ctr">
                    <a:lnL w="9525" cap="flat" cmpd="sng" algn="ctr">
                      <a:solidFill>
                        <a:schemeClr val="accent4">
                          <a:lumMod val="20000"/>
                          <a:lumOff val="80000"/>
                        </a:schemeClr>
                      </a:solidFill>
                      <a:prstDash val="solid"/>
                      <a:round/>
                      <a:headEnd type="none" w="med" len="med"/>
                      <a:tailEnd type="none" w="med" len="med"/>
                    </a:lnL>
                    <a:lnR w="9525" cap="flat" cmpd="sng" algn="ctr">
                      <a:solidFill>
                        <a:schemeClr val="accent4">
                          <a:lumMod val="20000"/>
                          <a:lumOff val="80000"/>
                        </a:schemeClr>
                      </a:solidFill>
                      <a:prstDash val="solid"/>
                      <a:round/>
                      <a:headEnd type="none" w="med" len="med"/>
                      <a:tailEnd type="none" w="med" len="med"/>
                    </a:lnR>
                    <a:lnT w="9525" cap="flat" cmpd="sng" algn="ctr">
                      <a:solidFill>
                        <a:schemeClr val="accent4">
                          <a:lumMod val="20000"/>
                          <a:lumOff val="80000"/>
                        </a:schemeClr>
                      </a:solidFill>
                      <a:prstDash val="solid"/>
                      <a:round/>
                      <a:headEnd type="none" w="med" len="med"/>
                      <a:tailEnd type="none" w="med" len="med"/>
                    </a:lnT>
                    <a:lnB w="9525" cap="flat" cmpd="sng" algn="ctr">
                      <a:solidFill>
                        <a:schemeClr val="accent4">
                          <a:lumMod val="20000"/>
                          <a:lumOff val="80000"/>
                        </a:schemeClr>
                      </a:solidFill>
                      <a:prstDash val="solid"/>
                      <a:round/>
                      <a:headEnd type="none" w="med" len="med"/>
                      <a:tailEnd type="none" w="med" len="med"/>
                    </a:lnB>
                    <a:solidFill>
                      <a:schemeClr val="bg1"/>
                    </a:solidFill>
                  </a:tcPr>
                </a:tc>
                <a:tc>
                  <a:txBody>
                    <a:bodyPr/>
                    <a:lstStyle/>
                    <a:p>
                      <a:pPr algn="ctr" fontAlgn="b"/>
                      <a:r>
                        <a:rPr lang="en-US" altLang="zh-CN" sz="1200" b="0" i="0" u="none" strike="noStrike" dirty="0">
                          <a:solidFill>
                            <a:srgbClr val="000000"/>
                          </a:solidFill>
                          <a:effectLst/>
                          <a:latin typeface="Microsoft YaHei UI" panose="020B0503020204020204" pitchFamily="34" charset="-122"/>
                          <a:ea typeface="微软雅黑" panose="020B0503020204020204" pitchFamily="34" charset="-122"/>
                          <a:sym typeface="Microsoft YaHei UI" panose="020B0503020204020204" pitchFamily="34" charset="-122"/>
                        </a:rPr>
                        <a:t>32%</a:t>
                      </a:r>
                    </a:p>
                  </a:txBody>
                  <a:tcPr marL="0" marR="0" marT="0" marB="0" anchor="ctr">
                    <a:lnL w="9525" cap="flat" cmpd="sng" algn="ctr">
                      <a:solidFill>
                        <a:schemeClr val="accent4">
                          <a:lumMod val="20000"/>
                          <a:lumOff val="80000"/>
                        </a:schemeClr>
                      </a:solidFill>
                      <a:prstDash val="solid"/>
                      <a:round/>
                      <a:headEnd type="none" w="med" len="med"/>
                      <a:tailEnd type="none" w="med" len="med"/>
                    </a:lnL>
                    <a:lnR w="9525" cap="flat" cmpd="sng" algn="ctr">
                      <a:solidFill>
                        <a:schemeClr val="accent4">
                          <a:lumMod val="20000"/>
                          <a:lumOff val="80000"/>
                        </a:schemeClr>
                      </a:solidFill>
                      <a:prstDash val="solid"/>
                      <a:round/>
                      <a:headEnd type="none" w="med" len="med"/>
                      <a:tailEnd type="none" w="med" len="med"/>
                    </a:lnR>
                    <a:lnT w="9525" cap="flat" cmpd="sng" algn="ctr">
                      <a:solidFill>
                        <a:schemeClr val="accent4">
                          <a:lumMod val="20000"/>
                          <a:lumOff val="80000"/>
                        </a:schemeClr>
                      </a:solidFill>
                      <a:prstDash val="solid"/>
                      <a:round/>
                      <a:headEnd type="none" w="med" len="med"/>
                      <a:tailEnd type="none" w="med" len="med"/>
                    </a:lnT>
                    <a:lnB w="9525" cap="flat" cmpd="sng" algn="ctr">
                      <a:solidFill>
                        <a:schemeClr val="accent4">
                          <a:lumMod val="20000"/>
                          <a:lumOff val="80000"/>
                        </a:schemeClr>
                      </a:solidFill>
                      <a:prstDash val="solid"/>
                      <a:round/>
                      <a:headEnd type="none" w="med" len="med"/>
                      <a:tailEnd type="none" w="med" len="med"/>
                    </a:lnB>
                    <a:solidFill>
                      <a:schemeClr val="bg1"/>
                    </a:solidFill>
                  </a:tcPr>
                </a:tc>
                <a:tc>
                  <a:txBody>
                    <a:bodyPr/>
                    <a:lstStyle/>
                    <a:p>
                      <a:pPr algn="ctr" fontAlgn="b"/>
                      <a:r>
                        <a:rPr lang="en-US" altLang="zh-CN" sz="1200" b="1" i="0" u="none" strike="noStrike" dirty="0">
                          <a:solidFill>
                            <a:schemeClr val="accent3"/>
                          </a:solidFill>
                          <a:effectLst/>
                          <a:latin typeface="Microsoft YaHei UI" panose="020B0503020204020204" pitchFamily="34" charset="-122"/>
                          <a:ea typeface="微软雅黑" panose="020B0503020204020204" pitchFamily="34" charset="-122"/>
                          <a:sym typeface="Microsoft YaHei UI" panose="020B0503020204020204" pitchFamily="34" charset="-122"/>
                        </a:rPr>
                        <a:t>17%</a:t>
                      </a:r>
                    </a:p>
                  </a:txBody>
                  <a:tcPr marL="0" marR="0" marT="0" marB="0" anchor="ctr">
                    <a:lnL w="9525" cap="flat" cmpd="sng" algn="ctr">
                      <a:solidFill>
                        <a:schemeClr val="accent4">
                          <a:lumMod val="20000"/>
                          <a:lumOff val="80000"/>
                        </a:schemeClr>
                      </a:solidFill>
                      <a:prstDash val="solid"/>
                      <a:round/>
                      <a:headEnd type="none" w="med" len="med"/>
                      <a:tailEnd type="none" w="med" len="med"/>
                    </a:lnL>
                    <a:lnR w="9525" cap="flat" cmpd="sng" algn="ctr">
                      <a:solidFill>
                        <a:schemeClr val="accent4">
                          <a:lumMod val="20000"/>
                          <a:lumOff val="80000"/>
                        </a:schemeClr>
                      </a:solidFill>
                      <a:prstDash val="solid"/>
                      <a:round/>
                      <a:headEnd type="none" w="med" len="med"/>
                      <a:tailEnd type="none" w="med" len="med"/>
                    </a:lnR>
                    <a:lnT w="9525" cap="flat" cmpd="sng" algn="ctr">
                      <a:solidFill>
                        <a:schemeClr val="accent4">
                          <a:lumMod val="20000"/>
                          <a:lumOff val="80000"/>
                        </a:schemeClr>
                      </a:solidFill>
                      <a:prstDash val="solid"/>
                      <a:round/>
                      <a:headEnd type="none" w="med" len="med"/>
                      <a:tailEnd type="none" w="med" len="med"/>
                    </a:lnT>
                    <a:lnB w="9525" cap="flat" cmpd="sng" algn="ctr">
                      <a:solidFill>
                        <a:schemeClr val="accent4">
                          <a:lumMod val="20000"/>
                          <a:lumOff val="8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606708637"/>
                  </a:ext>
                </a:extLst>
              </a:tr>
            </a:tbl>
          </a:graphicData>
        </a:graphic>
      </p:graphicFrame>
      <p:graphicFrame>
        <p:nvGraphicFramePr>
          <p:cNvPr id="38" name="Table 30">
            <a:extLst>
              <a:ext uri="{FF2B5EF4-FFF2-40B4-BE49-F238E27FC236}">
                <a16:creationId xmlns:a16="http://schemas.microsoft.com/office/drawing/2014/main" id="{11AB88F8-9264-49E7-AB49-74818B7E6E94}"/>
              </a:ext>
            </a:extLst>
          </p:cNvPr>
          <p:cNvGraphicFramePr>
            <a:graphicFrameLocks noGrp="1"/>
          </p:cNvGraphicFramePr>
          <p:nvPr>
            <p:extLst/>
          </p:nvPr>
        </p:nvGraphicFramePr>
        <p:xfrm>
          <a:off x="9990327" y="2699378"/>
          <a:ext cx="403200" cy="3708000"/>
        </p:xfrm>
        <a:graphic>
          <a:graphicData uri="http://schemas.openxmlformats.org/drawingml/2006/table">
            <a:tbl>
              <a:tblPr>
                <a:tableStyleId>{EB344D84-9AFB-497E-A393-DC336BA19D2E}</a:tableStyleId>
              </a:tblPr>
              <a:tblGrid>
                <a:gridCol w="403200">
                  <a:extLst>
                    <a:ext uri="{9D8B030D-6E8A-4147-A177-3AD203B41FA5}">
                      <a16:colId xmlns:a16="http://schemas.microsoft.com/office/drawing/2014/main" val="366838229"/>
                    </a:ext>
                  </a:extLst>
                </a:gridCol>
              </a:tblGrid>
              <a:tr h="741600">
                <a:tc>
                  <a:txBody>
                    <a:bodyPr/>
                    <a:lstStyle/>
                    <a:p>
                      <a:pPr algn="ctr" fontAlgn="ctr"/>
                      <a:r>
                        <a:rPr lang="en-US" altLang="zh-CN" sz="1000" b="0" i="0" u="none" strike="noStrike" kern="1200" dirty="0">
                          <a:solidFill>
                            <a:srgbClr val="49711E"/>
                          </a:solidFill>
                          <a:effectLst/>
                          <a:latin typeface="Microsoft YaHei UI" panose="020B0503020204020204" pitchFamily="34" charset="-122"/>
                          <a:ea typeface="微软雅黑" panose="020B0503020204020204" pitchFamily="34" charset="-122"/>
                          <a:cs typeface="+mn-cs"/>
                          <a:sym typeface="Microsoft YaHei UI" panose="020B0503020204020204" pitchFamily="34" charset="-122"/>
                        </a:rPr>
                        <a:t>+12%</a:t>
                      </a:r>
                    </a:p>
                  </a:txBody>
                  <a:tcPr marL="1909" marR="1909" marT="1909" marB="0"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2260035578"/>
                  </a:ext>
                </a:extLst>
              </a:tr>
              <a:tr h="741600">
                <a:tc>
                  <a:txBody>
                    <a:bodyPr/>
                    <a:lstStyle/>
                    <a:p>
                      <a:pPr algn="ctr" fontAlgn="ctr"/>
                      <a:r>
                        <a:rPr lang="en-US" altLang="zh-CN" sz="1000" b="0" i="0" u="none" strike="noStrike" kern="1200" dirty="0">
                          <a:solidFill>
                            <a:srgbClr val="49711E"/>
                          </a:solidFill>
                          <a:effectLst/>
                          <a:latin typeface="Microsoft YaHei UI" panose="020B0503020204020204" pitchFamily="34" charset="-122"/>
                          <a:ea typeface="微软雅黑" panose="020B0503020204020204" pitchFamily="34" charset="-122"/>
                          <a:cs typeface="+mn-cs"/>
                          <a:sym typeface="Microsoft YaHei UI" panose="020B0503020204020204" pitchFamily="34" charset="-122"/>
                        </a:rPr>
                        <a:t>+12%</a:t>
                      </a:r>
                    </a:p>
                  </a:txBody>
                  <a:tcPr marL="1909" marR="1909" marT="1909" marB="0"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2863324621"/>
                  </a:ext>
                </a:extLst>
              </a:tr>
              <a:tr h="741600">
                <a:tc>
                  <a:txBody>
                    <a:bodyPr/>
                    <a:lstStyle/>
                    <a:p>
                      <a:pPr algn="ctr" fontAlgn="ctr"/>
                      <a:r>
                        <a:rPr lang="en-US" altLang="zh-CN" sz="1000" b="0" i="0" u="none" strike="noStrike" kern="1200" dirty="0">
                          <a:solidFill>
                            <a:srgbClr val="49711E"/>
                          </a:solidFill>
                          <a:effectLst/>
                          <a:latin typeface="Microsoft YaHei UI" panose="020B0503020204020204" pitchFamily="34" charset="-122"/>
                          <a:ea typeface="微软雅黑" panose="020B0503020204020204" pitchFamily="34" charset="-122"/>
                          <a:cs typeface="+mn-cs"/>
                          <a:sym typeface="Microsoft YaHei UI" panose="020B0503020204020204" pitchFamily="34" charset="-122"/>
                        </a:rPr>
                        <a:t>+15%</a:t>
                      </a:r>
                    </a:p>
                  </a:txBody>
                  <a:tcPr marL="1909" marR="1909" marT="1909" marB="0"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990857289"/>
                  </a:ext>
                </a:extLst>
              </a:tr>
              <a:tr h="741600">
                <a:tc>
                  <a:txBody>
                    <a:bodyPr/>
                    <a:lstStyle/>
                    <a:p>
                      <a:pPr algn="ctr" fontAlgn="ctr"/>
                      <a:r>
                        <a:rPr lang="en-US" altLang="zh-CN" sz="1000" b="0" i="0" u="none" strike="noStrike" kern="1200" dirty="0">
                          <a:solidFill>
                            <a:srgbClr val="49711E"/>
                          </a:solidFill>
                          <a:effectLst/>
                          <a:latin typeface="Microsoft YaHei UI" panose="020B0503020204020204" pitchFamily="34" charset="-122"/>
                          <a:ea typeface="微软雅黑" panose="020B0503020204020204" pitchFamily="34" charset="-122"/>
                          <a:cs typeface="+mn-cs"/>
                          <a:sym typeface="Microsoft YaHei UI" panose="020B0503020204020204" pitchFamily="34" charset="-122"/>
                        </a:rPr>
                        <a:t>+11%</a:t>
                      </a:r>
                    </a:p>
                  </a:txBody>
                  <a:tcPr marL="1909" marR="1909" marT="1909" marB="0"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000036764"/>
                  </a:ext>
                </a:extLst>
              </a:tr>
              <a:tr h="741600">
                <a:tc>
                  <a:txBody>
                    <a:bodyPr/>
                    <a:lstStyle/>
                    <a:p>
                      <a:pPr algn="ctr" fontAlgn="ctr"/>
                      <a:r>
                        <a:rPr lang="en-US" altLang="zh-CN" sz="1000" b="0" i="0" u="none" strike="noStrike" kern="1200" dirty="0">
                          <a:solidFill>
                            <a:srgbClr val="49711E"/>
                          </a:solidFill>
                          <a:effectLst/>
                          <a:latin typeface="Microsoft YaHei UI" panose="020B0503020204020204" pitchFamily="34" charset="-122"/>
                          <a:ea typeface="微软雅黑" panose="020B0503020204020204" pitchFamily="34" charset="-122"/>
                          <a:cs typeface="+mn-cs"/>
                          <a:sym typeface="Microsoft YaHei UI" panose="020B0503020204020204" pitchFamily="34" charset="-122"/>
                        </a:rPr>
                        <a:t>+10%</a:t>
                      </a:r>
                    </a:p>
                  </a:txBody>
                  <a:tcPr marL="1909" marR="1909" marT="1909" marB="0" anchor="ctr">
                    <a:lnL>
                      <a:noFill/>
                    </a:lnL>
                    <a:lnR>
                      <a:noFill/>
                    </a:lnR>
                    <a:lnT>
                      <a:noFill/>
                    </a:lnT>
                    <a:lnB w="254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150793428"/>
                  </a:ext>
                </a:extLst>
              </a:tr>
            </a:tbl>
          </a:graphicData>
        </a:graphic>
      </p:graphicFrame>
      <p:graphicFrame>
        <p:nvGraphicFramePr>
          <p:cNvPr id="39" name="Table 30">
            <a:extLst>
              <a:ext uri="{FF2B5EF4-FFF2-40B4-BE49-F238E27FC236}">
                <a16:creationId xmlns:a16="http://schemas.microsoft.com/office/drawing/2014/main" id="{B60715FA-7DCE-4CA9-8058-A1DDD5551D61}"/>
              </a:ext>
            </a:extLst>
          </p:cNvPr>
          <p:cNvGraphicFramePr>
            <a:graphicFrameLocks noGrp="1"/>
          </p:cNvGraphicFramePr>
          <p:nvPr>
            <p:extLst/>
          </p:nvPr>
        </p:nvGraphicFramePr>
        <p:xfrm>
          <a:off x="10522062" y="2709150"/>
          <a:ext cx="403200" cy="3708000"/>
        </p:xfrm>
        <a:graphic>
          <a:graphicData uri="http://schemas.openxmlformats.org/drawingml/2006/table">
            <a:tbl>
              <a:tblPr>
                <a:tableStyleId>{EB344D84-9AFB-497E-A393-DC336BA19D2E}</a:tableStyleId>
              </a:tblPr>
              <a:tblGrid>
                <a:gridCol w="403200">
                  <a:extLst>
                    <a:ext uri="{9D8B030D-6E8A-4147-A177-3AD203B41FA5}">
                      <a16:colId xmlns:a16="http://schemas.microsoft.com/office/drawing/2014/main" val="366838229"/>
                    </a:ext>
                  </a:extLst>
                </a:gridCol>
              </a:tblGrid>
              <a:tr h="741600">
                <a:tc>
                  <a:txBody>
                    <a:bodyPr/>
                    <a:lstStyle/>
                    <a:p>
                      <a:pPr algn="ctr" fontAlgn="ctr"/>
                      <a:r>
                        <a:rPr lang="en-US" altLang="zh-CN" sz="900" u="none" strike="noStrike" dirty="0">
                          <a:solidFill>
                            <a:srgbClr val="C00000"/>
                          </a:solidFill>
                          <a:effectLst/>
                          <a:latin typeface="Microsoft YaHei UI" panose="020B0503020204020204" pitchFamily="34" charset="-122"/>
                          <a:ea typeface="微软雅黑" panose="020B0503020204020204" pitchFamily="34" charset="-122"/>
                          <a:sym typeface="Microsoft YaHei UI" panose="020B0503020204020204" pitchFamily="34" charset="-122"/>
                        </a:rPr>
                        <a:t>-17%</a:t>
                      </a:r>
                      <a:endParaRPr lang="en-US" altLang="zh-CN" sz="900" b="0" i="0" u="none" strike="noStrike" dirty="0">
                        <a:solidFill>
                          <a:srgbClr val="C00000"/>
                        </a:solidFill>
                        <a:effectLst/>
                        <a:latin typeface="Microsoft YaHei UI" panose="020B0503020204020204" pitchFamily="34" charset="-122"/>
                        <a:ea typeface="微软雅黑" panose="020B0503020204020204" pitchFamily="34" charset="-122"/>
                        <a:sym typeface="Microsoft YaHei UI" panose="020B0503020204020204" pitchFamily="34" charset="-122"/>
                      </a:endParaRPr>
                    </a:p>
                  </a:txBody>
                  <a:tcPr marL="1909" marR="1909" marT="1909" marB="0"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2260035578"/>
                  </a:ext>
                </a:extLst>
              </a:tr>
              <a:tr h="741600">
                <a:tc>
                  <a:txBody>
                    <a:bodyPr/>
                    <a:lstStyle/>
                    <a:p>
                      <a:pPr algn="ctr" fontAlgn="ctr"/>
                      <a:r>
                        <a:rPr lang="en-US" altLang="zh-CN" sz="900" u="none" strike="noStrike" dirty="0">
                          <a:solidFill>
                            <a:schemeClr val="accent6"/>
                          </a:solidFill>
                          <a:effectLst/>
                          <a:latin typeface="Microsoft YaHei UI" panose="020B0503020204020204" pitchFamily="34" charset="-122"/>
                          <a:ea typeface="微软雅黑" panose="020B0503020204020204" pitchFamily="34" charset="-122"/>
                          <a:sym typeface="Microsoft YaHei UI" panose="020B0503020204020204" pitchFamily="34" charset="-122"/>
                        </a:rPr>
                        <a:t>+1.7%</a:t>
                      </a:r>
                      <a:endParaRPr lang="en-US" altLang="zh-CN" sz="900" b="0" i="0" u="none" strike="noStrike" dirty="0">
                        <a:solidFill>
                          <a:schemeClr val="accent6"/>
                        </a:solidFill>
                        <a:effectLst/>
                        <a:latin typeface="Microsoft YaHei UI" panose="020B0503020204020204" pitchFamily="34" charset="-122"/>
                        <a:ea typeface="微软雅黑" panose="020B0503020204020204" pitchFamily="34" charset="-122"/>
                        <a:sym typeface="Microsoft YaHei UI" panose="020B0503020204020204" pitchFamily="34" charset="-122"/>
                      </a:endParaRPr>
                    </a:p>
                  </a:txBody>
                  <a:tcPr marL="1909" marR="1909" marT="1909" marB="0"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2863324621"/>
                  </a:ext>
                </a:extLst>
              </a:tr>
              <a:tr h="741600">
                <a:tc>
                  <a:txBody>
                    <a:bodyPr/>
                    <a:lstStyle/>
                    <a:p>
                      <a:pPr algn="ctr" fontAlgn="ctr"/>
                      <a:r>
                        <a:rPr lang="en-US" altLang="zh-CN" sz="900" u="none" strike="noStrike" dirty="0">
                          <a:solidFill>
                            <a:srgbClr val="C00000"/>
                          </a:solidFill>
                          <a:effectLst/>
                          <a:latin typeface="Microsoft YaHei UI" panose="020B0503020204020204" pitchFamily="34" charset="-122"/>
                          <a:ea typeface="微软雅黑" panose="020B0503020204020204" pitchFamily="34" charset="-122"/>
                          <a:sym typeface="Microsoft YaHei UI" panose="020B0503020204020204" pitchFamily="34" charset="-122"/>
                        </a:rPr>
                        <a:t>-1.1%</a:t>
                      </a:r>
                      <a:endParaRPr lang="en-US" altLang="zh-CN" sz="900" b="0" i="0" u="none" strike="noStrike" dirty="0">
                        <a:solidFill>
                          <a:srgbClr val="C00000"/>
                        </a:solidFill>
                        <a:effectLst/>
                        <a:latin typeface="Microsoft YaHei UI" panose="020B0503020204020204" pitchFamily="34" charset="-122"/>
                        <a:ea typeface="微软雅黑" panose="020B0503020204020204" pitchFamily="34" charset="-122"/>
                        <a:sym typeface="Microsoft YaHei UI" panose="020B0503020204020204" pitchFamily="34" charset="-122"/>
                      </a:endParaRPr>
                    </a:p>
                  </a:txBody>
                  <a:tcPr marL="1909" marR="1909" marT="1909" marB="0"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990857289"/>
                  </a:ext>
                </a:extLst>
              </a:tr>
              <a:tr h="741600">
                <a:tc>
                  <a:txBody>
                    <a:bodyPr/>
                    <a:lstStyle/>
                    <a:p>
                      <a:pPr algn="ctr" fontAlgn="ctr"/>
                      <a:r>
                        <a:rPr lang="en-US" altLang="zh-CN" sz="900" u="none" strike="noStrike" dirty="0">
                          <a:solidFill>
                            <a:schemeClr val="accent6"/>
                          </a:solidFill>
                          <a:effectLst/>
                          <a:latin typeface="Microsoft YaHei UI" panose="020B0503020204020204" pitchFamily="34" charset="-122"/>
                          <a:ea typeface="微软雅黑" panose="020B0503020204020204" pitchFamily="34" charset="-122"/>
                          <a:sym typeface="Microsoft YaHei UI" panose="020B0503020204020204" pitchFamily="34" charset="-122"/>
                        </a:rPr>
                        <a:t>+1.4%</a:t>
                      </a:r>
                      <a:endParaRPr lang="en-US" altLang="zh-CN" sz="900" b="0" i="0" u="none" strike="noStrike" dirty="0">
                        <a:solidFill>
                          <a:schemeClr val="accent6"/>
                        </a:solidFill>
                        <a:effectLst/>
                        <a:latin typeface="Microsoft YaHei UI" panose="020B0503020204020204" pitchFamily="34" charset="-122"/>
                        <a:ea typeface="微软雅黑" panose="020B0503020204020204" pitchFamily="34" charset="-122"/>
                        <a:sym typeface="Microsoft YaHei UI" panose="020B0503020204020204" pitchFamily="34" charset="-122"/>
                      </a:endParaRPr>
                    </a:p>
                  </a:txBody>
                  <a:tcPr marL="1909" marR="1909" marT="1909" marB="0"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000036764"/>
                  </a:ext>
                </a:extLst>
              </a:tr>
              <a:tr h="741600">
                <a:tc>
                  <a:txBody>
                    <a:bodyPr/>
                    <a:lstStyle/>
                    <a:p>
                      <a:pPr algn="ctr" fontAlgn="ctr"/>
                      <a:r>
                        <a:rPr lang="en-US" altLang="zh-CN" sz="900" u="none" strike="noStrike" dirty="0">
                          <a:solidFill>
                            <a:srgbClr val="C00000"/>
                          </a:solidFill>
                          <a:effectLst/>
                          <a:latin typeface="Microsoft YaHei UI" panose="020B0503020204020204" pitchFamily="34" charset="-122"/>
                          <a:ea typeface="微软雅黑" panose="020B0503020204020204" pitchFamily="34" charset="-122"/>
                          <a:sym typeface="Microsoft YaHei UI" panose="020B0503020204020204" pitchFamily="34" charset="-122"/>
                        </a:rPr>
                        <a:t>-14%</a:t>
                      </a:r>
                      <a:endParaRPr lang="en-US" altLang="zh-CN" sz="900" b="0" i="0" u="none" strike="noStrike" dirty="0">
                        <a:solidFill>
                          <a:srgbClr val="C00000"/>
                        </a:solidFill>
                        <a:effectLst/>
                        <a:latin typeface="Microsoft YaHei UI" panose="020B0503020204020204" pitchFamily="34" charset="-122"/>
                        <a:ea typeface="微软雅黑" panose="020B0503020204020204" pitchFamily="34" charset="-122"/>
                        <a:sym typeface="Microsoft YaHei UI" panose="020B0503020204020204" pitchFamily="34" charset="-122"/>
                      </a:endParaRPr>
                    </a:p>
                  </a:txBody>
                  <a:tcPr marL="1909" marR="1909" marT="1909" marB="0" anchor="ctr">
                    <a:lnL>
                      <a:noFill/>
                    </a:lnL>
                    <a:lnR>
                      <a:noFill/>
                    </a:lnR>
                    <a:lnT>
                      <a:noFill/>
                    </a:lnT>
                    <a:lnB w="254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150793428"/>
                  </a:ext>
                </a:extLst>
              </a:tr>
            </a:tbl>
          </a:graphicData>
        </a:graphic>
      </p:graphicFrame>
    </p:spTree>
    <p:extLst>
      <p:ext uri="{BB962C8B-B14F-4D97-AF65-F5344CB8AC3E}">
        <p14:creationId xmlns:p14="http://schemas.microsoft.com/office/powerpoint/2010/main" val="2871588404"/>
      </p:ext>
    </p:extLst>
  </p:cSld>
  <p:clrMapOvr>
    <a:masterClrMapping/>
  </p:clrMapOvr>
  <p:extLst mod="1">
    <p:ext uri="{6950BFC3-D8DA-4A85-94F7-54DA5524770B}">
      <p188:commentRel xmlns:p188="http://schemas.microsoft.com/office/powerpoint/2018/8/main" xmlns="" r:id="rId12"/>
    </p:ext>
  </p:extLst>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B3B5B675-74CB-7E4B-9588-CA05E1B9CF3C}"/>
              </a:ext>
            </a:extLst>
          </p:cNvPr>
          <p:cNvSpPr txBox="1"/>
          <p:nvPr/>
        </p:nvSpPr>
        <p:spPr>
          <a:xfrm>
            <a:off x="4034672" y="2875002"/>
            <a:ext cx="7098384" cy="1107996"/>
          </a:xfrm>
          <a:prstGeom prst="rect">
            <a:avLst/>
          </a:prstGeom>
          <a:noFill/>
        </p:spPr>
        <p:txBody>
          <a:bodyPr wrap="square" rtlCol="0">
            <a:spAutoFit/>
          </a:bodyPr>
          <a:lstStyle/>
          <a:p>
            <a:pPr algn="ctr"/>
            <a:r>
              <a:rPr lang="zh-CN" altLang="en-US" sz="6600" b="1" dirty="0">
                <a:solidFill>
                  <a:schemeClr val="accent5"/>
                </a:solidFill>
              </a:rPr>
              <a:t>场</a:t>
            </a:r>
          </a:p>
        </p:txBody>
      </p:sp>
    </p:spTree>
    <p:extLst>
      <p:ext uri="{BB962C8B-B14F-4D97-AF65-F5344CB8AC3E}">
        <p14:creationId xmlns:p14="http://schemas.microsoft.com/office/powerpoint/2010/main" val="16380219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6DBE5D-BEE9-E445-B524-B99F2067F3FE}"/>
              </a:ext>
            </a:extLst>
          </p:cNvPr>
          <p:cNvSpPr>
            <a:spLocks noGrp="1"/>
          </p:cNvSpPr>
          <p:nvPr>
            <p:ph type="title"/>
          </p:nvPr>
        </p:nvSpPr>
        <p:spPr/>
        <p:txBody>
          <a:bodyPr/>
          <a:lstStyle/>
          <a:p>
            <a:r>
              <a:rPr lang="x-none" dirty="0"/>
              <a:t>店铺整体新老客情况</a:t>
            </a:r>
          </a:p>
        </p:txBody>
      </p:sp>
      <p:sp>
        <p:nvSpPr>
          <p:cNvPr id="3" name="Text Placeholder 2">
            <a:extLst>
              <a:ext uri="{FF2B5EF4-FFF2-40B4-BE49-F238E27FC236}">
                <a16:creationId xmlns:a16="http://schemas.microsoft.com/office/drawing/2014/main" id="{0C848BF2-A8D1-0342-B79D-7578594CDB53}"/>
              </a:ext>
            </a:extLst>
          </p:cNvPr>
          <p:cNvSpPr>
            <a:spLocks noGrp="1"/>
          </p:cNvSpPr>
          <p:nvPr>
            <p:ph type="body" sz="quarter" idx="10"/>
          </p:nvPr>
        </p:nvSpPr>
        <p:spPr/>
        <p:txBody>
          <a:bodyPr/>
          <a:lstStyle/>
          <a:p>
            <a:r>
              <a:rPr lang="en-US" altLang="zh-CN" dirty="0">
                <a:latin typeface="Microsoft YaHei UI" panose="020B0503020204020204" pitchFamily="34" charset="-122"/>
              </a:rPr>
              <a:t>12</a:t>
            </a:r>
            <a:r>
              <a:rPr lang="zh-CN" altLang="en-US" dirty="0">
                <a:latin typeface="Microsoft YaHei UI" panose="020B0503020204020204" pitchFamily="34" charset="-122"/>
              </a:rPr>
              <a:t>月</a:t>
            </a:r>
            <a:r>
              <a:rPr lang="zh-CN" altLang="en-US" b="1" dirty="0">
                <a:latin typeface="Microsoft YaHei UI" panose="020B0503020204020204" pitchFamily="34" charset="-122"/>
              </a:rPr>
              <a:t>老客表现不及新客</a:t>
            </a:r>
            <a:r>
              <a:rPr lang="zh-CN" altLang="en-US" dirty="0">
                <a:latin typeface="Microsoft YaHei UI" panose="020B0503020204020204" pitchFamily="34" charset="-122"/>
              </a:rPr>
              <a:t>：</a:t>
            </a:r>
            <a:r>
              <a:rPr lang="en-US" altLang="zh-CN" dirty="0">
                <a:latin typeface="Microsoft YaHei UI" panose="020B0503020204020204" pitchFamily="34" charset="-122"/>
              </a:rPr>
              <a:t>GMV</a:t>
            </a:r>
            <a:r>
              <a:rPr lang="zh-CN" altLang="en-US" dirty="0">
                <a:latin typeface="Microsoft YaHei UI" panose="020B0503020204020204" pitchFamily="34" charset="-122"/>
              </a:rPr>
              <a:t>贡献及人数占比均同比减少，且降幅高于新客；</a:t>
            </a:r>
            <a:endParaRPr lang="x-none" dirty="0">
              <a:latin typeface="Microsoft YaHei UI" panose="020B0503020204020204" pitchFamily="34" charset="-122"/>
            </a:endParaRPr>
          </a:p>
        </p:txBody>
      </p:sp>
      <p:sp>
        <p:nvSpPr>
          <p:cNvPr id="4" name="Text Placeholder 3">
            <a:extLst>
              <a:ext uri="{FF2B5EF4-FFF2-40B4-BE49-F238E27FC236}">
                <a16:creationId xmlns:a16="http://schemas.microsoft.com/office/drawing/2014/main" id="{F3C7D464-CAD0-2C49-885A-F62FCB6FD11B}"/>
              </a:ext>
            </a:extLst>
          </p:cNvPr>
          <p:cNvSpPr>
            <a:spLocks noGrp="1"/>
          </p:cNvSpPr>
          <p:nvPr>
            <p:ph type="body" sz="quarter" idx="11"/>
          </p:nvPr>
        </p:nvSpPr>
        <p:spPr/>
        <p:txBody>
          <a:bodyPr/>
          <a:lstStyle/>
          <a:p>
            <a:r>
              <a:t>数据来源：生意参谋</a:t>
            </a:r>
          </a:p>
          <a:p>
            <a:r>
              <a:t>时间维度：2023.12</a:t>
            </a:r>
          </a:p>
          <a:p>
            <a:r>
              <a:t>*新客定义：当月产生店铺购买行为但在前365天未发生店铺购买行为</a:t>
            </a:r>
          </a:p>
        </p:txBody>
      </p:sp>
      <p:graphicFrame>
        <p:nvGraphicFramePr>
          <p:cNvPr id="5" name="图表 73">
            <a:extLst>
              <a:ext uri="{FF2B5EF4-FFF2-40B4-BE49-F238E27FC236}">
                <a16:creationId xmlns:a16="http://schemas.microsoft.com/office/drawing/2014/main" id="{94D98BDC-C78B-7849-9BB3-7C51D7D243EA}"/>
              </a:ext>
            </a:extLst>
          </p:cNvPr>
          <p:cNvGraphicFramePr/>
          <p:nvPr>
            <p:extLst>
              <p:ext uri="{D42A27DB-BD31-4B8C-83A1-F6EECF244321}">
                <p14:modId xmlns:p14="http://schemas.microsoft.com/office/powerpoint/2010/main" val="284079842"/>
              </p:ext>
            </p:extLst>
          </p:nvPr>
        </p:nvGraphicFramePr>
        <p:xfrm>
          <a:off x="1307077" y="1595923"/>
          <a:ext cx="2263200" cy="2434184"/>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 name="图表 73">
            <a:extLst>
              <a:ext uri="{FF2B5EF4-FFF2-40B4-BE49-F238E27FC236}">
                <a16:creationId xmlns:a16="http://schemas.microsoft.com/office/drawing/2014/main" id="{023E4867-9288-B04B-BFC1-9D48C7FF969B}"/>
              </a:ext>
            </a:extLst>
          </p:cNvPr>
          <p:cNvGraphicFramePr/>
          <p:nvPr>
            <p:extLst>
              <p:ext uri="{D42A27DB-BD31-4B8C-83A1-F6EECF244321}">
                <p14:modId xmlns:p14="http://schemas.microsoft.com/office/powerpoint/2010/main" val="2243405570"/>
              </p:ext>
            </p:extLst>
          </p:nvPr>
        </p:nvGraphicFramePr>
        <p:xfrm>
          <a:off x="5617251" y="1620162"/>
          <a:ext cx="2263200" cy="2434184"/>
        </p:xfrm>
        <a:graphic>
          <a:graphicData uri="http://schemas.openxmlformats.org/drawingml/2006/chart">
            <c:chart xmlns:c="http://schemas.openxmlformats.org/drawingml/2006/chart" xmlns:r="http://schemas.openxmlformats.org/officeDocument/2006/relationships" r:id="rId3"/>
          </a:graphicData>
        </a:graphic>
      </p:graphicFrame>
      <p:sp>
        <p:nvSpPr>
          <p:cNvPr id="7" name="文本框 15">
            <a:extLst>
              <a:ext uri="{FF2B5EF4-FFF2-40B4-BE49-F238E27FC236}">
                <a16:creationId xmlns:a16="http://schemas.microsoft.com/office/drawing/2014/main" id="{DC28A21F-C68D-AF44-AF05-DDD4F150AD2F}"/>
              </a:ext>
            </a:extLst>
          </p:cNvPr>
          <p:cNvSpPr txBox="1"/>
          <p:nvPr/>
        </p:nvSpPr>
        <p:spPr>
          <a:xfrm flipH="1">
            <a:off x="476236" y="3059651"/>
            <a:ext cx="1125016"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变化：</a:t>
            </a:r>
            <a:endPar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8" name="箭头: 上 32">
            <a:extLst>
              <a:ext uri="{FF2B5EF4-FFF2-40B4-BE49-F238E27FC236}">
                <a16:creationId xmlns:a16="http://schemas.microsoft.com/office/drawing/2014/main" id="{BFEB15D3-E1E5-0049-9CB9-F0E53E71803A}"/>
              </a:ext>
            </a:extLst>
          </p:cNvPr>
          <p:cNvSpPr/>
          <p:nvPr/>
        </p:nvSpPr>
        <p:spPr>
          <a:xfrm rot="10800000">
            <a:off x="870742" y="2514062"/>
            <a:ext cx="323220" cy="476069"/>
          </a:xfrm>
          <a:prstGeom prst="upArrow">
            <a:avLst/>
          </a:prstGeom>
          <a:solidFill>
            <a:srgbClr val="EDA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9" name="文本框 15">
            <a:extLst>
              <a:ext uri="{FF2B5EF4-FFF2-40B4-BE49-F238E27FC236}">
                <a16:creationId xmlns:a16="http://schemas.microsoft.com/office/drawing/2014/main" id="{317AF5B5-018E-6747-9D13-3373E8DFE2FF}"/>
              </a:ext>
            </a:extLst>
          </p:cNvPr>
          <p:cNvSpPr txBox="1"/>
          <p:nvPr/>
        </p:nvSpPr>
        <p:spPr>
          <a:xfrm flipH="1">
            <a:off x="754479" y="3044153"/>
            <a:ext cx="1125016"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-2.2pp</a:t>
            </a:r>
          </a:p>
        </p:txBody>
      </p:sp>
      <p:sp>
        <p:nvSpPr>
          <p:cNvPr id="10" name="文本框 15">
            <a:extLst>
              <a:ext uri="{FF2B5EF4-FFF2-40B4-BE49-F238E27FC236}">
                <a16:creationId xmlns:a16="http://schemas.microsoft.com/office/drawing/2014/main" id="{F46A2C25-5181-7C4C-AAE3-24C14836079D}"/>
              </a:ext>
            </a:extLst>
          </p:cNvPr>
          <p:cNvSpPr txBox="1"/>
          <p:nvPr/>
        </p:nvSpPr>
        <p:spPr>
          <a:xfrm flipH="1">
            <a:off x="4789487" y="3060942"/>
            <a:ext cx="1125016"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变化：</a:t>
            </a:r>
            <a:endPar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11" name="箭头: 上 32">
            <a:extLst>
              <a:ext uri="{FF2B5EF4-FFF2-40B4-BE49-F238E27FC236}">
                <a16:creationId xmlns:a16="http://schemas.microsoft.com/office/drawing/2014/main" id="{8F713676-EC35-FF48-B05D-C8882F14649B}"/>
              </a:ext>
            </a:extLst>
          </p:cNvPr>
          <p:cNvSpPr/>
          <p:nvPr/>
        </p:nvSpPr>
        <p:spPr>
          <a:xfrm rot="10800000">
            <a:off x="5183993" y="2515353"/>
            <a:ext cx="323220" cy="476069"/>
          </a:xfrm>
          <a:prstGeom prst="upArrow">
            <a:avLst/>
          </a:prstGeom>
          <a:solidFill>
            <a:srgbClr val="EDA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12" name="文本框 15">
            <a:extLst>
              <a:ext uri="{FF2B5EF4-FFF2-40B4-BE49-F238E27FC236}">
                <a16:creationId xmlns:a16="http://schemas.microsoft.com/office/drawing/2014/main" id="{D17F764D-C15B-8244-9F8F-647ABEB11715}"/>
              </a:ext>
            </a:extLst>
          </p:cNvPr>
          <p:cNvSpPr txBox="1"/>
          <p:nvPr/>
        </p:nvSpPr>
        <p:spPr>
          <a:xfrm flipH="1">
            <a:off x="5067730" y="3047394"/>
            <a:ext cx="1121199"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-2.9pp</a:t>
            </a:r>
          </a:p>
        </p:txBody>
      </p:sp>
      <p:sp>
        <p:nvSpPr>
          <p:cNvPr id="13" name="矩形: 圆角 81">
            <a:extLst>
              <a:ext uri="{FF2B5EF4-FFF2-40B4-BE49-F238E27FC236}">
                <a16:creationId xmlns:a16="http://schemas.microsoft.com/office/drawing/2014/main" id="{D52DC67B-A83D-D242-9E08-8BBFA2B88CDD}"/>
              </a:ext>
            </a:extLst>
          </p:cNvPr>
          <p:cNvSpPr/>
          <p:nvPr/>
        </p:nvSpPr>
        <p:spPr>
          <a:xfrm>
            <a:off x="4180026" y="3749959"/>
            <a:ext cx="4463499" cy="1152000"/>
          </a:xfrm>
          <a:prstGeom prst="roundRect">
            <a:avLst/>
          </a:prstGeom>
          <a:solidFill>
            <a:schemeClr val="accent5">
              <a:lumMod val="20000"/>
              <a:lumOff val="80000"/>
            </a:schemeClr>
          </a:solidFill>
          <a:ln/>
        </p:spPr>
        <p:style>
          <a:lnRef idx="2">
            <a:schemeClr val="accent5">
              <a:shade val="50000"/>
            </a:schemeClr>
          </a:lnRef>
          <a:fillRef idx="1">
            <a:schemeClr val="accent5"/>
          </a:fillRef>
          <a:effectRef idx="0">
            <a:schemeClr val="accent5"/>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14" name="矩形: 圆角 82">
            <a:extLst>
              <a:ext uri="{FF2B5EF4-FFF2-40B4-BE49-F238E27FC236}">
                <a16:creationId xmlns:a16="http://schemas.microsoft.com/office/drawing/2014/main" id="{7FC5CF06-3A2D-5645-B10E-8BF951C6E84B}"/>
              </a:ext>
            </a:extLst>
          </p:cNvPr>
          <p:cNvSpPr/>
          <p:nvPr/>
        </p:nvSpPr>
        <p:spPr>
          <a:xfrm>
            <a:off x="629624" y="3749959"/>
            <a:ext cx="2859754" cy="1152000"/>
          </a:xfrm>
          <a:prstGeom prst="roundRect">
            <a:avLst/>
          </a:prstGeom>
          <a:solidFill>
            <a:schemeClr val="accent2">
              <a:lumMod val="20000"/>
              <a:lumOff val="80000"/>
            </a:schemeClr>
          </a:solidFill>
          <a:ln/>
        </p:spPr>
        <p:style>
          <a:lnRef idx="2">
            <a:schemeClr val="accent2">
              <a:shade val="50000"/>
            </a:schemeClr>
          </a:lnRef>
          <a:fillRef idx="1">
            <a:schemeClr val="accent2"/>
          </a:fillRef>
          <a:effectRef idx="0">
            <a:schemeClr val="accent2"/>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grpSp>
        <p:nvGrpSpPr>
          <p:cNvPr id="15" name="组合 1">
            <a:extLst>
              <a:ext uri="{FF2B5EF4-FFF2-40B4-BE49-F238E27FC236}">
                <a16:creationId xmlns:a16="http://schemas.microsoft.com/office/drawing/2014/main" id="{059B506A-8C4E-EC4C-B5E5-1C8D473D930F}"/>
              </a:ext>
            </a:extLst>
          </p:cNvPr>
          <p:cNvGrpSpPr/>
          <p:nvPr/>
        </p:nvGrpSpPr>
        <p:grpSpPr>
          <a:xfrm>
            <a:off x="3604201" y="4146364"/>
            <a:ext cx="464428" cy="359190"/>
            <a:chOff x="5164018" y="4163536"/>
            <a:chExt cx="521309" cy="359190"/>
          </a:xfrm>
        </p:grpSpPr>
        <p:sp>
          <p:nvSpPr>
            <p:cNvPr id="16" name="箭头: V 形 88">
              <a:extLst>
                <a:ext uri="{FF2B5EF4-FFF2-40B4-BE49-F238E27FC236}">
                  <a16:creationId xmlns:a16="http://schemas.microsoft.com/office/drawing/2014/main" id="{2D0C98CB-C6B3-B143-832F-5098DF73DF7B}"/>
                </a:ext>
              </a:extLst>
            </p:cNvPr>
            <p:cNvSpPr/>
            <p:nvPr/>
          </p:nvSpPr>
          <p:spPr>
            <a:xfrm>
              <a:off x="5164018" y="4163537"/>
              <a:ext cx="322064" cy="359189"/>
            </a:xfrm>
            <a:prstGeom prst="chevron">
              <a:avLst/>
            </a:prstGeom>
            <a:ln/>
          </p:spPr>
          <p:style>
            <a:lnRef idx="3">
              <a:schemeClr val="lt1"/>
            </a:lnRef>
            <a:fillRef idx="1">
              <a:schemeClr val="accent1"/>
            </a:fillRef>
            <a:effectRef idx="1">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17" name="箭头: V 形 43">
              <a:extLst>
                <a:ext uri="{FF2B5EF4-FFF2-40B4-BE49-F238E27FC236}">
                  <a16:creationId xmlns:a16="http://schemas.microsoft.com/office/drawing/2014/main" id="{AA3CBBB9-0234-F247-B166-210BA907A105}"/>
                </a:ext>
              </a:extLst>
            </p:cNvPr>
            <p:cNvSpPr/>
            <p:nvPr/>
          </p:nvSpPr>
          <p:spPr>
            <a:xfrm>
              <a:off x="5363263" y="4163536"/>
              <a:ext cx="322064" cy="359189"/>
            </a:xfrm>
            <a:prstGeom prst="chevron">
              <a:avLst/>
            </a:prstGeom>
            <a:ln/>
          </p:spPr>
          <p:style>
            <a:lnRef idx="3">
              <a:schemeClr val="lt1"/>
            </a:lnRef>
            <a:fillRef idx="1">
              <a:schemeClr val="accent1"/>
            </a:fillRef>
            <a:effectRef idx="1">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grpSp>
      <p:sp>
        <p:nvSpPr>
          <p:cNvPr id="18" name="矩形: 圆角 81">
            <a:extLst>
              <a:ext uri="{FF2B5EF4-FFF2-40B4-BE49-F238E27FC236}">
                <a16:creationId xmlns:a16="http://schemas.microsoft.com/office/drawing/2014/main" id="{1870B5D3-62AB-184C-BB89-A3D1C62FDB53}"/>
              </a:ext>
            </a:extLst>
          </p:cNvPr>
          <p:cNvSpPr/>
          <p:nvPr/>
        </p:nvSpPr>
        <p:spPr>
          <a:xfrm>
            <a:off x="4180027" y="5045656"/>
            <a:ext cx="4463498" cy="1152000"/>
          </a:xfrm>
          <a:prstGeom prst="roundRect">
            <a:avLst/>
          </a:prstGeom>
          <a:solidFill>
            <a:schemeClr val="accent5">
              <a:lumMod val="20000"/>
              <a:lumOff val="80000"/>
            </a:schemeClr>
          </a:solidFill>
          <a:ln/>
        </p:spPr>
        <p:style>
          <a:lnRef idx="2">
            <a:schemeClr val="accent5">
              <a:shade val="50000"/>
            </a:schemeClr>
          </a:lnRef>
          <a:fillRef idx="1">
            <a:schemeClr val="accent5"/>
          </a:fillRef>
          <a:effectRef idx="0">
            <a:schemeClr val="accent5"/>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19" name="矩形: 圆角 82">
            <a:extLst>
              <a:ext uri="{FF2B5EF4-FFF2-40B4-BE49-F238E27FC236}">
                <a16:creationId xmlns:a16="http://schemas.microsoft.com/office/drawing/2014/main" id="{FFB5C072-D89D-D34B-A4C6-D4BECFE917C5}"/>
              </a:ext>
            </a:extLst>
          </p:cNvPr>
          <p:cNvSpPr/>
          <p:nvPr/>
        </p:nvSpPr>
        <p:spPr>
          <a:xfrm>
            <a:off x="629623" y="5045656"/>
            <a:ext cx="2859754" cy="1152000"/>
          </a:xfrm>
          <a:prstGeom prst="roundRect">
            <a:avLst/>
          </a:prstGeom>
          <a:solidFill>
            <a:schemeClr val="accent2">
              <a:lumMod val="20000"/>
              <a:lumOff val="80000"/>
            </a:schemeClr>
          </a:solidFill>
          <a:ln/>
        </p:spPr>
        <p:style>
          <a:lnRef idx="2">
            <a:schemeClr val="accent2">
              <a:shade val="50000"/>
            </a:schemeClr>
          </a:lnRef>
          <a:fillRef idx="1">
            <a:schemeClr val="accent2"/>
          </a:fillRef>
          <a:effectRef idx="0">
            <a:schemeClr val="accent2"/>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grpSp>
        <p:nvGrpSpPr>
          <p:cNvPr id="20" name="组合 1">
            <a:extLst>
              <a:ext uri="{FF2B5EF4-FFF2-40B4-BE49-F238E27FC236}">
                <a16:creationId xmlns:a16="http://schemas.microsoft.com/office/drawing/2014/main" id="{C1FB07E4-A564-0341-B75B-0E5A891EAB38}"/>
              </a:ext>
            </a:extLst>
          </p:cNvPr>
          <p:cNvGrpSpPr/>
          <p:nvPr/>
        </p:nvGrpSpPr>
        <p:grpSpPr>
          <a:xfrm>
            <a:off x="3604201" y="5442061"/>
            <a:ext cx="464428" cy="359190"/>
            <a:chOff x="5164018" y="4163536"/>
            <a:chExt cx="521309" cy="359190"/>
          </a:xfrm>
        </p:grpSpPr>
        <p:sp>
          <p:nvSpPr>
            <p:cNvPr id="21" name="箭头: V 形 88">
              <a:extLst>
                <a:ext uri="{FF2B5EF4-FFF2-40B4-BE49-F238E27FC236}">
                  <a16:creationId xmlns:a16="http://schemas.microsoft.com/office/drawing/2014/main" id="{1B30174D-1F9F-1E4E-9E32-439789A61CBA}"/>
                </a:ext>
              </a:extLst>
            </p:cNvPr>
            <p:cNvSpPr/>
            <p:nvPr/>
          </p:nvSpPr>
          <p:spPr>
            <a:xfrm>
              <a:off x="5164018" y="4163537"/>
              <a:ext cx="322064" cy="359189"/>
            </a:xfrm>
            <a:prstGeom prst="chevron">
              <a:avLst/>
            </a:prstGeom>
            <a:ln/>
          </p:spPr>
          <p:style>
            <a:lnRef idx="3">
              <a:schemeClr val="lt1"/>
            </a:lnRef>
            <a:fillRef idx="1">
              <a:schemeClr val="accent1"/>
            </a:fillRef>
            <a:effectRef idx="1">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22" name="箭头: V 形 43">
              <a:extLst>
                <a:ext uri="{FF2B5EF4-FFF2-40B4-BE49-F238E27FC236}">
                  <a16:creationId xmlns:a16="http://schemas.microsoft.com/office/drawing/2014/main" id="{28DE2400-3FCB-5947-AB6F-3F0BB1306F62}"/>
                </a:ext>
              </a:extLst>
            </p:cNvPr>
            <p:cNvSpPr/>
            <p:nvPr/>
          </p:nvSpPr>
          <p:spPr>
            <a:xfrm>
              <a:off x="5363263" y="4163536"/>
              <a:ext cx="322064" cy="359189"/>
            </a:xfrm>
            <a:prstGeom prst="chevron">
              <a:avLst/>
            </a:prstGeom>
            <a:ln/>
          </p:spPr>
          <p:style>
            <a:lnRef idx="3">
              <a:schemeClr val="lt1"/>
            </a:lnRef>
            <a:fillRef idx="1">
              <a:schemeClr val="accent1"/>
            </a:fillRef>
            <a:effectRef idx="1">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grpSp>
      <p:sp>
        <p:nvSpPr>
          <p:cNvPr id="23" name="文本框 95">
            <a:extLst>
              <a:ext uri="{FF2B5EF4-FFF2-40B4-BE49-F238E27FC236}">
                <a16:creationId xmlns:a16="http://schemas.microsoft.com/office/drawing/2014/main" id="{1CA1C34D-1D7A-934F-BA48-5A23FE079C43}"/>
              </a:ext>
            </a:extLst>
          </p:cNvPr>
          <p:cNvSpPr txBox="1"/>
          <p:nvPr/>
        </p:nvSpPr>
        <p:spPr>
          <a:xfrm>
            <a:off x="673019" y="3946884"/>
            <a:ext cx="2097674" cy="362728"/>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srgbClr val="73461F"/>
                </a:solidFill>
                <a:effectLst/>
                <a:uLnTx/>
                <a:uFillTx/>
                <a:latin typeface="微软雅黑"/>
                <a:ea typeface="微软雅黑"/>
                <a:cs typeface="+mn-cs"/>
              </a:rPr>
              <a:t>新客</a:t>
            </a:r>
            <a:r>
              <a:rPr kumimoji="0" lang="en-US" altLang="zh-CN" sz="1600" b="1" i="0" u="none" strike="noStrike" kern="1200" cap="none" spc="0" normalizeH="0" baseline="0" noProof="0" dirty="0">
                <a:ln>
                  <a:noFill/>
                </a:ln>
                <a:solidFill>
                  <a:srgbClr val="73461F"/>
                </a:solidFill>
                <a:effectLst/>
                <a:uLnTx/>
                <a:uFillTx/>
                <a:latin typeface="微软雅黑"/>
                <a:ea typeface="微软雅黑"/>
                <a:cs typeface="+mn-cs"/>
              </a:rPr>
              <a:t>GMV</a:t>
            </a:r>
            <a:endParaRPr kumimoji="0" lang="en-US" altLang="zh-CN" sz="2400" b="1" i="0" u="none" strike="noStrike" kern="1200" cap="none" spc="0" normalizeH="0" baseline="0" noProof="0" dirty="0">
              <a:ln>
                <a:noFill/>
              </a:ln>
              <a:solidFill>
                <a:srgbClr val="B1A190">
                  <a:lumMod val="75000"/>
                </a:srgbClr>
              </a:solidFill>
              <a:effectLst/>
              <a:uLnTx/>
              <a:uFillTx/>
              <a:latin typeface="微软雅黑"/>
              <a:ea typeface="微软雅黑"/>
              <a:cs typeface="+mn-cs"/>
            </a:endParaRPr>
          </a:p>
        </p:txBody>
      </p:sp>
      <p:sp>
        <p:nvSpPr>
          <p:cNvPr id="25" name="文本框 95">
            <a:extLst>
              <a:ext uri="{FF2B5EF4-FFF2-40B4-BE49-F238E27FC236}">
                <a16:creationId xmlns:a16="http://schemas.microsoft.com/office/drawing/2014/main" id="{BF808D56-70CE-4C48-995F-15900CEBDB43}"/>
              </a:ext>
            </a:extLst>
          </p:cNvPr>
          <p:cNvSpPr txBox="1"/>
          <p:nvPr/>
        </p:nvSpPr>
        <p:spPr>
          <a:xfrm>
            <a:off x="673019" y="4246532"/>
            <a:ext cx="2097674" cy="497957"/>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B1A190">
                    <a:lumMod val="75000"/>
                  </a:srgbClr>
                </a:solidFill>
                <a:effectLst/>
                <a:uLnTx/>
                <a:uFillTx/>
                <a:latin typeface="微软雅黑"/>
                <a:ea typeface="微软雅黑"/>
                <a:cs typeface="+mn-cs"/>
              </a:rPr>
              <a:t>5,855,010</a:t>
            </a:r>
          </a:p>
        </p:txBody>
      </p:sp>
      <p:sp>
        <p:nvSpPr>
          <p:cNvPr id="28" name="文本框 83">
            <a:extLst>
              <a:ext uri="{FF2B5EF4-FFF2-40B4-BE49-F238E27FC236}">
                <a16:creationId xmlns:a16="http://schemas.microsoft.com/office/drawing/2014/main" id="{5FDCB72C-673F-F143-B956-6EBB0C5AA32E}"/>
              </a:ext>
            </a:extLst>
          </p:cNvPr>
          <p:cNvSpPr txBox="1"/>
          <p:nvPr/>
        </p:nvSpPr>
        <p:spPr>
          <a:xfrm>
            <a:off x="4257124" y="3947171"/>
            <a:ext cx="1762813" cy="362728"/>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srgbClr val="73461F"/>
                </a:solidFill>
                <a:effectLst/>
                <a:uLnTx/>
                <a:uFillTx/>
                <a:latin typeface="微软雅黑"/>
                <a:ea typeface="微软雅黑"/>
                <a:cs typeface="+mn-cs"/>
              </a:rPr>
              <a:t>新客人数</a:t>
            </a:r>
            <a:endParaRPr kumimoji="0" lang="en-US" altLang="zh-CN" sz="2400" b="1" i="0" u="none" strike="noStrike" kern="1200" cap="none" spc="0" normalizeH="0" baseline="0" noProof="0" dirty="0">
              <a:ln>
                <a:noFill/>
              </a:ln>
              <a:solidFill>
                <a:srgbClr val="B1A190">
                  <a:lumMod val="75000"/>
                </a:srgbClr>
              </a:solidFill>
              <a:effectLst/>
              <a:uLnTx/>
              <a:uFillTx/>
              <a:latin typeface="微软雅黑"/>
              <a:ea typeface="微软雅黑"/>
              <a:cs typeface="+mn-cs"/>
            </a:endParaRPr>
          </a:p>
        </p:txBody>
      </p:sp>
      <p:sp>
        <p:nvSpPr>
          <p:cNvPr id="29" name="文本框 83">
            <a:extLst>
              <a:ext uri="{FF2B5EF4-FFF2-40B4-BE49-F238E27FC236}">
                <a16:creationId xmlns:a16="http://schemas.microsoft.com/office/drawing/2014/main" id="{5B9AC8CD-E0DC-3746-B749-B34D8C3256A1}"/>
              </a:ext>
            </a:extLst>
          </p:cNvPr>
          <p:cNvSpPr txBox="1"/>
          <p:nvPr/>
        </p:nvSpPr>
        <p:spPr>
          <a:xfrm>
            <a:off x="4246234" y="4246532"/>
            <a:ext cx="1762813" cy="497957"/>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B1A190">
                    <a:lumMod val="75000"/>
                  </a:srgbClr>
                </a:solidFill>
                <a:effectLst/>
                <a:uLnTx/>
                <a:uFillTx/>
                <a:latin typeface="微软雅黑"/>
                <a:ea typeface="微软雅黑"/>
                <a:cs typeface="+mn-cs"/>
              </a:rPr>
              <a:t>9,031</a:t>
            </a:r>
          </a:p>
        </p:txBody>
      </p:sp>
      <p:sp>
        <p:nvSpPr>
          <p:cNvPr id="30" name="文本框 83">
            <a:extLst>
              <a:ext uri="{FF2B5EF4-FFF2-40B4-BE49-F238E27FC236}">
                <a16:creationId xmlns:a16="http://schemas.microsoft.com/office/drawing/2014/main" id="{622C775D-705F-E94A-B7B2-BF182C7DF367}"/>
              </a:ext>
            </a:extLst>
          </p:cNvPr>
          <p:cNvSpPr txBox="1"/>
          <p:nvPr/>
        </p:nvSpPr>
        <p:spPr>
          <a:xfrm>
            <a:off x="6550348" y="3941061"/>
            <a:ext cx="1762813" cy="362728"/>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srgbClr val="73461F"/>
                </a:solidFill>
                <a:effectLst/>
                <a:uLnTx/>
                <a:uFillTx/>
                <a:latin typeface="微软雅黑"/>
                <a:ea typeface="微软雅黑"/>
                <a:cs typeface="+mn-cs"/>
              </a:rPr>
              <a:t>新客客单价</a:t>
            </a:r>
            <a:endParaRPr kumimoji="0" lang="en-US" altLang="zh-CN" sz="2400" b="1" i="0" u="none" strike="noStrike" kern="1200" cap="none" spc="0" normalizeH="0" baseline="0" noProof="0" dirty="0">
              <a:ln>
                <a:noFill/>
              </a:ln>
              <a:solidFill>
                <a:srgbClr val="B1A190">
                  <a:lumMod val="75000"/>
                </a:srgbClr>
              </a:solidFill>
              <a:effectLst/>
              <a:uLnTx/>
              <a:uFillTx/>
              <a:latin typeface="微软雅黑"/>
              <a:ea typeface="微软雅黑"/>
              <a:cs typeface="+mn-cs"/>
            </a:endParaRPr>
          </a:p>
        </p:txBody>
      </p:sp>
      <p:sp>
        <p:nvSpPr>
          <p:cNvPr id="31" name="文本框 83">
            <a:extLst>
              <a:ext uri="{FF2B5EF4-FFF2-40B4-BE49-F238E27FC236}">
                <a16:creationId xmlns:a16="http://schemas.microsoft.com/office/drawing/2014/main" id="{63FA092B-C11E-0740-8362-6874103842F7}"/>
              </a:ext>
            </a:extLst>
          </p:cNvPr>
          <p:cNvSpPr txBox="1"/>
          <p:nvPr/>
        </p:nvSpPr>
        <p:spPr>
          <a:xfrm>
            <a:off x="6539458" y="4240422"/>
            <a:ext cx="1762813" cy="497957"/>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B1A190">
                    <a:lumMod val="75000"/>
                  </a:srgbClr>
                </a:solidFill>
                <a:effectLst/>
                <a:uLnTx/>
                <a:uFillTx/>
                <a:latin typeface="微软雅黑"/>
                <a:ea typeface="微软雅黑"/>
                <a:cs typeface="+mn-cs"/>
              </a:rPr>
              <a:t>648</a:t>
            </a:r>
          </a:p>
        </p:txBody>
      </p:sp>
      <p:sp>
        <p:nvSpPr>
          <p:cNvPr id="32" name="文本框 15">
            <a:extLst>
              <a:ext uri="{FF2B5EF4-FFF2-40B4-BE49-F238E27FC236}">
                <a16:creationId xmlns:a16="http://schemas.microsoft.com/office/drawing/2014/main" id="{3C5887C5-5759-C545-A39F-2A660D2F8C64}"/>
              </a:ext>
            </a:extLst>
          </p:cNvPr>
          <p:cNvSpPr txBox="1"/>
          <p:nvPr/>
        </p:nvSpPr>
        <p:spPr>
          <a:xfrm flipH="1">
            <a:off x="2465551" y="4407749"/>
            <a:ext cx="1054602"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33" name="箭头: 上 32">
            <a:extLst>
              <a:ext uri="{FF2B5EF4-FFF2-40B4-BE49-F238E27FC236}">
                <a16:creationId xmlns:a16="http://schemas.microsoft.com/office/drawing/2014/main" id="{A2CD5B14-409F-7241-A14C-B0520AB1D4D6}"/>
              </a:ext>
            </a:extLst>
          </p:cNvPr>
          <p:cNvSpPr/>
          <p:nvPr/>
        </p:nvSpPr>
        <p:spPr>
          <a:xfrm rot="10800000">
            <a:off x="2898050" y="4091566"/>
            <a:ext cx="216000" cy="288000"/>
          </a:xfrm>
          <a:prstGeom prst="upArrow">
            <a:avLst/>
          </a:prstGeom>
          <a:solidFill>
            <a:srgbClr val="EDA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34" name="文本框 15">
            <a:extLst>
              <a:ext uri="{FF2B5EF4-FFF2-40B4-BE49-F238E27FC236}">
                <a16:creationId xmlns:a16="http://schemas.microsoft.com/office/drawing/2014/main" id="{6ACD5DBA-31E3-254A-8E53-BD7487381C56}"/>
              </a:ext>
            </a:extLst>
          </p:cNvPr>
          <p:cNvSpPr txBox="1"/>
          <p:nvPr/>
        </p:nvSpPr>
        <p:spPr>
          <a:xfrm flipH="1">
            <a:off x="2860056" y="4423247"/>
            <a:ext cx="674936"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-51%</a:t>
            </a:r>
          </a:p>
        </p:txBody>
      </p:sp>
      <p:sp>
        <p:nvSpPr>
          <p:cNvPr id="35" name="文本框 15">
            <a:extLst>
              <a:ext uri="{FF2B5EF4-FFF2-40B4-BE49-F238E27FC236}">
                <a16:creationId xmlns:a16="http://schemas.microsoft.com/office/drawing/2014/main" id="{07C77BB0-3444-5743-9D41-1756BF59B9BC}"/>
              </a:ext>
            </a:extLst>
          </p:cNvPr>
          <p:cNvSpPr txBox="1"/>
          <p:nvPr/>
        </p:nvSpPr>
        <p:spPr>
          <a:xfrm flipH="1">
            <a:off x="5538108" y="4347003"/>
            <a:ext cx="1054602"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36" name="箭头: 上 32">
            <a:extLst>
              <a:ext uri="{FF2B5EF4-FFF2-40B4-BE49-F238E27FC236}">
                <a16:creationId xmlns:a16="http://schemas.microsoft.com/office/drawing/2014/main" id="{7C7120F0-8379-5B48-8365-0578FCA7BAFC}"/>
              </a:ext>
            </a:extLst>
          </p:cNvPr>
          <p:cNvSpPr/>
          <p:nvPr/>
        </p:nvSpPr>
        <p:spPr>
          <a:xfrm rot="10800000">
            <a:off x="5970607" y="4030820"/>
            <a:ext cx="216000" cy="288000"/>
          </a:xfrm>
          <a:prstGeom prst="upArrow">
            <a:avLst/>
          </a:prstGeom>
          <a:solidFill>
            <a:srgbClr val="EDA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37" name="文本框 15">
            <a:extLst>
              <a:ext uri="{FF2B5EF4-FFF2-40B4-BE49-F238E27FC236}">
                <a16:creationId xmlns:a16="http://schemas.microsoft.com/office/drawing/2014/main" id="{AC73CB01-AB38-DD4B-9B36-A3C554F641D1}"/>
              </a:ext>
            </a:extLst>
          </p:cNvPr>
          <p:cNvSpPr txBox="1"/>
          <p:nvPr/>
        </p:nvSpPr>
        <p:spPr>
          <a:xfrm flipH="1">
            <a:off x="5932613" y="4362501"/>
            <a:ext cx="674936"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-42%</a:t>
            </a:r>
          </a:p>
        </p:txBody>
      </p:sp>
      <p:sp>
        <p:nvSpPr>
          <p:cNvPr id="38" name="文本框 15">
            <a:extLst>
              <a:ext uri="{FF2B5EF4-FFF2-40B4-BE49-F238E27FC236}">
                <a16:creationId xmlns:a16="http://schemas.microsoft.com/office/drawing/2014/main" id="{F4585460-AEED-FC49-A57D-61F9970AF1B9}"/>
              </a:ext>
            </a:extLst>
          </p:cNvPr>
          <p:cNvSpPr txBox="1"/>
          <p:nvPr/>
        </p:nvSpPr>
        <p:spPr>
          <a:xfrm flipH="1">
            <a:off x="7574085" y="4351993"/>
            <a:ext cx="1054602"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39" name="箭头: 上 32">
            <a:extLst>
              <a:ext uri="{FF2B5EF4-FFF2-40B4-BE49-F238E27FC236}">
                <a16:creationId xmlns:a16="http://schemas.microsoft.com/office/drawing/2014/main" id="{EA96AF8D-F3C4-6F47-8073-F701DEEFB6C0}"/>
              </a:ext>
            </a:extLst>
          </p:cNvPr>
          <p:cNvSpPr/>
          <p:nvPr/>
        </p:nvSpPr>
        <p:spPr>
          <a:xfrm rot="10800000">
            <a:off x="8006584" y="4035810"/>
            <a:ext cx="216000" cy="288000"/>
          </a:xfrm>
          <a:prstGeom prst="upArrow">
            <a:avLst/>
          </a:prstGeom>
          <a:solidFill>
            <a:srgbClr val="EDA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40" name="文本框 15">
            <a:extLst>
              <a:ext uri="{FF2B5EF4-FFF2-40B4-BE49-F238E27FC236}">
                <a16:creationId xmlns:a16="http://schemas.microsoft.com/office/drawing/2014/main" id="{DCFABFFA-2F9D-EF4D-BFAF-B9E24DDFA0D0}"/>
              </a:ext>
            </a:extLst>
          </p:cNvPr>
          <p:cNvSpPr txBox="1"/>
          <p:nvPr/>
        </p:nvSpPr>
        <p:spPr>
          <a:xfrm flipH="1">
            <a:off x="7968590" y="4367491"/>
            <a:ext cx="674936"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-15%</a:t>
            </a:r>
          </a:p>
        </p:txBody>
      </p:sp>
      <p:sp>
        <p:nvSpPr>
          <p:cNvPr id="41" name="文本框 95">
            <a:extLst>
              <a:ext uri="{FF2B5EF4-FFF2-40B4-BE49-F238E27FC236}">
                <a16:creationId xmlns:a16="http://schemas.microsoft.com/office/drawing/2014/main" id="{BEC10ECA-9D23-3044-B861-F50FC099202E}"/>
              </a:ext>
            </a:extLst>
          </p:cNvPr>
          <p:cNvSpPr txBox="1"/>
          <p:nvPr/>
        </p:nvSpPr>
        <p:spPr>
          <a:xfrm>
            <a:off x="746240" y="5257032"/>
            <a:ext cx="2097674" cy="362728"/>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srgbClr val="73461F"/>
                </a:solidFill>
                <a:effectLst/>
                <a:uLnTx/>
                <a:uFillTx/>
                <a:latin typeface="微软雅黑"/>
                <a:ea typeface="微软雅黑"/>
                <a:cs typeface="+mn-cs"/>
              </a:rPr>
              <a:t>老客</a:t>
            </a:r>
            <a:r>
              <a:rPr kumimoji="0" lang="en-US" altLang="zh-CN" sz="1600" b="1" i="0" u="none" strike="noStrike" kern="1200" cap="none" spc="0" normalizeH="0" baseline="0" noProof="0" dirty="0">
                <a:ln>
                  <a:noFill/>
                </a:ln>
                <a:solidFill>
                  <a:srgbClr val="73461F"/>
                </a:solidFill>
                <a:effectLst/>
                <a:uLnTx/>
                <a:uFillTx/>
                <a:latin typeface="微软雅黑"/>
                <a:ea typeface="微软雅黑"/>
                <a:cs typeface="+mn-cs"/>
              </a:rPr>
              <a:t>GMV</a:t>
            </a:r>
            <a:endParaRPr kumimoji="0" lang="en-US" altLang="zh-CN" sz="2400" b="1" i="0" u="none" strike="noStrike" kern="1200" cap="none" spc="0" normalizeH="0" baseline="0" noProof="0" dirty="0">
              <a:ln>
                <a:noFill/>
              </a:ln>
              <a:solidFill>
                <a:srgbClr val="B1A190">
                  <a:lumMod val="75000"/>
                </a:srgbClr>
              </a:solidFill>
              <a:effectLst/>
              <a:uLnTx/>
              <a:uFillTx/>
              <a:latin typeface="微软雅黑"/>
              <a:ea typeface="微软雅黑"/>
              <a:cs typeface="+mn-cs"/>
            </a:endParaRPr>
          </a:p>
        </p:txBody>
      </p:sp>
      <p:sp>
        <p:nvSpPr>
          <p:cNvPr id="42" name="文本框 95">
            <a:extLst>
              <a:ext uri="{FF2B5EF4-FFF2-40B4-BE49-F238E27FC236}">
                <a16:creationId xmlns:a16="http://schemas.microsoft.com/office/drawing/2014/main" id="{5A5601ED-9FCB-484B-A15A-0FD596F953FB}"/>
              </a:ext>
            </a:extLst>
          </p:cNvPr>
          <p:cNvSpPr txBox="1"/>
          <p:nvPr/>
        </p:nvSpPr>
        <p:spPr>
          <a:xfrm>
            <a:off x="746240" y="5556680"/>
            <a:ext cx="2097674" cy="497957"/>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B1A190">
                    <a:lumMod val="75000"/>
                  </a:srgbClr>
                </a:solidFill>
                <a:effectLst/>
                <a:uLnTx/>
                <a:uFillTx/>
                <a:latin typeface="微软雅黑"/>
                <a:ea typeface="微软雅黑"/>
                <a:cs typeface="+mn-cs"/>
              </a:rPr>
              <a:t>5,309,877</a:t>
            </a:r>
          </a:p>
        </p:txBody>
      </p:sp>
      <p:sp>
        <p:nvSpPr>
          <p:cNvPr id="43" name="文本框 83">
            <a:extLst>
              <a:ext uri="{FF2B5EF4-FFF2-40B4-BE49-F238E27FC236}">
                <a16:creationId xmlns:a16="http://schemas.microsoft.com/office/drawing/2014/main" id="{0214A845-85C6-C44B-920E-B3C4A0AB19F0}"/>
              </a:ext>
            </a:extLst>
          </p:cNvPr>
          <p:cNvSpPr txBox="1"/>
          <p:nvPr/>
        </p:nvSpPr>
        <p:spPr>
          <a:xfrm>
            <a:off x="4269382" y="5257319"/>
            <a:ext cx="1762813" cy="362728"/>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srgbClr val="73461F"/>
                </a:solidFill>
                <a:effectLst/>
                <a:uLnTx/>
                <a:uFillTx/>
                <a:latin typeface="微软雅黑"/>
                <a:ea typeface="微软雅黑"/>
                <a:cs typeface="+mn-cs"/>
              </a:rPr>
              <a:t>老客人数</a:t>
            </a:r>
            <a:endParaRPr kumimoji="0" lang="en-US" altLang="zh-CN" sz="2400" b="1" i="0" u="none" strike="noStrike" kern="1200" cap="none" spc="0" normalizeH="0" baseline="0" noProof="0" dirty="0">
              <a:ln>
                <a:noFill/>
              </a:ln>
              <a:solidFill>
                <a:srgbClr val="B1A190">
                  <a:lumMod val="75000"/>
                </a:srgbClr>
              </a:solidFill>
              <a:effectLst/>
              <a:uLnTx/>
              <a:uFillTx/>
              <a:latin typeface="微软雅黑"/>
              <a:ea typeface="微软雅黑"/>
              <a:cs typeface="+mn-cs"/>
            </a:endParaRPr>
          </a:p>
        </p:txBody>
      </p:sp>
      <p:sp>
        <p:nvSpPr>
          <p:cNvPr id="44" name="文本框 83">
            <a:extLst>
              <a:ext uri="{FF2B5EF4-FFF2-40B4-BE49-F238E27FC236}">
                <a16:creationId xmlns:a16="http://schemas.microsoft.com/office/drawing/2014/main" id="{F41C95BD-C04E-7E4C-A019-856DFBFBBF39}"/>
              </a:ext>
            </a:extLst>
          </p:cNvPr>
          <p:cNvSpPr txBox="1"/>
          <p:nvPr/>
        </p:nvSpPr>
        <p:spPr>
          <a:xfrm>
            <a:off x="4258492" y="5556680"/>
            <a:ext cx="1762813" cy="497957"/>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B1A190">
                    <a:lumMod val="75000"/>
                  </a:srgbClr>
                </a:solidFill>
                <a:effectLst/>
                <a:uLnTx/>
                <a:uFillTx/>
                <a:latin typeface="微软雅黑"/>
                <a:ea typeface="微软雅黑"/>
                <a:cs typeface="+mn-cs"/>
              </a:rPr>
              <a:t>11,834</a:t>
            </a:r>
          </a:p>
        </p:txBody>
      </p:sp>
      <p:sp>
        <p:nvSpPr>
          <p:cNvPr id="45" name="文本框 83">
            <a:extLst>
              <a:ext uri="{FF2B5EF4-FFF2-40B4-BE49-F238E27FC236}">
                <a16:creationId xmlns:a16="http://schemas.microsoft.com/office/drawing/2014/main" id="{1CA96CC1-848E-494C-B800-7A9E3276F7C4}"/>
              </a:ext>
            </a:extLst>
          </p:cNvPr>
          <p:cNvSpPr txBox="1"/>
          <p:nvPr/>
        </p:nvSpPr>
        <p:spPr>
          <a:xfrm>
            <a:off x="6623569" y="5251209"/>
            <a:ext cx="1762813" cy="362728"/>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srgbClr val="73461F"/>
                </a:solidFill>
                <a:effectLst/>
                <a:uLnTx/>
                <a:uFillTx/>
                <a:latin typeface="微软雅黑"/>
                <a:ea typeface="微软雅黑"/>
                <a:cs typeface="+mn-cs"/>
              </a:rPr>
              <a:t>老客客单价</a:t>
            </a:r>
            <a:endParaRPr kumimoji="0" lang="en-US" altLang="zh-CN" sz="2400" b="1" i="0" u="none" strike="noStrike" kern="1200" cap="none" spc="0" normalizeH="0" baseline="0" noProof="0" dirty="0">
              <a:ln>
                <a:noFill/>
              </a:ln>
              <a:solidFill>
                <a:srgbClr val="B1A190">
                  <a:lumMod val="75000"/>
                </a:srgbClr>
              </a:solidFill>
              <a:effectLst/>
              <a:uLnTx/>
              <a:uFillTx/>
              <a:latin typeface="微软雅黑"/>
              <a:ea typeface="微软雅黑"/>
              <a:cs typeface="+mn-cs"/>
            </a:endParaRPr>
          </a:p>
        </p:txBody>
      </p:sp>
      <p:sp>
        <p:nvSpPr>
          <p:cNvPr id="46" name="文本框 83">
            <a:extLst>
              <a:ext uri="{FF2B5EF4-FFF2-40B4-BE49-F238E27FC236}">
                <a16:creationId xmlns:a16="http://schemas.microsoft.com/office/drawing/2014/main" id="{5FEF4004-072A-8648-9236-553C2B5ADAD5}"/>
              </a:ext>
            </a:extLst>
          </p:cNvPr>
          <p:cNvSpPr txBox="1"/>
          <p:nvPr/>
        </p:nvSpPr>
        <p:spPr>
          <a:xfrm>
            <a:off x="6612679" y="5550570"/>
            <a:ext cx="1762813" cy="497957"/>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B1A190">
                    <a:lumMod val="75000"/>
                  </a:srgbClr>
                </a:solidFill>
                <a:effectLst/>
                <a:uLnTx/>
                <a:uFillTx/>
                <a:latin typeface="微软雅黑"/>
                <a:ea typeface="微软雅黑"/>
                <a:cs typeface="+mn-cs"/>
              </a:rPr>
              <a:t>449</a:t>
            </a:r>
          </a:p>
        </p:txBody>
      </p:sp>
      <p:sp>
        <p:nvSpPr>
          <p:cNvPr id="47" name="文本框 15">
            <a:extLst>
              <a:ext uri="{FF2B5EF4-FFF2-40B4-BE49-F238E27FC236}">
                <a16:creationId xmlns:a16="http://schemas.microsoft.com/office/drawing/2014/main" id="{581FB595-C2F7-FB42-B94A-6269FB414842}"/>
              </a:ext>
            </a:extLst>
          </p:cNvPr>
          <p:cNvSpPr txBox="1"/>
          <p:nvPr/>
        </p:nvSpPr>
        <p:spPr>
          <a:xfrm flipH="1">
            <a:off x="2485264" y="5703747"/>
            <a:ext cx="1054602"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48" name="箭头: 上 32">
            <a:extLst>
              <a:ext uri="{FF2B5EF4-FFF2-40B4-BE49-F238E27FC236}">
                <a16:creationId xmlns:a16="http://schemas.microsoft.com/office/drawing/2014/main" id="{D5E16ACC-4A75-1E42-9991-6D5800EE790A}"/>
              </a:ext>
            </a:extLst>
          </p:cNvPr>
          <p:cNvSpPr/>
          <p:nvPr/>
        </p:nvSpPr>
        <p:spPr>
          <a:xfrm rot="10800000">
            <a:off x="2902344" y="5386519"/>
            <a:ext cx="216000" cy="288000"/>
          </a:xfrm>
          <a:prstGeom prst="upArrow">
            <a:avLst/>
          </a:prstGeom>
          <a:solidFill>
            <a:srgbClr val="EDA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49" name="文本框 15">
            <a:extLst>
              <a:ext uri="{FF2B5EF4-FFF2-40B4-BE49-F238E27FC236}">
                <a16:creationId xmlns:a16="http://schemas.microsoft.com/office/drawing/2014/main" id="{FFA0FFA3-0F9E-9648-986A-29C97FFE407F}"/>
              </a:ext>
            </a:extLst>
          </p:cNvPr>
          <p:cNvSpPr txBox="1"/>
          <p:nvPr/>
        </p:nvSpPr>
        <p:spPr>
          <a:xfrm flipH="1">
            <a:off x="2864350" y="5718200"/>
            <a:ext cx="674936"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-55%</a:t>
            </a:r>
          </a:p>
        </p:txBody>
      </p:sp>
      <p:sp>
        <p:nvSpPr>
          <p:cNvPr id="50" name="文本框 15">
            <a:extLst>
              <a:ext uri="{FF2B5EF4-FFF2-40B4-BE49-F238E27FC236}">
                <a16:creationId xmlns:a16="http://schemas.microsoft.com/office/drawing/2014/main" id="{44D270D2-7B26-5C40-9C48-DFA22A3D6E70}"/>
              </a:ext>
            </a:extLst>
          </p:cNvPr>
          <p:cNvSpPr txBox="1"/>
          <p:nvPr/>
        </p:nvSpPr>
        <p:spPr>
          <a:xfrm flipH="1">
            <a:off x="5542402" y="5641956"/>
            <a:ext cx="1054602"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51" name="箭头: 上 32">
            <a:extLst>
              <a:ext uri="{FF2B5EF4-FFF2-40B4-BE49-F238E27FC236}">
                <a16:creationId xmlns:a16="http://schemas.microsoft.com/office/drawing/2014/main" id="{7158AB1B-A9F1-B547-9248-64341E21F5F0}"/>
              </a:ext>
            </a:extLst>
          </p:cNvPr>
          <p:cNvSpPr/>
          <p:nvPr/>
        </p:nvSpPr>
        <p:spPr>
          <a:xfrm rot="10800000">
            <a:off x="5974901" y="5325773"/>
            <a:ext cx="216000" cy="288000"/>
          </a:xfrm>
          <a:prstGeom prst="upArrow">
            <a:avLst/>
          </a:prstGeom>
          <a:solidFill>
            <a:srgbClr val="EDA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52" name="文本框 15">
            <a:extLst>
              <a:ext uri="{FF2B5EF4-FFF2-40B4-BE49-F238E27FC236}">
                <a16:creationId xmlns:a16="http://schemas.microsoft.com/office/drawing/2014/main" id="{17F01299-557F-FA44-A25F-8A7B1779E0AB}"/>
              </a:ext>
            </a:extLst>
          </p:cNvPr>
          <p:cNvSpPr txBox="1"/>
          <p:nvPr/>
        </p:nvSpPr>
        <p:spPr>
          <a:xfrm flipH="1">
            <a:off x="5936907" y="5657454"/>
            <a:ext cx="674936"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-48%</a:t>
            </a:r>
          </a:p>
        </p:txBody>
      </p:sp>
      <p:sp>
        <p:nvSpPr>
          <p:cNvPr id="53" name="文本框 15">
            <a:extLst>
              <a:ext uri="{FF2B5EF4-FFF2-40B4-BE49-F238E27FC236}">
                <a16:creationId xmlns:a16="http://schemas.microsoft.com/office/drawing/2014/main" id="{E6661177-613E-CB41-946D-F84F426D66F9}"/>
              </a:ext>
            </a:extLst>
          </p:cNvPr>
          <p:cNvSpPr txBox="1"/>
          <p:nvPr/>
        </p:nvSpPr>
        <p:spPr>
          <a:xfrm flipH="1">
            <a:off x="7578379" y="5646946"/>
            <a:ext cx="1054602"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54" name="箭头: 上 32">
            <a:extLst>
              <a:ext uri="{FF2B5EF4-FFF2-40B4-BE49-F238E27FC236}">
                <a16:creationId xmlns:a16="http://schemas.microsoft.com/office/drawing/2014/main" id="{FC647E9D-4990-4745-A3DD-DC7CA3CA2A82}"/>
              </a:ext>
            </a:extLst>
          </p:cNvPr>
          <p:cNvSpPr/>
          <p:nvPr/>
        </p:nvSpPr>
        <p:spPr>
          <a:xfrm rot="10800000">
            <a:off x="8010878" y="5330763"/>
            <a:ext cx="216000" cy="288000"/>
          </a:xfrm>
          <a:prstGeom prst="upArrow">
            <a:avLst/>
          </a:prstGeom>
          <a:solidFill>
            <a:srgbClr val="EDA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55" name="文本框 15">
            <a:extLst>
              <a:ext uri="{FF2B5EF4-FFF2-40B4-BE49-F238E27FC236}">
                <a16:creationId xmlns:a16="http://schemas.microsoft.com/office/drawing/2014/main" id="{CFE01667-9D2A-784F-A42F-2417F9747B08}"/>
              </a:ext>
            </a:extLst>
          </p:cNvPr>
          <p:cNvSpPr txBox="1"/>
          <p:nvPr/>
        </p:nvSpPr>
        <p:spPr>
          <a:xfrm flipH="1">
            <a:off x="7972884" y="5662444"/>
            <a:ext cx="674936"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-13%</a:t>
            </a:r>
          </a:p>
        </p:txBody>
      </p:sp>
      <p:sp>
        <p:nvSpPr>
          <p:cNvPr id="58" name="对话气泡: 矩形 57">
            <a:extLst>
              <a:ext uri="{FF2B5EF4-FFF2-40B4-BE49-F238E27FC236}">
                <a16:creationId xmlns:a16="http://schemas.microsoft.com/office/drawing/2014/main" id="{4BD03102-7AA8-4C8D-BF8F-935A6E3AFF35}"/>
              </a:ext>
            </a:extLst>
          </p:cNvPr>
          <p:cNvSpPr/>
          <p:nvPr/>
        </p:nvSpPr>
        <p:spPr>
          <a:xfrm>
            <a:off x="8843572" y="3059651"/>
            <a:ext cx="2999888" cy="3138006"/>
          </a:xfrm>
          <a:prstGeom prst="wedgeRectCallout">
            <a:avLst>
              <a:gd name="adj1" fmla="val -58398"/>
              <a:gd name="adj2" fmla="val 29539"/>
            </a:avLst>
          </a:prstGeom>
          <a:solidFill>
            <a:srgbClr val="FDF7EE"/>
          </a:solidFill>
          <a:ln>
            <a:solidFill>
              <a:srgbClr val="FDF7EE"/>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graphicFrame>
        <p:nvGraphicFramePr>
          <p:cNvPr id="56" name="表格 55">
            <a:extLst>
              <a:ext uri="{FF2B5EF4-FFF2-40B4-BE49-F238E27FC236}">
                <a16:creationId xmlns:a16="http://schemas.microsoft.com/office/drawing/2014/main" id="{EA08D1EB-DD84-4752-8DF4-7BB8951235D4}"/>
              </a:ext>
            </a:extLst>
          </p:cNvPr>
          <p:cNvGraphicFramePr>
            <a:graphicFrameLocks noGrp="1"/>
          </p:cNvGraphicFramePr>
          <p:nvPr>
            <p:extLst>
              <p:ext uri="{D42A27DB-BD31-4B8C-83A1-F6EECF244321}">
                <p14:modId xmlns:p14="http://schemas.microsoft.com/office/powerpoint/2010/main" val="443060156"/>
              </p:ext>
            </p:extLst>
          </p:nvPr>
        </p:nvGraphicFramePr>
        <p:xfrm>
          <a:off x="9007266" y="4214047"/>
          <a:ext cx="2671319" cy="1852128"/>
        </p:xfrm>
        <a:graphic>
          <a:graphicData uri="http://schemas.openxmlformats.org/drawingml/2006/table">
            <a:tbl>
              <a:tblPr>
                <a:tableStyleId>{5C22544A-7EE6-4342-B048-85BDC9FD1C3A}</a:tableStyleId>
              </a:tblPr>
              <a:tblGrid>
                <a:gridCol w="542750">
                  <a:extLst>
                    <a:ext uri="{9D8B030D-6E8A-4147-A177-3AD203B41FA5}">
                      <a16:colId xmlns:a16="http://schemas.microsoft.com/office/drawing/2014/main" val="398518996"/>
                    </a:ext>
                  </a:extLst>
                </a:gridCol>
                <a:gridCol w="933900">
                  <a:extLst>
                    <a:ext uri="{9D8B030D-6E8A-4147-A177-3AD203B41FA5}">
                      <a16:colId xmlns:a16="http://schemas.microsoft.com/office/drawing/2014/main" val="2285610675"/>
                    </a:ext>
                  </a:extLst>
                </a:gridCol>
                <a:gridCol w="1194669">
                  <a:extLst>
                    <a:ext uri="{9D8B030D-6E8A-4147-A177-3AD203B41FA5}">
                      <a16:colId xmlns:a16="http://schemas.microsoft.com/office/drawing/2014/main" val="356160241"/>
                    </a:ext>
                  </a:extLst>
                </a:gridCol>
              </a:tblGrid>
              <a:tr h="441948">
                <a:tc>
                  <a:txBody>
                    <a:bodyPr/>
                    <a:lstStyle/>
                    <a:p>
                      <a:pPr algn="ctr" fontAlgn="b"/>
                      <a:endParaRPr lang="zh-CN" altLang="en-US" sz="1200" b="1" i="0" u="none" strike="noStrike" dirty="0">
                        <a:solidFill>
                          <a:srgbClr val="000000"/>
                        </a:solidFill>
                        <a:effectLst/>
                        <a:latin typeface="+mn-ea"/>
                        <a:ea typeface="+mn-ea"/>
                      </a:endParaRPr>
                    </a:p>
                  </a:txBody>
                  <a:tcPr marL="7620" marR="7620" marT="7620" marB="0" anchor="ctr">
                    <a:solidFill>
                      <a:schemeClr val="accent4">
                        <a:lumMod val="20000"/>
                        <a:lumOff val="80000"/>
                      </a:schemeClr>
                    </a:solidFill>
                  </a:tcPr>
                </a:tc>
                <a:tc>
                  <a:txBody>
                    <a:bodyPr/>
                    <a:lstStyle/>
                    <a:p>
                      <a:pPr algn="ctr" fontAlgn="ctr"/>
                      <a:r>
                        <a:rPr lang="en-US" altLang="zh-CN" sz="1200" b="1" i="0" u="none" strike="noStrike" dirty="0">
                          <a:solidFill>
                            <a:schemeClr val="tx1">
                              <a:lumMod val="75000"/>
                              <a:lumOff val="25000"/>
                            </a:schemeClr>
                          </a:solidFill>
                          <a:effectLst/>
                          <a:latin typeface="+mn-ea"/>
                          <a:ea typeface="+mn-ea"/>
                        </a:rPr>
                        <a:t>D11</a:t>
                      </a:r>
                    </a:p>
                    <a:p>
                      <a:pPr algn="ctr" fontAlgn="ctr"/>
                      <a:r>
                        <a:rPr lang="zh-CN" altLang="en-US" sz="1200" b="1" i="0" u="none" strike="noStrike" dirty="0">
                          <a:solidFill>
                            <a:schemeClr val="tx1">
                              <a:lumMod val="75000"/>
                              <a:lumOff val="25000"/>
                            </a:schemeClr>
                          </a:solidFill>
                          <a:effectLst/>
                          <a:latin typeface="+mn-ea"/>
                          <a:ea typeface="+mn-ea"/>
                        </a:rPr>
                        <a:t>购买人数</a:t>
                      </a:r>
                      <a:endParaRPr lang="en-US" altLang="zh-CN" sz="1200" b="1" i="0" u="none" strike="noStrike" dirty="0">
                        <a:solidFill>
                          <a:schemeClr val="tx1">
                            <a:lumMod val="75000"/>
                            <a:lumOff val="25000"/>
                          </a:schemeClr>
                        </a:solidFill>
                        <a:effectLst/>
                        <a:latin typeface="+mn-ea"/>
                        <a:ea typeface="+mn-ea"/>
                      </a:endParaRPr>
                    </a:p>
                  </a:txBody>
                  <a:tcPr marL="7620" marR="7620" marT="7620" marB="0" anchor="ctr">
                    <a:lnB w="12700" cap="flat" cmpd="sng" algn="ctr">
                      <a:noFill/>
                      <a:prstDash val="solid"/>
                      <a:round/>
                      <a:headEnd type="none" w="med" len="med"/>
                      <a:tailEnd type="none" w="med" len="med"/>
                    </a:lnB>
                    <a:solidFill>
                      <a:schemeClr val="accent4">
                        <a:lumMod val="20000"/>
                        <a:lumOff val="80000"/>
                      </a:schemeClr>
                    </a:solidFill>
                  </a:tcPr>
                </a:tc>
                <a:tc>
                  <a:txBody>
                    <a:bodyPr/>
                    <a:lstStyle/>
                    <a:p>
                      <a:pPr algn="ctr" fontAlgn="ctr"/>
                      <a:r>
                        <a:rPr lang="en-US" altLang="zh-CN" sz="1200" b="1" i="0" u="none" strike="noStrike" dirty="0">
                          <a:solidFill>
                            <a:schemeClr val="tx1">
                              <a:lumMod val="75000"/>
                              <a:lumOff val="25000"/>
                            </a:schemeClr>
                          </a:solidFill>
                          <a:effectLst/>
                          <a:latin typeface="+mn-ea"/>
                          <a:ea typeface="+mn-ea"/>
                        </a:rPr>
                        <a:t>D11</a:t>
                      </a:r>
                      <a:r>
                        <a:rPr lang="zh-CN" altLang="en-US" sz="1200" b="1" i="0" u="none" strike="noStrike" dirty="0">
                          <a:solidFill>
                            <a:schemeClr val="tx1">
                              <a:lumMod val="75000"/>
                              <a:lumOff val="25000"/>
                            </a:schemeClr>
                          </a:solidFill>
                          <a:effectLst/>
                          <a:latin typeface="+mn-ea"/>
                          <a:ea typeface="+mn-ea"/>
                        </a:rPr>
                        <a:t>老客在</a:t>
                      </a:r>
                      <a:endParaRPr lang="en-US" altLang="zh-CN" sz="1200" b="1" i="0" u="none" strike="noStrike" dirty="0">
                        <a:solidFill>
                          <a:schemeClr val="tx1">
                            <a:lumMod val="75000"/>
                            <a:lumOff val="25000"/>
                          </a:schemeClr>
                        </a:solidFill>
                        <a:effectLst/>
                        <a:latin typeface="+mn-ea"/>
                        <a:ea typeface="+mn-ea"/>
                      </a:endParaRPr>
                    </a:p>
                    <a:p>
                      <a:pPr algn="ctr" fontAlgn="ctr"/>
                      <a:r>
                        <a:rPr lang="en-US" altLang="zh-CN" sz="1200" b="1" i="0" u="none" strike="noStrike" dirty="0">
                          <a:solidFill>
                            <a:schemeClr val="tx1">
                              <a:lumMod val="75000"/>
                              <a:lumOff val="25000"/>
                            </a:schemeClr>
                          </a:solidFill>
                          <a:effectLst/>
                          <a:latin typeface="+mn-ea"/>
                          <a:ea typeface="+mn-ea"/>
                        </a:rPr>
                        <a:t>12</a:t>
                      </a:r>
                      <a:r>
                        <a:rPr lang="zh-CN" altLang="en-US" sz="1200" b="1" i="0" u="none" strike="noStrike" dirty="0">
                          <a:solidFill>
                            <a:schemeClr val="tx1">
                              <a:lumMod val="75000"/>
                              <a:lumOff val="25000"/>
                            </a:schemeClr>
                          </a:solidFill>
                          <a:effectLst/>
                          <a:latin typeface="+mn-ea"/>
                          <a:ea typeface="+mn-ea"/>
                        </a:rPr>
                        <a:t>月老客中占比</a:t>
                      </a:r>
                      <a:endParaRPr lang="en-US" altLang="zh-CN" sz="1200" b="1" i="0" u="none" strike="noStrike" dirty="0">
                        <a:solidFill>
                          <a:schemeClr val="tx1">
                            <a:lumMod val="75000"/>
                            <a:lumOff val="25000"/>
                          </a:schemeClr>
                        </a:solidFill>
                        <a:effectLst/>
                        <a:latin typeface="+mn-ea"/>
                        <a:ea typeface="+mn-ea"/>
                      </a:endParaRPr>
                    </a:p>
                  </a:txBody>
                  <a:tcPr marL="7620" marR="7620" marT="7620" marB="0" anchor="ctr">
                    <a:lnB w="12700" cap="flat" cmpd="sng" algn="ctr">
                      <a:no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868727268"/>
                  </a:ext>
                </a:extLst>
              </a:tr>
              <a:tr h="470060">
                <a:tc>
                  <a:txBody>
                    <a:bodyPr/>
                    <a:lstStyle/>
                    <a:p>
                      <a:pPr algn="ctr" fontAlgn="b"/>
                      <a:r>
                        <a:rPr lang="en-US" altLang="zh-CN" sz="1200" b="0" i="0" u="none" strike="noStrike" dirty="0">
                          <a:solidFill>
                            <a:srgbClr val="000000"/>
                          </a:solidFill>
                          <a:effectLst/>
                          <a:latin typeface="+mn-ea"/>
                          <a:ea typeface="+mn-ea"/>
                        </a:rPr>
                        <a:t>22</a:t>
                      </a:r>
                      <a:r>
                        <a:rPr lang="zh-CN" altLang="en-US" sz="1200" b="0" i="0" u="none" strike="noStrike" dirty="0">
                          <a:solidFill>
                            <a:srgbClr val="000000"/>
                          </a:solidFill>
                          <a:effectLst/>
                          <a:latin typeface="+mn-ea"/>
                          <a:ea typeface="+mn-ea"/>
                        </a:rPr>
                        <a:t>年</a:t>
                      </a:r>
                    </a:p>
                  </a:txBody>
                  <a:tcPr marL="7620" marR="7620" marT="7620" marB="0" anchor="ctr">
                    <a:lnR w="12700" cap="flat" cmpd="sng" algn="ctr">
                      <a:noFill/>
                      <a:prstDash val="solid"/>
                      <a:round/>
                      <a:headEnd type="none" w="med" len="med"/>
                      <a:tailEnd type="none" w="med" len="med"/>
                    </a:lnR>
                    <a:solidFill>
                      <a:schemeClr val="accent4">
                        <a:lumMod val="20000"/>
                        <a:lumOff val="80000"/>
                        <a:alpha val="40000"/>
                      </a:schemeClr>
                    </a:solidFill>
                  </a:tcPr>
                </a:tc>
                <a:tc>
                  <a:txBody>
                    <a:bodyPr/>
                    <a:lstStyle/>
                    <a:p>
                      <a:pPr algn="ctr" fontAlgn="b"/>
                      <a:r>
                        <a:rPr lang="en-US" altLang="zh-CN" sz="1200" u="none" strike="noStrike" dirty="0">
                          <a:effectLst/>
                        </a:rPr>
                        <a:t>133,392</a:t>
                      </a:r>
                      <a:endParaRPr lang="en-US" altLang="zh-CN" sz="1200" b="0" i="0" u="none" strike="noStrike" dirty="0">
                        <a:solidFill>
                          <a:srgbClr val="000000"/>
                        </a:solidFill>
                        <a:effectLst/>
                        <a:latin typeface="微软雅黑" panose="020B0503020204020204" pitchFamily="34" charset="-122"/>
                        <a:ea typeface="微软雅黑" panose="020B0503020204020204" pitchFamily="34" charset="-122"/>
                      </a:endParaRPr>
                    </a:p>
                  </a:txBody>
                  <a:tcPr marL="0" marR="0" marT="0" marB="0" anchor="ctr">
                    <a:lnL w="12700" cap="flat" cmpd="sng" algn="ctr">
                      <a:noFill/>
                      <a:prstDash val="solid"/>
                      <a:round/>
                      <a:headEnd type="none" w="med" len="med"/>
                      <a:tailEnd type="none" w="med" len="med"/>
                    </a:lnL>
                    <a:lnR w="12700" cap="flat" cmpd="sng" algn="ctr">
                      <a:solidFill>
                        <a:schemeClr val="accent4">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4">
                          <a:lumMod val="20000"/>
                          <a:lumOff val="80000"/>
                        </a:schemeClr>
                      </a:solidFill>
                      <a:prstDash val="solid"/>
                      <a:round/>
                      <a:headEnd type="none" w="med" len="med"/>
                      <a:tailEnd type="none" w="med" len="med"/>
                    </a:lnB>
                    <a:solidFill>
                      <a:schemeClr val="bg1"/>
                    </a:solidFill>
                  </a:tcPr>
                </a:tc>
                <a:tc>
                  <a:txBody>
                    <a:bodyPr/>
                    <a:lstStyle/>
                    <a:p>
                      <a:pPr algn="ctr" fontAlgn="b"/>
                      <a:r>
                        <a:rPr lang="en-US" altLang="zh-CN" sz="1200" u="none" strike="noStrike" dirty="0">
                          <a:effectLst/>
                        </a:rPr>
                        <a:t>41%</a:t>
                      </a:r>
                      <a:endParaRPr lang="en-US" altLang="zh-CN" sz="1200" b="0" i="0" u="none" strike="noStrike" dirty="0">
                        <a:solidFill>
                          <a:srgbClr val="000000"/>
                        </a:solidFill>
                        <a:effectLst/>
                        <a:latin typeface="宋体" panose="02010600030101010101" pitchFamily="2" charset="-122"/>
                        <a:ea typeface="宋体" panose="02010600030101010101" pitchFamily="2" charset="-122"/>
                      </a:endParaRPr>
                    </a:p>
                  </a:txBody>
                  <a:tcPr marL="0" marR="0" marT="0" marB="0" anchor="ctr">
                    <a:lnL w="12700" cap="flat" cmpd="sng" algn="ctr">
                      <a:solidFill>
                        <a:schemeClr val="accent4">
                          <a:lumMod val="20000"/>
                          <a:lumOff val="80000"/>
                        </a:schemeClr>
                      </a:solidFill>
                      <a:prstDash val="solid"/>
                      <a:round/>
                      <a:headEnd type="none" w="med" len="med"/>
                      <a:tailEnd type="none" w="med" len="med"/>
                    </a:lnL>
                    <a:lnR w="12700" cap="flat" cmpd="sng" algn="ctr">
                      <a:solidFill>
                        <a:schemeClr val="accent4">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4">
                          <a:lumMod val="20000"/>
                          <a:lumOff val="8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369270124"/>
                  </a:ext>
                </a:extLst>
              </a:tr>
              <a:tr h="470060">
                <a:tc>
                  <a:txBody>
                    <a:bodyPr/>
                    <a:lstStyle/>
                    <a:p>
                      <a:pPr algn="ctr" fontAlgn="b"/>
                      <a:r>
                        <a:rPr lang="en-US" altLang="zh-CN" sz="1200" b="0" i="0" u="none" strike="noStrike" dirty="0">
                          <a:solidFill>
                            <a:srgbClr val="000000"/>
                          </a:solidFill>
                          <a:effectLst/>
                          <a:latin typeface="+mn-ea"/>
                          <a:ea typeface="+mn-ea"/>
                        </a:rPr>
                        <a:t>23</a:t>
                      </a:r>
                      <a:r>
                        <a:rPr lang="zh-CN" altLang="en-US" sz="1200" b="0" i="0" u="none" strike="noStrike" dirty="0">
                          <a:solidFill>
                            <a:srgbClr val="000000"/>
                          </a:solidFill>
                          <a:effectLst/>
                          <a:latin typeface="+mn-ea"/>
                          <a:ea typeface="+mn-ea"/>
                        </a:rPr>
                        <a:t>年</a:t>
                      </a:r>
                    </a:p>
                  </a:txBody>
                  <a:tcPr marL="7620" marR="7620" marT="7620" marB="0" anchor="ctr">
                    <a:lnR w="12700" cap="flat" cmpd="sng" algn="ctr">
                      <a:noFill/>
                      <a:prstDash val="solid"/>
                      <a:round/>
                      <a:headEnd type="none" w="med" len="med"/>
                      <a:tailEnd type="none" w="med" len="med"/>
                    </a:lnR>
                    <a:solidFill>
                      <a:schemeClr val="accent4">
                        <a:lumMod val="20000"/>
                        <a:lumOff val="80000"/>
                        <a:alpha val="40000"/>
                      </a:schemeClr>
                    </a:solidFill>
                  </a:tcPr>
                </a:tc>
                <a:tc>
                  <a:txBody>
                    <a:bodyPr/>
                    <a:lstStyle/>
                    <a:p>
                      <a:pPr algn="ctr" fontAlgn="b"/>
                      <a:r>
                        <a:rPr lang="en-US" altLang="zh-CN" sz="1200" u="none" strike="noStrike" dirty="0">
                          <a:effectLst/>
                        </a:rPr>
                        <a:t>97,225</a:t>
                      </a:r>
                      <a:endParaRPr lang="en-US" altLang="zh-CN" sz="1200" b="0" i="0" u="none" strike="noStrike" dirty="0">
                        <a:solidFill>
                          <a:srgbClr val="000000"/>
                        </a:solidFill>
                        <a:effectLst/>
                        <a:latin typeface="微软雅黑" panose="020B0503020204020204" pitchFamily="34" charset="-122"/>
                        <a:ea typeface="微软雅黑" panose="020B0503020204020204" pitchFamily="34" charset="-122"/>
                      </a:endParaRPr>
                    </a:p>
                  </a:txBody>
                  <a:tcPr marL="0" marR="0" marT="0" marB="0" anchor="ctr">
                    <a:lnL w="12700" cap="flat" cmpd="sng" algn="ctr">
                      <a:noFill/>
                      <a:prstDash val="solid"/>
                      <a:round/>
                      <a:headEnd type="none" w="med" len="med"/>
                      <a:tailEnd type="none" w="med" len="med"/>
                    </a:lnL>
                    <a:lnR w="12700" cap="flat" cmpd="sng" algn="ctr">
                      <a:solidFill>
                        <a:schemeClr val="accent4">
                          <a:lumMod val="20000"/>
                          <a:lumOff val="80000"/>
                        </a:schemeClr>
                      </a:solidFill>
                      <a:prstDash val="solid"/>
                      <a:round/>
                      <a:headEnd type="none" w="med" len="med"/>
                      <a:tailEnd type="none" w="med" len="med"/>
                    </a:lnR>
                    <a:lnT w="12700" cap="flat" cmpd="sng" algn="ctr">
                      <a:solidFill>
                        <a:schemeClr val="accent4">
                          <a:lumMod val="20000"/>
                          <a:lumOff val="80000"/>
                        </a:schemeClr>
                      </a:solidFill>
                      <a:prstDash val="solid"/>
                      <a:round/>
                      <a:headEnd type="none" w="med" len="med"/>
                      <a:tailEnd type="none" w="med" len="med"/>
                    </a:lnT>
                    <a:lnB w="12700" cap="flat" cmpd="sng" algn="ctr">
                      <a:solidFill>
                        <a:schemeClr val="accent4">
                          <a:lumMod val="20000"/>
                          <a:lumOff val="80000"/>
                        </a:schemeClr>
                      </a:solidFill>
                      <a:prstDash val="solid"/>
                      <a:round/>
                      <a:headEnd type="none" w="med" len="med"/>
                      <a:tailEnd type="none" w="med" len="med"/>
                    </a:lnB>
                    <a:solidFill>
                      <a:schemeClr val="bg1"/>
                    </a:solidFill>
                  </a:tcPr>
                </a:tc>
                <a:tc>
                  <a:txBody>
                    <a:bodyPr/>
                    <a:lstStyle/>
                    <a:p>
                      <a:pPr algn="ctr" fontAlgn="b"/>
                      <a:r>
                        <a:rPr lang="en-US" altLang="zh-CN" sz="1200" u="none" strike="noStrike" dirty="0">
                          <a:effectLst/>
                        </a:rPr>
                        <a:t>34%</a:t>
                      </a:r>
                      <a:endParaRPr lang="en-US" altLang="zh-CN" sz="1200" b="0" i="0" u="none" strike="noStrike" dirty="0">
                        <a:solidFill>
                          <a:srgbClr val="000000"/>
                        </a:solidFill>
                        <a:effectLst/>
                        <a:latin typeface="宋体" panose="02010600030101010101" pitchFamily="2" charset="-122"/>
                        <a:ea typeface="宋体" panose="02010600030101010101" pitchFamily="2" charset="-122"/>
                      </a:endParaRPr>
                    </a:p>
                  </a:txBody>
                  <a:tcPr marL="0" marR="0" marT="0" marB="0" anchor="ctr">
                    <a:lnL w="12700" cap="flat" cmpd="sng" algn="ctr">
                      <a:solidFill>
                        <a:schemeClr val="accent4">
                          <a:lumMod val="20000"/>
                          <a:lumOff val="80000"/>
                        </a:schemeClr>
                      </a:solidFill>
                      <a:prstDash val="solid"/>
                      <a:round/>
                      <a:headEnd type="none" w="med" len="med"/>
                      <a:tailEnd type="none" w="med" len="med"/>
                    </a:lnL>
                    <a:lnR w="12700" cap="flat" cmpd="sng" algn="ctr">
                      <a:solidFill>
                        <a:schemeClr val="accent4">
                          <a:lumMod val="20000"/>
                          <a:lumOff val="80000"/>
                        </a:schemeClr>
                      </a:solidFill>
                      <a:prstDash val="solid"/>
                      <a:round/>
                      <a:headEnd type="none" w="med" len="med"/>
                      <a:tailEnd type="none" w="med" len="med"/>
                    </a:lnR>
                    <a:lnT w="12700" cap="flat" cmpd="sng" algn="ctr">
                      <a:solidFill>
                        <a:schemeClr val="accent4">
                          <a:lumMod val="20000"/>
                          <a:lumOff val="80000"/>
                        </a:schemeClr>
                      </a:solidFill>
                      <a:prstDash val="solid"/>
                      <a:round/>
                      <a:headEnd type="none" w="med" len="med"/>
                      <a:tailEnd type="none" w="med" len="med"/>
                    </a:lnT>
                    <a:lnB w="12700" cap="flat" cmpd="sng" algn="ctr">
                      <a:solidFill>
                        <a:schemeClr val="accent4">
                          <a:lumMod val="20000"/>
                          <a:lumOff val="8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4198637816"/>
                  </a:ext>
                </a:extLst>
              </a:tr>
              <a:tr h="470060">
                <a:tc>
                  <a:txBody>
                    <a:bodyPr/>
                    <a:lstStyle/>
                    <a:p>
                      <a:pPr algn="ctr" fontAlgn="b"/>
                      <a:r>
                        <a:rPr lang="zh-CN" altLang="en-US" sz="1200" b="0" i="0" u="none" strike="noStrike" dirty="0">
                          <a:solidFill>
                            <a:srgbClr val="000000"/>
                          </a:solidFill>
                          <a:effectLst/>
                          <a:latin typeface="+mn-ea"/>
                          <a:ea typeface="+mn-ea"/>
                        </a:rPr>
                        <a:t>同比</a:t>
                      </a:r>
                    </a:p>
                  </a:txBody>
                  <a:tcPr marL="7620" marR="7620" marT="7620" marB="0" anchor="ctr">
                    <a:lnR w="12700" cap="flat" cmpd="sng" algn="ctr">
                      <a:noFill/>
                      <a:prstDash val="solid"/>
                      <a:round/>
                      <a:headEnd type="none" w="med" len="med"/>
                      <a:tailEnd type="none" w="med" len="med"/>
                    </a:lnR>
                    <a:solidFill>
                      <a:schemeClr val="accent4">
                        <a:lumMod val="20000"/>
                        <a:lumOff val="80000"/>
                        <a:alpha val="40000"/>
                      </a:schemeClr>
                    </a:solidFill>
                  </a:tcPr>
                </a:tc>
                <a:tc>
                  <a:txBody>
                    <a:bodyPr/>
                    <a:lstStyle/>
                    <a:p>
                      <a:pPr marL="0" algn="ctr" defTabSz="914400" rtl="0" eaLnBrk="1" fontAlgn="b" latinLnBrk="0" hangingPunct="1"/>
                      <a:r>
                        <a:rPr lang="en-US" altLang="zh-CN" sz="1200" b="1" u="none" strike="noStrike" kern="1200" dirty="0">
                          <a:solidFill>
                            <a:srgbClr val="C00000"/>
                          </a:solidFill>
                          <a:effectLst/>
                          <a:latin typeface="+mn-ea"/>
                          <a:ea typeface="+mn-ea"/>
                          <a:cs typeface="+mn-cs"/>
                        </a:rPr>
                        <a:t>-27%</a:t>
                      </a:r>
                    </a:p>
                  </a:txBody>
                  <a:tcPr marL="7620" marR="7620" marT="7620" marB="0" anchor="ctr">
                    <a:lnL w="12700" cap="flat" cmpd="sng" algn="ctr">
                      <a:noFill/>
                      <a:prstDash val="solid"/>
                      <a:round/>
                      <a:headEnd type="none" w="med" len="med"/>
                      <a:tailEnd type="none" w="med" len="med"/>
                    </a:lnL>
                    <a:lnR w="12700" cap="flat" cmpd="sng" algn="ctr">
                      <a:solidFill>
                        <a:schemeClr val="accent4">
                          <a:lumMod val="20000"/>
                          <a:lumOff val="80000"/>
                        </a:schemeClr>
                      </a:solidFill>
                      <a:prstDash val="solid"/>
                      <a:round/>
                      <a:headEnd type="none" w="med" len="med"/>
                      <a:tailEnd type="none" w="med" len="med"/>
                    </a:lnR>
                    <a:lnT w="12700" cap="flat" cmpd="sng" algn="ctr">
                      <a:solidFill>
                        <a:schemeClr val="accent4">
                          <a:lumMod val="20000"/>
                          <a:lumOff val="80000"/>
                        </a:schemeClr>
                      </a:solidFill>
                      <a:prstDash val="solid"/>
                      <a:round/>
                      <a:headEnd type="none" w="med" len="med"/>
                      <a:tailEnd type="none" w="med" len="med"/>
                    </a:lnT>
                    <a:lnB w="12700" cap="flat" cmpd="sng" algn="ctr">
                      <a:solidFill>
                        <a:schemeClr val="accent4">
                          <a:lumMod val="20000"/>
                          <a:lumOff val="80000"/>
                        </a:schemeClr>
                      </a:solidFill>
                      <a:prstDash val="solid"/>
                      <a:round/>
                      <a:headEnd type="none" w="med" len="med"/>
                      <a:tailEnd type="none" w="med" len="med"/>
                    </a:lnB>
                    <a:solidFill>
                      <a:schemeClr val="bg1"/>
                    </a:solidFill>
                  </a:tcPr>
                </a:tc>
                <a:tc>
                  <a:txBody>
                    <a:bodyPr/>
                    <a:lstStyle/>
                    <a:p>
                      <a:pPr algn="ctr" fontAlgn="b"/>
                      <a:r>
                        <a:rPr lang="en-US" altLang="zh-CN" sz="1200" b="0" u="none" strike="noStrike" kern="1200" dirty="0">
                          <a:solidFill>
                            <a:schemeClr val="tx1">
                              <a:lumMod val="65000"/>
                              <a:lumOff val="35000"/>
                            </a:schemeClr>
                          </a:solidFill>
                          <a:effectLst/>
                          <a:latin typeface="+mn-ea"/>
                          <a:ea typeface="+mn-ea"/>
                          <a:cs typeface="+mn-cs"/>
                        </a:rPr>
                        <a:t>-</a:t>
                      </a:r>
                    </a:p>
                  </a:txBody>
                  <a:tcPr marL="7620" marR="7620" marT="7620" marB="0" anchor="ctr">
                    <a:lnL w="12700" cap="flat" cmpd="sng" algn="ctr">
                      <a:solidFill>
                        <a:schemeClr val="accent4">
                          <a:lumMod val="20000"/>
                          <a:lumOff val="80000"/>
                        </a:schemeClr>
                      </a:solidFill>
                      <a:prstDash val="solid"/>
                      <a:round/>
                      <a:headEnd type="none" w="med" len="med"/>
                      <a:tailEnd type="none" w="med" len="med"/>
                    </a:lnL>
                    <a:lnR w="12700" cap="flat" cmpd="sng" algn="ctr">
                      <a:solidFill>
                        <a:schemeClr val="accent4">
                          <a:lumMod val="20000"/>
                          <a:lumOff val="80000"/>
                        </a:schemeClr>
                      </a:solidFill>
                      <a:prstDash val="solid"/>
                      <a:round/>
                      <a:headEnd type="none" w="med" len="med"/>
                      <a:tailEnd type="none" w="med" len="med"/>
                    </a:lnR>
                    <a:lnT w="12700" cap="flat" cmpd="sng" algn="ctr">
                      <a:solidFill>
                        <a:schemeClr val="accent4">
                          <a:lumMod val="20000"/>
                          <a:lumOff val="80000"/>
                        </a:schemeClr>
                      </a:solidFill>
                      <a:prstDash val="solid"/>
                      <a:round/>
                      <a:headEnd type="none" w="med" len="med"/>
                      <a:tailEnd type="none" w="med" len="med"/>
                    </a:lnT>
                    <a:lnB w="12700" cap="flat" cmpd="sng" algn="ctr">
                      <a:solidFill>
                        <a:schemeClr val="accent4">
                          <a:lumMod val="20000"/>
                          <a:lumOff val="8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269334682"/>
                  </a:ext>
                </a:extLst>
              </a:tr>
            </a:tbl>
          </a:graphicData>
        </a:graphic>
      </p:graphicFrame>
      <p:sp>
        <p:nvSpPr>
          <p:cNvPr id="59" name="文本占位符 2">
            <a:extLst>
              <a:ext uri="{FF2B5EF4-FFF2-40B4-BE49-F238E27FC236}">
                <a16:creationId xmlns:a16="http://schemas.microsoft.com/office/drawing/2014/main" id="{98F4892D-89F3-4C10-9757-CA4CF15AB119}"/>
              </a:ext>
            </a:extLst>
          </p:cNvPr>
          <p:cNvSpPr txBox="1">
            <a:spLocks/>
          </p:cNvSpPr>
          <p:nvPr/>
        </p:nvSpPr>
        <p:spPr>
          <a:xfrm>
            <a:off x="8996295" y="3157237"/>
            <a:ext cx="2671319" cy="913863"/>
          </a:xfrm>
          <a:prstGeom prst="rect">
            <a:avLst/>
          </a:prstGeom>
        </p:spPr>
        <p:txBody>
          <a:bodyPr/>
          <a:lstStyle>
            <a:lvl1pPr marL="285750" marR="0" indent="-285750" algn="l" defTabSz="914400" rtl="0" eaLnBrk="1" fontAlgn="auto" latinLnBrk="0" hangingPunct="1">
              <a:lnSpc>
                <a:spcPct val="150000"/>
              </a:lnSpc>
              <a:spcBef>
                <a:spcPts val="0"/>
              </a:spcBef>
              <a:spcAft>
                <a:spcPts val="600"/>
              </a:spcAft>
              <a:buClrTx/>
              <a:buSzTx/>
              <a:buFont typeface="Arial" panose="020B0604020202020204" pitchFamily="34" charset="0"/>
              <a:buChar char="•"/>
              <a:tabLst/>
              <a:defRPr sz="1200" kern="1200">
                <a:solidFill>
                  <a:schemeClr val="tx1"/>
                </a:solidFill>
                <a:latin typeface="Verdana" panose="020B0604030504040204" pitchFamily="34" charset="0"/>
                <a:ea typeface="Microsoft YaHei" panose="020B0503020204020204" pitchFamily="34" charset="-122"/>
                <a:cs typeface="Verdan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Verdana" panose="020B0604030504040204" pitchFamily="34" charset="0"/>
                <a:ea typeface="Microsoft YaHei" panose="020B0503020204020204" pitchFamily="34" charset="-122"/>
                <a:cs typeface="Verdan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Verdana" panose="020B0604030504040204" pitchFamily="34" charset="0"/>
                <a:ea typeface="Microsoft YaHei" panose="020B0503020204020204" pitchFamily="34" charset="-122"/>
                <a:cs typeface="Verdan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Verdana" panose="020B0604030504040204" pitchFamily="34" charset="0"/>
                <a:ea typeface="Microsoft YaHei" panose="020B0503020204020204" pitchFamily="34" charset="-122"/>
                <a:cs typeface="Verdan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Verdana" panose="020B0604030504040204" pitchFamily="34" charset="0"/>
                <a:ea typeface="Microsoft YaHei" panose="020B0503020204020204" pitchFamily="34" charset="-122"/>
                <a:cs typeface="Verdan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defRPr/>
            </a:pPr>
            <a:r>
              <a:rPr lang="en-US" altLang="zh-CN" b="1" dirty="0">
                <a:solidFill>
                  <a:srgbClr val="000000"/>
                </a:solidFill>
                <a:latin typeface="微软雅黑"/>
                <a:ea typeface="微软雅黑"/>
              </a:rPr>
              <a:t>D11</a:t>
            </a:r>
            <a:r>
              <a:rPr lang="zh-CN" altLang="en-US" b="1" dirty="0">
                <a:solidFill>
                  <a:srgbClr val="000000"/>
                </a:solidFill>
                <a:latin typeface="微软雅黑"/>
                <a:ea typeface="微软雅黑"/>
              </a:rPr>
              <a:t>购买人数的减少一定程度影响</a:t>
            </a:r>
            <a:r>
              <a:rPr lang="en-US" altLang="zh-CN" b="1" dirty="0">
                <a:solidFill>
                  <a:srgbClr val="000000"/>
                </a:solidFill>
                <a:latin typeface="微软雅黑"/>
                <a:ea typeface="微软雅黑"/>
              </a:rPr>
              <a:t>12</a:t>
            </a:r>
            <a:r>
              <a:rPr lang="zh-CN" altLang="en-US" b="1" dirty="0">
                <a:solidFill>
                  <a:srgbClr val="000000"/>
                </a:solidFill>
                <a:latin typeface="微软雅黑"/>
                <a:ea typeface="微软雅黑"/>
              </a:rPr>
              <a:t>月老客表现</a:t>
            </a:r>
            <a:r>
              <a:rPr lang="zh-CN" altLang="en-US" dirty="0">
                <a:solidFill>
                  <a:srgbClr val="000000"/>
                </a:solidFill>
                <a:latin typeface="微软雅黑"/>
                <a:ea typeface="微软雅黑"/>
              </a:rPr>
              <a:t>：</a:t>
            </a:r>
            <a:r>
              <a:rPr lang="en-US" altLang="zh-CN" dirty="0">
                <a:solidFill>
                  <a:srgbClr val="000000"/>
                </a:solidFill>
                <a:latin typeface="微软雅黑"/>
                <a:ea typeface="微软雅黑"/>
              </a:rPr>
              <a:t>D11</a:t>
            </a:r>
            <a:r>
              <a:rPr lang="zh-CN" altLang="en-US" dirty="0">
                <a:solidFill>
                  <a:srgbClr val="000000"/>
                </a:solidFill>
                <a:latin typeface="微软雅黑"/>
                <a:ea typeface="微软雅黑"/>
              </a:rPr>
              <a:t>老客在</a:t>
            </a:r>
            <a:r>
              <a:rPr lang="en-US" altLang="zh-CN" dirty="0">
                <a:solidFill>
                  <a:srgbClr val="000000"/>
                </a:solidFill>
                <a:latin typeface="微软雅黑"/>
                <a:ea typeface="微软雅黑"/>
              </a:rPr>
              <a:t>12</a:t>
            </a:r>
            <a:r>
              <a:rPr lang="zh-CN" altLang="en-US" dirty="0">
                <a:solidFill>
                  <a:srgbClr val="000000"/>
                </a:solidFill>
                <a:latin typeface="微软雅黑"/>
                <a:ea typeface="微软雅黑"/>
              </a:rPr>
              <a:t>月老客中占比超三成，今年</a:t>
            </a:r>
            <a:r>
              <a:rPr lang="en-US" altLang="zh-CN" dirty="0">
                <a:solidFill>
                  <a:srgbClr val="000000"/>
                </a:solidFill>
                <a:latin typeface="微软雅黑"/>
                <a:ea typeface="微软雅黑"/>
              </a:rPr>
              <a:t>D11</a:t>
            </a:r>
            <a:r>
              <a:rPr lang="zh-CN" altLang="en-US" dirty="0">
                <a:solidFill>
                  <a:srgbClr val="000000"/>
                </a:solidFill>
                <a:latin typeface="微软雅黑"/>
                <a:ea typeface="微软雅黑"/>
              </a:rPr>
              <a:t>店铺购买人数的同比减少一定程度导致</a:t>
            </a:r>
            <a:r>
              <a:rPr lang="en-US" altLang="zh-CN" dirty="0">
                <a:solidFill>
                  <a:srgbClr val="000000"/>
                </a:solidFill>
                <a:latin typeface="微软雅黑"/>
                <a:ea typeface="微软雅黑"/>
              </a:rPr>
              <a:t>12</a:t>
            </a:r>
            <a:r>
              <a:rPr lang="zh-CN" altLang="en-US" dirty="0">
                <a:solidFill>
                  <a:srgbClr val="000000"/>
                </a:solidFill>
                <a:latin typeface="微软雅黑"/>
                <a:ea typeface="微软雅黑"/>
              </a:rPr>
              <a:t>月老客跌幅高于新客</a:t>
            </a:r>
            <a:endParaRPr kumimoji="0" lang="en-US" altLang="zh-CN" b="0" i="0" u="none" strike="noStrike" kern="1200" cap="none" spc="0" normalizeH="0" baseline="0" noProof="0" dirty="0">
              <a:ln>
                <a:noFill/>
              </a:ln>
              <a:solidFill>
                <a:srgbClr val="000000"/>
              </a:solidFill>
              <a:effectLst/>
              <a:uLnTx/>
              <a:uFillTx/>
              <a:latin typeface="微软雅黑"/>
              <a:ea typeface="微软雅黑"/>
              <a:cs typeface="Verdana" panose="020B0604030504040204" pitchFamily="34" charset="0"/>
            </a:endParaRPr>
          </a:p>
        </p:txBody>
      </p:sp>
    </p:spTree>
    <p:extLst>
      <p:ext uri="{BB962C8B-B14F-4D97-AF65-F5344CB8AC3E}">
        <p14:creationId xmlns:p14="http://schemas.microsoft.com/office/powerpoint/2010/main" val="256421152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0">
  <p:cSld>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4F209E-F60C-FE49-A124-6B70696C9D8C}"/>
              </a:ext>
            </a:extLst>
          </p:cNvPr>
          <p:cNvSpPr>
            <a:spLocks noGrp="1"/>
          </p:cNvSpPr>
          <p:nvPr>
            <p:ph type="title"/>
          </p:nvPr>
        </p:nvSpPr>
        <p:spPr/>
        <p:txBody>
          <a:bodyPr/>
          <a:lstStyle/>
          <a:p>
            <a:r>
              <a:rPr lang="x-none" dirty="0"/>
              <a:t>Nespresso官旗胶囊咖啡品类广告流量布局</a:t>
            </a:r>
          </a:p>
        </p:txBody>
      </p:sp>
      <p:sp>
        <p:nvSpPr>
          <p:cNvPr id="3" name="Text Placeholder 2">
            <a:extLst>
              <a:ext uri="{FF2B5EF4-FFF2-40B4-BE49-F238E27FC236}">
                <a16:creationId xmlns:a16="http://schemas.microsoft.com/office/drawing/2014/main" id="{CABAD311-5E71-214F-A8EF-5AA234454AC8}"/>
              </a:ext>
            </a:extLst>
          </p:cNvPr>
          <p:cNvSpPr>
            <a:spLocks noGrp="1"/>
          </p:cNvSpPr>
          <p:nvPr>
            <p:ph type="body" sz="quarter" idx="10"/>
          </p:nvPr>
        </p:nvSpPr>
        <p:spPr/>
        <p:txBody>
          <a:bodyPr/>
          <a:lstStyle/>
          <a:p>
            <a:pPr>
              <a:lnSpc>
                <a:spcPct val="100000"/>
              </a:lnSpc>
            </a:pPr>
            <a:r>
              <a:rPr lang="zh-CN" altLang="en-US" dirty="0">
                <a:ea typeface="Microsoft YaHei" panose="020B0503020204020204" pitchFamily="34" charset="-122"/>
              </a:rPr>
              <a:t>胶囊咖啡类目广告流量整体</a:t>
            </a:r>
            <a:r>
              <a:rPr lang="en-US" altLang="zh-CN" dirty="0">
                <a:ea typeface="Microsoft YaHei" panose="020B0503020204020204" pitchFamily="34" charset="-122"/>
              </a:rPr>
              <a:t>UV</a:t>
            </a:r>
            <a:r>
              <a:rPr lang="zh-CN" altLang="en-US" dirty="0">
                <a:ea typeface="Microsoft YaHei" panose="020B0503020204020204" pitchFamily="34" charset="-122"/>
              </a:rPr>
              <a:t>同比下滑，但与店铺整体情况不同，支付转化率同比提升；</a:t>
            </a:r>
            <a:endParaRPr lang="en-US" altLang="zh-CN" dirty="0">
              <a:ea typeface="Microsoft YaHei" panose="020B0503020204020204" pitchFamily="34" charset="-122"/>
            </a:endParaRPr>
          </a:p>
          <a:p>
            <a:pPr>
              <a:lnSpc>
                <a:spcPct val="100000"/>
              </a:lnSpc>
            </a:pPr>
            <a:r>
              <a:rPr lang="zh-CN" altLang="en-US" dirty="0">
                <a:ea typeface="Microsoft YaHei" panose="020B0503020204020204" pitchFamily="34" charset="-122"/>
              </a:rPr>
              <a:t>效果广告中引力魔方及直通车渠道</a:t>
            </a:r>
            <a:r>
              <a:rPr lang="en-US" altLang="zh-CN" dirty="0">
                <a:ea typeface="Microsoft YaHei" panose="020B0503020204020204" pitchFamily="34" charset="-122"/>
              </a:rPr>
              <a:t>UV</a:t>
            </a:r>
            <a:r>
              <a:rPr lang="zh-CN" altLang="en-US" dirty="0">
                <a:ea typeface="Microsoft YaHei" panose="020B0503020204020204" pitchFamily="34" charset="-122"/>
              </a:rPr>
              <a:t>及转化率同时下滑，品牌后续可关注渠道投放精准度</a:t>
            </a:r>
            <a:endParaRPr lang="x-none" dirty="0">
              <a:ea typeface="Microsoft YaHei" panose="020B0503020204020204" pitchFamily="34" charset="-122"/>
            </a:endParaRPr>
          </a:p>
        </p:txBody>
      </p:sp>
      <p:sp>
        <p:nvSpPr>
          <p:cNvPr id="4" name="Text Placeholder 3">
            <a:extLst>
              <a:ext uri="{FF2B5EF4-FFF2-40B4-BE49-F238E27FC236}">
                <a16:creationId xmlns:a16="http://schemas.microsoft.com/office/drawing/2014/main" id="{9F87A696-424C-5F48-9811-C36C042DD48A}"/>
              </a:ext>
            </a:extLst>
          </p:cNvPr>
          <p:cNvSpPr>
            <a:spLocks noGrp="1"/>
          </p:cNvSpPr>
          <p:nvPr>
            <p:ph type="body" sz="quarter" idx="11"/>
          </p:nvPr>
        </p:nvSpPr>
        <p:spPr/>
        <p:txBody>
          <a:bodyPr/>
          <a:lstStyle/>
          <a:p>
            <a:r>
              <a:t>数据来源：生意参谋</a:t>
            </a:r>
          </a:p>
          <a:p>
            <a:r>
              <a:t>时间维度：2023.12</a:t>
            </a:r>
          </a:p>
          <a:p>
            <a:r>
              <a:t>*生意参谋暂不支持查看超级直播渠道的后链路转化表现</a:t>
            </a:r>
          </a:p>
        </p:txBody>
      </p:sp>
      <p:graphicFrame>
        <p:nvGraphicFramePr>
          <p:cNvPr id="5" name="表格 15">
            <a:extLst>
              <a:ext uri="{FF2B5EF4-FFF2-40B4-BE49-F238E27FC236}">
                <a16:creationId xmlns:a16="http://schemas.microsoft.com/office/drawing/2014/main" id="{3771E9AC-7EFF-6A4C-AB11-56289B220D49}"/>
              </a:ext>
            </a:extLst>
          </p:cNvPr>
          <p:cNvGraphicFramePr>
            <a:graphicFrameLocks noGrp="1"/>
          </p:cNvGraphicFramePr>
          <p:nvPr>
            <p:extLst>
              <p:ext uri="{D42A27DB-BD31-4B8C-83A1-F6EECF244321}">
                <p14:modId xmlns:p14="http://schemas.microsoft.com/office/powerpoint/2010/main" val="722845170"/>
              </p:ext>
            </p:extLst>
          </p:nvPr>
        </p:nvGraphicFramePr>
        <p:xfrm>
          <a:off x="215260" y="5305733"/>
          <a:ext cx="10816264" cy="936000"/>
        </p:xfrm>
        <a:graphic>
          <a:graphicData uri="http://schemas.openxmlformats.org/drawingml/2006/table">
            <a:tbl>
              <a:tblPr firstRow="1" bandRow="1">
                <a:tableStyleId>{5C22544A-7EE6-4342-B048-85BDC9FD1C3A}</a:tableStyleId>
              </a:tblPr>
              <a:tblGrid>
                <a:gridCol w="264553">
                  <a:extLst>
                    <a:ext uri="{9D8B030D-6E8A-4147-A177-3AD203B41FA5}">
                      <a16:colId xmlns:a16="http://schemas.microsoft.com/office/drawing/2014/main" val="1569662307"/>
                    </a:ext>
                  </a:extLst>
                </a:gridCol>
                <a:gridCol w="840442">
                  <a:extLst>
                    <a:ext uri="{9D8B030D-6E8A-4147-A177-3AD203B41FA5}">
                      <a16:colId xmlns:a16="http://schemas.microsoft.com/office/drawing/2014/main" val="260454174"/>
                    </a:ext>
                  </a:extLst>
                </a:gridCol>
                <a:gridCol w="736072">
                  <a:extLst>
                    <a:ext uri="{9D8B030D-6E8A-4147-A177-3AD203B41FA5}">
                      <a16:colId xmlns:a16="http://schemas.microsoft.com/office/drawing/2014/main" val="1005581251"/>
                    </a:ext>
                  </a:extLst>
                </a:gridCol>
                <a:gridCol w="1282171">
                  <a:extLst>
                    <a:ext uri="{9D8B030D-6E8A-4147-A177-3AD203B41FA5}">
                      <a16:colId xmlns:a16="http://schemas.microsoft.com/office/drawing/2014/main" val="3847526139"/>
                    </a:ext>
                  </a:extLst>
                </a:gridCol>
                <a:gridCol w="1282171">
                  <a:extLst>
                    <a:ext uri="{9D8B030D-6E8A-4147-A177-3AD203B41FA5}">
                      <a16:colId xmlns:a16="http://schemas.microsoft.com/office/drawing/2014/main" val="3751921421"/>
                    </a:ext>
                  </a:extLst>
                </a:gridCol>
                <a:gridCol w="1282171">
                  <a:extLst>
                    <a:ext uri="{9D8B030D-6E8A-4147-A177-3AD203B41FA5}">
                      <a16:colId xmlns:a16="http://schemas.microsoft.com/office/drawing/2014/main" val="3349848825"/>
                    </a:ext>
                  </a:extLst>
                </a:gridCol>
                <a:gridCol w="1282171">
                  <a:extLst>
                    <a:ext uri="{9D8B030D-6E8A-4147-A177-3AD203B41FA5}">
                      <a16:colId xmlns:a16="http://schemas.microsoft.com/office/drawing/2014/main" val="567222659"/>
                    </a:ext>
                  </a:extLst>
                </a:gridCol>
                <a:gridCol w="1282171">
                  <a:extLst>
                    <a:ext uri="{9D8B030D-6E8A-4147-A177-3AD203B41FA5}">
                      <a16:colId xmlns:a16="http://schemas.microsoft.com/office/drawing/2014/main" val="3028846577"/>
                    </a:ext>
                  </a:extLst>
                </a:gridCol>
                <a:gridCol w="1282171">
                  <a:extLst>
                    <a:ext uri="{9D8B030D-6E8A-4147-A177-3AD203B41FA5}">
                      <a16:colId xmlns:a16="http://schemas.microsoft.com/office/drawing/2014/main" val="3405185712"/>
                    </a:ext>
                  </a:extLst>
                </a:gridCol>
                <a:gridCol w="1282171">
                  <a:extLst>
                    <a:ext uri="{9D8B030D-6E8A-4147-A177-3AD203B41FA5}">
                      <a16:colId xmlns:a16="http://schemas.microsoft.com/office/drawing/2014/main" val="2966010538"/>
                    </a:ext>
                  </a:extLst>
                </a:gridCol>
              </a:tblGrid>
              <a:tr h="312000">
                <a:tc rowSpan="3">
                  <a:txBody>
                    <a:bodyPr/>
                    <a:lstStyle/>
                    <a:p>
                      <a:pPr algn="ctr"/>
                      <a:r>
                        <a:rPr lang="zh-CN" altLang="en-US" sz="900" b="1" dirty="0">
                          <a:solidFill>
                            <a:schemeClr val="tx1"/>
                          </a:solidFill>
                          <a:latin typeface="+mn-ea"/>
                          <a:ea typeface="+mn-ea"/>
                        </a:rPr>
                        <a:t>同比</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60000"/>
                        <a:lumOff val="40000"/>
                      </a:schemeClr>
                    </a:solidFill>
                  </a:tcPr>
                </a:tc>
                <a:tc>
                  <a:txBody>
                    <a:bodyPr/>
                    <a:lstStyle/>
                    <a:p>
                      <a:pPr algn="ctr"/>
                      <a:r>
                        <a:rPr lang="zh-CN" altLang="en-US" sz="900" b="1" dirty="0">
                          <a:solidFill>
                            <a:schemeClr val="tx1"/>
                          </a:solidFill>
                          <a:latin typeface="+mn-ea"/>
                          <a:ea typeface="+mn-ea"/>
                        </a:rPr>
                        <a:t>支付人数</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1" i="0" u="none" strike="noStrike" kern="1200" dirty="0">
                          <a:solidFill>
                            <a:srgbClr val="C00000"/>
                          </a:solidFill>
                          <a:effectLst/>
                          <a:latin typeface="+mn-ea"/>
                          <a:ea typeface="+mn-ea"/>
                          <a:cs typeface="+mn-cs"/>
                        </a:rPr>
                        <a:t>-49%</a:t>
                      </a:r>
                    </a:p>
                  </a:txBody>
                  <a:tcPr marL="0" marR="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4">
                        <a:lumMod val="20000"/>
                        <a:lumOff val="80000"/>
                      </a:schemeClr>
                    </a:solidFill>
                  </a:tcPr>
                </a:tc>
                <a:tc>
                  <a:txBody>
                    <a:bodyPr/>
                    <a:lstStyle/>
                    <a:p>
                      <a:pPr marL="0" algn="ctr" defTabSz="914400" rtl="0" eaLnBrk="1" fontAlgn="ctr" latinLnBrk="0" hangingPunct="1"/>
                      <a:r>
                        <a:rPr lang="en-US" altLang="zh-CN" sz="900" b="1" i="0" u="none" strike="noStrike" kern="1200" dirty="0">
                          <a:solidFill>
                            <a:srgbClr val="C00000"/>
                          </a:solidFill>
                          <a:effectLst/>
                          <a:latin typeface="+mn-ea"/>
                          <a:ea typeface="+mn-ea"/>
                          <a:cs typeface="+mn-cs"/>
                        </a:rPr>
                        <a:t>-48%</a:t>
                      </a:r>
                    </a:p>
                  </a:txBody>
                  <a:tcPr marL="0" marR="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1" i="0" u="none" strike="noStrike" kern="1200" dirty="0">
                          <a:solidFill>
                            <a:srgbClr val="C00000"/>
                          </a:solidFill>
                          <a:effectLst/>
                          <a:latin typeface="+mn-ea"/>
                          <a:ea typeface="+mn-ea"/>
                          <a:cs typeface="+mn-cs"/>
                        </a:rPr>
                        <a:t>-92%</a:t>
                      </a:r>
                    </a:p>
                  </a:txBody>
                  <a:tcPr marL="0" marR="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1" i="0" u="none" strike="noStrike" kern="1200">
                          <a:solidFill>
                            <a:srgbClr val="C00000"/>
                          </a:solidFill>
                          <a:effectLst/>
                          <a:latin typeface="+mn-ea"/>
                          <a:ea typeface="+mn-ea"/>
                          <a:cs typeface="+mn-cs"/>
                        </a:rPr>
                        <a:t>-36%</a:t>
                      </a:r>
                    </a:p>
                  </a:txBody>
                  <a:tcPr marL="0" marR="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1" i="0" u="none" strike="noStrike" kern="1200">
                          <a:solidFill>
                            <a:srgbClr val="C00000"/>
                          </a:solidFill>
                          <a:effectLst/>
                          <a:latin typeface="+mn-ea"/>
                          <a:ea typeface="+mn-ea"/>
                          <a:cs typeface="+mn-cs"/>
                        </a:rPr>
                        <a:t>-41%</a:t>
                      </a:r>
                    </a:p>
                  </a:txBody>
                  <a:tcPr marL="0" marR="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1" i="0" u="none" strike="noStrike" kern="1200" dirty="0">
                          <a:solidFill>
                            <a:srgbClr val="C00000"/>
                          </a:solidFill>
                          <a:effectLst/>
                          <a:latin typeface="+mn-ea"/>
                          <a:ea typeface="+mn-ea"/>
                          <a:cs typeface="+mn-cs"/>
                        </a:rPr>
                        <a:t>-66%</a:t>
                      </a:r>
                    </a:p>
                  </a:txBody>
                  <a:tcPr marL="0" marR="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1" i="0" u="none" strike="noStrike" kern="1200" dirty="0">
                          <a:solidFill>
                            <a:schemeClr val="tx1"/>
                          </a:solidFill>
                          <a:effectLst/>
                          <a:latin typeface="+mn-ea"/>
                          <a:ea typeface="+mn-ea"/>
                          <a:cs typeface="+mn-cs"/>
                        </a:rPr>
                        <a:t>-</a:t>
                      </a:r>
                      <a:endParaRPr lang="zh-CN" altLang="en-US" sz="900" b="1" i="0" u="none" strike="noStrike" kern="1200" dirty="0">
                        <a:solidFill>
                          <a:schemeClr val="tx1"/>
                        </a:solidFill>
                        <a:effectLst/>
                        <a:latin typeface="+mn-ea"/>
                        <a:ea typeface="+mn-ea"/>
                        <a:cs typeface="+mn-cs"/>
                      </a:endParaRPr>
                    </a:p>
                  </a:txBody>
                  <a:tcPr marL="0" marR="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1" i="0" u="none" strike="noStrike" kern="1200" dirty="0">
                          <a:solidFill>
                            <a:schemeClr val="tx1"/>
                          </a:solidFill>
                          <a:effectLst/>
                          <a:latin typeface="+mn-ea"/>
                          <a:ea typeface="+mn-ea"/>
                          <a:cs typeface="+mn-cs"/>
                        </a:rPr>
                        <a:t>-</a:t>
                      </a:r>
                      <a:endParaRPr lang="zh-CN" altLang="en-US" sz="900" b="1" i="0" u="none" strike="noStrike" kern="1200" dirty="0">
                        <a:solidFill>
                          <a:schemeClr val="tx1"/>
                        </a:solidFill>
                        <a:effectLst/>
                        <a:latin typeface="+mn-ea"/>
                        <a:ea typeface="+mn-ea"/>
                        <a:cs typeface="+mn-cs"/>
                      </a:endParaRPr>
                    </a:p>
                  </a:txBody>
                  <a:tcPr marL="0" marR="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1570516781"/>
                  </a:ext>
                </a:extLst>
              </a:tr>
              <a:tr h="312000">
                <a:tc vMerge="1">
                  <a:txBody>
                    <a:bodyPr/>
                    <a:lstStyle/>
                    <a:p>
                      <a:endParaRPr lang="zh-CN" altLang="en-US"/>
                    </a:p>
                  </a:txBody>
                  <a:tcPr/>
                </a:tc>
                <a:tc>
                  <a:txBody>
                    <a:bodyPr/>
                    <a:lstStyle/>
                    <a:p>
                      <a:pPr algn="ctr"/>
                      <a:r>
                        <a:rPr lang="zh-CN" altLang="en-US" sz="900" b="1" dirty="0">
                          <a:solidFill>
                            <a:schemeClr val="tx1"/>
                          </a:solidFill>
                          <a:latin typeface="+mn-ea"/>
                          <a:ea typeface="+mn-ea"/>
                        </a:rPr>
                        <a:t>访客数</a:t>
                      </a:r>
                    </a:p>
                  </a:txBody>
                  <a:tcPr anchor="ctr">
                    <a:lnL w="381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marL="0" algn="ctr" defTabSz="914400" rtl="0" eaLnBrk="1" fontAlgn="ctr" latinLnBrk="0" hangingPunct="1"/>
                      <a:r>
                        <a:rPr lang="en-US" altLang="zh-CN" sz="900" b="1" i="0" u="none" strike="noStrike" kern="1200">
                          <a:solidFill>
                            <a:srgbClr val="C00000"/>
                          </a:solidFill>
                          <a:effectLst/>
                          <a:latin typeface="+mn-ea"/>
                          <a:ea typeface="+mn-ea"/>
                          <a:cs typeface="+mn-cs"/>
                        </a:rPr>
                        <a:t>-53%</a:t>
                      </a:r>
                    </a:p>
                  </a:txBody>
                  <a:tcPr marL="0" marR="0" marT="0" marB="0" anchor="ctr">
                    <a:lnL w="38100" cmpd="sng">
                      <a:noFill/>
                    </a:lnL>
                    <a:lnR w="12700" cmpd="sng">
                      <a:noFill/>
                    </a:lnR>
                    <a:lnT w="38100" cmpd="sng">
                      <a:noFill/>
                    </a:lnT>
                    <a:lnB w="12700" cmpd="sng">
                      <a:noFill/>
                    </a:lnB>
                    <a:lnTlToBr w="12700" cmpd="sng">
                      <a:noFill/>
                      <a:prstDash val="solid"/>
                    </a:lnTlToBr>
                    <a:lnBlToTr w="12700" cmpd="sng">
                      <a:noFill/>
                      <a:prstDash val="solid"/>
                    </a:lnBlToTr>
                    <a:solidFill>
                      <a:schemeClr val="accent4">
                        <a:lumMod val="20000"/>
                        <a:lumOff val="80000"/>
                      </a:schemeClr>
                    </a:solidFill>
                  </a:tcPr>
                </a:tc>
                <a:tc>
                  <a:txBody>
                    <a:bodyPr/>
                    <a:lstStyle/>
                    <a:p>
                      <a:pPr marL="0" algn="ctr" defTabSz="914400" rtl="0" eaLnBrk="1" fontAlgn="ctr" latinLnBrk="0" hangingPunct="1"/>
                      <a:r>
                        <a:rPr lang="en-US" altLang="zh-CN" sz="900" b="1" i="0" u="none" strike="noStrike" kern="1200" dirty="0">
                          <a:solidFill>
                            <a:srgbClr val="C00000"/>
                          </a:solidFill>
                          <a:effectLst/>
                          <a:latin typeface="+mn-ea"/>
                          <a:ea typeface="+mn-ea"/>
                          <a:cs typeface="+mn-cs"/>
                        </a:rPr>
                        <a:t>-57%</a:t>
                      </a:r>
                    </a:p>
                  </a:txBody>
                  <a:tcPr marL="0" marR="0" marT="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marL="0" algn="ctr" defTabSz="914400" rtl="0" eaLnBrk="1" fontAlgn="ctr" latinLnBrk="0" hangingPunct="1"/>
                      <a:r>
                        <a:rPr lang="en-US" altLang="zh-CN" sz="900" b="1" i="0" u="none" strike="noStrike" kern="1200" dirty="0">
                          <a:solidFill>
                            <a:srgbClr val="C00000"/>
                          </a:solidFill>
                          <a:effectLst/>
                          <a:latin typeface="+mn-ea"/>
                          <a:ea typeface="+mn-ea"/>
                          <a:cs typeface="+mn-cs"/>
                        </a:rPr>
                        <a:t>-67%</a:t>
                      </a:r>
                    </a:p>
                  </a:txBody>
                  <a:tcPr marL="0" marR="0" marT="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marL="0" algn="ctr" defTabSz="914400" rtl="0" eaLnBrk="1" fontAlgn="ctr" latinLnBrk="0" hangingPunct="1"/>
                      <a:r>
                        <a:rPr lang="en-US" altLang="zh-CN" sz="900" b="1" i="0" u="none" strike="noStrike" kern="1200" dirty="0">
                          <a:solidFill>
                            <a:srgbClr val="C00000"/>
                          </a:solidFill>
                          <a:effectLst/>
                          <a:latin typeface="+mn-ea"/>
                          <a:ea typeface="+mn-ea"/>
                          <a:cs typeface="+mn-cs"/>
                        </a:rPr>
                        <a:t>-16%</a:t>
                      </a:r>
                    </a:p>
                  </a:txBody>
                  <a:tcPr marL="0" marR="0" marT="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marL="0" algn="ctr" defTabSz="914400" rtl="0" eaLnBrk="1" fontAlgn="ctr" latinLnBrk="0" hangingPunct="1"/>
                      <a:r>
                        <a:rPr lang="en-US" altLang="zh-CN" sz="900" b="1" i="0" u="none" strike="noStrike" kern="1200">
                          <a:solidFill>
                            <a:srgbClr val="C00000"/>
                          </a:solidFill>
                          <a:effectLst/>
                          <a:latin typeface="+mn-ea"/>
                          <a:ea typeface="+mn-ea"/>
                          <a:cs typeface="+mn-cs"/>
                        </a:rPr>
                        <a:t>-26%</a:t>
                      </a:r>
                    </a:p>
                  </a:txBody>
                  <a:tcPr marL="0" marR="0" marT="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marL="0" algn="ctr" defTabSz="914400" rtl="0" eaLnBrk="1" fontAlgn="ctr" latinLnBrk="0" hangingPunct="1"/>
                      <a:r>
                        <a:rPr lang="en-US" altLang="zh-CN" sz="900" b="1" i="0" u="none" strike="noStrike" kern="1200">
                          <a:solidFill>
                            <a:srgbClr val="C00000"/>
                          </a:solidFill>
                          <a:effectLst/>
                          <a:latin typeface="+mn-ea"/>
                          <a:ea typeface="+mn-ea"/>
                          <a:cs typeface="+mn-cs"/>
                        </a:rPr>
                        <a:t>-39%</a:t>
                      </a:r>
                    </a:p>
                  </a:txBody>
                  <a:tcPr marL="0" marR="0" marT="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marL="0" algn="ctr" defTabSz="914400" rtl="0" eaLnBrk="1" fontAlgn="ctr" latinLnBrk="0" hangingPunct="1"/>
                      <a:r>
                        <a:rPr lang="en-US" altLang="zh-CN" sz="900" b="1" i="0" u="none" strike="noStrike" kern="1200" dirty="0">
                          <a:solidFill>
                            <a:srgbClr val="C00000"/>
                          </a:solidFill>
                          <a:effectLst/>
                          <a:latin typeface="+mn-ea"/>
                          <a:ea typeface="+mn-ea"/>
                          <a:cs typeface="+mn-cs"/>
                        </a:rPr>
                        <a:t>-66%</a:t>
                      </a:r>
                    </a:p>
                  </a:txBody>
                  <a:tcPr marL="0" marR="0" marT="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marL="0" algn="ctr" defTabSz="914400" rtl="0" eaLnBrk="1" fontAlgn="ctr" latinLnBrk="0" hangingPunct="1"/>
                      <a:r>
                        <a:rPr lang="en-US" altLang="zh-CN" sz="900" b="1" i="0" u="none" strike="noStrike" kern="1200" dirty="0">
                          <a:solidFill>
                            <a:schemeClr val="tx1"/>
                          </a:solidFill>
                          <a:effectLst/>
                          <a:latin typeface="+mn-ea"/>
                          <a:ea typeface="+mn-ea"/>
                          <a:cs typeface="+mn-cs"/>
                        </a:rPr>
                        <a:t>-</a:t>
                      </a:r>
                    </a:p>
                  </a:txBody>
                  <a:tcPr marL="0" marR="0" marT="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1688396594"/>
                  </a:ext>
                </a:extLst>
              </a:tr>
              <a:tr h="312000">
                <a:tc vMerge="1">
                  <a:txBody>
                    <a:bodyPr/>
                    <a:lstStyle/>
                    <a:p>
                      <a:endParaRPr lang="zh-CN" altLang="en-US" dirty="0"/>
                    </a:p>
                  </a:txBody>
                  <a:tcPr/>
                </a:tc>
                <a:tc>
                  <a:txBody>
                    <a:bodyPr/>
                    <a:lstStyle/>
                    <a:p>
                      <a:pPr algn="ctr"/>
                      <a:r>
                        <a:rPr lang="zh-CN" altLang="en-US" sz="900" b="1" dirty="0">
                          <a:solidFill>
                            <a:schemeClr val="tx1"/>
                          </a:solidFill>
                          <a:latin typeface="+mn-ea"/>
                          <a:ea typeface="+mn-ea"/>
                        </a:rPr>
                        <a:t>支付转化率</a:t>
                      </a:r>
                    </a:p>
                  </a:txBody>
                  <a:tcPr anchor="ctr">
                    <a:lnL w="381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marL="0" algn="ctr" defTabSz="914400" rtl="0" eaLnBrk="1" fontAlgn="ctr" latinLnBrk="0" hangingPunct="1"/>
                      <a:r>
                        <a:rPr lang="en-US" altLang="zh-CN" sz="900" b="1" i="0" u="none" strike="noStrike" kern="1200" dirty="0">
                          <a:solidFill>
                            <a:srgbClr val="49851E"/>
                          </a:solidFill>
                          <a:effectLst/>
                          <a:latin typeface="+mn-ea"/>
                          <a:ea typeface="+mn-ea"/>
                          <a:cs typeface="+mn-cs"/>
                        </a:rPr>
                        <a:t>+0.3pp</a:t>
                      </a:r>
                    </a:p>
                  </a:txBody>
                  <a:tcPr marL="0" marR="0" marT="0" marB="0" anchor="ctr">
                    <a:lnL w="38100" cmpd="sng">
                      <a:noFill/>
                    </a:lnL>
                    <a:lnR w="12700" cmpd="sng">
                      <a:noFill/>
                    </a:lnR>
                    <a:lnT w="38100" cmpd="sng">
                      <a:noFill/>
                    </a:lnT>
                    <a:lnB w="12700" cmpd="sng">
                      <a:noFill/>
                    </a:lnB>
                    <a:lnTlToBr w="12700" cmpd="sng">
                      <a:noFill/>
                      <a:prstDash val="solid"/>
                    </a:lnTlToBr>
                    <a:lnBlToTr w="12700" cmpd="sng">
                      <a:noFill/>
                      <a:prstDash val="solid"/>
                    </a:lnBlToTr>
                    <a:solidFill>
                      <a:schemeClr val="accent4">
                        <a:lumMod val="20000"/>
                        <a:lumOff val="80000"/>
                      </a:schemeClr>
                    </a:solidFill>
                  </a:tcPr>
                </a:tc>
                <a:tc>
                  <a:txBody>
                    <a:bodyPr/>
                    <a:lstStyle/>
                    <a:p>
                      <a:pPr marL="0" algn="ctr" defTabSz="914400" rtl="0" eaLnBrk="1" fontAlgn="ctr" latinLnBrk="0" hangingPunct="1"/>
                      <a:r>
                        <a:rPr lang="en-US" altLang="zh-CN" sz="900" b="1" i="0" u="none" strike="noStrike" kern="1200" dirty="0">
                          <a:solidFill>
                            <a:srgbClr val="49851E"/>
                          </a:solidFill>
                          <a:effectLst/>
                          <a:latin typeface="+mn-ea"/>
                          <a:ea typeface="+mn-ea"/>
                          <a:cs typeface="+mn-cs"/>
                        </a:rPr>
                        <a:t>+0.6pp</a:t>
                      </a:r>
                    </a:p>
                  </a:txBody>
                  <a:tcPr marL="0" marR="0" marT="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marL="0" algn="ctr" defTabSz="914400" rtl="0" eaLnBrk="1" fontAlgn="ctr" latinLnBrk="0" hangingPunct="1"/>
                      <a:r>
                        <a:rPr lang="en-US" altLang="zh-CN" sz="900" b="1" i="0" u="none" strike="noStrike" kern="1200" dirty="0">
                          <a:solidFill>
                            <a:srgbClr val="C00000"/>
                          </a:solidFill>
                          <a:effectLst/>
                          <a:latin typeface="+mn-ea"/>
                          <a:ea typeface="+mn-ea"/>
                          <a:cs typeface="+mn-cs"/>
                        </a:rPr>
                        <a:t>-0.3pp</a:t>
                      </a:r>
                    </a:p>
                  </a:txBody>
                  <a:tcPr marL="0" marR="0" marT="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marL="0" algn="ctr" defTabSz="914400" rtl="0" eaLnBrk="1" fontAlgn="ctr" latinLnBrk="0" hangingPunct="1"/>
                      <a:r>
                        <a:rPr lang="en-US" altLang="zh-CN" sz="900" b="1" i="0" u="none" strike="noStrike" kern="1200" dirty="0">
                          <a:solidFill>
                            <a:srgbClr val="C00000"/>
                          </a:solidFill>
                          <a:effectLst/>
                          <a:latin typeface="+mn-ea"/>
                          <a:ea typeface="+mn-ea"/>
                          <a:cs typeface="+mn-cs"/>
                        </a:rPr>
                        <a:t>-1.1pp</a:t>
                      </a:r>
                    </a:p>
                  </a:txBody>
                  <a:tcPr marL="0" marR="0" marT="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marL="0" algn="ctr" defTabSz="914400" rtl="0" eaLnBrk="1" fontAlgn="ctr" latinLnBrk="0" hangingPunct="1"/>
                      <a:r>
                        <a:rPr lang="en-US" altLang="zh-CN" sz="900" b="1" i="0" u="none" strike="noStrike" kern="1200" dirty="0">
                          <a:solidFill>
                            <a:srgbClr val="C00000"/>
                          </a:solidFill>
                          <a:effectLst/>
                          <a:latin typeface="+mn-ea"/>
                          <a:ea typeface="+mn-ea"/>
                          <a:cs typeface="+mn-cs"/>
                        </a:rPr>
                        <a:t>-3.5pp</a:t>
                      </a:r>
                    </a:p>
                  </a:txBody>
                  <a:tcPr marL="0" marR="0" marT="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marL="0" algn="ctr" defTabSz="914400" rtl="0" eaLnBrk="1" fontAlgn="ctr" latinLnBrk="0" hangingPunct="1"/>
                      <a:r>
                        <a:rPr lang="en-US" altLang="zh-CN" sz="900" b="1" i="0" u="none" strike="noStrike" kern="1200" dirty="0">
                          <a:solidFill>
                            <a:srgbClr val="C00000"/>
                          </a:solidFill>
                          <a:effectLst/>
                          <a:latin typeface="+mn-ea"/>
                          <a:ea typeface="+mn-ea"/>
                          <a:cs typeface="+mn-cs"/>
                        </a:rPr>
                        <a:t>-6.2pp</a:t>
                      </a:r>
                    </a:p>
                  </a:txBody>
                  <a:tcPr marL="0" marR="0" marT="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marL="0" algn="ctr" defTabSz="914400" rtl="0" eaLnBrk="1" fontAlgn="ctr" latinLnBrk="0" hangingPunct="1"/>
                      <a:r>
                        <a:rPr lang="en-US" altLang="zh-CN" sz="900" b="1" i="0" u="none" strike="noStrike" kern="1200" dirty="0">
                          <a:solidFill>
                            <a:schemeClr val="tx1"/>
                          </a:solidFill>
                          <a:effectLst/>
                          <a:latin typeface="+mn-ea"/>
                          <a:ea typeface="+mn-ea"/>
                          <a:cs typeface="+mn-cs"/>
                        </a:rPr>
                        <a:t>-</a:t>
                      </a:r>
                      <a:endParaRPr lang="zh-CN" altLang="en-US" sz="900" b="1" i="0" u="none" strike="noStrike" kern="1200" dirty="0">
                        <a:solidFill>
                          <a:schemeClr val="tx1"/>
                        </a:solidFill>
                        <a:effectLst/>
                        <a:latin typeface="+mn-ea"/>
                        <a:ea typeface="+mn-ea"/>
                        <a:cs typeface="+mn-cs"/>
                      </a:endParaRPr>
                    </a:p>
                  </a:txBody>
                  <a:tcPr marL="0" marR="0" marT="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marL="0" algn="ctr" defTabSz="914400" rtl="0" eaLnBrk="1" fontAlgn="ctr" latinLnBrk="0" hangingPunct="1"/>
                      <a:r>
                        <a:rPr lang="en-US" altLang="zh-CN" sz="900" b="1" i="0" u="none" strike="noStrike" kern="1200" dirty="0">
                          <a:solidFill>
                            <a:schemeClr val="tx1"/>
                          </a:solidFill>
                          <a:effectLst/>
                          <a:latin typeface="+mn-ea"/>
                          <a:ea typeface="+mn-ea"/>
                          <a:cs typeface="+mn-cs"/>
                        </a:rPr>
                        <a:t>-</a:t>
                      </a:r>
                      <a:endParaRPr lang="zh-CN" altLang="en-US" sz="900" b="1" i="0" u="none" strike="noStrike" kern="1200" dirty="0">
                        <a:solidFill>
                          <a:schemeClr val="tx1"/>
                        </a:solidFill>
                        <a:effectLst/>
                        <a:latin typeface="+mn-ea"/>
                        <a:ea typeface="+mn-ea"/>
                        <a:cs typeface="+mn-cs"/>
                      </a:endParaRPr>
                    </a:p>
                  </a:txBody>
                  <a:tcPr marL="0" marR="0" marT="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4087860039"/>
                  </a:ext>
                </a:extLst>
              </a:tr>
            </a:tbl>
          </a:graphicData>
        </a:graphic>
      </p:graphicFrame>
      <p:graphicFrame>
        <p:nvGraphicFramePr>
          <p:cNvPr id="6" name="图表 10">
            <a:extLst>
              <a:ext uri="{FF2B5EF4-FFF2-40B4-BE49-F238E27FC236}">
                <a16:creationId xmlns:a16="http://schemas.microsoft.com/office/drawing/2014/main" id="{457005E0-5CEE-7E4D-BED8-39A834933FD0}"/>
              </a:ext>
            </a:extLst>
          </p:cNvPr>
          <p:cNvGraphicFramePr/>
          <p:nvPr>
            <p:extLst>
              <p:ext uri="{D42A27DB-BD31-4B8C-83A1-F6EECF244321}">
                <p14:modId xmlns:p14="http://schemas.microsoft.com/office/powerpoint/2010/main" val="4126733105"/>
              </p:ext>
            </p:extLst>
          </p:nvPr>
        </p:nvGraphicFramePr>
        <p:xfrm>
          <a:off x="1440000" y="1800000"/>
          <a:ext cx="10080000" cy="3420000"/>
        </p:xfrm>
        <a:graphic>
          <a:graphicData uri="http://schemas.openxmlformats.org/drawingml/2006/chart">
            <c:chart xmlns:c="http://schemas.openxmlformats.org/drawingml/2006/chart" xmlns:r="http://schemas.openxmlformats.org/officeDocument/2006/relationships" r:id="rId3"/>
          </a:graphicData>
        </a:graphic>
      </p:graphicFrame>
      <p:sp>
        <p:nvSpPr>
          <p:cNvPr id="7" name="文本框 11">
            <a:extLst>
              <a:ext uri="{FF2B5EF4-FFF2-40B4-BE49-F238E27FC236}">
                <a16:creationId xmlns:a16="http://schemas.microsoft.com/office/drawing/2014/main" id="{EE4D5AB8-237B-464B-A780-478FF723CC02}"/>
              </a:ext>
            </a:extLst>
          </p:cNvPr>
          <p:cNvSpPr txBox="1"/>
          <p:nvPr/>
        </p:nvSpPr>
        <p:spPr>
          <a:xfrm>
            <a:off x="1273591" y="5106683"/>
            <a:ext cx="864000" cy="21600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zh-CN" altLang="en-US" sz="800" b="0" i="0" u="none" strike="noStrike" kern="1200" cap="none" spc="0" normalizeH="0" baseline="0" noProof="0" dirty="0">
                <a:ln>
                  <a:noFill/>
                </a:ln>
                <a:solidFill>
                  <a:srgbClr val="000000"/>
                </a:solidFill>
                <a:effectLst/>
                <a:uLnTx/>
                <a:uFillTx/>
                <a:latin typeface="Microsoft YaHei UI"/>
                <a:ea typeface="微软雅黑"/>
                <a:cs typeface="+mn-cs"/>
              </a:rPr>
              <a:t>广告流量总体</a:t>
            </a:r>
          </a:p>
        </p:txBody>
      </p:sp>
    </p:spTree>
    <p:extLst>
      <p:ext uri="{BB962C8B-B14F-4D97-AF65-F5344CB8AC3E}">
        <p14:creationId xmlns:p14="http://schemas.microsoft.com/office/powerpoint/2010/main" val="1034176836"/>
      </p:ext>
    </p:extLst>
  </p:cSld>
  <p:clrMapOvr>
    <a:overrideClrMapping bg1="lt1" tx1="dk1" bg2="lt2" tx2="dk2" accent1="accent1" accent2="accent2" accent3="accent3" accent4="accent4" accent5="accent5" accent6="accent6" hlink="hlink" folHlink="folHlink"/>
  </p:clrMapOvr>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5E52D8-70BC-B642-A87B-1036BBAEF6BE}"/>
              </a:ext>
            </a:extLst>
          </p:cNvPr>
          <p:cNvSpPr>
            <a:spLocks noGrp="1"/>
          </p:cNvSpPr>
          <p:nvPr>
            <p:ph type="title"/>
          </p:nvPr>
        </p:nvSpPr>
        <p:spPr/>
        <p:txBody>
          <a:bodyPr/>
          <a:lstStyle/>
          <a:p>
            <a:r>
              <a:rPr lang="x-none" dirty="0"/>
              <a:t>Nespresso官旗胶囊咖啡品类平台流量布局</a:t>
            </a:r>
          </a:p>
        </p:txBody>
      </p:sp>
      <p:sp>
        <p:nvSpPr>
          <p:cNvPr id="3" name="Text Placeholder 2">
            <a:extLst>
              <a:ext uri="{FF2B5EF4-FFF2-40B4-BE49-F238E27FC236}">
                <a16:creationId xmlns:a16="http://schemas.microsoft.com/office/drawing/2014/main" id="{E9319ED1-4EAF-CE43-925C-FC297AF652DA}"/>
              </a:ext>
            </a:extLst>
          </p:cNvPr>
          <p:cNvSpPr>
            <a:spLocks noGrp="1"/>
          </p:cNvSpPr>
          <p:nvPr>
            <p:ph type="body" sz="quarter" idx="10"/>
          </p:nvPr>
        </p:nvSpPr>
        <p:spPr/>
        <p:txBody>
          <a:bodyPr/>
          <a:lstStyle/>
          <a:p>
            <a:pPr>
              <a:lnSpc>
                <a:spcPct val="100000"/>
              </a:lnSpc>
            </a:pPr>
            <a:r>
              <a:rPr lang="zh-CN" altLang="en-US" dirty="0">
                <a:ea typeface="Microsoft YaHei" panose="020B0503020204020204" pitchFamily="34" charset="-122"/>
              </a:rPr>
              <a:t>平台流量</a:t>
            </a:r>
            <a:r>
              <a:rPr lang="en-US" altLang="zh-CN" dirty="0">
                <a:ea typeface="Microsoft YaHei" panose="020B0503020204020204" pitchFamily="34" charset="-122"/>
              </a:rPr>
              <a:t>UV</a:t>
            </a:r>
            <a:r>
              <a:rPr lang="zh-CN" altLang="en-US" dirty="0">
                <a:ea typeface="Microsoft YaHei" panose="020B0503020204020204" pitchFamily="34" charset="-122"/>
              </a:rPr>
              <a:t>及转化率均同比下滑；</a:t>
            </a:r>
            <a:endParaRPr lang="en-US" altLang="zh-CN" dirty="0">
              <a:ea typeface="Microsoft YaHei" panose="020B0503020204020204" pitchFamily="34" charset="-122"/>
            </a:endParaRPr>
          </a:p>
          <a:p>
            <a:pPr>
              <a:lnSpc>
                <a:spcPct val="100000"/>
              </a:lnSpc>
            </a:pPr>
            <a:r>
              <a:rPr lang="zh-CN" altLang="en-US" dirty="0">
                <a:ea typeface="Microsoft YaHei" panose="020B0503020204020204" pitchFamily="34" charset="-122"/>
              </a:rPr>
              <a:t>从细分渠道看，购物车渠道转化率下降最多，或由商品价格上涨导致；</a:t>
            </a:r>
            <a:endParaRPr lang="x-none" dirty="0">
              <a:ea typeface="Microsoft YaHei" panose="020B0503020204020204" pitchFamily="34" charset="-122"/>
            </a:endParaRPr>
          </a:p>
        </p:txBody>
      </p:sp>
      <p:sp>
        <p:nvSpPr>
          <p:cNvPr id="4" name="Text Placeholder 3">
            <a:extLst>
              <a:ext uri="{FF2B5EF4-FFF2-40B4-BE49-F238E27FC236}">
                <a16:creationId xmlns:a16="http://schemas.microsoft.com/office/drawing/2014/main" id="{4657DFE9-93EA-3048-A715-35D43D199CDA}"/>
              </a:ext>
            </a:extLst>
          </p:cNvPr>
          <p:cNvSpPr>
            <a:spLocks noGrp="1"/>
          </p:cNvSpPr>
          <p:nvPr>
            <p:ph type="body" sz="quarter" idx="11"/>
          </p:nvPr>
        </p:nvSpPr>
        <p:spPr/>
        <p:txBody>
          <a:bodyPr/>
          <a:lstStyle/>
          <a:p>
            <a:r>
              <a:t>数据来源：生意参谋</a:t>
            </a:r>
          </a:p>
          <a:p>
            <a:r>
              <a:t>时间维度：2023.12</a:t>
            </a:r>
          </a:p>
          <a:p>
            <a:r>
              <a:t>*生意参谋暂不支持查看逛逛渠道的后链路转化表现</a:t>
            </a:r>
          </a:p>
        </p:txBody>
      </p:sp>
      <p:graphicFrame>
        <p:nvGraphicFramePr>
          <p:cNvPr id="5" name="图表 11">
            <a:extLst>
              <a:ext uri="{FF2B5EF4-FFF2-40B4-BE49-F238E27FC236}">
                <a16:creationId xmlns:a16="http://schemas.microsoft.com/office/drawing/2014/main" id="{999D1126-650C-6A47-B40E-BF47A1F1C0AD}"/>
              </a:ext>
            </a:extLst>
          </p:cNvPr>
          <p:cNvGraphicFramePr/>
          <p:nvPr>
            <p:extLst>
              <p:ext uri="{D42A27DB-BD31-4B8C-83A1-F6EECF244321}">
                <p14:modId xmlns:p14="http://schemas.microsoft.com/office/powerpoint/2010/main" val="1796313923"/>
              </p:ext>
            </p:extLst>
          </p:nvPr>
        </p:nvGraphicFramePr>
        <p:xfrm>
          <a:off x="1440000" y="1800000"/>
          <a:ext cx="10080000" cy="34200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 name="表格 15">
            <a:extLst>
              <a:ext uri="{FF2B5EF4-FFF2-40B4-BE49-F238E27FC236}">
                <a16:creationId xmlns:a16="http://schemas.microsoft.com/office/drawing/2014/main" id="{080D5C12-1531-0746-A6DE-9B0F378E941C}"/>
              </a:ext>
            </a:extLst>
          </p:cNvPr>
          <p:cNvGraphicFramePr>
            <a:graphicFrameLocks noGrp="1"/>
          </p:cNvGraphicFramePr>
          <p:nvPr>
            <p:extLst>
              <p:ext uri="{D42A27DB-BD31-4B8C-83A1-F6EECF244321}">
                <p14:modId xmlns:p14="http://schemas.microsoft.com/office/powerpoint/2010/main" val="2345884325"/>
              </p:ext>
            </p:extLst>
          </p:nvPr>
        </p:nvGraphicFramePr>
        <p:xfrm>
          <a:off x="257940" y="5328000"/>
          <a:ext cx="10707240" cy="900000"/>
        </p:xfrm>
        <a:graphic>
          <a:graphicData uri="http://schemas.openxmlformats.org/drawingml/2006/table">
            <a:tbl>
              <a:tblPr firstRow="1" bandRow="1">
                <a:tableStyleId>{5C22544A-7EE6-4342-B048-85BDC9FD1C3A}</a:tableStyleId>
              </a:tblPr>
              <a:tblGrid>
                <a:gridCol w="216166">
                  <a:extLst>
                    <a:ext uri="{9D8B030D-6E8A-4147-A177-3AD203B41FA5}">
                      <a16:colId xmlns:a16="http://schemas.microsoft.com/office/drawing/2014/main" val="1569662307"/>
                    </a:ext>
                  </a:extLst>
                </a:gridCol>
                <a:gridCol w="793469">
                  <a:extLst>
                    <a:ext uri="{9D8B030D-6E8A-4147-A177-3AD203B41FA5}">
                      <a16:colId xmlns:a16="http://schemas.microsoft.com/office/drawing/2014/main" val="260454174"/>
                    </a:ext>
                  </a:extLst>
                </a:gridCol>
                <a:gridCol w="900910">
                  <a:extLst>
                    <a:ext uri="{9D8B030D-6E8A-4147-A177-3AD203B41FA5}">
                      <a16:colId xmlns:a16="http://schemas.microsoft.com/office/drawing/2014/main" val="2473384081"/>
                    </a:ext>
                  </a:extLst>
                </a:gridCol>
                <a:gridCol w="1135223">
                  <a:extLst>
                    <a:ext uri="{9D8B030D-6E8A-4147-A177-3AD203B41FA5}">
                      <a16:colId xmlns:a16="http://schemas.microsoft.com/office/drawing/2014/main" val="3847526139"/>
                    </a:ext>
                  </a:extLst>
                </a:gridCol>
                <a:gridCol w="1373827">
                  <a:extLst>
                    <a:ext uri="{9D8B030D-6E8A-4147-A177-3AD203B41FA5}">
                      <a16:colId xmlns:a16="http://schemas.microsoft.com/office/drawing/2014/main" val="3751921421"/>
                    </a:ext>
                  </a:extLst>
                </a:gridCol>
                <a:gridCol w="1302006">
                  <a:extLst>
                    <a:ext uri="{9D8B030D-6E8A-4147-A177-3AD203B41FA5}">
                      <a16:colId xmlns:a16="http://schemas.microsoft.com/office/drawing/2014/main" val="3349848825"/>
                    </a:ext>
                  </a:extLst>
                </a:gridCol>
                <a:gridCol w="1250636">
                  <a:extLst>
                    <a:ext uri="{9D8B030D-6E8A-4147-A177-3AD203B41FA5}">
                      <a16:colId xmlns:a16="http://schemas.microsoft.com/office/drawing/2014/main" val="567222659"/>
                    </a:ext>
                  </a:extLst>
                </a:gridCol>
                <a:gridCol w="1267535">
                  <a:extLst>
                    <a:ext uri="{9D8B030D-6E8A-4147-A177-3AD203B41FA5}">
                      <a16:colId xmlns:a16="http://schemas.microsoft.com/office/drawing/2014/main" val="2391516373"/>
                    </a:ext>
                  </a:extLst>
                </a:gridCol>
                <a:gridCol w="1318236">
                  <a:extLst>
                    <a:ext uri="{9D8B030D-6E8A-4147-A177-3AD203B41FA5}">
                      <a16:colId xmlns:a16="http://schemas.microsoft.com/office/drawing/2014/main" val="3028846577"/>
                    </a:ext>
                  </a:extLst>
                </a:gridCol>
                <a:gridCol w="1149232">
                  <a:extLst>
                    <a:ext uri="{9D8B030D-6E8A-4147-A177-3AD203B41FA5}">
                      <a16:colId xmlns:a16="http://schemas.microsoft.com/office/drawing/2014/main" val="3405185712"/>
                    </a:ext>
                  </a:extLst>
                </a:gridCol>
              </a:tblGrid>
              <a:tr h="300000">
                <a:tc rowSpan="3">
                  <a:txBody>
                    <a:bodyPr/>
                    <a:lstStyle/>
                    <a:p>
                      <a:pPr algn="ctr"/>
                      <a:r>
                        <a:rPr lang="zh-CN" altLang="en-US" sz="900" b="1" dirty="0">
                          <a:solidFill>
                            <a:schemeClr val="tx1"/>
                          </a:solidFill>
                          <a:latin typeface="+mn-ea"/>
                          <a:ea typeface="+mn-ea"/>
                        </a:rPr>
                        <a:t>同比</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60000"/>
                        <a:lumOff val="40000"/>
                      </a:schemeClr>
                    </a:solidFill>
                  </a:tcPr>
                </a:tc>
                <a:tc>
                  <a:txBody>
                    <a:bodyPr/>
                    <a:lstStyle/>
                    <a:p>
                      <a:pPr algn="ctr"/>
                      <a:r>
                        <a:rPr lang="zh-CN" altLang="en-US" sz="900" b="1" dirty="0">
                          <a:solidFill>
                            <a:schemeClr val="tx1"/>
                          </a:solidFill>
                          <a:latin typeface="+mn-ea"/>
                          <a:ea typeface="+mn-ea"/>
                        </a:rPr>
                        <a:t>支付人数</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1" i="0" u="none" strike="noStrike" kern="1200" dirty="0">
                          <a:solidFill>
                            <a:srgbClr val="C00000"/>
                          </a:solidFill>
                          <a:effectLst/>
                          <a:latin typeface="+mn-ea"/>
                          <a:ea typeface="+mn-ea"/>
                          <a:cs typeface="+mn-cs"/>
                        </a:rPr>
                        <a:t>-45%</a:t>
                      </a:r>
                    </a:p>
                  </a:txBody>
                  <a:tcPr marL="0" marR="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4">
                        <a:lumMod val="20000"/>
                        <a:lumOff val="80000"/>
                      </a:schemeClr>
                    </a:solidFill>
                  </a:tcPr>
                </a:tc>
                <a:tc>
                  <a:txBody>
                    <a:bodyPr/>
                    <a:lstStyle/>
                    <a:p>
                      <a:pPr marL="0" algn="ctr" defTabSz="914400" rtl="0" eaLnBrk="1" fontAlgn="ctr" latinLnBrk="0" hangingPunct="1"/>
                      <a:r>
                        <a:rPr lang="en-US" altLang="zh-CN" sz="900" b="1" i="0" u="none" strike="noStrike" kern="1200" dirty="0">
                          <a:solidFill>
                            <a:srgbClr val="49851E"/>
                          </a:solidFill>
                          <a:effectLst/>
                          <a:latin typeface="+mn-ea"/>
                          <a:ea typeface="+mn-ea"/>
                          <a:cs typeface="+mn-cs"/>
                        </a:rPr>
                        <a:t>+18%</a:t>
                      </a:r>
                    </a:p>
                  </a:txBody>
                  <a:tcPr marL="0" marR="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1" i="0" u="none" strike="noStrike" kern="1200" dirty="0">
                          <a:solidFill>
                            <a:srgbClr val="C00000"/>
                          </a:solidFill>
                          <a:effectLst/>
                          <a:latin typeface="+mn-ea"/>
                          <a:ea typeface="+mn-ea"/>
                          <a:cs typeface="+mn-cs"/>
                        </a:rPr>
                        <a:t>-41%</a:t>
                      </a:r>
                    </a:p>
                  </a:txBody>
                  <a:tcPr marL="0" marR="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1" i="0" u="none" strike="noStrike" kern="1200" dirty="0">
                          <a:solidFill>
                            <a:srgbClr val="C00000"/>
                          </a:solidFill>
                          <a:effectLst/>
                          <a:latin typeface="+mn-ea"/>
                          <a:ea typeface="+mn-ea"/>
                          <a:cs typeface="+mn-cs"/>
                        </a:rPr>
                        <a:t>-59%</a:t>
                      </a:r>
                    </a:p>
                  </a:txBody>
                  <a:tcPr marL="0" marR="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1" i="0" u="none" strike="noStrike" kern="1200" dirty="0">
                          <a:solidFill>
                            <a:srgbClr val="C00000"/>
                          </a:solidFill>
                          <a:effectLst/>
                          <a:latin typeface="+mn-ea"/>
                          <a:ea typeface="+mn-ea"/>
                          <a:cs typeface="+mn-cs"/>
                        </a:rPr>
                        <a:t>-55%</a:t>
                      </a:r>
                    </a:p>
                  </a:txBody>
                  <a:tcPr marL="0" marR="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1" i="0" u="none" strike="noStrike" kern="1200" dirty="0">
                          <a:solidFill>
                            <a:srgbClr val="C00000"/>
                          </a:solidFill>
                          <a:effectLst/>
                          <a:latin typeface="+mn-ea"/>
                          <a:ea typeface="+mn-ea"/>
                          <a:cs typeface="+mn-cs"/>
                        </a:rPr>
                        <a:t>-35%</a:t>
                      </a:r>
                    </a:p>
                  </a:txBody>
                  <a:tcPr marL="0" marR="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1" i="0" u="none" strike="noStrike" kern="1200" dirty="0">
                          <a:solidFill>
                            <a:srgbClr val="C00000"/>
                          </a:solidFill>
                          <a:effectLst/>
                          <a:latin typeface="+mn-ea"/>
                          <a:ea typeface="+mn-ea"/>
                          <a:cs typeface="+mn-cs"/>
                        </a:rPr>
                        <a:t>-52%</a:t>
                      </a:r>
                    </a:p>
                  </a:txBody>
                  <a:tcPr marL="0" marR="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1" i="0" u="none" strike="noStrike" kern="1200">
                          <a:solidFill>
                            <a:srgbClr val="C00000"/>
                          </a:solidFill>
                          <a:effectLst/>
                          <a:latin typeface="+mn-ea"/>
                          <a:ea typeface="+mn-ea"/>
                          <a:cs typeface="+mn-cs"/>
                        </a:rPr>
                        <a:t>-14%</a:t>
                      </a:r>
                    </a:p>
                  </a:txBody>
                  <a:tcPr marL="0" marR="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1570516781"/>
                  </a:ext>
                </a:extLst>
              </a:tr>
              <a:tr h="300000">
                <a:tc vMerge="1">
                  <a:txBody>
                    <a:bodyPr/>
                    <a:lstStyle/>
                    <a:p>
                      <a:endParaRPr lang="zh-CN" altLang="en-US"/>
                    </a:p>
                  </a:txBody>
                  <a:tcPr/>
                </a:tc>
                <a:tc>
                  <a:txBody>
                    <a:bodyPr/>
                    <a:lstStyle/>
                    <a:p>
                      <a:pPr algn="ctr"/>
                      <a:r>
                        <a:rPr lang="zh-CN" altLang="en-US" sz="900" b="1" dirty="0">
                          <a:solidFill>
                            <a:schemeClr val="tx1"/>
                          </a:solidFill>
                          <a:latin typeface="+mn-ea"/>
                          <a:ea typeface="+mn-ea"/>
                        </a:rPr>
                        <a:t>访客数</a:t>
                      </a:r>
                    </a:p>
                  </a:txBody>
                  <a:tcPr anchor="ctr">
                    <a:lnL w="381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marL="0" algn="ctr" defTabSz="914400" rtl="0" eaLnBrk="1" fontAlgn="ctr" latinLnBrk="0" hangingPunct="1"/>
                      <a:r>
                        <a:rPr lang="en-US" altLang="zh-CN" sz="900" b="1" i="0" u="none" strike="noStrike" kern="1200" dirty="0">
                          <a:solidFill>
                            <a:srgbClr val="C00000"/>
                          </a:solidFill>
                          <a:effectLst/>
                          <a:latin typeface="+mn-ea"/>
                          <a:ea typeface="+mn-ea"/>
                          <a:cs typeface="+mn-cs"/>
                        </a:rPr>
                        <a:t>-30%</a:t>
                      </a:r>
                    </a:p>
                  </a:txBody>
                  <a:tcPr marL="0" marR="0" marT="0" marB="0" anchor="ctr">
                    <a:lnL w="38100" cmpd="sng">
                      <a:noFill/>
                    </a:lnL>
                    <a:lnR w="12700" cmpd="sng">
                      <a:noFill/>
                    </a:lnR>
                    <a:lnT w="38100" cmpd="sng">
                      <a:noFill/>
                    </a:lnT>
                    <a:lnB w="12700" cmpd="sng">
                      <a:noFill/>
                    </a:lnB>
                    <a:lnTlToBr w="12700" cmpd="sng">
                      <a:noFill/>
                      <a:prstDash val="solid"/>
                    </a:lnTlToBr>
                    <a:lnBlToTr w="12700" cmpd="sng">
                      <a:noFill/>
                      <a:prstDash val="solid"/>
                    </a:lnBlToTr>
                    <a:solidFill>
                      <a:schemeClr val="accent4">
                        <a:lumMod val="20000"/>
                        <a:lumOff val="80000"/>
                      </a:schemeClr>
                    </a:solidFill>
                  </a:tcPr>
                </a:tc>
                <a:tc>
                  <a:txBody>
                    <a:bodyPr/>
                    <a:lstStyle/>
                    <a:p>
                      <a:pPr marL="0" algn="ctr" defTabSz="914400" rtl="0" eaLnBrk="1" fontAlgn="ctr" latinLnBrk="0" hangingPunct="1"/>
                      <a:r>
                        <a:rPr lang="en-US" altLang="zh-CN" sz="900" b="1" i="0" u="none" strike="noStrike" kern="1200" dirty="0">
                          <a:solidFill>
                            <a:srgbClr val="49851E"/>
                          </a:solidFill>
                          <a:effectLst/>
                          <a:latin typeface="+mn-ea"/>
                          <a:ea typeface="+mn-ea"/>
                          <a:cs typeface="+mn-cs"/>
                        </a:rPr>
                        <a:t>+7%</a:t>
                      </a:r>
                    </a:p>
                  </a:txBody>
                  <a:tcPr marL="0" marR="0" marT="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marL="0" algn="ctr" defTabSz="914400" rtl="0" eaLnBrk="1" fontAlgn="ctr" latinLnBrk="0" hangingPunct="1"/>
                      <a:r>
                        <a:rPr lang="en-US" altLang="zh-CN" sz="900" b="1" i="0" u="none" strike="noStrike" kern="1200" dirty="0">
                          <a:solidFill>
                            <a:srgbClr val="C00000"/>
                          </a:solidFill>
                          <a:effectLst/>
                          <a:latin typeface="+mn-ea"/>
                          <a:ea typeface="+mn-ea"/>
                          <a:cs typeface="+mn-cs"/>
                        </a:rPr>
                        <a:t>-42%</a:t>
                      </a:r>
                    </a:p>
                  </a:txBody>
                  <a:tcPr marL="0" marR="0" marT="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marL="0" algn="ctr" defTabSz="914400" rtl="0" eaLnBrk="1" fontAlgn="ctr" latinLnBrk="0" hangingPunct="1"/>
                      <a:r>
                        <a:rPr lang="en-US" altLang="zh-CN" sz="900" b="1" i="0" u="none" strike="noStrike" kern="1200">
                          <a:solidFill>
                            <a:srgbClr val="C00000"/>
                          </a:solidFill>
                          <a:effectLst/>
                          <a:latin typeface="+mn-ea"/>
                          <a:ea typeface="+mn-ea"/>
                          <a:cs typeface="+mn-cs"/>
                        </a:rPr>
                        <a:t>-46%</a:t>
                      </a:r>
                    </a:p>
                  </a:txBody>
                  <a:tcPr marL="0" marR="0" marT="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marL="0" algn="ctr" defTabSz="914400" rtl="0" eaLnBrk="1" fontAlgn="ctr" latinLnBrk="0" hangingPunct="1"/>
                      <a:r>
                        <a:rPr lang="en-US" altLang="zh-CN" sz="900" b="1" i="0" u="none" strike="noStrike" kern="1200">
                          <a:solidFill>
                            <a:srgbClr val="C00000"/>
                          </a:solidFill>
                          <a:effectLst/>
                          <a:latin typeface="+mn-ea"/>
                          <a:ea typeface="+mn-ea"/>
                          <a:cs typeface="+mn-cs"/>
                        </a:rPr>
                        <a:t>-6%</a:t>
                      </a:r>
                    </a:p>
                  </a:txBody>
                  <a:tcPr marL="0" marR="0" marT="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marL="0" algn="ctr" defTabSz="914400" rtl="0" eaLnBrk="1" fontAlgn="ctr" latinLnBrk="0" hangingPunct="1"/>
                      <a:r>
                        <a:rPr lang="en-US" altLang="zh-CN" sz="900" b="1" i="0" u="none" strike="noStrike" kern="1200">
                          <a:solidFill>
                            <a:srgbClr val="C00000"/>
                          </a:solidFill>
                          <a:effectLst/>
                          <a:latin typeface="+mn-ea"/>
                          <a:ea typeface="+mn-ea"/>
                          <a:cs typeface="+mn-cs"/>
                        </a:rPr>
                        <a:t>-53%</a:t>
                      </a:r>
                    </a:p>
                  </a:txBody>
                  <a:tcPr marL="0" marR="0" marT="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marL="0" algn="ctr" defTabSz="914400" rtl="0" eaLnBrk="1" fontAlgn="ctr" latinLnBrk="0" hangingPunct="1"/>
                      <a:r>
                        <a:rPr lang="en-US" altLang="zh-CN" sz="900" b="1" i="0" u="none" strike="noStrike" kern="1200" dirty="0">
                          <a:solidFill>
                            <a:srgbClr val="C00000"/>
                          </a:solidFill>
                          <a:effectLst/>
                          <a:latin typeface="+mn-ea"/>
                          <a:ea typeface="+mn-ea"/>
                          <a:cs typeface="+mn-cs"/>
                        </a:rPr>
                        <a:t>-74%</a:t>
                      </a:r>
                    </a:p>
                  </a:txBody>
                  <a:tcPr marL="0" marR="0" marT="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marL="0" algn="ctr" defTabSz="914400" rtl="0" eaLnBrk="1" fontAlgn="ctr" latinLnBrk="0" hangingPunct="1"/>
                      <a:r>
                        <a:rPr lang="en-US" altLang="zh-CN" sz="900" b="1" i="0" u="none" strike="noStrike" kern="1200" dirty="0">
                          <a:solidFill>
                            <a:srgbClr val="C00000"/>
                          </a:solidFill>
                          <a:effectLst/>
                          <a:latin typeface="+mn-ea"/>
                          <a:ea typeface="+mn-ea"/>
                          <a:cs typeface="+mn-cs"/>
                        </a:rPr>
                        <a:t>-30%</a:t>
                      </a:r>
                    </a:p>
                  </a:txBody>
                  <a:tcPr marL="0" marR="0" marT="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1688396594"/>
                  </a:ext>
                </a:extLst>
              </a:tr>
              <a:tr h="300000">
                <a:tc vMerge="1">
                  <a:txBody>
                    <a:bodyPr/>
                    <a:lstStyle/>
                    <a:p>
                      <a:endParaRPr lang="zh-CN" altLang="en-US" dirty="0"/>
                    </a:p>
                  </a:txBody>
                  <a:tcPr/>
                </a:tc>
                <a:tc>
                  <a:txBody>
                    <a:bodyPr/>
                    <a:lstStyle/>
                    <a:p>
                      <a:pPr algn="ctr"/>
                      <a:r>
                        <a:rPr lang="zh-CN" altLang="en-US" sz="900" b="1" dirty="0">
                          <a:solidFill>
                            <a:schemeClr val="tx1"/>
                          </a:solidFill>
                          <a:latin typeface="+mn-ea"/>
                          <a:ea typeface="+mn-ea"/>
                        </a:rPr>
                        <a:t>支付转化率</a:t>
                      </a:r>
                    </a:p>
                  </a:txBody>
                  <a:tcPr anchor="ctr">
                    <a:lnL w="381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marL="0" algn="ctr" defTabSz="914400" rtl="0" eaLnBrk="1" fontAlgn="ctr" latinLnBrk="0" hangingPunct="1"/>
                      <a:r>
                        <a:rPr lang="en-US" altLang="zh-CN" sz="900" b="1" i="0" u="none" strike="noStrike" kern="1200" dirty="0">
                          <a:solidFill>
                            <a:srgbClr val="C00000"/>
                          </a:solidFill>
                          <a:effectLst/>
                          <a:latin typeface="+mn-ea"/>
                          <a:ea typeface="+mn-ea"/>
                          <a:cs typeface="+mn-cs"/>
                        </a:rPr>
                        <a:t>-3pp</a:t>
                      </a:r>
                    </a:p>
                  </a:txBody>
                  <a:tcPr marL="0" marR="0" marT="0" marB="0" anchor="ctr">
                    <a:lnL w="38100" cmpd="sng">
                      <a:noFill/>
                    </a:lnL>
                    <a:lnR w="12700" cmpd="sng">
                      <a:noFill/>
                    </a:lnR>
                    <a:lnT w="38100" cmpd="sng">
                      <a:noFill/>
                    </a:lnT>
                    <a:lnB w="12700" cmpd="sng">
                      <a:noFill/>
                    </a:lnB>
                    <a:lnTlToBr w="12700" cmpd="sng">
                      <a:noFill/>
                      <a:prstDash val="solid"/>
                    </a:lnTlToBr>
                    <a:lnBlToTr w="12700" cmpd="sng">
                      <a:noFill/>
                      <a:prstDash val="solid"/>
                    </a:lnBlToTr>
                    <a:solidFill>
                      <a:schemeClr val="accent4">
                        <a:lumMod val="20000"/>
                        <a:lumOff val="80000"/>
                      </a:schemeClr>
                    </a:solidFill>
                  </a:tcPr>
                </a:tc>
                <a:tc>
                  <a:txBody>
                    <a:bodyPr/>
                    <a:lstStyle/>
                    <a:p>
                      <a:pPr marL="0" algn="ctr" defTabSz="914400" rtl="0" eaLnBrk="1" fontAlgn="ctr" latinLnBrk="0" hangingPunct="1"/>
                      <a:r>
                        <a:rPr lang="en-US" altLang="zh-CN" sz="900" b="1" i="0" u="none" strike="noStrike" kern="1200" dirty="0">
                          <a:solidFill>
                            <a:srgbClr val="49851E"/>
                          </a:solidFill>
                          <a:effectLst/>
                          <a:latin typeface="+mn-ea"/>
                          <a:ea typeface="+mn-ea"/>
                          <a:cs typeface="+mn-cs"/>
                        </a:rPr>
                        <a:t>+0.9pp</a:t>
                      </a:r>
                    </a:p>
                  </a:txBody>
                  <a:tcPr marL="0" marR="0" marT="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marL="0" algn="ctr" defTabSz="914400" rtl="0" eaLnBrk="1" fontAlgn="ctr" latinLnBrk="0" hangingPunct="1"/>
                      <a:r>
                        <a:rPr lang="en-US" altLang="zh-CN" sz="900" b="1" i="0" u="none" strike="noStrike" kern="1200" dirty="0">
                          <a:solidFill>
                            <a:srgbClr val="49851E"/>
                          </a:solidFill>
                          <a:effectLst/>
                          <a:latin typeface="+mn-ea"/>
                          <a:ea typeface="+mn-ea"/>
                          <a:cs typeface="+mn-cs"/>
                        </a:rPr>
                        <a:t>+0.5pp</a:t>
                      </a:r>
                    </a:p>
                  </a:txBody>
                  <a:tcPr marL="0" marR="0" marT="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marL="0" algn="ctr" defTabSz="914400" rtl="0" eaLnBrk="1" fontAlgn="ctr" latinLnBrk="0" hangingPunct="1"/>
                      <a:r>
                        <a:rPr lang="en-US" altLang="zh-CN" sz="900" b="1" i="0" u="none" strike="noStrike" kern="1200" dirty="0">
                          <a:solidFill>
                            <a:srgbClr val="C00000"/>
                          </a:solidFill>
                          <a:effectLst/>
                          <a:latin typeface="+mn-ea"/>
                          <a:ea typeface="+mn-ea"/>
                          <a:cs typeface="+mn-cs"/>
                        </a:rPr>
                        <a:t>-10pp</a:t>
                      </a:r>
                    </a:p>
                  </a:txBody>
                  <a:tcPr marL="0" marR="0" marT="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marL="0" algn="ctr" defTabSz="914400" rtl="0" eaLnBrk="1" fontAlgn="ctr" latinLnBrk="0" hangingPunct="1"/>
                      <a:r>
                        <a:rPr lang="en-US" altLang="zh-CN" sz="900" b="1" i="0" u="none" strike="noStrike" kern="1200" dirty="0">
                          <a:solidFill>
                            <a:srgbClr val="C00000"/>
                          </a:solidFill>
                          <a:effectLst/>
                          <a:latin typeface="+mn-ea"/>
                          <a:ea typeface="+mn-ea"/>
                          <a:cs typeface="+mn-cs"/>
                        </a:rPr>
                        <a:t>-1.8pp</a:t>
                      </a:r>
                    </a:p>
                  </a:txBody>
                  <a:tcPr marL="0" marR="0" marT="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marL="0" algn="ctr" defTabSz="914400" rtl="0" eaLnBrk="1" fontAlgn="ctr" latinLnBrk="0" hangingPunct="1"/>
                      <a:r>
                        <a:rPr lang="en-US" altLang="zh-CN" sz="900" b="1" i="0" u="none" strike="noStrike" kern="1200" dirty="0">
                          <a:solidFill>
                            <a:srgbClr val="49851E"/>
                          </a:solidFill>
                          <a:effectLst/>
                          <a:latin typeface="+mn-ea"/>
                          <a:ea typeface="+mn-ea"/>
                          <a:cs typeface="+mn-cs"/>
                        </a:rPr>
                        <a:t>+4pp</a:t>
                      </a:r>
                    </a:p>
                  </a:txBody>
                  <a:tcPr marL="0" marR="0" marT="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marL="0" algn="ctr" defTabSz="914400" rtl="0" eaLnBrk="1" fontAlgn="ctr" latinLnBrk="0" hangingPunct="1"/>
                      <a:r>
                        <a:rPr lang="en-US" altLang="zh-CN" sz="900" b="1" i="0" u="none" strike="noStrike" kern="1200" dirty="0">
                          <a:solidFill>
                            <a:srgbClr val="49851E"/>
                          </a:solidFill>
                          <a:effectLst/>
                          <a:latin typeface="+mn-ea"/>
                          <a:ea typeface="+mn-ea"/>
                          <a:cs typeface="+mn-cs"/>
                        </a:rPr>
                        <a:t>+1.8pp</a:t>
                      </a:r>
                    </a:p>
                  </a:txBody>
                  <a:tcPr marL="0" marR="0" marT="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marL="0" algn="ctr" defTabSz="914400" rtl="0" eaLnBrk="1" fontAlgn="ctr" latinLnBrk="0" hangingPunct="1"/>
                      <a:r>
                        <a:rPr lang="en-US" altLang="zh-CN" sz="900" b="1" i="0" u="none" strike="noStrike" kern="1200" dirty="0">
                          <a:solidFill>
                            <a:srgbClr val="49851E"/>
                          </a:solidFill>
                          <a:effectLst/>
                          <a:latin typeface="+mn-ea"/>
                          <a:ea typeface="+mn-ea"/>
                          <a:cs typeface="+mn-cs"/>
                        </a:rPr>
                        <a:t>+4pp</a:t>
                      </a:r>
                    </a:p>
                  </a:txBody>
                  <a:tcPr marL="0" marR="0" marT="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4087860039"/>
                  </a:ext>
                </a:extLst>
              </a:tr>
            </a:tbl>
          </a:graphicData>
        </a:graphic>
      </p:graphicFrame>
      <p:sp>
        <p:nvSpPr>
          <p:cNvPr id="7" name="文本框 11">
            <a:extLst>
              <a:ext uri="{FF2B5EF4-FFF2-40B4-BE49-F238E27FC236}">
                <a16:creationId xmlns:a16="http://schemas.microsoft.com/office/drawing/2014/main" id="{D12A7244-4B7C-8244-BC09-A842E4CBAE88}"/>
              </a:ext>
            </a:extLst>
          </p:cNvPr>
          <p:cNvSpPr txBox="1"/>
          <p:nvPr/>
        </p:nvSpPr>
        <p:spPr>
          <a:xfrm>
            <a:off x="1315536" y="5106458"/>
            <a:ext cx="864000" cy="215444"/>
          </a:xfrm>
          <a:prstGeom prst="rect">
            <a:avLst/>
          </a:prstGeom>
          <a:noFill/>
        </p:spPr>
        <p:txBody>
          <a:bodyPr wrap="square" rtlCol="0">
            <a:spAutoFit/>
          </a:bodyPr>
          <a:lstStyle/>
          <a:p>
            <a:pPr algn="ctr"/>
            <a:r>
              <a:rPr kumimoji="1" lang="zh-CN" altLang="en-US" sz="800" dirty="0"/>
              <a:t>平台流量总体</a:t>
            </a:r>
          </a:p>
        </p:txBody>
      </p:sp>
    </p:spTree>
    <p:extLst>
      <p:ext uri="{BB962C8B-B14F-4D97-AF65-F5344CB8AC3E}">
        <p14:creationId xmlns:p14="http://schemas.microsoft.com/office/powerpoint/2010/main" val="97595413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294FEC-B447-3B4A-9C3E-DA74079D45D7}"/>
              </a:ext>
            </a:extLst>
          </p:cNvPr>
          <p:cNvSpPr>
            <a:spLocks noGrp="1"/>
          </p:cNvSpPr>
          <p:nvPr>
            <p:ph type="title"/>
          </p:nvPr>
        </p:nvSpPr>
        <p:spPr/>
        <p:txBody>
          <a:bodyPr/>
          <a:lstStyle/>
          <a:p>
            <a:r>
              <a:rPr lang="x-none" dirty="0"/>
              <a:t>胶囊咖啡品类平台流量布局</a:t>
            </a:r>
            <a:r>
              <a:rPr lang="zh-CN" altLang="en-US" dirty="0"/>
              <a:t>（</a:t>
            </a:r>
            <a:r>
              <a:rPr lang="en-US" altLang="zh-CN" dirty="0"/>
              <a:t>vs.</a:t>
            </a:r>
            <a:r>
              <a:rPr lang="zh-CN" altLang="en-US" dirty="0"/>
              <a:t> 竞品）</a:t>
            </a:r>
            <a:endParaRPr lang="x-none" dirty="0"/>
          </a:p>
        </p:txBody>
      </p:sp>
      <p:sp>
        <p:nvSpPr>
          <p:cNvPr id="3" name="Text Placeholder 2">
            <a:extLst>
              <a:ext uri="{FF2B5EF4-FFF2-40B4-BE49-F238E27FC236}">
                <a16:creationId xmlns:a16="http://schemas.microsoft.com/office/drawing/2014/main" id="{A0438829-3180-394F-AE2E-71318EB79F9E}"/>
              </a:ext>
            </a:extLst>
          </p:cNvPr>
          <p:cNvSpPr>
            <a:spLocks noGrp="1"/>
          </p:cNvSpPr>
          <p:nvPr>
            <p:ph type="body" sz="quarter" idx="10"/>
          </p:nvPr>
        </p:nvSpPr>
        <p:spPr/>
        <p:txBody>
          <a:bodyPr/>
          <a:lstStyle/>
          <a:p>
            <a:pPr>
              <a:lnSpc>
                <a:spcPct val="100000"/>
              </a:lnSpc>
            </a:pPr>
            <a:r>
              <a:rPr lang="zh-CN" altLang="en-US" dirty="0">
                <a:ea typeface="Microsoft YaHei" panose="020B0503020204020204" pitchFamily="34" charset="-122"/>
              </a:rPr>
              <a:t>本品牌</a:t>
            </a:r>
            <a:r>
              <a:rPr lang="en-US" altLang="zh-CN" dirty="0">
                <a:ea typeface="Microsoft YaHei" panose="020B0503020204020204" pitchFamily="34" charset="-122"/>
              </a:rPr>
              <a:t>UV</a:t>
            </a:r>
            <a:r>
              <a:rPr lang="zh-CN" altLang="en-US" dirty="0">
                <a:ea typeface="Microsoft YaHei" panose="020B0503020204020204" pitchFamily="34" charset="-122"/>
              </a:rPr>
              <a:t>体量与竞品相比较为充足：</a:t>
            </a:r>
            <a:r>
              <a:rPr lang="en-US" altLang="zh-CN" dirty="0">
                <a:ea typeface="Microsoft YaHei" panose="020B0503020204020204" pitchFamily="34" charset="-122"/>
              </a:rPr>
              <a:t>Nespresso</a:t>
            </a:r>
            <a:r>
              <a:rPr lang="zh-CN" altLang="en-US" dirty="0">
                <a:ea typeface="Microsoft YaHei" panose="020B0503020204020204" pitchFamily="34" charset="-122"/>
              </a:rPr>
              <a:t>店铺总</a:t>
            </a:r>
            <a:r>
              <a:rPr lang="en-US" altLang="zh-CN" dirty="0">
                <a:ea typeface="Microsoft YaHei" panose="020B0503020204020204" pitchFamily="34" charset="-122"/>
              </a:rPr>
              <a:t>UV</a:t>
            </a:r>
            <a:r>
              <a:rPr lang="zh-CN" altLang="en-US" dirty="0">
                <a:ea typeface="Microsoft YaHei" panose="020B0503020204020204" pitchFamily="34" charset="-122"/>
              </a:rPr>
              <a:t>高于其他核心竞品；</a:t>
            </a:r>
            <a:endParaRPr lang="en-US" altLang="zh-CN" dirty="0">
              <a:ea typeface="Microsoft YaHei" panose="020B0503020204020204" pitchFamily="34" charset="-122"/>
            </a:endParaRPr>
          </a:p>
          <a:p>
            <a:pPr>
              <a:lnSpc>
                <a:spcPct val="100000"/>
              </a:lnSpc>
            </a:pPr>
            <a:r>
              <a:rPr lang="zh-CN" altLang="en-US" dirty="0">
                <a:ea typeface="Microsoft YaHei" panose="020B0503020204020204" pitchFamily="34" charset="-122"/>
              </a:rPr>
              <a:t>隅田川</a:t>
            </a:r>
            <a:r>
              <a:rPr lang="en-US" altLang="zh-CN" dirty="0">
                <a:ea typeface="Microsoft YaHei" panose="020B0503020204020204" pitchFamily="34" charset="-122"/>
              </a:rPr>
              <a:t>12</a:t>
            </a:r>
            <a:r>
              <a:rPr lang="zh-CN" altLang="en-US" dirty="0">
                <a:ea typeface="Microsoft YaHei" panose="020B0503020204020204" pitchFamily="34" charset="-122"/>
              </a:rPr>
              <a:t>月参与蜜蜂惊喜社直播间推出龙年特别款咖啡机，获得较多手淘淘宝直播流量，除隅田川外的核心竞品均主要依靠手淘搜索渠道获取平台流量</a:t>
            </a:r>
            <a:endParaRPr lang="x-none" dirty="0">
              <a:ea typeface="Microsoft YaHei" panose="020B0503020204020204" pitchFamily="34" charset="-122"/>
            </a:endParaRPr>
          </a:p>
        </p:txBody>
      </p:sp>
      <p:sp>
        <p:nvSpPr>
          <p:cNvPr id="4" name="Text Placeholder 3">
            <a:extLst>
              <a:ext uri="{FF2B5EF4-FFF2-40B4-BE49-F238E27FC236}">
                <a16:creationId xmlns:a16="http://schemas.microsoft.com/office/drawing/2014/main" id="{6C29A4AA-94CC-BD4A-92A5-D1F54EA1F4CF}"/>
              </a:ext>
            </a:extLst>
          </p:cNvPr>
          <p:cNvSpPr>
            <a:spLocks noGrp="1"/>
          </p:cNvSpPr>
          <p:nvPr>
            <p:ph type="body" sz="quarter" idx="11"/>
          </p:nvPr>
        </p:nvSpPr>
        <p:spPr>
          <a:xfrm>
            <a:off x="282372" y="6447099"/>
            <a:ext cx="11627255" cy="300942"/>
          </a:xfrm>
        </p:spPr>
        <p:txBody>
          <a:bodyPr/>
          <a:lstStyle/>
          <a:p>
            <a:r>
              <a:rPr dirty="0"/>
              <a:t>数据来源：生意参谋-品类360</a:t>
            </a:r>
          </a:p>
          <a:p>
            <a:r>
              <a:rPr dirty="0"/>
              <a:t>时间维度：2023.12</a:t>
            </a:r>
          </a:p>
        </p:txBody>
      </p:sp>
      <p:graphicFrame>
        <p:nvGraphicFramePr>
          <p:cNvPr id="36" name="图表 8">
            <a:extLst>
              <a:ext uri="{FF2B5EF4-FFF2-40B4-BE49-F238E27FC236}">
                <a16:creationId xmlns:a16="http://schemas.microsoft.com/office/drawing/2014/main" id="{85081AF8-A7E9-9445-9FE8-23A2BD47F91C}"/>
              </a:ext>
            </a:extLst>
          </p:cNvPr>
          <p:cNvGraphicFramePr/>
          <p:nvPr>
            <p:extLst>
              <p:ext uri="{D42A27DB-BD31-4B8C-83A1-F6EECF244321}">
                <p14:modId xmlns:p14="http://schemas.microsoft.com/office/powerpoint/2010/main" val="3043435443"/>
              </p:ext>
            </p:extLst>
          </p:nvPr>
        </p:nvGraphicFramePr>
        <p:xfrm>
          <a:off x="299241" y="1872077"/>
          <a:ext cx="3528000" cy="4500000"/>
        </p:xfrm>
        <a:graphic>
          <a:graphicData uri="http://schemas.openxmlformats.org/drawingml/2006/chart">
            <c:chart xmlns:c="http://schemas.openxmlformats.org/drawingml/2006/chart" xmlns:r="http://schemas.openxmlformats.org/officeDocument/2006/relationships" r:id="rId2"/>
          </a:graphicData>
        </a:graphic>
      </p:graphicFrame>
      <p:sp>
        <p:nvSpPr>
          <p:cNvPr id="37" name="对话气泡: 矩形 9">
            <a:extLst>
              <a:ext uri="{FF2B5EF4-FFF2-40B4-BE49-F238E27FC236}">
                <a16:creationId xmlns:a16="http://schemas.microsoft.com/office/drawing/2014/main" id="{E87C045A-809E-D644-A8A4-03FFE2E1AD6B}"/>
              </a:ext>
            </a:extLst>
          </p:cNvPr>
          <p:cNvSpPr/>
          <p:nvPr/>
        </p:nvSpPr>
        <p:spPr>
          <a:xfrm>
            <a:off x="4054281" y="2196660"/>
            <a:ext cx="7816264" cy="4169757"/>
          </a:xfrm>
          <a:prstGeom prst="wedgeRectCallout">
            <a:avLst>
              <a:gd name="adj1" fmla="val -53795"/>
              <a:gd name="adj2" fmla="val -14778"/>
            </a:avLst>
          </a:prstGeom>
          <a:solidFill>
            <a:schemeClr val="accent2">
              <a:lumMod val="60000"/>
              <a:lumOff val="40000"/>
              <a:alpha val="30196"/>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graphicFrame>
        <p:nvGraphicFramePr>
          <p:cNvPr id="38" name="表格 13">
            <a:extLst>
              <a:ext uri="{FF2B5EF4-FFF2-40B4-BE49-F238E27FC236}">
                <a16:creationId xmlns:a16="http://schemas.microsoft.com/office/drawing/2014/main" id="{98C7A79D-0F25-6949-B3AD-3E1BC7F91389}"/>
              </a:ext>
            </a:extLst>
          </p:cNvPr>
          <p:cNvGraphicFramePr>
            <a:graphicFrameLocks noGrp="1"/>
          </p:cNvGraphicFramePr>
          <p:nvPr>
            <p:extLst>
              <p:ext uri="{D42A27DB-BD31-4B8C-83A1-F6EECF244321}">
                <p14:modId xmlns:p14="http://schemas.microsoft.com/office/powerpoint/2010/main" val="2280217509"/>
              </p:ext>
            </p:extLst>
          </p:nvPr>
        </p:nvGraphicFramePr>
        <p:xfrm>
          <a:off x="4163644" y="2299521"/>
          <a:ext cx="7572380" cy="4066897"/>
        </p:xfrm>
        <a:graphic>
          <a:graphicData uri="http://schemas.openxmlformats.org/drawingml/2006/table">
            <a:tbl>
              <a:tblPr firstRow="1" bandRow="1">
                <a:tableStyleId>{5C22544A-7EE6-4342-B048-85BDC9FD1C3A}</a:tableStyleId>
              </a:tblPr>
              <a:tblGrid>
                <a:gridCol w="942975">
                  <a:extLst>
                    <a:ext uri="{9D8B030D-6E8A-4147-A177-3AD203B41FA5}">
                      <a16:colId xmlns:a16="http://schemas.microsoft.com/office/drawing/2014/main" val="3555142399"/>
                    </a:ext>
                  </a:extLst>
                </a:gridCol>
                <a:gridCol w="1318261">
                  <a:extLst>
                    <a:ext uri="{9D8B030D-6E8A-4147-A177-3AD203B41FA5}">
                      <a16:colId xmlns:a16="http://schemas.microsoft.com/office/drawing/2014/main" val="3858241732"/>
                    </a:ext>
                  </a:extLst>
                </a:gridCol>
                <a:gridCol w="1327786">
                  <a:extLst>
                    <a:ext uri="{9D8B030D-6E8A-4147-A177-3AD203B41FA5}">
                      <a16:colId xmlns:a16="http://schemas.microsoft.com/office/drawing/2014/main" val="3700877617"/>
                    </a:ext>
                  </a:extLst>
                </a:gridCol>
                <a:gridCol w="1327786">
                  <a:extLst>
                    <a:ext uri="{9D8B030D-6E8A-4147-A177-3AD203B41FA5}">
                      <a16:colId xmlns:a16="http://schemas.microsoft.com/office/drawing/2014/main" val="2215010795"/>
                    </a:ext>
                  </a:extLst>
                </a:gridCol>
                <a:gridCol w="1327786">
                  <a:extLst>
                    <a:ext uri="{9D8B030D-6E8A-4147-A177-3AD203B41FA5}">
                      <a16:colId xmlns:a16="http://schemas.microsoft.com/office/drawing/2014/main" val="2792743353"/>
                    </a:ext>
                  </a:extLst>
                </a:gridCol>
                <a:gridCol w="1327786">
                  <a:extLst>
                    <a:ext uri="{9D8B030D-6E8A-4147-A177-3AD203B41FA5}">
                      <a16:colId xmlns:a16="http://schemas.microsoft.com/office/drawing/2014/main" val="2029127773"/>
                    </a:ext>
                  </a:extLst>
                </a:gridCol>
              </a:tblGrid>
              <a:tr h="374217">
                <a:tc>
                  <a:txBody>
                    <a:bodyPr/>
                    <a:lstStyle/>
                    <a:p>
                      <a:pPr algn="ctr"/>
                      <a:endParaRPr lang="zh-CN" altLang="en-US" sz="1200" dirty="0"/>
                    </a:p>
                  </a:txBody>
                  <a:tcPr anchor="ctr">
                    <a:lnL w="12700" cap="flat" cmpd="sng" algn="ctr">
                      <a:noFill/>
                      <a:prstDash val="solid"/>
                      <a:round/>
                      <a:headEnd type="none" w="med" len="med"/>
                      <a:tailEnd type="none" w="med" len="med"/>
                    </a:lnL>
                  </a:tcPr>
                </a:tc>
                <a:tc>
                  <a:txBody>
                    <a:bodyPr/>
                    <a:lstStyle/>
                    <a:p>
                      <a:pPr algn="ctr" rtl="0" fontAlgn="ctr"/>
                      <a:r>
                        <a:rPr lang="zh-CN" altLang="en-US" sz="1200" b="1" i="0" u="none" strike="noStrike">
                          <a:solidFill>
                            <a:srgbClr val="FFFFFF"/>
                          </a:solidFill>
                          <a:effectLst/>
                          <a:latin typeface="微软雅黑" panose="020B0503020204020204" pitchFamily="34" charset="-122"/>
                          <a:ea typeface="微软雅黑" panose="020B0503020204020204" pitchFamily="34" charset="-122"/>
                        </a:rPr>
                        <a:t>隅田川</a:t>
                      </a:r>
                    </a:p>
                  </a:txBody>
                  <a:tcPr marL="0" marR="0" marT="0" marB="0" anchor="ctr"/>
                </a:tc>
                <a:tc>
                  <a:txBody>
                    <a:bodyPr/>
                    <a:lstStyle/>
                    <a:p>
                      <a:pPr algn="ctr" rtl="0" fontAlgn="ctr"/>
                      <a:r>
                        <a:rPr lang="en-US" sz="1200" b="1" i="0" u="none" strike="noStrike">
                          <a:solidFill>
                            <a:srgbClr val="FFFFFF"/>
                          </a:solidFill>
                          <a:effectLst/>
                          <a:latin typeface="Microsoft YaHei UI" panose="020B0503020204020204" pitchFamily="34" charset="-122"/>
                          <a:ea typeface="Microsoft YaHei UI" panose="020B0503020204020204" pitchFamily="34" charset="-122"/>
                        </a:rPr>
                        <a:t>Dolce Gusto</a:t>
                      </a:r>
                    </a:p>
                  </a:txBody>
                  <a:tcPr marL="0" marR="0" marT="0" marB="0" anchor="ctr"/>
                </a:tc>
                <a:tc>
                  <a:txBody>
                    <a:bodyPr/>
                    <a:lstStyle/>
                    <a:p>
                      <a:pPr algn="ctr" rtl="0" fontAlgn="ctr"/>
                      <a:r>
                        <a:rPr lang="en-US" sz="1200" b="1" i="0" u="none" strike="noStrike">
                          <a:solidFill>
                            <a:srgbClr val="FFFFFF"/>
                          </a:solidFill>
                          <a:effectLst/>
                          <a:latin typeface="Microsoft YaHei UI" panose="020B0503020204020204" pitchFamily="34" charset="-122"/>
                          <a:ea typeface="Microsoft YaHei UI" panose="020B0503020204020204" pitchFamily="34" charset="-122"/>
                        </a:rPr>
                        <a:t>Nespresso</a:t>
                      </a:r>
                    </a:p>
                  </a:txBody>
                  <a:tcPr marL="0" marR="0" marT="0" marB="0" anchor="ctr"/>
                </a:tc>
                <a:tc>
                  <a:txBody>
                    <a:bodyPr/>
                    <a:lstStyle/>
                    <a:p>
                      <a:pPr algn="ctr" rtl="0" fontAlgn="ctr"/>
                      <a:r>
                        <a:rPr lang="en-US" sz="1200" b="1" i="0" u="none" strike="noStrike" dirty="0">
                          <a:solidFill>
                            <a:srgbClr val="FFFFFF"/>
                          </a:solidFill>
                          <a:effectLst/>
                          <a:latin typeface="Microsoft YaHei UI" panose="020B0503020204020204" pitchFamily="34" charset="-122"/>
                          <a:ea typeface="Microsoft YaHei UI" panose="020B0503020204020204" pitchFamily="34" charset="-122"/>
                        </a:rPr>
                        <a:t>Peet‘s</a:t>
                      </a:r>
                    </a:p>
                  </a:txBody>
                  <a:tcPr marL="0" marR="0" marT="0" marB="0" anchor="ctr"/>
                </a:tc>
                <a:tc>
                  <a:txBody>
                    <a:bodyPr/>
                    <a:lstStyle/>
                    <a:p>
                      <a:pPr algn="ctr" rtl="0" fontAlgn="ctr"/>
                      <a:r>
                        <a:rPr lang="zh-CN" altLang="en-US" sz="1200" b="1" i="0" u="none" strike="noStrike" dirty="0">
                          <a:solidFill>
                            <a:srgbClr val="FFFFFF"/>
                          </a:solidFill>
                          <a:effectLst/>
                          <a:latin typeface="微软雅黑" panose="020B0503020204020204" pitchFamily="34" charset="-122"/>
                          <a:ea typeface="微软雅黑" panose="020B0503020204020204" pitchFamily="34" charset="-122"/>
                        </a:rPr>
                        <a:t>星巴克</a:t>
                      </a:r>
                    </a:p>
                  </a:txBody>
                  <a:tcPr marL="0" marR="0" marT="0" marB="0" anchor="ctr">
                    <a:lnR w="12700" cap="flat" cmpd="sng" algn="ctr">
                      <a:noFill/>
                      <a:prstDash val="solid"/>
                      <a:round/>
                      <a:headEnd type="none" w="med" len="med"/>
                      <a:tailEnd type="none" w="med" len="med"/>
                    </a:lnR>
                  </a:tcPr>
                </a:tc>
                <a:extLst>
                  <a:ext uri="{0D108BD9-81ED-4DB2-BD59-A6C34878D82A}">
                    <a16:rowId xmlns:a16="http://schemas.microsoft.com/office/drawing/2014/main" val="1327431561"/>
                  </a:ext>
                </a:extLst>
              </a:tr>
              <a:tr h="272673">
                <a:tc>
                  <a:txBody>
                    <a:bodyPr/>
                    <a:lstStyle/>
                    <a:p>
                      <a:pPr algn="ctr"/>
                      <a:r>
                        <a:rPr lang="zh-CN" altLang="en-US" sz="1000" i="1" dirty="0">
                          <a:solidFill>
                            <a:schemeClr val="tx2"/>
                          </a:solidFill>
                        </a:rPr>
                        <a:t>平台流量</a:t>
                      </a:r>
                    </a:p>
                  </a:txBody>
                  <a:tcPr anchor="ctr">
                    <a:lnL w="12700" cap="flat" cmpd="sng" algn="ctr">
                      <a:noFill/>
                      <a:prstDash val="solid"/>
                      <a:round/>
                      <a:headEnd type="none" w="med" len="med"/>
                      <a:tailEnd type="none" w="med" len="med"/>
                    </a:lnL>
                    <a:solidFill>
                      <a:schemeClr val="accent5">
                        <a:lumMod val="20000"/>
                        <a:lumOff val="80000"/>
                      </a:schemeClr>
                    </a:solidFill>
                  </a:tcPr>
                </a:tc>
                <a:tc>
                  <a:txBody>
                    <a:bodyPr/>
                    <a:lstStyle/>
                    <a:p>
                      <a:pPr algn="ctr" rtl="0" fontAlgn="ctr"/>
                      <a:r>
                        <a:rPr lang="en-US" altLang="zh-CN" sz="1000" b="1" i="1" u="none" strike="noStrike" dirty="0">
                          <a:solidFill>
                            <a:srgbClr val="A5A5A5"/>
                          </a:solidFill>
                          <a:effectLst/>
                          <a:latin typeface="Microsoft YaHei UI" panose="020B0503020204020204" pitchFamily="34" charset="-122"/>
                          <a:ea typeface="Microsoft YaHei UI" panose="020B0503020204020204" pitchFamily="34" charset="-122"/>
                        </a:rPr>
                        <a:t>45,852</a:t>
                      </a:r>
                    </a:p>
                  </a:txBody>
                  <a:tcPr marL="0" marR="0" marT="0" marB="0" anchor="ctr">
                    <a:solidFill>
                      <a:schemeClr val="accent5">
                        <a:lumMod val="20000"/>
                        <a:lumOff val="80000"/>
                      </a:schemeClr>
                    </a:solidFill>
                  </a:tcPr>
                </a:tc>
                <a:tc>
                  <a:txBody>
                    <a:bodyPr/>
                    <a:lstStyle/>
                    <a:p>
                      <a:pPr algn="ctr" rtl="0" fontAlgn="ctr"/>
                      <a:r>
                        <a:rPr lang="en-US" altLang="zh-CN" sz="1000" b="1" i="1" u="none" strike="noStrike" dirty="0">
                          <a:solidFill>
                            <a:srgbClr val="A5A5A5"/>
                          </a:solidFill>
                          <a:effectLst/>
                          <a:latin typeface="Microsoft YaHei UI" panose="020B0503020204020204" pitchFamily="34" charset="-122"/>
                          <a:ea typeface="Microsoft YaHei UI" panose="020B0503020204020204" pitchFamily="34" charset="-122"/>
                        </a:rPr>
                        <a:t>17,159</a:t>
                      </a:r>
                    </a:p>
                  </a:txBody>
                  <a:tcPr marL="0" marR="0" marT="0" marB="0" anchor="ctr">
                    <a:solidFill>
                      <a:schemeClr val="accent5">
                        <a:lumMod val="20000"/>
                        <a:lumOff val="80000"/>
                      </a:schemeClr>
                    </a:solidFill>
                  </a:tcPr>
                </a:tc>
                <a:tc>
                  <a:txBody>
                    <a:bodyPr/>
                    <a:lstStyle/>
                    <a:p>
                      <a:pPr algn="ctr" rtl="0" fontAlgn="ctr"/>
                      <a:r>
                        <a:rPr lang="en-US" altLang="zh-CN" sz="1000" b="1" i="1" u="none" strike="noStrike">
                          <a:solidFill>
                            <a:srgbClr val="A5A5A5"/>
                          </a:solidFill>
                          <a:effectLst/>
                          <a:latin typeface="Microsoft YaHei UI" panose="020B0503020204020204" pitchFamily="34" charset="-122"/>
                          <a:ea typeface="Microsoft YaHei UI" panose="020B0503020204020204" pitchFamily="34" charset="-122"/>
                        </a:rPr>
                        <a:t>111,401</a:t>
                      </a:r>
                    </a:p>
                  </a:txBody>
                  <a:tcPr marL="0" marR="0" marT="0" marB="0" anchor="ctr">
                    <a:solidFill>
                      <a:schemeClr val="accent5">
                        <a:lumMod val="20000"/>
                        <a:lumOff val="80000"/>
                      </a:schemeClr>
                    </a:solidFill>
                  </a:tcPr>
                </a:tc>
                <a:tc>
                  <a:txBody>
                    <a:bodyPr/>
                    <a:lstStyle/>
                    <a:p>
                      <a:pPr algn="ctr" rtl="0" fontAlgn="ctr"/>
                      <a:r>
                        <a:rPr lang="en-US" altLang="zh-CN" sz="1000" b="1" i="1" u="none" strike="noStrike">
                          <a:solidFill>
                            <a:srgbClr val="A5A5A5"/>
                          </a:solidFill>
                          <a:effectLst/>
                          <a:latin typeface="Microsoft YaHei UI" panose="020B0503020204020204" pitchFamily="34" charset="-122"/>
                          <a:ea typeface="Microsoft YaHei UI" panose="020B0503020204020204" pitchFamily="34" charset="-122"/>
                        </a:rPr>
                        <a:t>37,370</a:t>
                      </a:r>
                    </a:p>
                  </a:txBody>
                  <a:tcPr marL="0" marR="0" marT="0" marB="0" anchor="ctr">
                    <a:solidFill>
                      <a:schemeClr val="accent5">
                        <a:lumMod val="20000"/>
                        <a:lumOff val="80000"/>
                      </a:schemeClr>
                    </a:solidFill>
                  </a:tcPr>
                </a:tc>
                <a:tc>
                  <a:txBody>
                    <a:bodyPr/>
                    <a:lstStyle/>
                    <a:p>
                      <a:pPr algn="ctr" rtl="0" fontAlgn="ctr"/>
                      <a:r>
                        <a:rPr lang="en-US" altLang="zh-CN" sz="1000" b="1" i="1" u="none" strike="noStrike" dirty="0">
                          <a:solidFill>
                            <a:srgbClr val="A5A5A5"/>
                          </a:solidFill>
                          <a:effectLst/>
                          <a:latin typeface="Microsoft YaHei UI" panose="020B0503020204020204" pitchFamily="34" charset="-122"/>
                          <a:ea typeface="Microsoft YaHei UI" panose="020B0503020204020204" pitchFamily="34" charset="-122"/>
                        </a:rPr>
                        <a:t>41,386</a:t>
                      </a:r>
                    </a:p>
                  </a:txBody>
                  <a:tcPr marL="0" marR="0" marT="0" marB="0" anchor="ctr">
                    <a:lnR w="12700" cap="flat" cmpd="sng" algn="ctr">
                      <a:noFill/>
                      <a:prstDash val="solid"/>
                      <a:round/>
                      <a:headEnd type="none" w="med" len="med"/>
                      <a:tailEnd type="none" w="med" len="med"/>
                    </a:lnR>
                    <a:solidFill>
                      <a:schemeClr val="accent5">
                        <a:lumMod val="20000"/>
                        <a:lumOff val="80000"/>
                      </a:schemeClr>
                    </a:solidFill>
                  </a:tcPr>
                </a:tc>
                <a:extLst>
                  <a:ext uri="{0D108BD9-81ED-4DB2-BD59-A6C34878D82A}">
                    <a16:rowId xmlns:a16="http://schemas.microsoft.com/office/drawing/2014/main" val="2911240708"/>
                  </a:ext>
                </a:extLst>
              </a:tr>
              <a:tr h="3420007">
                <a:tc>
                  <a:txBody>
                    <a:bodyPr/>
                    <a:lstStyle/>
                    <a:p>
                      <a:pPr algn="ctr"/>
                      <a:endParaRPr lang="zh-CN" altLang="en-US" sz="1000" dirty="0"/>
                    </a:p>
                  </a:txBody>
                  <a:tcPr anchor="ctr">
                    <a:lnL w="12700" cap="flat" cmpd="sng" algn="ctr">
                      <a:noFill/>
                      <a:prstDash val="solid"/>
                      <a:round/>
                      <a:headEnd type="none" w="med" len="med"/>
                      <a:tailEnd type="none" w="med" len="med"/>
                    </a:lnL>
                    <a:noFill/>
                  </a:tcPr>
                </a:tc>
                <a:tc>
                  <a:txBody>
                    <a:bodyPr/>
                    <a:lstStyle/>
                    <a:p>
                      <a:pPr algn="ctr"/>
                      <a:endParaRPr lang="zh-CN" altLang="en-US" sz="1000" dirty="0"/>
                    </a:p>
                  </a:txBody>
                  <a:tcPr anchor="ctr">
                    <a:noFill/>
                  </a:tcPr>
                </a:tc>
                <a:tc>
                  <a:txBody>
                    <a:bodyPr/>
                    <a:lstStyle/>
                    <a:p>
                      <a:pPr algn="ctr"/>
                      <a:endParaRPr lang="zh-CN" altLang="en-US" sz="1000" dirty="0"/>
                    </a:p>
                  </a:txBody>
                  <a:tcPr anchor="ctr">
                    <a:noFill/>
                  </a:tcPr>
                </a:tc>
                <a:tc>
                  <a:txBody>
                    <a:bodyPr/>
                    <a:lstStyle/>
                    <a:p>
                      <a:pPr algn="ctr"/>
                      <a:endParaRPr lang="zh-CN" altLang="en-US" sz="1000" dirty="0"/>
                    </a:p>
                  </a:txBody>
                  <a:tcPr anchor="ctr">
                    <a:noFill/>
                  </a:tcPr>
                </a:tc>
                <a:tc>
                  <a:txBody>
                    <a:bodyPr/>
                    <a:lstStyle/>
                    <a:p>
                      <a:pPr algn="ctr"/>
                      <a:endParaRPr lang="zh-CN" altLang="en-US" sz="1000" dirty="0"/>
                    </a:p>
                  </a:txBody>
                  <a:tcPr anchor="ctr">
                    <a:noFill/>
                  </a:tcPr>
                </a:tc>
                <a:tc>
                  <a:txBody>
                    <a:bodyPr/>
                    <a:lstStyle/>
                    <a:p>
                      <a:pPr algn="ctr"/>
                      <a:endParaRPr lang="zh-CN" altLang="en-US" sz="1000" dirty="0"/>
                    </a:p>
                  </a:txBody>
                  <a:tcPr anchor="ctr">
                    <a:lnR w="12700" cap="flat" cmpd="sng" algn="ctr">
                      <a:noFill/>
                      <a:prstDash val="solid"/>
                      <a:round/>
                      <a:headEnd type="none" w="med" len="med"/>
                      <a:tailEnd type="none" w="med" len="med"/>
                    </a:lnR>
                    <a:noFill/>
                  </a:tcPr>
                </a:tc>
                <a:extLst>
                  <a:ext uri="{0D108BD9-81ED-4DB2-BD59-A6C34878D82A}">
                    <a16:rowId xmlns:a16="http://schemas.microsoft.com/office/drawing/2014/main" val="3751974040"/>
                  </a:ext>
                </a:extLst>
              </a:tr>
            </a:tbl>
          </a:graphicData>
        </a:graphic>
      </p:graphicFrame>
      <p:graphicFrame>
        <p:nvGraphicFramePr>
          <p:cNvPr id="39" name="图表 47">
            <a:extLst>
              <a:ext uri="{FF2B5EF4-FFF2-40B4-BE49-F238E27FC236}">
                <a16:creationId xmlns:a16="http://schemas.microsoft.com/office/drawing/2014/main" id="{3C9B395F-9897-8C4F-8812-2B16B6D150C4}"/>
              </a:ext>
            </a:extLst>
          </p:cNvPr>
          <p:cNvGraphicFramePr/>
          <p:nvPr>
            <p:extLst>
              <p:ext uri="{D42A27DB-BD31-4B8C-83A1-F6EECF244321}">
                <p14:modId xmlns:p14="http://schemas.microsoft.com/office/powerpoint/2010/main" val="1664019996"/>
              </p:ext>
            </p:extLst>
          </p:nvPr>
        </p:nvGraphicFramePr>
        <p:xfrm>
          <a:off x="9418910" y="2866498"/>
          <a:ext cx="2333782" cy="3822202"/>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40" name="图表 35">
            <a:extLst>
              <a:ext uri="{FF2B5EF4-FFF2-40B4-BE49-F238E27FC236}">
                <a16:creationId xmlns:a16="http://schemas.microsoft.com/office/drawing/2014/main" id="{B392A975-BCD1-9147-96EA-9670B7DD0237}"/>
              </a:ext>
            </a:extLst>
          </p:cNvPr>
          <p:cNvGraphicFramePr/>
          <p:nvPr>
            <p:extLst>
              <p:ext uri="{D42A27DB-BD31-4B8C-83A1-F6EECF244321}">
                <p14:modId xmlns:p14="http://schemas.microsoft.com/office/powerpoint/2010/main" val="356242770"/>
              </p:ext>
            </p:extLst>
          </p:nvPr>
        </p:nvGraphicFramePr>
        <p:xfrm>
          <a:off x="4051092" y="2866498"/>
          <a:ext cx="2663726" cy="3822202"/>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41" name="图表 45">
            <a:extLst>
              <a:ext uri="{FF2B5EF4-FFF2-40B4-BE49-F238E27FC236}">
                <a16:creationId xmlns:a16="http://schemas.microsoft.com/office/drawing/2014/main" id="{A69FB951-D6D5-9042-AD98-C55BE9447D00}"/>
              </a:ext>
            </a:extLst>
          </p:cNvPr>
          <p:cNvGraphicFramePr/>
          <p:nvPr>
            <p:extLst>
              <p:ext uri="{D42A27DB-BD31-4B8C-83A1-F6EECF244321}">
                <p14:modId xmlns:p14="http://schemas.microsoft.com/office/powerpoint/2010/main" val="2786310253"/>
              </p:ext>
            </p:extLst>
          </p:nvPr>
        </p:nvGraphicFramePr>
        <p:xfrm>
          <a:off x="5423881" y="2885909"/>
          <a:ext cx="2333782" cy="3822202"/>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42" name="图表 46">
            <a:extLst>
              <a:ext uri="{FF2B5EF4-FFF2-40B4-BE49-F238E27FC236}">
                <a16:creationId xmlns:a16="http://schemas.microsoft.com/office/drawing/2014/main" id="{5F180563-E5CB-7744-A317-82F48A01A5A6}"/>
              </a:ext>
            </a:extLst>
          </p:cNvPr>
          <p:cNvGraphicFramePr/>
          <p:nvPr>
            <p:extLst>
              <p:ext uri="{D42A27DB-BD31-4B8C-83A1-F6EECF244321}">
                <p14:modId xmlns:p14="http://schemas.microsoft.com/office/powerpoint/2010/main" val="3033389840"/>
              </p:ext>
            </p:extLst>
          </p:nvPr>
        </p:nvGraphicFramePr>
        <p:xfrm>
          <a:off x="8084291" y="2896169"/>
          <a:ext cx="2333782" cy="3822202"/>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43" name="图表 36">
            <a:extLst>
              <a:ext uri="{FF2B5EF4-FFF2-40B4-BE49-F238E27FC236}">
                <a16:creationId xmlns:a16="http://schemas.microsoft.com/office/drawing/2014/main" id="{3D5F708A-92A8-7843-B5C3-B1456F903E18}"/>
              </a:ext>
            </a:extLst>
          </p:cNvPr>
          <p:cNvGraphicFramePr/>
          <p:nvPr>
            <p:extLst>
              <p:ext uri="{D42A27DB-BD31-4B8C-83A1-F6EECF244321}">
                <p14:modId xmlns:p14="http://schemas.microsoft.com/office/powerpoint/2010/main" val="3823657649"/>
              </p:ext>
            </p:extLst>
          </p:nvPr>
        </p:nvGraphicFramePr>
        <p:xfrm>
          <a:off x="6866246" y="2931262"/>
          <a:ext cx="2076450" cy="3822202"/>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44" name="表格 5">
            <a:extLst>
              <a:ext uri="{FF2B5EF4-FFF2-40B4-BE49-F238E27FC236}">
                <a16:creationId xmlns:a16="http://schemas.microsoft.com/office/drawing/2014/main" id="{78ABAE32-814F-EB4C-80D0-832213212479}"/>
              </a:ext>
            </a:extLst>
          </p:cNvPr>
          <p:cNvGraphicFramePr>
            <a:graphicFrameLocks noGrp="1"/>
          </p:cNvGraphicFramePr>
          <p:nvPr>
            <p:extLst>
              <p:ext uri="{D42A27DB-BD31-4B8C-83A1-F6EECF244321}">
                <p14:modId xmlns:p14="http://schemas.microsoft.com/office/powerpoint/2010/main" val="977269335"/>
              </p:ext>
            </p:extLst>
          </p:nvPr>
        </p:nvGraphicFramePr>
        <p:xfrm>
          <a:off x="6018326" y="3036396"/>
          <a:ext cx="522504" cy="3065643"/>
        </p:xfrm>
        <a:graphic>
          <a:graphicData uri="http://schemas.openxmlformats.org/drawingml/2006/table">
            <a:tbl>
              <a:tblPr bandRow="1">
                <a:tableStyleId>{5C22544A-7EE6-4342-B048-85BDC9FD1C3A}</a:tableStyleId>
              </a:tblPr>
              <a:tblGrid>
                <a:gridCol w="522504">
                  <a:extLst>
                    <a:ext uri="{9D8B030D-6E8A-4147-A177-3AD203B41FA5}">
                      <a16:colId xmlns:a16="http://schemas.microsoft.com/office/drawing/2014/main" val="168161612"/>
                    </a:ext>
                  </a:extLst>
                </a:gridCol>
              </a:tblGrid>
              <a:tr h="437949">
                <a:tc>
                  <a:txBody>
                    <a:bodyPr/>
                    <a:lstStyle/>
                    <a:p>
                      <a:pPr algn="ctr" rtl="0" fontAlgn="ctr"/>
                      <a:r>
                        <a:rPr lang="en-US" altLang="zh-CN" sz="800" b="1" i="0" u="none" strike="noStrike">
                          <a:solidFill>
                            <a:srgbClr val="49711E"/>
                          </a:solidFill>
                          <a:effectLst/>
                          <a:latin typeface="微软雅黑" panose="020B0503020204020204" pitchFamily="34" charset="-122"/>
                          <a:ea typeface="微软雅黑" panose="020B0503020204020204" pitchFamily="34" charset="-122"/>
                        </a:rPr>
                        <a:t>3%</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02105026"/>
                  </a:ext>
                </a:extLst>
              </a:tr>
              <a:tr h="437949">
                <a:tc>
                  <a:txBody>
                    <a:bodyPr/>
                    <a:lstStyle/>
                    <a:p>
                      <a:pPr algn="ctr" rtl="0" fontAlgn="ctr"/>
                      <a:r>
                        <a:rPr lang="en-US" altLang="zh-CN" sz="800" b="1" i="0" u="none" strike="noStrike">
                          <a:solidFill>
                            <a:srgbClr val="49711E"/>
                          </a:solidFill>
                          <a:effectLst/>
                          <a:latin typeface="微软雅黑" panose="020B0503020204020204" pitchFamily="34" charset="-122"/>
                          <a:ea typeface="微软雅黑" panose="020B0503020204020204" pitchFamily="34" charset="-122"/>
                        </a:rPr>
                        <a:t>4%</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40662615"/>
                  </a:ext>
                </a:extLst>
              </a:tr>
              <a:tr h="437949">
                <a:tc>
                  <a:txBody>
                    <a:bodyPr/>
                    <a:lstStyle/>
                    <a:p>
                      <a:pPr algn="ctr" rtl="0" fontAlgn="ctr"/>
                      <a:r>
                        <a:rPr lang="en-US" altLang="zh-CN" sz="800" b="1" i="0" u="none" strike="noStrike">
                          <a:solidFill>
                            <a:srgbClr val="49711E"/>
                          </a:solidFill>
                          <a:effectLst/>
                          <a:latin typeface="微软雅黑" panose="020B0503020204020204" pitchFamily="34" charset="-122"/>
                          <a:ea typeface="微软雅黑" panose="020B0503020204020204" pitchFamily="34" charset="-122"/>
                        </a:rPr>
                        <a:t>20%</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49818359"/>
                  </a:ext>
                </a:extLst>
              </a:tr>
              <a:tr h="437949">
                <a:tc>
                  <a:txBody>
                    <a:bodyPr/>
                    <a:lstStyle/>
                    <a:p>
                      <a:pPr algn="ctr" rtl="0" fontAlgn="ctr"/>
                      <a:r>
                        <a:rPr lang="en-US" altLang="zh-CN" sz="800" b="1" i="0" u="none" strike="noStrike">
                          <a:solidFill>
                            <a:srgbClr val="49711E"/>
                          </a:solidFill>
                          <a:effectLst/>
                          <a:latin typeface="微软雅黑" panose="020B0503020204020204" pitchFamily="34" charset="-122"/>
                          <a:ea typeface="微软雅黑" panose="020B0503020204020204" pitchFamily="34" charset="-122"/>
                        </a:rPr>
                        <a:t>9%</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12808921"/>
                  </a:ext>
                </a:extLst>
              </a:tr>
              <a:tr h="437949">
                <a:tc>
                  <a:txBody>
                    <a:bodyPr/>
                    <a:lstStyle/>
                    <a:p>
                      <a:pPr algn="ctr" rtl="0" fontAlgn="ctr"/>
                      <a:r>
                        <a:rPr lang="en-US" altLang="zh-CN" sz="800" b="1" i="0" u="none" strike="noStrike">
                          <a:solidFill>
                            <a:srgbClr val="49711E"/>
                          </a:solidFill>
                          <a:effectLst/>
                          <a:latin typeface="微软雅黑" panose="020B0503020204020204" pitchFamily="34" charset="-122"/>
                          <a:ea typeface="微软雅黑" panose="020B0503020204020204" pitchFamily="34" charset="-122"/>
                        </a:rPr>
                        <a:t>11%</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65875952"/>
                  </a:ext>
                </a:extLst>
              </a:tr>
              <a:tr h="437949">
                <a:tc>
                  <a:txBody>
                    <a:bodyPr/>
                    <a:lstStyle/>
                    <a:p>
                      <a:pPr algn="ctr" rtl="0" fontAlgn="ctr"/>
                      <a:r>
                        <a:rPr lang="en-US" altLang="zh-CN" sz="800" b="1" i="0" u="none" strike="noStrike">
                          <a:solidFill>
                            <a:srgbClr val="49711E"/>
                          </a:solidFill>
                          <a:effectLst/>
                          <a:latin typeface="微软雅黑" panose="020B0503020204020204" pitchFamily="34" charset="-122"/>
                          <a:ea typeface="微软雅黑" panose="020B0503020204020204" pitchFamily="34" charset="-122"/>
                        </a:rPr>
                        <a:t>4%</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21894664"/>
                  </a:ext>
                </a:extLst>
              </a:tr>
              <a:tr h="437949">
                <a:tc>
                  <a:txBody>
                    <a:bodyPr/>
                    <a:lstStyle/>
                    <a:p>
                      <a:pPr algn="ctr" rtl="0" fontAlgn="ctr"/>
                      <a:r>
                        <a:rPr lang="en-US" altLang="zh-CN" sz="800" b="1" i="0" u="none" strike="noStrike" dirty="0">
                          <a:solidFill>
                            <a:srgbClr val="49711E"/>
                          </a:solidFill>
                          <a:effectLst/>
                          <a:latin typeface="微软雅黑" panose="020B0503020204020204" pitchFamily="34" charset="-122"/>
                          <a:ea typeface="微软雅黑" panose="020B0503020204020204" pitchFamily="34" charset="-122"/>
                        </a:rPr>
                        <a:t>12%</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57646044"/>
                  </a:ext>
                </a:extLst>
              </a:tr>
            </a:tbl>
          </a:graphicData>
        </a:graphic>
      </p:graphicFrame>
      <p:sp>
        <p:nvSpPr>
          <p:cNvPr id="45" name="文本框 6">
            <a:extLst>
              <a:ext uri="{FF2B5EF4-FFF2-40B4-BE49-F238E27FC236}">
                <a16:creationId xmlns:a16="http://schemas.microsoft.com/office/drawing/2014/main" id="{DDEF1E11-2E2C-1449-97CF-D07BF44A049B}"/>
              </a:ext>
            </a:extLst>
          </p:cNvPr>
          <p:cNvSpPr txBox="1"/>
          <p:nvPr/>
        </p:nvSpPr>
        <p:spPr>
          <a:xfrm>
            <a:off x="6009578" y="2955430"/>
            <a:ext cx="540000"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800" b="0" i="0" u="none" strike="noStrike" kern="1200" cap="none" spc="0" normalizeH="0" baseline="0" noProof="0" dirty="0">
                <a:ln>
                  <a:noFill/>
                </a:ln>
                <a:solidFill>
                  <a:srgbClr val="000000"/>
                </a:solidFill>
                <a:effectLst/>
                <a:uLnTx/>
                <a:uFillTx/>
                <a:latin typeface="Microsoft YaHei UI"/>
                <a:ea typeface="微软雅黑"/>
                <a:cs typeface="+mn-cs"/>
              </a:rPr>
              <a:t>转化率</a:t>
            </a:r>
          </a:p>
        </p:txBody>
      </p:sp>
      <p:graphicFrame>
        <p:nvGraphicFramePr>
          <p:cNvPr id="46" name="表格 22">
            <a:extLst>
              <a:ext uri="{FF2B5EF4-FFF2-40B4-BE49-F238E27FC236}">
                <a16:creationId xmlns:a16="http://schemas.microsoft.com/office/drawing/2014/main" id="{FDB01212-8B1D-9E45-A44E-A5E6D1C97F5C}"/>
              </a:ext>
            </a:extLst>
          </p:cNvPr>
          <p:cNvGraphicFramePr>
            <a:graphicFrameLocks noGrp="1"/>
          </p:cNvGraphicFramePr>
          <p:nvPr>
            <p:extLst>
              <p:ext uri="{D42A27DB-BD31-4B8C-83A1-F6EECF244321}">
                <p14:modId xmlns:p14="http://schemas.microsoft.com/office/powerpoint/2010/main" val="3193444101"/>
              </p:ext>
            </p:extLst>
          </p:nvPr>
        </p:nvGraphicFramePr>
        <p:xfrm>
          <a:off x="7298352" y="3067550"/>
          <a:ext cx="522504" cy="3049554"/>
        </p:xfrm>
        <a:graphic>
          <a:graphicData uri="http://schemas.openxmlformats.org/drawingml/2006/table">
            <a:tbl>
              <a:tblPr bandRow="1">
                <a:tableStyleId>{5C22544A-7EE6-4342-B048-85BDC9FD1C3A}</a:tableStyleId>
              </a:tblPr>
              <a:tblGrid>
                <a:gridCol w="522504">
                  <a:extLst>
                    <a:ext uri="{9D8B030D-6E8A-4147-A177-3AD203B41FA5}">
                      <a16:colId xmlns:a16="http://schemas.microsoft.com/office/drawing/2014/main" val="168161612"/>
                    </a:ext>
                  </a:extLst>
                </a:gridCol>
              </a:tblGrid>
              <a:tr h="435059">
                <a:tc>
                  <a:txBody>
                    <a:bodyPr/>
                    <a:lstStyle/>
                    <a:p>
                      <a:pPr algn="ctr" rtl="0" fontAlgn="ctr"/>
                      <a:r>
                        <a:rPr lang="en-US" altLang="zh-CN" sz="800" b="1" i="0" u="none" strike="noStrike">
                          <a:solidFill>
                            <a:srgbClr val="49711E"/>
                          </a:solidFill>
                          <a:effectLst/>
                          <a:latin typeface="微软雅黑" panose="020B0503020204020204" pitchFamily="34" charset="-122"/>
                          <a:ea typeface="微软雅黑" panose="020B0503020204020204" pitchFamily="34" charset="-122"/>
                        </a:rPr>
                        <a:t>14%</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02105026"/>
                  </a:ext>
                </a:extLst>
              </a:tr>
              <a:tr h="435059">
                <a:tc>
                  <a:txBody>
                    <a:bodyPr/>
                    <a:lstStyle/>
                    <a:p>
                      <a:pPr algn="ctr" rtl="0" fontAlgn="ctr"/>
                      <a:r>
                        <a:rPr lang="en-US" altLang="zh-CN" sz="800" b="1" i="0" u="none" strike="noStrike">
                          <a:solidFill>
                            <a:srgbClr val="49711E"/>
                          </a:solidFill>
                          <a:effectLst/>
                          <a:latin typeface="微软雅黑" panose="020B0503020204020204" pitchFamily="34" charset="-122"/>
                          <a:ea typeface="微软雅黑" panose="020B0503020204020204" pitchFamily="34" charset="-122"/>
                        </a:rPr>
                        <a:t>8%</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40662615"/>
                  </a:ext>
                </a:extLst>
              </a:tr>
              <a:tr h="435059">
                <a:tc>
                  <a:txBody>
                    <a:bodyPr/>
                    <a:lstStyle/>
                    <a:p>
                      <a:pPr algn="ctr" rtl="0" fontAlgn="ctr"/>
                      <a:r>
                        <a:rPr lang="en-US" altLang="zh-CN" sz="800" b="1" i="0" u="none" strike="noStrike">
                          <a:solidFill>
                            <a:srgbClr val="49711E"/>
                          </a:solidFill>
                          <a:effectLst/>
                          <a:latin typeface="微软雅黑" panose="020B0503020204020204" pitchFamily="34" charset="-122"/>
                          <a:ea typeface="微软雅黑" panose="020B0503020204020204" pitchFamily="34" charset="-122"/>
                        </a:rPr>
                        <a:t>38%</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49818359"/>
                  </a:ext>
                </a:extLst>
              </a:tr>
              <a:tr h="439200">
                <a:tc>
                  <a:txBody>
                    <a:bodyPr/>
                    <a:lstStyle/>
                    <a:p>
                      <a:pPr algn="ctr" rtl="0" fontAlgn="ctr"/>
                      <a:r>
                        <a:rPr lang="en-US" altLang="zh-CN" sz="800" b="1" i="0" u="none" strike="noStrike">
                          <a:solidFill>
                            <a:srgbClr val="49711E"/>
                          </a:solidFill>
                          <a:effectLst/>
                          <a:latin typeface="微软雅黑" panose="020B0503020204020204" pitchFamily="34" charset="-122"/>
                          <a:ea typeface="微软雅黑" panose="020B0503020204020204" pitchFamily="34" charset="-122"/>
                        </a:rPr>
                        <a:t>21%</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2860161"/>
                  </a:ext>
                </a:extLst>
              </a:tr>
              <a:tr h="435059">
                <a:tc>
                  <a:txBody>
                    <a:bodyPr/>
                    <a:lstStyle/>
                    <a:p>
                      <a:pPr algn="ctr" rtl="0" fontAlgn="ctr"/>
                      <a:r>
                        <a:rPr lang="en-US" altLang="zh-CN" sz="800" b="1" i="0" u="none" strike="noStrike" dirty="0">
                          <a:solidFill>
                            <a:srgbClr val="49711E"/>
                          </a:solidFill>
                          <a:effectLst/>
                          <a:latin typeface="微软雅黑" panose="020B0503020204020204" pitchFamily="34" charset="-122"/>
                          <a:ea typeface="微软雅黑" panose="020B0503020204020204" pitchFamily="34" charset="-122"/>
                        </a:rPr>
                        <a:t>20%</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65875952"/>
                  </a:ext>
                </a:extLst>
              </a:tr>
              <a:tr h="435059">
                <a:tc>
                  <a:txBody>
                    <a:bodyPr/>
                    <a:lstStyle/>
                    <a:p>
                      <a:pPr algn="ctr" rtl="0" fontAlgn="ctr"/>
                      <a:r>
                        <a:rPr lang="en-US" altLang="zh-CN" sz="800" b="1" i="0" u="none" strike="noStrike">
                          <a:solidFill>
                            <a:srgbClr val="49711E"/>
                          </a:solidFill>
                          <a:effectLst/>
                          <a:latin typeface="微软雅黑" panose="020B0503020204020204" pitchFamily="34" charset="-122"/>
                          <a:ea typeface="微软雅黑" panose="020B0503020204020204" pitchFamily="34" charset="-122"/>
                        </a:rPr>
                        <a:t>5%</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21894664"/>
                  </a:ext>
                </a:extLst>
              </a:tr>
              <a:tr h="435059">
                <a:tc>
                  <a:txBody>
                    <a:bodyPr/>
                    <a:lstStyle/>
                    <a:p>
                      <a:pPr algn="ctr" rtl="0" fontAlgn="ctr"/>
                      <a:r>
                        <a:rPr lang="en-US" altLang="zh-CN" sz="800" b="1" i="0" u="none" strike="noStrike" dirty="0">
                          <a:solidFill>
                            <a:srgbClr val="49711E"/>
                          </a:solidFill>
                          <a:effectLst/>
                          <a:latin typeface="微软雅黑" panose="020B0503020204020204" pitchFamily="34" charset="-122"/>
                          <a:ea typeface="微软雅黑" panose="020B0503020204020204" pitchFamily="34" charset="-122"/>
                        </a:rPr>
                        <a:t>22%</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57646044"/>
                  </a:ext>
                </a:extLst>
              </a:tr>
            </a:tbl>
          </a:graphicData>
        </a:graphic>
      </p:graphicFrame>
      <p:sp>
        <p:nvSpPr>
          <p:cNvPr id="47" name="文本框 23">
            <a:extLst>
              <a:ext uri="{FF2B5EF4-FFF2-40B4-BE49-F238E27FC236}">
                <a16:creationId xmlns:a16="http://schemas.microsoft.com/office/drawing/2014/main" id="{212997A2-4AFF-1B42-BA50-0DA606B4F6D9}"/>
              </a:ext>
            </a:extLst>
          </p:cNvPr>
          <p:cNvSpPr txBox="1"/>
          <p:nvPr/>
        </p:nvSpPr>
        <p:spPr>
          <a:xfrm>
            <a:off x="7337979" y="2955430"/>
            <a:ext cx="540000"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800" b="0" i="0" u="none" strike="noStrike" kern="1200" cap="none" spc="0" normalizeH="0" baseline="0" noProof="0" dirty="0">
                <a:ln>
                  <a:noFill/>
                </a:ln>
                <a:solidFill>
                  <a:srgbClr val="000000"/>
                </a:solidFill>
                <a:effectLst/>
                <a:uLnTx/>
                <a:uFillTx/>
                <a:latin typeface="Microsoft YaHei UI"/>
                <a:ea typeface="微软雅黑"/>
                <a:cs typeface="+mn-cs"/>
              </a:rPr>
              <a:t>转化率</a:t>
            </a:r>
          </a:p>
        </p:txBody>
      </p:sp>
      <p:graphicFrame>
        <p:nvGraphicFramePr>
          <p:cNvPr id="48" name="表格 24">
            <a:extLst>
              <a:ext uri="{FF2B5EF4-FFF2-40B4-BE49-F238E27FC236}">
                <a16:creationId xmlns:a16="http://schemas.microsoft.com/office/drawing/2014/main" id="{3A222813-D277-FB49-ABA8-010C325C0B9A}"/>
              </a:ext>
            </a:extLst>
          </p:cNvPr>
          <p:cNvGraphicFramePr>
            <a:graphicFrameLocks noGrp="1"/>
          </p:cNvGraphicFramePr>
          <p:nvPr>
            <p:extLst>
              <p:ext uri="{D42A27DB-BD31-4B8C-83A1-F6EECF244321}">
                <p14:modId xmlns:p14="http://schemas.microsoft.com/office/powerpoint/2010/main" val="581537398"/>
              </p:ext>
            </p:extLst>
          </p:nvPr>
        </p:nvGraphicFramePr>
        <p:xfrm>
          <a:off x="8658617" y="3057512"/>
          <a:ext cx="522504" cy="3063018"/>
        </p:xfrm>
        <a:graphic>
          <a:graphicData uri="http://schemas.openxmlformats.org/drawingml/2006/table">
            <a:tbl>
              <a:tblPr bandRow="1">
                <a:tableStyleId>{5C22544A-7EE6-4342-B048-85BDC9FD1C3A}</a:tableStyleId>
              </a:tblPr>
              <a:tblGrid>
                <a:gridCol w="522504">
                  <a:extLst>
                    <a:ext uri="{9D8B030D-6E8A-4147-A177-3AD203B41FA5}">
                      <a16:colId xmlns:a16="http://schemas.microsoft.com/office/drawing/2014/main" val="168161612"/>
                    </a:ext>
                  </a:extLst>
                </a:gridCol>
              </a:tblGrid>
              <a:tr h="437574">
                <a:tc>
                  <a:txBody>
                    <a:bodyPr/>
                    <a:lstStyle/>
                    <a:p>
                      <a:pPr algn="ctr" rtl="0" fontAlgn="ctr"/>
                      <a:r>
                        <a:rPr lang="en-US" altLang="zh-CN" sz="800" b="1" i="0" u="none" strike="noStrike">
                          <a:solidFill>
                            <a:srgbClr val="49711E"/>
                          </a:solidFill>
                          <a:effectLst/>
                          <a:latin typeface="微软雅黑" panose="020B0503020204020204" pitchFamily="34" charset="-122"/>
                          <a:ea typeface="微软雅黑" panose="020B0503020204020204" pitchFamily="34" charset="-122"/>
                        </a:rPr>
                        <a:t>1.70%</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02105026"/>
                  </a:ext>
                </a:extLst>
              </a:tr>
              <a:tr h="437574">
                <a:tc>
                  <a:txBody>
                    <a:bodyPr/>
                    <a:lstStyle/>
                    <a:p>
                      <a:pPr algn="ctr" rtl="0" fontAlgn="ctr"/>
                      <a:r>
                        <a:rPr lang="en-US" altLang="zh-CN" sz="800" b="1" i="0" u="none" strike="noStrike" dirty="0">
                          <a:solidFill>
                            <a:srgbClr val="49711E"/>
                          </a:solidFill>
                          <a:effectLst/>
                          <a:latin typeface="微软雅黑" panose="020B0503020204020204" pitchFamily="34" charset="-122"/>
                          <a:ea typeface="微软雅黑" panose="020B0503020204020204" pitchFamily="34" charset="-122"/>
                        </a:rPr>
                        <a:t>9%</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40662615"/>
                  </a:ext>
                </a:extLst>
              </a:tr>
              <a:tr h="437574">
                <a:tc>
                  <a:txBody>
                    <a:bodyPr/>
                    <a:lstStyle/>
                    <a:p>
                      <a:pPr algn="ctr" rtl="0" fontAlgn="ctr"/>
                      <a:r>
                        <a:rPr lang="en-US" altLang="zh-CN" sz="800" b="1" i="0" u="none" strike="noStrike">
                          <a:solidFill>
                            <a:srgbClr val="49711E"/>
                          </a:solidFill>
                          <a:effectLst/>
                          <a:latin typeface="微软雅黑" panose="020B0503020204020204" pitchFamily="34" charset="-122"/>
                          <a:ea typeface="微软雅黑" panose="020B0503020204020204" pitchFamily="34" charset="-122"/>
                        </a:rPr>
                        <a:t>30%</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49818359"/>
                  </a:ext>
                </a:extLst>
              </a:tr>
              <a:tr h="437574">
                <a:tc>
                  <a:txBody>
                    <a:bodyPr/>
                    <a:lstStyle/>
                    <a:p>
                      <a:pPr algn="ctr" rtl="0" fontAlgn="ctr"/>
                      <a:r>
                        <a:rPr lang="en-US" altLang="zh-CN" sz="800" b="1" i="0" u="none" strike="noStrike">
                          <a:solidFill>
                            <a:srgbClr val="49711E"/>
                          </a:solidFill>
                          <a:effectLst/>
                          <a:latin typeface="微软雅黑" panose="020B0503020204020204" pitchFamily="34" charset="-122"/>
                          <a:ea typeface="微软雅黑" panose="020B0503020204020204" pitchFamily="34" charset="-122"/>
                        </a:rPr>
                        <a:t>19%</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12214669"/>
                  </a:ext>
                </a:extLst>
              </a:tr>
              <a:tr h="437574">
                <a:tc>
                  <a:txBody>
                    <a:bodyPr/>
                    <a:lstStyle/>
                    <a:p>
                      <a:pPr algn="ctr" rtl="0" fontAlgn="ctr"/>
                      <a:r>
                        <a:rPr lang="en-US" altLang="zh-CN" sz="800" b="1" i="0" u="none" strike="noStrike" dirty="0">
                          <a:solidFill>
                            <a:srgbClr val="49711E"/>
                          </a:solidFill>
                          <a:effectLst/>
                          <a:latin typeface="微软雅黑" panose="020B0503020204020204" pitchFamily="34" charset="-122"/>
                          <a:ea typeface="微软雅黑" panose="020B0503020204020204" pitchFamily="34" charset="-122"/>
                        </a:rPr>
                        <a:t>16%</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65875952"/>
                  </a:ext>
                </a:extLst>
              </a:tr>
              <a:tr h="437574">
                <a:tc>
                  <a:txBody>
                    <a:bodyPr/>
                    <a:lstStyle/>
                    <a:p>
                      <a:pPr algn="ctr" rtl="0" fontAlgn="ctr"/>
                      <a:r>
                        <a:rPr lang="en-US" altLang="zh-CN" sz="800" b="1" i="0" u="none" strike="noStrike">
                          <a:solidFill>
                            <a:srgbClr val="49711E"/>
                          </a:solidFill>
                          <a:effectLst/>
                          <a:latin typeface="微软雅黑" panose="020B0503020204020204" pitchFamily="34" charset="-122"/>
                          <a:ea typeface="微软雅黑" panose="020B0503020204020204" pitchFamily="34" charset="-122"/>
                        </a:rPr>
                        <a:t>4%</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21894664"/>
                  </a:ext>
                </a:extLst>
              </a:tr>
              <a:tr h="437574">
                <a:tc>
                  <a:txBody>
                    <a:bodyPr/>
                    <a:lstStyle/>
                    <a:p>
                      <a:pPr algn="ctr" rtl="0" fontAlgn="ctr"/>
                      <a:r>
                        <a:rPr lang="en-US" altLang="zh-CN" sz="800" b="1" i="0" u="none" strike="noStrike" dirty="0">
                          <a:solidFill>
                            <a:srgbClr val="49711E"/>
                          </a:solidFill>
                          <a:effectLst/>
                          <a:latin typeface="微软雅黑" panose="020B0503020204020204" pitchFamily="34" charset="-122"/>
                          <a:ea typeface="微软雅黑" panose="020B0503020204020204" pitchFamily="34" charset="-122"/>
                        </a:rPr>
                        <a:t>20%</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57646044"/>
                  </a:ext>
                </a:extLst>
              </a:tr>
            </a:tbl>
          </a:graphicData>
        </a:graphic>
      </p:graphicFrame>
      <p:sp>
        <p:nvSpPr>
          <p:cNvPr id="49" name="文本框 25">
            <a:extLst>
              <a:ext uri="{FF2B5EF4-FFF2-40B4-BE49-F238E27FC236}">
                <a16:creationId xmlns:a16="http://schemas.microsoft.com/office/drawing/2014/main" id="{198AAF80-4371-7443-A291-261EC8F84535}"/>
              </a:ext>
            </a:extLst>
          </p:cNvPr>
          <p:cNvSpPr txBox="1"/>
          <p:nvPr/>
        </p:nvSpPr>
        <p:spPr>
          <a:xfrm>
            <a:off x="8666380" y="2955430"/>
            <a:ext cx="540000"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800" b="0" i="0" u="none" strike="noStrike" kern="1200" cap="none" spc="0" normalizeH="0" baseline="0" noProof="0" dirty="0">
                <a:ln>
                  <a:noFill/>
                </a:ln>
                <a:solidFill>
                  <a:srgbClr val="000000"/>
                </a:solidFill>
                <a:effectLst/>
                <a:uLnTx/>
                <a:uFillTx/>
                <a:latin typeface="Microsoft YaHei UI"/>
                <a:ea typeface="微软雅黑"/>
                <a:cs typeface="+mn-cs"/>
              </a:rPr>
              <a:t>转化率</a:t>
            </a:r>
          </a:p>
        </p:txBody>
      </p:sp>
      <p:graphicFrame>
        <p:nvGraphicFramePr>
          <p:cNvPr id="50" name="表格 26">
            <a:extLst>
              <a:ext uri="{FF2B5EF4-FFF2-40B4-BE49-F238E27FC236}">
                <a16:creationId xmlns:a16="http://schemas.microsoft.com/office/drawing/2014/main" id="{13D8BB01-8B4C-6D4C-AD48-69886D360440}"/>
              </a:ext>
            </a:extLst>
          </p:cNvPr>
          <p:cNvGraphicFramePr>
            <a:graphicFrameLocks noGrp="1"/>
          </p:cNvGraphicFramePr>
          <p:nvPr>
            <p:extLst>
              <p:ext uri="{D42A27DB-BD31-4B8C-83A1-F6EECF244321}">
                <p14:modId xmlns:p14="http://schemas.microsoft.com/office/powerpoint/2010/main" val="3276944157"/>
              </p:ext>
            </p:extLst>
          </p:nvPr>
        </p:nvGraphicFramePr>
        <p:xfrm>
          <a:off x="10003529" y="3036396"/>
          <a:ext cx="522504" cy="3072545"/>
        </p:xfrm>
        <a:graphic>
          <a:graphicData uri="http://schemas.openxmlformats.org/drawingml/2006/table">
            <a:tbl>
              <a:tblPr bandRow="1">
                <a:tableStyleId>{5C22544A-7EE6-4342-B048-85BDC9FD1C3A}</a:tableStyleId>
              </a:tblPr>
              <a:tblGrid>
                <a:gridCol w="522504">
                  <a:extLst>
                    <a:ext uri="{9D8B030D-6E8A-4147-A177-3AD203B41FA5}">
                      <a16:colId xmlns:a16="http://schemas.microsoft.com/office/drawing/2014/main" val="168161612"/>
                    </a:ext>
                  </a:extLst>
                </a:gridCol>
              </a:tblGrid>
              <a:tr h="438935">
                <a:tc>
                  <a:txBody>
                    <a:bodyPr/>
                    <a:lstStyle/>
                    <a:p>
                      <a:pPr algn="ctr" rtl="0" fontAlgn="ctr"/>
                      <a:r>
                        <a:rPr lang="en-US" altLang="zh-CN" sz="800" b="1" i="0" u="none" strike="noStrike">
                          <a:solidFill>
                            <a:srgbClr val="49711E"/>
                          </a:solidFill>
                          <a:effectLst/>
                          <a:latin typeface="微软雅黑" panose="020B0503020204020204" pitchFamily="34" charset="-122"/>
                          <a:ea typeface="微软雅黑" panose="020B0503020204020204" pitchFamily="34" charset="-122"/>
                        </a:rPr>
                        <a:t>18%</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02105026"/>
                  </a:ext>
                </a:extLst>
              </a:tr>
              <a:tr h="438935">
                <a:tc>
                  <a:txBody>
                    <a:bodyPr/>
                    <a:lstStyle/>
                    <a:p>
                      <a:pPr algn="ctr" rtl="0" fontAlgn="ctr"/>
                      <a:r>
                        <a:rPr lang="en-US" altLang="zh-CN" sz="800" b="1" i="0" u="none" strike="noStrike" dirty="0">
                          <a:solidFill>
                            <a:srgbClr val="49711E"/>
                          </a:solidFill>
                          <a:effectLst/>
                          <a:latin typeface="微软雅黑" panose="020B0503020204020204" pitchFamily="34" charset="-122"/>
                          <a:ea typeface="微软雅黑" panose="020B0503020204020204" pitchFamily="34" charset="-122"/>
                        </a:rPr>
                        <a:t>8%</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40662615"/>
                  </a:ext>
                </a:extLst>
              </a:tr>
              <a:tr h="438935">
                <a:tc>
                  <a:txBody>
                    <a:bodyPr/>
                    <a:lstStyle/>
                    <a:p>
                      <a:pPr algn="ctr" rtl="0" fontAlgn="ctr"/>
                      <a:r>
                        <a:rPr lang="en-US" altLang="zh-CN" sz="800" b="1" i="0" u="none" strike="noStrike">
                          <a:solidFill>
                            <a:srgbClr val="49711E"/>
                          </a:solidFill>
                          <a:effectLst/>
                          <a:latin typeface="微软雅黑" panose="020B0503020204020204" pitchFamily="34" charset="-122"/>
                          <a:ea typeface="微软雅黑" panose="020B0503020204020204" pitchFamily="34" charset="-122"/>
                        </a:rPr>
                        <a:t>37%</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49818359"/>
                  </a:ext>
                </a:extLst>
              </a:tr>
              <a:tr h="438935">
                <a:tc>
                  <a:txBody>
                    <a:bodyPr/>
                    <a:lstStyle/>
                    <a:p>
                      <a:pPr algn="ctr" rtl="0" fontAlgn="ctr"/>
                      <a:r>
                        <a:rPr lang="en-US" altLang="zh-CN" sz="800" b="1" i="0" u="none" strike="noStrike">
                          <a:solidFill>
                            <a:srgbClr val="49711E"/>
                          </a:solidFill>
                          <a:effectLst/>
                          <a:latin typeface="微软雅黑" panose="020B0503020204020204" pitchFamily="34" charset="-122"/>
                          <a:ea typeface="微软雅黑" panose="020B0503020204020204" pitchFamily="34" charset="-122"/>
                        </a:rPr>
                        <a:t>12%</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43117981"/>
                  </a:ext>
                </a:extLst>
              </a:tr>
              <a:tr h="438935">
                <a:tc>
                  <a:txBody>
                    <a:bodyPr/>
                    <a:lstStyle/>
                    <a:p>
                      <a:pPr algn="ctr" rtl="0" fontAlgn="ctr"/>
                      <a:r>
                        <a:rPr lang="en-US" altLang="zh-CN" sz="800" b="1" i="0" u="none" strike="noStrike">
                          <a:solidFill>
                            <a:srgbClr val="49711E"/>
                          </a:solidFill>
                          <a:effectLst/>
                          <a:latin typeface="微软雅黑" panose="020B0503020204020204" pitchFamily="34" charset="-122"/>
                          <a:ea typeface="微软雅黑" panose="020B0503020204020204" pitchFamily="34" charset="-122"/>
                        </a:rPr>
                        <a:t>15%</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65875952"/>
                  </a:ext>
                </a:extLst>
              </a:tr>
              <a:tr h="438935">
                <a:tc>
                  <a:txBody>
                    <a:bodyPr/>
                    <a:lstStyle/>
                    <a:p>
                      <a:pPr algn="ctr" rtl="0" fontAlgn="ctr"/>
                      <a:r>
                        <a:rPr lang="en-US" altLang="zh-CN" sz="800" b="1" i="0" u="none" strike="noStrike" dirty="0">
                          <a:solidFill>
                            <a:srgbClr val="49711E"/>
                          </a:solidFill>
                          <a:effectLst/>
                          <a:latin typeface="微软雅黑" panose="020B0503020204020204" pitchFamily="34" charset="-122"/>
                          <a:ea typeface="微软雅黑" panose="020B0503020204020204" pitchFamily="34" charset="-122"/>
                        </a:rPr>
                        <a:t>5%</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21894664"/>
                  </a:ext>
                </a:extLst>
              </a:tr>
              <a:tr h="438935">
                <a:tc>
                  <a:txBody>
                    <a:bodyPr/>
                    <a:lstStyle/>
                    <a:p>
                      <a:pPr algn="ctr" rtl="0" fontAlgn="ctr"/>
                      <a:r>
                        <a:rPr lang="en-US" altLang="zh-CN" sz="800" b="1" i="0" u="none" strike="noStrike" dirty="0">
                          <a:solidFill>
                            <a:srgbClr val="49711E"/>
                          </a:solidFill>
                          <a:effectLst/>
                          <a:latin typeface="微软雅黑" panose="020B0503020204020204" pitchFamily="34" charset="-122"/>
                          <a:ea typeface="微软雅黑" panose="020B0503020204020204" pitchFamily="34" charset="-122"/>
                        </a:rPr>
                        <a:t>18%</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57646044"/>
                  </a:ext>
                </a:extLst>
              </a:tr>
            </a:tbl>
          </a:graphicData>
        </a:graphic>
      </p:graphicFrame>
      <p:sp>
        <p:nvSpPr>
          <p:cNvPr id="51" name="文本框 27">
            <a:extLst>
              <a:ext uri="{FF2B5EF4-FFF2-40B4-BE49-F238E27FC236}">
                <a16:creationId xmlns:a16="http://schemas.microsoft.com/office/drawing/2014/main" id="{77DE7043-90DA-B645-84AC-236BB108A9BC}"/>
              </a:ext>
            </a:extLst>
          </p:cNvPr>
          <p:cNvSpPr txBox="1"/>
          <p:nvPr/>
        </p:nvSpPr>
        <p:spPr>
          <a:xfrm>
            <a:off x="9994781" y="2955430"/>
            <a:ext cx="540000"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800" b="0" i="0" u="none" strike="noStrike" kern="1200" cap="none" spc="0" normalizeH="0" baseline="0" noProof="0" dirty="0">
                <a:ln>
                  <a:noFill/>
                </a:ln>
                <a:solidFill>
                  <a:srgbClr val="000000"/>
                </a:solidFill>
                <a:effectLst/>
                <a:uLnTx/>
                <a:uFillTx/>
                <a:latin typeface="Microsoft YaHei UI"/>
                <a:ea typeface="微软雅黑"/>
                <a:cs typeface="+mn-cs"/>
              </a:rPr>
              <a:t>转化率</a:t>
            </a:r>
          </a:p>
        </p:txBody>
      </p:sp>
      <p:graphicFrame>
        <p:nvGraphicFramePr>
          <p:cNvPr id="52" name="表格 28">
            <a:extLst>
              <a:ext uri="{FF2B5EF4-FFF2-40B4-BE49-F238E27FC236}">
                <a16:creationId xmlns:a16="http://schemas.microsoft.com/office/drawing/2014/main" id="{DC4D7A63-157E-5B4B-8E62-5028F52558E0}"/>
              </a:ext>
            </a:extLst>
          </p:cNvPr>
          <p:cNvGraphicFramePr>
            <a:graphicFrameLocks noGrp="1"/>
          </p:cNvGraphicFramePr>
          <p:nvPr>
            <p:extLst>
              <p:ext uri="{D42A27DB-BD31-4B8C-83A1-F6EECF244321}">
                <p14:modId xmlns:p14="http://schemas.microsoft.com/office/powerpoint/2010/main" val="542078987"/>
              </p:ext>
            </p:extLst>
          </p:nvPr>
        </p:nvGraphicFramePr>
        <p:xfrm>
          <a:off x="11331931" y="3036396"/>
          <a:ext cx="471379" cy="3083248"/>
        </p:xfrm>
        <a:graphic>
          <a:graphicData uri="http://schemas.openxmlformats.org/drawingml/2006/table">
            <a:tbl>
              <a:tblPr bandRow="1">
                <a:tableStyleId>{5C22544A-7EE6-4342-B048-85BDC9FD1C3A}</a:tableStyleId>
              </a:tblPr>
              <a:tblGrid>
                <a:gridCol w="471379">
                  <a:extLst>
                    <a:ext uri="{9D8B030D-6E8A-4147-A177-3AD203B41FA5}">
                      <a16:colId xmlns:a16="http://schemas.microsoft.com/office/drawing/2014/main" val="168161612"/>
                    </a:ext>
                  </a:extLst>
                </a:gridCol>
              </a:tblGrid>
              <a:tr h="440464">
                <a:tc>
                  <a:txBody>
                    <a:bodyPr/>
                    <a:lstStyle/>
                    <a:p>
                      <a:pPr algn="ctr" rtl="0" fontAlgn="ctr"/>
                      <a:r>
                        <a:rPr lang="en-US" altLang="zh-CN" sz="800" b="1" i="0" u="none" strike="noStrike">
                          <a:solidFill>
                            <a:srgbClr val="49711E"/>
                          </a:solidFill>
                          <a:effectLst/>
                          <a:latin typeface="微软雅黑" panose="020B0503020204020204" pitchFamily="34" charset="-122"/>
                          <a:ea typeface="微软雅黑" panose="020B0503020204020204" pitchFamily="34" charset="-122"/>
                        </a:rPr>
                        <a:t>8%</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02105026"/>
                  </a:ext>
                </a:extLst>
              </a:tr>
              <a:tr h="440464">
                <a:tc>
                  <a:txBody>
                    <a:bodyPr/>
                    <a:lstStyle/>
                    <a:p>
                      <a:pPr algn="ctr" rtl="0" fontAlgn="ctr"/>
                      <a:r>
                        <a:rPr lang="en-US" altLang="zh-CN" sz="800" b="1" i="0" u="none" strike="noStrike">
                          <a:solidFill>
                            <a:srgbClr val="49711E"/>
                          </a:solidFill>
                          <a:effectLst/>
                          <a:latin typeface="微软雅黑" panose="020B0503020204020204" pitchFamily="34" charset="-122"/>
                          <a:ea typeface="微软雅黑" panose="020B0503020204020204" pitchFamily="34" charset="-122"/>
                        </a:rPr>
                        <a:t>4%</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40662615"/>
                  </a:ext>
                </a:extLst>
              </a:tr>
              <a:tr h="440464">
                <a:tc>
                  <a:txBody>
                    <a:bodyPr/>
                    <a:lstStyle/>
                    <a:p>
                      <a:pPr algn="ctr" rtl="0" fontAlgn="ctr"/>
                      <a:r>
                        <a:rPr lang="en-US" altLang="zh-CN" sz="800" b="1" i="0" u="none" strike="noStrike">
                          <a:solidFill>
                            <a:srgbClr val="49711E"/>
                          </a:solidFill>
                          <a:effectLst/>
                          <a:latin typeface="微软雅黑" panose="020B0503020204020204" pitchFamily="34" charset="-122"/>
                          <a:ea typeface="微软雅黑" panose="020B0503020204020204" pitchFamily="34" charset="-122"/>
                        </a:rPr>
                        <a:t>28%</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49818359"/>
                  </a:ext>
                </a:extLst>
              </a:tr>
              <a:tr h="440464">
                <a:tc>
                  <a:txBody>
                    <a:bodyPr/>
                    <a:lstStyle/>
                    <a:p>
                      <a:pPr algn="ctr" rtl="0" fontAlgn="ctr"/>
                      <a:r>
                        <a:rPr lang="en-US" altLang="zh-CN" sz="800" b="1" i="0" u="none" strike="noStrike">
                          <a:solidFill>
                            <a:srgbClr val="49711E"/>
                          </a:solidFill>
                          <a:effectLst/>
                          <a:latin typeface="微软雅黑" panose="020B0503020204020204" pitchFamily="34" charset="-122"/>
                          <a:ea typeface="微软雅黑" panose="020B0503020204020204" pitchFamily="34" charset="-122"/>
                        </a:rPr>
                        <a:t>11%</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45082316"/>
                  </a:ext>
                </a:extLst>
              </a:tr>
              <a:tr h="440464">
                <a:tc>
                  <a:txBody>
                    <a:bodyPr/>
                    <a:lstStyle/>
                    <a:p>
                      <a:pPr algn="ctr" rtl="0" fontAlgn="ctr"/>
                      <a:r>
                        <a:rPr lang="en-US" altLang="zh-CN" sz="800" b="1" i="0" u="none" strike="noStrike" dirty="0">
                          <a:solidFill>
                            <a:srgbClr val="49711E"/>
                          </a:solidFill>
                          <a:effectLst/>
                          <a:latin typeface="微软雅黑" panose="020B0503020204020204" pitchFamily="34" charset="-122"/>
                          <a:ea typeface="微软雅黑" panose="020B0503020204020204" pitchFamily="34" charset="-122"/>
                        </a:rPr>
                        <a:t>8%</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65875952"/>
                  </a:ext>
                </a:extLst>
              </a:tr>
              <a:tr h="440464">
                <a:tc>
                  <a:txBody>
                    <a:bodyPr/>
                    <a:lstStyle/>
                    <a:p>
                      <a:pPr algn="ctr" rtl="0" fontAlgn="ctr"/>
                      <a:r>
                        <a:rPr lang="en-US" altLang="zh-CN" sz="800" b="1" i="0" u="none" strike="noStrike">
                          <a:solidFill>
                            <a:srgbClr val="49711E"/>
                          </a:solidFill>
                          <a:effectLst/>
                          <a:latin typeface="微软雅黑" panose="020B0503020204020204" pitchFamily="34" charset="-122"/>
                          <a:ea typeface="微软雅黑" panose="020B0503020204020204" pitchFamily="34" charset="-122"/>
                        </a:rPr>
                        <a:t>3%</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21894664"/>
                  </a:ext>
                </a:extLst>
              </a:tr>
              <a:tr h="440464">
                <a:tc>
                  <a:txBody>
                    <a:bodyPr/>
                    <a:lstStyle/>
                    <a:p>
                      <a:pPr algn="ctr" rtl="0" fontAlgn="ctr"/>
                      <a:r>
                        <a:rPr lang="en-US" altLang="zh-CN" sz="800" b="1" i="0" u="none" strike="noStrike" dirty="0">
                          <a:solidFill>
                            <a:srgbClr val="49711E"/>
                          </a:solidFill>
                          <a:effectLst/>
                          <a:latin typeface="微软雅黑" panose="020B0503020204020204" pitchFamily="34" charset="-122"/>
                          <a:ea typeface="微软雅黑" panose="020B0503020204020204" pitchFamily="34" charset="-122"/>
                        </a:rPr>
                        <a:t>5%</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57646044"/>
                  </a:ext>
                </a:extLst>
              </a:tr>
            </a:tbl>
          </a:graphicData>
        </a:graphic>
      </p:graphicFrame>
      <p:sp>
        <p:nvSpPr>
          <p:cNvPr id="53" name="文本框 29">
            <a:extLst>
              <a:ext uri="{FF2B5EF4-FFF2-40B4-BE49-F238E27FC236}">
                <a16:creationId xmlns:a16="http://schemas.microsoft.com/office/drawing/2014/main" id="{C8E4CDAA-953B-2A44-A5E4-D50E6C79BD14}"/>
              </a:ext>
            </a:extLst>
          </p:cNvPr>
          <p:cNvSpPr txBox="1"/>
          <p:nvPr/>
        </p:nvSpPr>
        <p:spPr>
          <a:xfrm>
            <a:off x="11323183" y="2955430"/>
            <a:ext cx="540000"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800" b="0" i="0" u="none" strike="noStrike" kern="1200" cap="none" spc="0" normalizeH="0" baseline="0" noProof="0" dirty="0">
                <a:ln>
                  <a:noFill/>
                </a:ln>
                <a:solidFill>
                  <a:srgbClr val="000000"/>
                </a:solidFill>
                <a:effectLst/>
                <a:uLnTx/>
                <a:uFillTx/>
                <a:latin typeface="Microsoft YaHei UI"/>
                <a:ea typeface="微软雅黑"/>
                <a:cs typeface="+mn-cs"/>
              </a:rPr>
              <a:t>转化率</a:t>
            </a:r>
          </a:p>
        </p:txBody>
      </p:sp>
      <p:graphicFrame>
        <p:nvGraphicFramePr>
          <p:cNvPr id="54" name="表格 2">
            <a:extLst>
              <a:ext uri="{FF2B5EF4-FFF2-40B4-BE49-F238E27FC236}">
                <a16:creationId xmlns:a16="http://schemas.microsoft.com/office/drawing/2014/main" id="{4B9379FE-5BDC-314E-B5ED-ADD822116DC5}"/>
              </a:ext>
            </a:extLst>
          </p:cNvPr>
          <p:cNvGraphicFramePr>
            <a:graphicFrameLocks noGrp="1"/>
          </p:cNvGraphicFramePr>
          <p:nvPr>
            <p:extLst>
              <p:ext uri="{D42A27DB-BD31-4B8C-83A1-F6EECF244321}">
                <p14:modId xmlns:p14="http://schemas.microsoft.com/office/powerpoint/2010/main" val="4125797055"/>
              </p:ext>
            </p:extLst>
          </p:nvPr>
        </p:nvGraphicFramePr>
        <p:xfrm>
          <a:off x="164884" y="2695539"/>
          <a:ext cx="3670155" cy="546875"/>
        </p:xfrm>
        <a:graphic>
          <a:graphicData uri="http://schemas.openxmlformats.org/drawingml/2006/table">
            <a:tbl>
              <a:tblPr bandRow="1">
                <a:tableStyleId>{5C22544A-7EE6-4342-B048-85BDC9FD1C3A}</a:tableStyleId>
              </a:tblPr>
              <a:tblGrid>
                <a:gridCol w="495978">
                  <a:extLst>
                    <a:ext uri="{9D8B030D-6E8A-4147-A177-3AD203B41FA5}">
                      <a16:colId xmlns:a16="http://schemas.microsoft.com/office/drawing/2014/main" val="4112603588"/>
                    </a:ext>
                  </a:extLst>
                </a:gridCol>
                <a:gridCol w="574897">
                  <a:extLst>
                    <a:ext uri="{9D8B030D-6E8A-4147-A177-3AD203B41FA5}">
                      <a16:colId xmlns:a16="http://schemas.microsoft.com/office/drawing/2014/main" val="3382739526"/>
                    </a:ext>
                  </a:extLst>
                </a:gridCol>
                <a:gridCol w="668542">
                  <a:extLst>
                    <a:ext uri="{9D8B030D-6E8A-4147-A177-3AD203B41FA5}">
                      <a16:colId xmlns:a16="http://schemas.microsoft.com/office/drawing/2014/main" val="2999805940"/>
                    </a:ext>
                  </a:extLst>
                </a:gridCol>
                <a:gridCol w="798998">
                  <a:extLst>
                    <a:ext uri="{9D8B030D-6E8A-4147-A177-3AD203B41FA5}">
                      <a16:colId xmlns:a16="http://schemas.microsoft.com/office/drawing/2014/main" val="3329545957"/>
                    </a:ext>
                  </a:extLst>
                </a:gridCol>
                <a:gridCol w="556783">
                  <a:extLst>
                    <a:ext uri="{9D8B030D-6E8A-4147-A177-3AD203B41FA5}">
                      <a16:colId xmlns:a16="http://schemas.microsoft.com/office/drawing/2014/main" val="3193261492"/>
                    </a:ext>
                  </a:extLst>
                </a:gridCol>
                <a:gridCol w="574957">
                  <a:extLst>
                    <a:ext uri="{9D8B030D-6E8A-4147-A177-3AD203B41FA5}">
                      <a16:colId xmlns:a16="http://schemas.microsoft.com/office/drawing/2014/main" val="996208042"/>
                    </a:ext>
                  </a:extLst>
                </a:gridCol>
              </a:tblGrid>
              <a:tr h="321691">
                <a:tc>
                  <a:txBody>
                    <a:bodyPr/>
                    <a:lstStyle/>
                    <a:p>
                      <a:pPr algn="ctr"/>
                      <a:endParaRPr lang="zh-CN" altLang="en-US" sz="800" b="1" dirty="0">
                        <a:solidFill>
                          <a:schemeClr val="bg1"/>
                        </a:solidFill>
                      </a:endParaRPr>
                    </a:p>
                  </a:txBody>
                  <a:tcPr anchor="ctr">
                    <a:lnL w="12700" cap="flat" cmpd="sng" algn="ctr">
                      <a:noFill/>
                      <a:prstDash val="solid"/>
                      <a:round/>
                      <a:headEnd type="none" w="med" len="med"/>
                      <a:tailEnd type="none" w="med" len="med"/>
                    </a:lnL>
                    <a:solidFill>
                      <a:schemeClr val="accent4">
                        <a:lumMod val="60000"/>
                        <a:lumOff val="40000"/>
                      </a:schemeClr>
                    </a:solidFill>
                  </a:tcPr>
                </a:tc>
                <a:tc>
                  <a:txBody>
                    <a:bodyPr/>
                    <a:lstStyle/>
                    <a:p>
                      <a:pPr algn="ctr"/>
                      <a:r>
                        <a:rPr lang="zh-CN" altLang="en-US" sz="900" b="1" dirty="0">
                          <a:solidFill>
                            <a:schemeClr val="bg1"/>
                          </a:solidFill>
                        </a:rPr>
                        <a:t>隅田川</a:t>
                      </a:r>
                    </a:p>
                  </a:txBody>
                  <a:tcPr anchor="ctr">
                    <a:solidFill>
                      <a:schemeClr val="accent4">
                        <a:lumMod val="60000"/>
                        <a:lumOff val="40000"/>
                      </a:schemeClr>
                    </a:solidFill>
                  </a:tcPr>
                </a:tc>
                <a:tc>
                  <a:txBody>
                    <a:bodyPr/>
                    <a:lstStyle/>
                    <a:p>
                      <a:pPr algn="ctr"/>
                      <a:r>
                        <a:rPr lang="zh-CN" altLang="en-US" sz="900" b="1" kern="1200" dirty="0">
                          <a:solidFill>
                            <a:schemeClr val="bg1"/>
                          </a:solidFill>
                          <a:latin typeface="+mn-lt"/>
                          <a:ea typeface="+mn-ea"/>
                          <a:cs typeface="+mn-cs"/>
                        </a:rPr>
                        <a:t>多趣酷思</a:t>
                      </a:r>
                      <a:endParaRPr lang="en-US" altLang="zh-CN" sz="900" b="1" kern="1200" dirty="0">
                        <a:solidFill>
                          <a:schemeClr val="bg1"/>
                        </a:solidFill>
                        <a:latin typeface="+mn-lt"/>
                        <a:ea typeface="+mn-ea"/>
                        <a:cs typeface="+mn-cs"/>
                      </a:endParaRPr>
                    </a:p>
                  </a:txBody>
                  <a:tcPr anchor="ctr">
                    <a:solidFill>
                      <a:schemeClr val="accent4">
                        <a:lumMod val="60000"/>
                        <a:lumOff val="40000"/>
                      </a:schemeClr>
                    </a:solidFill>
                  </a:tcPr>
                </a:tc>
                <a:tc>
                  <a:txBody>
                    <a:bodyPr/>
                    <a:lstStyle/>
                    <a:p>
                      <a:pPr algn="ctr"/>
                      <a:r>
                        <a:rPr lang="en-US" altLang="zh-CN" sz="900" b="1" dirty="0">
                          <a:solidFill>
                            <a:schemeClr val="bg1"/>
                          </a:solidFill>
                        </a:rPr>
                        <a:t>Nespresso</a:t>
                      </a:r>
                      <a:endParaRPr lang="zh-CN" altLang="en-US" sz="900" b="1" dirty="0">
                        <a:solidFill>
                          <a:schemeClr val="bg1"/>
                        </a:solidFill>
                      </a:endParaRPr>
                    </a:p>
                  </a:txBody>
                  <a:tcPr anchor="ctr">
                    <a:solidFill>
                      <a:schemeClr val="accent4">
                        <a:lumMod val="60000"/>
                        <a:lumOff val="40000"/>
                      </a:schemeClr>
                    </a:solidFill>
                  </a:tcPr>
                </a:tc>
                <a:tc>
                  <a:txBody>
                    <a:bodyPr/>
                    <a:lstStyle/>
                    <a:p>
                      <a:pPr algn="ctr"/>
                      <a:r>
                        <a:rPr lang="en-US" altLang="zh-CN" sz="900" b="1" kern="1200" dirty="0">
                          <a:solidFill>
                            <a:schemeClr val="bg1"/>
                          </a:solidFill>
                          <a:latin typeface="+mn-lt"/>
                          <a:ea typeface="+mn-ea"/>
                          <a:cs typeface="+mn-cs"/>
                        </a:rPr>
                        <a:t>Peet’s</a:t>
                      </a:r>
                      <a:endParaRPr lang="zh-CN" altLang="en-US" sz="900" b="1" kern="1200" dirty="0">
                        <a:solidFill>
                          <a:schemeClr val="bg1"/>
                        </a:solidFill>
                        <a:latin typeface="+mn-lt"/>
                        <a:ea typeface="+mn-ea"/>
                        <a:cs typeface="+mn-cs"/>
                      </a:endParaRPr>
                    </a:p>
                  </a:txBody>
                  <a:tcPr anchor="ctr">
                    <a:solidFill>
                      <a:schemeClr val="accent4">
                        <a:lumMod val="60000"/>
                        <a:lumOff val="40000"/>
                      </a:schemeClr>
                    </a:solidFill>
                  </a:tcPr>
                </a:tc>
                <a:tc>
                  <a:txBody>
                    <a:bodyPr/>
                    <a:lstStyle/>
                    <a:p>
                      <a:pPr algn="ctr"/>
                      <a:r>
                        <a:rPr lang="zh-CN" altLang="en-US" sz="900" b="1" dirty="0">
                          <a:solidFill>
                            <a:schemeClr val="bg1"/>
                          </a:solidFill>
                        </a:rPr>
                        <a:t>星巴克</a:t>
                      </a:r>
                    </a:p>
                  </a:txBody>
                  <a:tcPr anchor="ctr">
                    <a:lnR w="12700" cap="flat" cmpd="sng" algn="ctr">
                      <a:noFill/>
                      <a:prstDash val="solid"/>
                      <a:round/>
                      <a:headEnd type="none" w="med" len="med"/>
                      <a:tailEnd type="none" w="med" len="med"/>
                    </a:lnR>
                    <a:solidFill>
                      <a:schemeClr val="accent4">
                        <a:lumMod val="60000"/>
                        <a:lumOff val="40000"/>
                      </a:schemeClr>
                    </a:solidFill>
                  </a:tcPr>
                </a:tc>
                <a:extLst>
                  <a:ext uri="{0D108BD9-81ED-4DB2-BD59-A6C34878D82A}">
                    <a16:rowId xmlns:a16="http://schemas.microsoft.com/office/drawing/2014/main" val="621995128"/>
                  </a:ext>
                </a:extLst>
              </a:tr>
              <a:tr h="225184">
                <a:tc>
                  <a:txBody>
                    <a:bodyPr/>
                    <a:lstStyle/>
                    <a:p>
                      <a:pPr algn="ctr"/>
                      <a:r>
                        <a:rPr lang="zh-CN" altLang="en-US" sz="800" i="0" dirty="0">
                          <a:solidFill>
                            <a:schemeClr val="tx1">
                              <a:lumMod val="65000"/>
                              <a:lumOff val="35000"/>
                            </a:schemeClr>
                          </a:solidFill>
                        </a:rPr>
                        <a:t>总</a:t>
                      </a:r>
                      <a:r>
                        <a:rPr lang="en-US" altLang="zh-CN" sz="800" i="0" dirty="0">
                          <a:solidFill>
                            <a:schemeClr val="tx1">
                              <a:lumMod val="65000"/>
                              <a:lumOff val="35000"/>
                            </a:schemeClr>
                          </a:solidFill>
                        </a:rPr>
                        <a:t>UV</a:t>
                      </a:r>
                      <a:endParaRPr lang="zh-CN" altLang="en-US" sz="800" i="0" dirty="0">
                        <a:solidFill>
                          <a:schemeClr val="tx1">
                            <a:lumMod val="65000"/>
                            <a:lumOff val="35000"/>
                          </a:schemeClr>
                        </a:solidFill>
                      </a:endParaRPr>
                    </a:p>
                  </a:txBody>
                  <a:tcPr anchor="ctr">
                    <a:lnL w="12700" cap="flat" cmpd="sng" algn="ctr">
                      <a:noFill/>
                      <a:prstDash val="solid"/>
                      <a:round/>
                      <a:headEnd type="none" w="med" len="med"/>
                      <a:tailEnd type="none" w="med" len="med"/>
                    </a:lnL>
                    <a:solidFill>
                      <a:schemeClr val="accent4">
                        <a:lumMod val="20000"/>
                        <a:lumOff val="80000"/>
                      </a:schemeClr>
                    </a:solidFill>
                  </a:tcPr>
                </a:tc>
                <a:tc>
                  <a:txBody>
                    <a:bodyPr/>
                    <a:lstStyle/>
                    <a:p>
                      <a:pPr algn="ctr" fontAlgn="ctr"/>
                      <a:r>
                        <a:rPr lang="en-US" altLang="zh-CN" sz="900" b="0" i="0" u="none" strike="noStrike" kern="1200" dirty="0">
                          <a:solidFill>
                            <a:srgbClr val="595959"/>
                          </a:solidFill>
                          <a:effectLst/>
                          <a:latin typeface="微软雅黑" panose="020B0503020204020204" pitchFamily="34" charset="-122"/>
                          <a:ea typeface="微软雅黑" panose="020B0503020204020204" pitchFamily="34" charset="-122"/>
                          <a:cs typeface="+mn-cs"/>
                        </a:rPr>
                        <a:t>116,029</a:t>
                      </a:r>
                    </a:p>
                  </a:txBody>
                  <a:tcPr marL="4763" marR="4763" marT="4763" marB="0" anchor="ctr">
                    <a:solidFill>
                      <a:schemeClr val="accent4">
                        <a:lumMod val="20000"/>
                        <a:lumOff val="80000"/>
                      </a:schemeClr>
                    </a:solidFill>
                  </a:tcPr>
                </a:tc>
                <a:tc>
                  <a:txBody>
                    <a:bodyPr/>
                    <a:lstStyle/>
                    <a:p>
                      <a:pPr algn="ctr" fontAlgn="ctr"/>
                      <a:r>
                        <a:rPr lang="en-US" altLang="zh-CN" sz="900" b="0" i="0" u="none" strike="noStrike" kern="1200" dirty="0">
                          <a:solidFill>
                            <a:srgbClr val="595959"/>
                          </a:solidFill>
                          <a:effectLst/>
                          <a:latin typeface="微软雅黑" panose="020B0503020204020204" pitchFamily="34" charset="-122"/>
                          <a:ea typeface="微软雅黑" panose="020B0503020204020204" pitchFamily="34" charset="-122"/>
                          <a:cs typeface="+mn-cs"/>
                        </a:rPr>
                        <a:t>37,790</a:t>
                      </a:r>
                    </a:p>
                  </a:txBody>
                  <a:tcPr marL="4763" marR="4763" marT="4763" marB="0" anchor="ctr">
                    <a:solidFill>
                      <a:schemeClr val="accent4">
                        <a:lumMod val="20000"/>
                        <a:lumOff val="8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900" b="0" i="0" u="none" strike="noStrike" kern="1200" dirty="0">
                          <a:solidFill>
                            <a:srgbClr val="595959"/>
                          </a:solidFill>
                          <a:effectLst/>
                          <a:latin typeface="微软雅黑" panose="020B0503020204020204" pitchFamily="34" charset="-122"/>
                          <a:ea typeface="微软雅黑" panose="020B0503020204020204" pitchFamily="34" charset="-122"/>
                          <a:cs typeface="+mn-cs"/>
                        </a:rPr>
                        <a:t>229,010</a:t>
                      </a:r>
                    </a:p>
                  </a:txBody>
                  <a:tcPr marL="4763" marR="4763" marT="4763" marB="0" anchor="ctr">
                    <a:solidFill>
                      <a:schemeClr val="accent4">
                        <a:lumMod val="20000"/>
                        <a:lumOff val="80000"/>
                      </a:schemeClr>
                    </a:solidFill>
                  </a:tcPr>
                </a:tc>
                <a:tc>
                  <a:txBody>
                    <a:bodyPr/>
                    <a:lstStyle/>
                    <a:p>
                      <a:pPr algn="ctr" fontAlgn="ctr"/>
                      <a:r>
                        <a:rPr lang="en-US" altLang="zh-CN" sz="900" b="0" i="0" u="none" strike="noStrike" kern="1200" dirty="0">
                          <a:solidFill>
                            <a:srgbClr val="595959"/>
                          </a:solidFill>
                          <a:effectLst/>
                          <a:latin typeface="微软雅黑" panose="020B0503020204020204" pitchFamily="34" charset="-122"/>
                          <a:ea typeface="微软雅黑" panose="020B0503020204020204" pitchFamily="34" charset="-122"/>
                          <a:cs typeface="+mn-cs"/>
                        </a:rPr>
                        <a:t>64,425</a:t>
                      </a:r>
                    </a:p>
                  </a:txBody>
                  <a:tcPr marL="4763" marR="4763" marT="4763" marB="0" anchor="ctr">
                    <a:solidFill>
                      <a:schemeClr val="accent4">
                        <a:lumMod val="20000"/>
                        <a:lumOff val="80000"/>
                      </a:schemeClr>
                    </a:solidFill>
                  </a:tcPr>
                </a:tc>
                <a:tc>
                  <a:txBody>
                    <a:bodyPr/>
                    <a:lstStyle/>
                    <a:p>
                      <a:pPr algn="ctr" fontAlgn="ctr"/>
                      <a:r>
                        <a:rPr lang="en-US" altLang="zh-CN" sz="900" b="0" i="0" u="none" strike="noStrike" kern="1200" dirty="0">
                          <a:solidFill>
                            <a:srgbClr val="595959"/>
                          </a:solidFill>
                          <a:effectLst/>
                          <a:latin typeface="微软雅黑" panose="020B0503020204020204" pitchFamily="34" charset="-122"/>
                          <a:ea typeface="微软雅黑" panose="020B0503020204020204" pitchFamily="34" charset="-122"/>
                          <a:cs typeface="+mn-cs"/>
                        </a:rPr>
                        <a:t>70,949</a:t>
                      </a: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 </a:t>
                      </a:r>
                    </a:p>
                  </a:txBody>
                  <a:tcPr marL="4763" marR="4763" marT="4763" marB="0" anchor="ctr">
                    <a:lnR w="12700" cap="flat" cmpd="sng" algn="ctr">
                      <a:noFill/>
                      <a:prstDash val="solid"/>
                      <a:round/>
                      <a:headEnd type="none" w="med" len="med"/>
                      <a:tailEnd type="none" w="med" len="med"/>
                    </a:lnR>
                    <a:solidFill>
                      <a:schemeClr val="accent4">
                        <a:lumMod val="20000"/>
                        <a:lumOff val="80000"/>
                      </a:schemeClr>
                    </a:solidFill>
                  </a:tcPr>
                </a:tc>
                <a:extLst>
                  <a:ext uri="{0D108BD9-81ED-4DB2-BD59-A6C34878D82A}">
                    <a16:rowId xmlns:a16="http://schemas.microsoft.com/office/drawing/2014/main" val="3179071389"/>
                  </a:ext>
                </a:extLst>
              </a:tr>
            </a:tbl>
          </a:graphicData>
        </a:graphic>
      </p:graphicFrame>
      <p:sp>
        <p:nvSpPr>
          <p:cNvPr id="55" name="文本框 49">
            <a:extLst>
              <a:ext uri="{FF2B5EF4-FFF2-40B4-BE49-F238E27FC236}">
                <a16:creationId xmlns:a16="http://schemas.microsoft.com/office/drawing/2014/main" id="{8432FA99-82E9-3E47-9BF5-829B84265ED0}"/>
              </a:ext>
            </a:extLst>
          </p:cNvPr>
          <p:cNvSpPr txBox="1"/>
          <p:nvPr/>
        </p:nvSpPr>
        <p:spPr>
          <a:xfrm>
            <a:off x="415179" y="6092691"/>
            <a:ext cx="3689183"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 </a:t>
            </a:r>
            <a:r>
              <a:rPr kumimoji="0" lang="zh-CN" altLang="en-US"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一级渠道分布：广告流量占比：广告流量 </a:t>
            </a:r>
            <a:r>
              <a:rPr kumimoji="0" lang="en-US" altLang="zh-CN"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 (</a:t>
            </a:r>
            <a:r>
              <a:rPr kumimoji="0" lang="zh-CN" altLang="en-US"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广告流量 </a:t>
            </a:r>
            <a:r>
              <a:rPr kumimoji="0" lang="en-US" altLang="zh-CN"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 </a:t>
            </a:r>
            <a:r>
              <a:rPr kumimoji="0" lang="zh-CN" altLang="en-US"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平台流量</a:t>
            </a:r>
            <a:r>
              <a:rPr kumimoji="0" lang="en-US" altLang="zh-CN"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a:t>
            </a:r>
            <a:r>
              <a:rPr kumimoji="0" lang="zh-CN" altLang="en-US"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a:t>
            </a:r>
            <a:endParaRPr kumimoji="0" lang="en-US" altLang="zh-CN"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平台流量占比：平台流量 </a:t>
            </a:r>
            <a:r>
              <a:rPr kumimoji="0" lang="en-US" altLang="zh-CN"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 (</a:t>
            </a:r>
            <a:r>
              <a:rPr kumimoji="0" lang="zh-CN" altLang="en-US"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广告流量 </a:t>
            </a:r>
            <a:r>
              <a:rPr kumimoji="0" lang="en-US" altLang="zh-CN"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 </a:t>
            </a:r>
            <a:r>
              <a:rPr kumimoji="0" lang="zh-CN" altLang="en-US"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平台流量</a:t>
            </a:r>
            <a:r>
              <a:rPr kumimoji="0" lang="en-US" altLang="zh-CN"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a:t>
            </a:r>
          </a:p>
        </p:txBody>
      </p:sp>
      <p:pic>
        <p:nvPicPr>
          <p:cNvPr id="6" name="图片 5">
            <a:extLst>
              <a:ext uri="{FF2B5EF4-FFF2-40B4-BE49-F238E27FC236}">
                <a16:creationId xmlns:a16="http://schemas.microsoft.com/office/drawing/2014/main" id="{635F893B-075A-46AD-BB64-EDB93B236D3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163644" y="1658229"/>
            <a:ext cx="1066015" cy="1066015"/>
          </a:xfrm>
          <a:prstGeom prst="rect">
            <a:avLst/>
          </a:prstGeom>
        </p:spPr>
      </p:pic>
    </p:spTree>
    <p:extLst>
      <p:ext uri="{BB962C8B-B14F-4D97-AF65-F5344CB8AC3E}">
        <p14:creationId xmlns:p14="http://schemas.microsoft.com/office/powerpoint/2010/main" val="57138533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C0A056-C9E5-4B41-B4D2-A095730251EA}"/>
              </a:ext>
            </a:extLst>
          </p:cNvPr>
          <p:cNvSpPr>
            <a:spLocks noGrp="1"/>
          </p:cNvSpPr>
          <p:nvPr>
            <p:ph type="title"/>
          </p:nvPr>
        </p:nvSpPr>
        <p:spPr/>
        <p:txBody>
          <a:bodyPr/>
          <a:lstStyle/>
          <a:p>
            <a:r>
              <a:rPr lang="x-none" dirty="0"/>
              <a:t>胶囊咖啡品类广告流量布局</a:t>
            </a:r>
            <a:r>
              <a:rPr lang="zh-CN" altLang="en-US" dirty="0"/>
              <a:t>（</a:t>
            </a:r>
            <a:r>
              <a:rPr lang="en-US" altLang="zh-CN" dirty="0"/>
              <a:t>vs.</a:t>
            </a:r>
            <a:r>
              <a:rPr lang="zh-CN" altLang="en-US" dirty="0"/>
              <a:t> 竞品）</a:t>
            </a:r>
            <a:endParaRPr lang="x-none" dirty="0"/>
          </a:p>
        </p:txBody>
      </p:sp>
      <p:sp>
        <p:nvSpPr>
          <p:cNvPr id="3" name="Text Placeholder 2">
            <a:extLst>
              <a:ext uri="{FF2B5EF4-FFF2-40B4-BE49-F238E27FC236}">
                <a16:creationId xmlns:a16="http://schemas.microsoft.com/office/drawing/2014/main" id="{68AF42A2-CA04-1440-9FE2-8D0649348D23}"/>
              </a:ext>
            </a:extLst>
          </p:cNvPr>
          <p:cNvSpPr>
            <a:spLocks noGrp="1"/>
          </p:cNvSpPr>
          <p:nvPr>
            <p:ph type="body" sz="quarter" idx="10"/>
          </p:nvPr>
        </p:nvSpPr>
        <p:spPr/>
        <p:txBody>
          <a:bodyPr/>
          <a:lstStyle/>
          <a:p>
            <a:pPr>
              <a:lnSpc>
                <a:spcPct val="100000"/>
              </a:lnSpc>
            </a:pPr>
            <a:r>
              <a:rPr lang="en-US" altLang="zh-CN" dirty="0">
                <a:latin typeface="Microsoft YaHei UI" panose="020B0503020204020204" pitchFamily="34" charset="-122"/>
                <a:ea typeface="Microsoft YaHei" panose="020B0503020204020204" pitchFamily="34" charset="-122"/>
              </a:rPr>
              <a:t>Nespresso</a:t>
            </a:r>
            <a:r>
              <a:rPr lang="zh-CN" altLang="en-US" dirty="0">
                <a:latin typeface="Microsoft YaHei UI" panose="020B0503020204020204" pitchFamily="34" charset="-122"/>
                <a:ea typeface="Microsoft YaHei" panose="020B0503020204020204" pitchFamily="34" charset="-122"/>
              </a:rPr>
              <a:t>后续可考虑适当调整直通车渠道配比：与前几月相比，竞品在效果广告投放中均减少引力魔方渠道配比，且除星巴克家享外均有加大直通车渠道占比趋势，而</a:t>
            </a:r>
            <a:r>
              <a:rPr lang="en-US" altLang="zh-CN" dirty="0">
                <a:latin typeface="Microsoft YaHei UI" panose="020B0503020204020204" pitchFamily="34" charset="-122"/>
                <a:ea typeface="Microsoft YaHei" panose="020B0503020204020204" pitchFamily="34" charset="-122"/>
              </a:rPr>
              <a:t>Nespresso</a:t>
            </a:r>
            <a:r>
              <a:rPr lang="zh-CN" altLang="en-US" dirty="0">
                <a:latin typeface="Microsoft YaHei UI" panose="020B0503020204020204" pitchFamily="34" charset="-122"/>
                <a:ea typeface="Microsoft YaHei" panose="020B0503020204020204" pitchFamily="34" charset="-122"/>
              </a:rPr>
              <a:t>在策略上相反，加大在引力魔方渠道配比，减少在直通车渠道占比；</a:t>
            </a:r>
            <a:endParaRPr lang="en-US" altLang="zh-CN" dirty="0">
              <a:latin typeface="Microsoft YaHei UI" panose="020B0503020204020204" pitchFamily="34" charset="-122"/>
              <a:ea typeface="Microsoft YaHei" panose="020B0503020204020204" pitchFamily="34" charset="-122"/>
            </a:endParaRPr>
          </a:p>
          <a:p>
            <a:pPr>
              <a:lnSpc>
                <a:spcPct val="100000"/>
              </a:lnSpc>
            </a:pPr>
            <a:r>
              <a:rPr lang="zh-CN" altLang="en-US" dirty="0">
                <a:latin typeface="Microsoft YaHei UI" panose="020B0503020204020204" pitchFamily="34" charset="-122"/>
                <a:ea typeface="Microsoft YaHei" panose="020B0503020204020204" pitchFamily="34" charset="-122"/>
              </a:rPr>
              <a:t>除效果广告外，隅田川在超级直播渠道</a:t>
            </a:r>
            <a:r>
              <a:rPr lang="en-US" altLang="zh-CN" dirty="0">
                <a:latin typeface="Microsoft YaHei UI" panose="020B0503020204020204" pitchFamily="34" charset="-122"/>
                <a:ea typeface="Microsoft YaHei" panose="020B0503020204020204" pitchFamily="34" charset="-122"/>
              </a:rPr>
              <a:t>UV</a:t>
            </a:r>
            <a:r>
              <a:rPr lang="zh-CN" altLang="en-US" dirty="0">
                <a:latin typeface="Microsoft YaHei UI" panose="020B0503020204020204" pitchFamily="34" charset="-122"/>
                <a:ea typeface="Microsoft YaHei" panose="020B0503020204020204" pitchFamily="34" charset="-122"/>
              </a:rPr>
              <a:t>占比较高，</a:t>
            </a:r>
            <a:r>
              <a:rPr lang="en-US" altLang="zh-CN" dirty="0">
                <a:latin typeface="Microsoft YaHei UI" panose="020B0503020204020204" pitchFamily="34" charset="-122"/>
                <a:ea typeface="Microsoft YaHei" panose="020B0503020204020204" pitchFamily="34" charset="-122"/>
              </a:rPr>
              <a:t>Nespresso</a:t>
            </a:r>
            <a:r>
              <a:rPr lang="zh-CN" altLang="en-US" dirty="0">
                <a:latin typeface="Microsoft YaHei UI" panose="020B0503020204020204" pitchFamily="34" charset="-122"/>
                <a:ea typeface="Microsoft YaHei" panose="020B0503020204020204" pitchFamily="34" charset="-122"/>
              </a:rPr>
              <a:t>及</a:t>
            </a:r>
            <a:r>
              <a:rPr lang="en-US" altLang="zh-CN" dirty="0">
                <a:latin typeface="Microsoft YaHei UI" panose="020B0503020204020204" pitchFamily="34" charset="-122"/>
                <a:ea typeface="Microsoft YaHei" panose="020B0503020204020204" pitchFamily="34" charset="-122"/>
              </a:rPr>
              <a:t>Peet’s</a:t>
            </a:r>
            <a:r>
              <a:rPr lang="zh-CN" altLang="en-US" dirty="0">
                <a:latin typeface="Microsoft YaHei UI" panose="020B0503020204020204" pitchFamily="34" charset="-122"/>
                <a:ea typeface="Microsoft YaHei" panose="020B0503020204020204" pitchFamily="34" charset="-122"/>
              </a:rPr>
              <a:t>在超级短视频渠道有一定投入；</a:t>
            </a:r>
            <a:endParaRPr lang="x-none" dirty="0">
              <a:latin typeface="Microsoft YaHei UI" panose="020B0503020204020204" pitchFamily="34" charset="-122"/>
              <a:ea typeface="Microsoft YaHei" panose="020B0503020204020204" pitchFamily="34" charset="-122"/>
            </a:endParaRPr>
          </a:p>
        </p:txBody>
      </p:sp>
      <p:sp>
        <p:nvSpPr>
          <p:cNvPr id="4" name="Text Placeholder 3">
            <a:extLst>
              <a:ext uri="{FF2B5EF4-FFF2-40B4-BE49-F238E27FC236}">
                <a16:creationId xmlns:a16="http://schemas.microsoft.com/office/drawing/2014/main" id="{F2F5EABC-6F59-2149-A944-B2A6D7A4E33B}"/>
              </a:ext>
            </a:extLst>
          </p:cNvPr>
          <p:cNvSpPr>
            <a:spLocks noGrp="1"/>
          </p:cNvSpPr>
          <p:nvPr>
            <p:ph type="body" sz="quarter" idx="11"/>
          </p:nvPr>
        </p:nvSpPr>
        <p:spPr/>
        <p:txBody>
          <a:bodyPr/>
          <a:lstStyle/>
          <a:p>
            <a:r>
              <a:rPr dirty="0" err="1"/>
              <a:t>数据来源：生意参谋-竞店分析；分析维度</a:t>
            </a:r>
            <a:r>
              <a:rPr dirty="0"/>
              <a:t>：</a:t>
            </a:r>
            <a:r>
              <a:rPr lang="zh-CN" altLang="en-US" dirty="0"/>
              <a:t>胶囊咖啡</a:t>
            </a:r>
            <a:r>
              <a:rPr dirty="0" err="1"/>
              <a:t>类目流量</a:t>
            </a:r>
            <a:endParaRPr dirty="0"/>
          </a:p>
          <a:p>
            <a:r>
              <a:rPr dirty="0"/>
              <a:t>时间维度：2023.12</a:t>
            </a:r>
          </a:p>
        </p:txBody>
      </p:sp>
      <p:graphicFrame>
        <p:nvGraphicFramePr>
          <p:cNvPr id="9" name="表格 8">
            <a:extLst>
              <a:ext uri="{FF2B5EF4-FFF2-40B4-BE49-F238E27FC236}">
                <a16:creationId xmlns:a16="http://schemas.microsoft.com/office/drawing/2014/main" id="{ACD8CB41-C22A-4426-8658-DC955B85F461}"/>
              </a:ext>
            </a:extLst>
          </p:cNvPr>
          <p:cNvGraphicFramePr>
            <a:graphicFrameLocks noGrp="1"/>
          </p:cNvGraphicFramePr>
          <p:nvPr>
            <p:extLst>
              <p:ext uri="{D42A27DB-BD31-4B8C-83A1-F6EECF244321}">
                <p14:modId xmlns:p14="http://schemas.microsoft.com/office/powerpoint/2010/main" val="1775837423"/>
              </p:ext>
            </p:extLst>
          </p:nvPr>
        </p:nvGraphicFramePr>
        <p:xfrm>
          <a:off x="1060418" y="2189807"/>
          <a:ext cx="9856755" cy="3816000"/>
        </p:xfrm>
        <a:graphic>
          <a:graphicData uri="http://schemas.openxmlformats.org/drawingml/2006/table">
            <a:tbl>
              <a:tblPr>
                <a:tableStyleId>{5C22544A-7EE6-4342-B048-85BDC9FD1C3A}</a:tableStyleId>
              </a:tblPr>
              <a:tblGrid>
                <a:gridCol w="432000">
                  <a:extLst>
                    <a:ext uri="{9D8B030D-6E8A-4147-A177-3AD203B41FA5}">
                      <a16:colId xmlns:a16="http://schemas.microsoft.com/office/drawing/2014/main" val="182084779"/>
                    </a:ext>
                  </a:extLst>
                </a:gridCol>
                <a:gridCol w="628317">
                  <a:extLst>
                    <a:ext uri="{9D8B030D-6E8A-4147-A177-3AD203B41FA5}">
                      <a16:colId xmlns:a16="http://schemas.microsoft.com/office/drawing/2014/main" val="2181098332"/>
                    </a:ext>
                  </a:extLst>
                </a:gridCol>
                <a:gridCol w="628317">
                  <a:extLst>
                    <a:ext uri="{9D8B030D-6E8A-4147-A177-3AD203B41FA5}">
                      <a16:colId xmlns:a16="http://schemas.microsoft.com/office/drawing/2014/main" val="658576981"/>
                    </a:ext>
                  </a:extLst>
                </a:gridCol>
                <a:gridCol w="628317">
                  <a:extLst>
                    <a:ext uri="{9D8B030D-6E8A-4147-A177-3AD203B41FA5}">
                      <a16:colId xmlns:a16="http://schemas.microsoft.com/office/drawing/2014/main" val="2446056885"/>
                    </a:ext>
                  </a:extLst>
                </a:gridCol>
                <a:gridCol w="628317">
                  <a:extLst>
                    <a:ext uri="{9D8B030D-6E8A-4147-A177-3AD203B41FA5}">
                      <a16:colId xmlns:a16="http://schemas.microsoft.com/office/drawing/2014/main" val="1093466555"/>
                    </a:ext>
                  </a:extLst>
                </a:gridCol>
                <a:gridCol w="628317">
                  <a:extLst>
                    <a:ext uri="{9D8B030D-6E8A-4147-A177-3AD203B41FA5}">
                      <a16:colId xmlns:a16="http://schemas.microsoft.com/office/drawing/2014/main" val="1231695720"/>
                    </a:ext>
                  </a:extLst>
                </a:gridCol>
                <a:gridCol w="628317">
                  <a:extLst>
                    <a:ext uri="{9D8B030D-6E8A-4147-A177-3AD203B41FA5}">
                      <a16:colId xmlns:a16="http://schemas.microsoft.com/office/drawing/2014/main" val="297030706"/>
                    </a:ext>
                  </a:extLst>
                </a:gridCol>
                <a:gridCol w="628317">
                  <a:extLst>
                    <a:ext uri="{9D8B030D-6E8A-4147-A177-3AD203B41FA5}">
                      <a16:colId xmlns:a16="http://schemas.microsoft.com/office/drawing/2014/main" val="4042106344"/>
                    </a:ext>
                  </a:extLst>
                </a:gridCol>
                <a:gridCol w="628317">
                  <a:extLst>
                    <a:ext uri="{9D8B030D-6E8A-4147-A177-3AD203B41FA5}">
                      <a16:colId xmlns:a16="http://schemas.microsoft.com/office/drawing/2014/main" val="4085814422"/>
                    </a:ext>
                  </a:extLst>
                </a:gridCol>
                <a:gridCol w="628317">
                  <a:extLst>
                    <a:ext uri="{9D8B030D-6E8A-4147-A177-3AD203B41FA5}">
                      <a16:colId xmlns:a16="http://schemas.microsoft.com/office/drawing/2014/main" val="3776870727"/>
                    </a:ext>
                  </a:extLst>
                </a:gridCol>
                <a:gridCol w="628317">
                  <a:extLst>
                    <a:ext uri="{9D8B030D-6E8A-4147-A177-3AD203B41FA5}">
                      <a16:colId xmlns:a16="http://schemas.microsoft.com/office/drawing/2014/main" val="471241707"/>
                    </a:ext>
                  </a:extLst>
                </a:gridCol>
                <a:gridCol w="628317">
                  <a:extLst>
                    <a:ext uri="{9D8B030D-6E8A-4147-A177-3AD203B41FA5}">
                      <a16:colId xmlns:a16="http://schemas.microsoft.com/office/drawing/2014/main" val="370586857"/>
                    </a:ext>
                  </a:extLst>
                </a:gridCol>
                <a:gridCol w="628317">
                  <a:extLst>
                    <a:ext uri="{9D8B030D-6E8A-4147-A177-3AD203B41FA5}">
                      <a16:colId xmlns:a16="http://schemas.microsoft.com/office/drawing/2014/main" val="803131933"/>
                    </a:ext>
                  </a:extLst>
                </a:gridCol>
                <a:gridCol w="628317">
                  <a:extLst>
                    <a:ext uri="{9D8B030D-6E8A-4147-A177-3AD203B41FA5}">
                      <a16:colId xmlns:a16="http://schemas.microsoft.com/office/drawing/2014/main" val="3752784288"/>
                    </a:ext>
                  </a:extLst>
                </a:gridCol>
                <a:gridCol w="628317">
                  <a:extLst>
                    <a:ext uri="{9D8B030D-6E8A-4147-A177-3AD203B41FA5}">
                      <a16:colId xmlns:a16="http://schemas.microsoft.com/office/drawing/2014/main" val="1319759009"/>
                    </a:ext>
                  </a:extLst>
                </a:gridCol>
                <a:gridCol w="628317">
                  <a:extLst>
                    <a:ext uri="{9D8B030D-6E8A-4147-A177-3AD203B41FA5}">
                      <a16:colId xmlns:a16="http://schemas.microsoft.com/office/drawing/2014/main" val="1381215358"/>
                    </a:ext>
                  </a:extLst>
                </a:gridCol>
              </a:tblGrid>
              <a:tr h="396000">
                <a:tc gridSpan="16">
                  <a:txBody>
                    <a:bodyPr/>
                    <a:lstStyle/>
                    <a:p>
                      <a:pPr algn="ctr" fontAlgn="b"/>
                      <a:r>
                        <a:rPr lang="zh-CN" altLang="en-US" sz="1200" b="1" i="0" u="none" strike="noStrike" baseline="0" dirty="0">
                          <a:solidFill>
                            <a:srgbClr val="000000"/>
                          </a:solidFill>
                          <a:effectLst/>
                          <a:latin typeface="Microsoft YaHei UI" panose="020B0503020204020204" pitchFamily="34" charset="-122"/>
                          <a:ea typeface="微软雅黑" panose="020B0503020204020204" pitchFamily="34" charset="-122"/>
                        </a:rPr>
                        <a:t>各店铺胶囊咖啡类目效果广告配比变化趋势</a:t>
                      </a:r>
                      <a:endParaRPr lang="zh-CN" altLang="en-US" sz="1200" b="1" i="0" u="none" strike="noStrike" baseline="0" dirty="0">
                        <a:solidFill>
                          <a:srgbClr val="000000"/>
                        </a:solidFill>
                        <a:effectLst/>
                        <a:latin typeface="Microsoft YaHei UI" panose="020B0503020204020204" pitchFamily="34" charset="-122"/>
                        <a:ea typeface="+mn-ea"/>
                      </a:endParaRPr>
                    </a:p>
                  </a:txBody>
                  <a:tcPr marL="7620" marR="7620" marT="762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chemeClr val="accent4">
                        <a:lumMod val="40000"/>
                        <a:lumOff val="60000"/>
                      </a:schemeClr>
                    </a:solidFill>
                  </a:tcPr>
                </a:tc>
                <a:tc hMerge="1">
                  <a:txBody>
                    <a:bodyPr/>
                    <a:lstStyle/>
                    <a:p>
                      <a:pPr algn="ctr" fontAlgn="b"/>
                      <a:endParaRPr lang="zh-CN" altLang="en-US" sz="1100" b="1" i="0" u="none" strike="noStrike" dirty="0">
                        <a:solidFill>
                          <a:srgbClr val="000000"/>
                        </a:solidFill>
                        <a:effectLst/>
                        <a:latin typeface="+mn-ea"/>
                        <a:ea typeface="+mn-ea"/>
                      </a:endParaRPr>
                    </a:p>
                  </a:txBody>
                  <a:tcPr marL="7620" marR="7620" marT="7620" marB="0" anchor="ctr">
                    <a:lnL w="12700" cap="flat" cmpd="sng" algn="ctr">
                      <a:solidFill>
                        <a:schemeClr val="bg1">
                          <a:lumMod val="75000"/>
                        </a:schemeClr>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chemeClr val="accent4">
                        <a:lumMod val="20000"/>
                        <a:lumOff val="80000"/>
                      </a:schemeClr>
                    </a:solidFill>
                  </a:tcPr>
                </a:tc>
                <a:tc hMerge="1">
                  <a:txBody>
                    <a:bodyPr/>
                    <a:lstStyle/>
                    <a:p>
                      <a:endParaRPr lang="zh-CN" altLang="en-US"/>
                    </a:p>
                  </a:txBody>
                  <a:tcPr/>
                </a:tc>
                <a:tc hMerge="1">
                  <a:txBody>
                    <a:bodyPr/>
                    <a:lstStyle/>
                    <a:p>
                      <a:endParaRPr lang="zh-CN" altLang="en-US"/>
                    </a:p>
                  </a:txBody>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zh-CN" altLang="en-US" sz="1100" b="1" i="0" u="none" strike="noStrike" dirty="0">
                        <a:solidFill>
                          <a:srgbClr val="000000"/>
                        </a:solidFill>
                        <a:effectLst/>
                        <a:latin typeface="+mn-ea"/>
                        <a:ea typeface="+mn-ea"/>
                      </a:endParaRPr>
                    </a:p>
                  </a:txBody>
                  <a:tcPr marL="7620" marR="7620" marT="7620"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chemeClr val="accent4">
                        <a:lumMod val="20000"/>
                        <a:lumOff val="80000"/>
                      </a:schemeClr>
                    </a:solidFill>
                  </a:tcPr>
                </a:tc>
                <a:tc hMerge="1">
                  <a:txBody>
                    <a:bodyPr/>
                    <a:lstStyle/>
                    <a:p>
                      <a:endParaRPr lang="zh-CN" altLang="en-US"/>
                    </a:p>
                  </a:txBody>
                  <a:tcPr/>
                </a:tc>
                <a:tc hMerge="1">
                  <a:txBody>
                    <a:bodyPr/>
                    <a:lstStyle/>
                    <a:p>
                      <a:endParaRPr lang="zh-CN" altLang="en-US"/>
                    </a:p>
                  </a:txBody>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zh-CN" altLang="en-US" sz="1100" b="1" i="0" u="none" strike="noStrike" dirty="0">
                        <a:solidFill>
                          <a:srgbClr val="000000"/>
                        </a:solidFill>
                        <a:effectLst/>
                        <a:latin typeface="+mn-ea"/>
                        <a:ea typeface="+mn-ea"/>
                      </a:endParaRPr>
                    </a:p>
                  </a:txBody>
                  <a:tcPr marL="7620" marR="7620" marT="7620"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chemeClr val="accent4">
                        <a:lumMod val="20000"/>
                        <a:lumOff val="80000"/>
                      </a:schemeClr>
                    </a:solidFill>
                  </a:tcPr>
                </a:tc>
                <a:tc hMerge="1">
                  <a:txBody>
                    <a:bodyPr/>
                    <a:lstStyle/>
                    <a:p>
                      <a:endParaRPr lang="zh-CN" altLang="en-US"/>
                    </a:p>
                  </a:txBody>
                  <a:tcPr/>
                </a:tc>
                <a:tc hMerge="1">
                  <a:txBody>
                    <a:bodyPr/>
                    <a:lstStyle/>
                    <a:p>
                      <a:endParaRPr lang="zh-CN" altLang="en-US"/>
                    </a:p>
                  </a:txBody>
                  <a:tcPr/>
                </a:tc>
                <a:tc hMerge="1">
                  <a:txBody>
                    <a:bodyPr/>
                    <a:lstStyle/>
                    <a:p>
                      <a:pPr algn="ctr" fontAlgn="b"/>
                      <a:endParaRPr lang="zh-CN" altLang="en-US" sz="1100" b="1" i="0" u="none" strike="noStrike" dirty="0">
                        <a:solidFill>
                          <a:srgbClr val="000000"/>
                        </a:solidFill>
                        <a:effectLst/>
                        <a:latin typeface="+mn-ea"/>
                        <a:ea typeface="+mn-ea"/>
                      </a:endParaRPr>
                    </a:p>
                  </a:txBody>
                  <a:tcPr marL="7620" marR="7620" marT="7620"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chemeClr val="accent4">
                        <a:lumMod val="20000"/>
                        <a:lumOff val="80000"/>
                      </a:schemeClr>
                    </a:solidFill>
                  </a:tcPr>
                </a:tc>
                <a:tc hMerge="1">
                  <a:txBody>
                    <a:bodyPr/>
                    <a:lstStyle/>
                    <a:p>
                      <a:endParaRPr lang="zh-CN" altLang="en-US"/>
                    </a:p>
                  </a:txBody>
                  <a:tcPr/>
                </a:tc>
                <a:tc hMerge="1">
                  <a:txBody>
                    <a:bodyPr/>
                    <a:lstStyle/>
                    <a:p>
                      <a:endParaRPr lang="zh-CN" altLang="en-US"/>
                    </a:p>
                  </a:txBody>
                  <a:tcPr/>
                </a:tc>
                <a:tc hMerge="1">
                  <a:txBody>
                    <a:bodyPr/>
                    <a:lstStyle/>
                    <a:p>
                      <a:pPr algn="ctr" fontAlgn="b"/>
                      <a:endParaRPr lang="zh-CN" altLang="en-US" sz="1100" b="1" i="0" u="none" strike="noStrike" dirty="0">
                        <a:solidFill>
                          <a:srgbClr val="000000"/>
                        </a:solidFill>
                        <a:effectLst/>
                        <a:latin typeface="+mn-ea"/>
                        <a:ea typeface="+mn-ea"/>
                      </a:endParaRPr>
                    </a:p>
                  </a:txBody>
                  <a:tcPr marL="7620" marR="7620" marT="7620" marB="0" anchor="ctr">
                    <a:lnL w="12700" cap="flat" cmpd="sng" algn="ctr">
                      <a:solidFill>
                        <a:schemeClr val="tx2"/>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chemeClr val="accent4">
                        <a:lumMod val="20000"/>
                        <a:lumOff val="80000"/>
                      </a:schemeClr>
                    </a:solidFill>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9941219"/>
                  </a:ext>
                </a:extLst>
              </a:tr>
              <a:tr h="360000">
                <a:tc>
                  <a:txBody>
                    <a:bodyPr/>
                    <a:lstStyle/>
                    <a:p>
                      <a:pPr algn="ctr" fontAlgn="b"/>
                      <a:endParaRPr lang="zh-CN" altLang="en-US" sz="1200" b="1" i="0" u="none" strike="noStrike" baseline="0" dirty="0">
                        <a:solidFill>
                          <a:srgbClr val="000000"/>
                        </a:solidFill>
                        <a:effectLst/>
                        <a:latin typeface="Microsoft YaHei UI" panose="020B0503020204020204" pitchFamily="34" charset="-122"/>
                        <a:ea typeface="+mn-ea"/>
                      </a:endParaRPr>
                    </a:p>
                  </a:txBody>
                  <a:tcPr marL="7620" marR="7620" marT="762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chemeClr val="accent4">
                        <a:lumMod val="20000"/>
                        <a:lumOff val="80000"/>
                      </a:schemeClr>
                    </a:solidFill>
                  </a:tcPr>
                </a:tc>
                <a:tc gridSpan="3">
                  <a:txBody>
                    <a:bodyPr/>
                    <a:lstStyle/>
                    <a:p>
                      <a:pPr algn="ctr" fontAlgn="b"/>
                      <a:r>
                        <a:rPr lang="zh-CN" altLang="en-US" sz="1200" b="1" i="0" u="none" strike="noStrike" baseline="0" dirty="0">
                          <a:solidFill>
                            <a:srgbClr val="000000"/>
                          </a:solidFill>
                          <a:effectLst/>
                          <a:latin typeface="Microsoft YaHei UI" panose="020B0503020204020204" pitchFamily="34" charset="-122"/>
                          <a:ea typeface="+mn-ea"/>
                        </a:rPr>
                        <a:t>隅田川官旗</a:t>
                      </a:r>
                    </a:p>
                  </a:txBody>
                  <a:tcPr marL="7620" marR="7620" marT="7620" marB="0" anchor="ctr">
                    <a:lnL w="12700" cap="flat" cmpd="sng" algn="ctr">
                      <a:solidFill>
                        <a:schemeClr val="bg1">
                          <a:lumMod val="75000"/>
                        </a:schemeClr>
                      </a:solidFill>
                      <a:prstDash val="solid"/>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chemeClr val="accent4">
                        <a:lumMod val="20000"/>
                        <a:lumOff val="80000"/>
                      </a:schemeClr>
                    </a:solidFill>
                  </a:tcPr>
                </a:tc>
                <a:tc hMerge="1">
                  <a:txBody>
                    <a:bodyPr/>
                    <a:lstStyle/>
                    <a:p>
                      <a:endParaRPr lang="zh-CN" altLang="en-US"/>
                    </a:p>
                  </a:txBody>
                  <a:tcPr/>
                </a:tc>
                <a:tc hMerge="1">
                  <a:txBody>
                    <a:bodyPr/>
                    <a:lstStyle/>
                    <a:p>
                      <a:pPr algn="ctr" fontAlgn="b"/>
                      <a:endParaRPr lang="zh-CN" altLang="en-US" sz="1100" b="1"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ctr">
                    <a:lnL w="9525" cap="flat" cmpd="sng" algn="ctr">
                      <a:solidFill>
                        <a:schemeClr val="bg1">
                          <a:lumMod val="85000"/>
                        </a:schemeClr>
                      </a:solidFill>
                      <a:prstDash val="sysDash"/>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gridSpan="3">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zh-CN" altLang="en-US" sz="1200" b="1" u="none" strike="noStrike" baseline="0" dirty="0">
                          <a:effectLst/>
                          <a:latin typeface="Microsoft YaHei UI" panose="020B0503020204020204" pitchFamily="34" charset="-122"/>
                          <a:ea typeface="+mn-ea"/>
                        </a:rPr>
                        <a:t>多趣酷思官旗</a:t>
                      </a:r>
                      <a:endParaRPr lang="zh-CN" altLang="en-US" sz="1200" b="1" i="0" u="none" strike="noStrike" baseline="0" dirty="0">
                        <a:solidFill>
                          <a:srgbClr val="000000"/>
                        </a:solidFill>
                        <a:effectLst/>
                        <a:latin typeface="Microsoft YaHei UI" panose="020B0503020204020204" pitchFamily="34" charset="-122"/>
                        <a:ea typeface="+mn-ea"/>
                      </a:endParaRPr>
                    </a:p>
                  </a:txBody>
                  <a:tcPr marL="7620" marR="7620" marT="7620"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chemeClr val="accent4">
                        <a:lumMod val="20000"/>
                        <a:lumOff val="80000"/>
                      </a:schemeClr>
                    </a:solidFill>
                  </a:tcPr>
                </a:tc>
                <a:tc hMerge="1">
                  <a:txBody>
                    <a:bodyPr/>
                    <a:lstStyle/>
                    <a:p>
                      <a:endParaRPr lang="zh-CN" altLang="en-US"/>
                    </a:p>
                  </a:txBody>
                  <a:tcPr/>
                </a:tc>
                <a:tc hMerge="1">
                  <a:txBody>
                    <a:bodyPr/>
                    <a:lstStyle/>
                    <a:p>
                      <a:pPr algn="ctr" fontAlgn="b"/>
                      <a:endParaRPr lang="zh-CN" altLang="en-US" sz="1100" b="1"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ctr">
                    <a:lnL w="9525" cap="flat" cmpd="sng" algn="ctr">
                      <a:solidFill>
                        <a:schemeClr val="bg1">
                          <a:lumMod val="85000"/>
                        </a:schemeClr>
                      </a:solidFill>
                      <a:prstDash val="sysDash"/>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gridSpan="3">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altLang="zh-CN" sz="1200" b="1" u="none" strike="noStrike" baseline="0" dirty="0">
                          <a:effectLst/>
                          <a:latin typeface="Microsoft YaHei UI" panose="020B0503020204020204" pitchFamily="34" charset="-122"/>
                          <a:ea typeface="+mn-ea"/>
                        </a:rPr>
                        <a:t>Nespresso</a:t>
                      </a:r>
                      <a:r>
                        <a:rPr lang="zh-CN" altLang="en-US" sz="1200" b="1" u="none" strike="noStrike" baseline="0" dirty="0">
                          <a:effectLst/>
                          <a:latin typeface="Microsoft YaHei UI" panose="020B0503020204020204" pitchFamily="34" charset="-122"/>
                          <a:ea typeface="+mn-ea"/>
                        </a:rPr>
                        <a:t>官旗</a:t>
                      </a:r>
                      <a:endParaRPr lang="zh-CN" altLang="en-US" sz="1200" b="1" i="0" u="none" strike="noStrike" baseline="0" dirty="0">
                        <a:solidFill>
                          <a:srgbClr val="000000"/>
                        </a:solidFill>
                        <a:effectLst/>
                        <a:latin typeface="Microsoft YaHei UI" panose="020B0503020204020204" pitchFamily="34" charset="-122"/>
                        <a:ea typeface="+mn-ea"/>
                      </a:endParaRPr>
                    </a:p>
                  </a:txBody>
                  <a:tcPr marL="7620" marR="7620" marT="7620"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chemeClr val="accent4">
                        <a:lumMod val="20000"/>
                        <a:lumOff val="80000"/>
                      </a:schemeClr>
                    </a:solidFill>
                  </a:tcPr>
                </a:tc>
                <a:tc hMerge="1">
                  <a:txBody>
                    <a:bodyPr/>
                    <a:lstStyle/>
                    <a:p>
                      <a:endParaRPr lang="zh-CN" altLang="en-US"/>
                    </a:p>
                  </a:txBody>
                  <a:tcPr/>
                </a:tc>
                <a:tc hMerge="1">
                  <a:txBody>
                    <a:bodyPr/>
                    <a:lstStyle/>
                    <a:p>
                      <a:pPr algn="ctr" fontAlgn="b"/>
                      <a:endParaRPr lang="zh-CN" altLang="en-US" sz="1100" b="1"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ctr">
                    <a:lnL w="9525" cap="flat" cmpd="sng" algn="ctr">
                      <a:solidFill>
                        <a:schemeClr val="bg1">
                          <a:lumMod val="85000"/>
                        </a:schemeClr>
                      </a:solidFill>
                      <a:prstDash val="sysDash"/>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gridSpan="3">
                  <a:txBody>
                    <a:bodyPr/>
                    <a:lstStyle/>
                    <a:p>
                      <a:pPr algn="ctr" fontAlgn="b"/>
                      <a:r>
                        <a:rPr lang="en-US" altLang="zh-CN" sz="1200" b="1" i="0" u="none" strike="noStrike" baseline="0" dirty="0">
                          <a:solidFill>
                            <a:srgbClr val="000000"/>
                          </a:solidFill>
                          <a:effectLst/>
                          <a:latin typeface="Microsoft YaHei UI" panose="020B0503020204020204" pitchFamily="34" charset="-122"/>
                          <a:ea typeface="+mn-ea"/>
                        </a:rPr>
                        <a:t>Peet’s</a:t>
                      </a:r>
                      <a:r>
                        <a:rPr lang="zh-CN" altLang="en-US" sz="1200" b="1" u="none" strike="noStrike" baseline="0" dirty="0">
                          <a:effectLst/>
                          <a:latin typeface="Microsoft YaHei UI" panose="020B0503020204020204" pitchFamily="34" charset="-122"/>
                          <a:ea typeface="+mn-ea"/>
                        </a:rPr>
                        <a:t>官旗</a:t>
                      </a:r>
                      <a:endParaRPr lang="zh-CN" altLang="en-US" sz="1200" b="1" i="0" u="none" strike="noStrike" baseline="0" dirty="0">
                        <a:solidFill>
                          <a:srgbClr val="000000"/>
                        </a:solidFill>
                        <a:effectLst/>
                        <a:latin typeface="Microsoft YaHei UI" panose="020B0503020204020204" pitchFamily="34" charset="-122"/>
                        <a:ea typeface="+mn-ea"/>
                      </a:endParaRPr>
                    </a:p>
                  </a:txBody>
                  <a:tcPr marL="7620" marR="7620" marT="7620"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chemeClr val="accent4">
                        <a:lumMod val="20000"/>
                        <a:lumOff val="80000"/>
                      </a:schemeClr>
                    </a:solidFill>
                  </a:tcPr>
                </a:tc>
                <a:tc hMerge="1">
                  <a:txBody>
                    <a:bodyPr/>
                    <a:lstStyle/>
                    <a:p>
                      <a:endParaRPr lang="zh-CN" altLang="en-US"/>
                    </a:p>
                  </a:txBody>
                  <a:tcPr/>
                </a:tc>
                <a:tc hMerge="1">
                  <a:txBody>
                    <a:bodyPr/>
                    <a:lstStyle/>
                    <a:p>
                      <a:pPr algn="ctr" fontAlgn="b"/>
                      <a:endParaRPr lang="zh-CN" altLang="en-US" sz="1100" b="1"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ctr">
                    <a:lnL w="9525" cap="flat" cmpd="sng" algn="ctr">
                      <a:solidFill>
                        <a:schemeClr val="bg1">
                          <a:lumMod val="85000"/>
                        </a:schemeClr>
                      </a:solidFill>
                      <a:prstDash val="sysDash"/>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gridSpan="3">
                  <a:txBody>
                    <a:bodyPr/>
                    <a:lstStyle/>
                    <a:p>
                      <a:pPr algn="ctr" fontAlgn="b"/>
                      <a:r>
                        <a:rPr lang="zh-CN" altLang="en-US" sz="1200" b="1" u="none" strike="noStrike" baseline="0" dirty="0">
                          <a:effectLst/>
                          <a:latin typeface="Microsoft YaHei UI" panose="020B0503020204020204" pitchFamily="34" charset="-122"/>
                          <a:ea typeface="+mn-ea"/>
                        </a:rPr>
                        <a:t>星巴克家享</a:t>
                      </a:r>
                      <a:endParaRPr lang="zh-CN" altLang="en-US" sz="1200" b="1" i="0" u="none" strike="noStrike" baseline="0" dirty="0">
                        <a:solidFill>
                          <a:srgbClr val="000000"/>
                        </a:solidFill>
                        <a:effectLst/>
                        <a:latin typeface="Microsoft YaHei UI" panose="020B0503020204020204" pitchFamily="34" charset="-122"/>
                        <a:ea typeface="+mn-ea"/>
                      </a:endParaRPr>
                    </a:p>
                  </a:txBody>
                  <a:tcPr marL="7620" marR="7620" marT="7620" marB="0" anchor="ctr">
                    <a:lnL w="12700" cap="flat" cmpd="sng" algn="ctr">
                      <a:solidFill>
                        <a:schemeClr val="tx2"/>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chemeClr val="accent4">
                        <a:lumMod val="20000"/>
                        <a:lumOff val="80000"/>
                      </a:schemeClr>
                    </a:solidFill>
                  </a:tcPr>
                </a:tc>
                <a:tc hMerge="1">
                  <a:txBody>
                    <a:bodyPr/>
                    <a:lstStyle/>
                    <a:p>
                      <a:endParaRPr lang="zh-CN" altLang="en-US"/>
                    </a:p>
                  </a:txBody>
                  <a:tcPr/>
                </a:tc>
                <a:tc hMerge="1">
                  <a:txBody>
                    <a:bodyPr/>
                    <a:lstStyle/>
                    <a:p>
                      <a:pPr algn="ctr" fontAlgn="b"/>
                      <a:endParaRPr lang="zh-CN" altLang="en-US" sz="1100" b="1"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ctr">
                    <a:lnL w="9525" cap="flat" cmpd="sng" algn="ctr">
                      <a:solidFill>
                        <a:schemeClr val="bg1">
                          <a:lumMod val="85000"/>
                        </a:schemeClr>
                      </a:solidFill>
                      <a:prstDash val="sysDash"/>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extLst>
                  <a:ext uri="{0D108BD9-81ED-4DB2-BD59-A6C34878D82A}">
                    <a16:rowId xmlns:a16="http://schemas.microsoft.com/office/drawing/2014/main" val="1163443476"/>
                  </a:ext>
                </a:extLst>
              </a:tr>
              <a:tr h="360000">
                <a:tc>
                  <a:txBody>
                    <a:bodyPr/>
                    <a:lstStyle/>
                    <a:p>
                      <a:pPr algn="ctr" fontAlgn="b"/>
                      <a:r>
                        <a:rPr lang="zh-CN" altLang="en-US" sz="1200" b="1" i="0" u="none" strike="noStrike" baseline="0" dirty="0">
                          <a:solidFill>
                            <a:srgbClr val="000000"/>
                          </a:solidFill>
                          <a:effectLst/>
                          <a:latin typeface="Microsoft YaHei UI" panose="020B0503020204020204" pitchFamily="34" charset="-122"/>
                          <a:ea typeface="+mn-ea"/>
                        </a:rPr>
                        <a:t>时间</a:t>
                      </a:r>
                    </a:p>
                  </a:txBody>
                  <a:tcPr marL="7620" marR="7620" marT="762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chemeClr val="accent4">
                        <a:lumMod val="20000"/>
                        <a:lumOff val="80000"/>
                      </a:schemeClr>
                    </a:solidFill>
                  </a:tcPr>
                </a:tc>
                <a:tc>
                  <a:txBody>
                    <a:bodyPr/>
                    <a:lstStyle/>
                    <a:p>
                      <a:pPr algn="ctr" fontAlgn="b"/>
                      <a:r>
                        <a:rPr lang="zh-CN" altLang="en-US" sz="1200" b="0" i="0" u="none" strike="noStrike" baseline="0" dirty="0">
                          <a:solidFill>
                            <a:srgbClr val="000000"/>
                          </a:solidFill>
                          <a:effectLst/>
                          <a:latin typeface="Microsoft YaHei UI" panose="020B0503020204020204" pitchFamily="34" charset="-122"/>
                          <a:ea typeface="微软雅黑" panose="020B0503020204020204" pitchFamily="34" charset="-122"/>
                        </a:rPr>
                        <a:t>万相台</a:t>
                      </a:r>
                    </a:p>
                  </a:txBody>
                  <a:tcPr marL="7620" marR="7620" marT="7620" marB="0" anchor="ctr">
                    <a:lnL w="12700" cap="flat" cmpd="sng" algn="ctr">
                      <a:solidFill>
                        <a:schemeClr val="bg1">
                          <a:lumMod val="75000"/>
                        </a:schemeClr>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chemeClr val="accent4">
                        <a:lumMod val="20000"/>
                        <a:lumOff val="80000"/>
                      </a:schemeClr>
                    </a:solidFill>
                  </a:tcPr>
                </a:tc>
                <a:tc>
                  <a:txBody>
                    <a:bodyPr/>
                    <a:lstStyle/>
                    <a:p>
                      <a:pPr algn="ctr" fontAlgn="b"/>
                      <a:r>
                        <a:rPr lang="zh-CN" altLang="en-US" sz="1200" b="0" i="0" u="none" strike="noStrike" baseline="0" dirty="0">
                          <a:solidFill>
                            <a:srgbClr val="000000"/>
                          </a:solidFill>
                          <a:effectLst/>
                          <a:latin typeface="Microsoft YaHei UI" panose="020B0503020204020204" pitchFamily="34" charset="-122"/>
                          <a:ea typeface="微软雅黑" panose="020B0503020204020204" pitchFamily="34" charset="-122"/>
                        </a:rPr>
                        <a:t>直通车</a:t>
                      </a:r>
                    </a:p>
                  </a:txBody>
                  <a:tcPr marL="7620" marR="7620" marT="7620" marB="0" anchor="ctr">
                    <a:lnL w="9525" cap="flat" cmpd="sng" algn="ctr">
                      <a:solidFill>
                        <a:schemeClr val="bg1">
                          <a:lumMod val="85000"/>
                        </a:schemeClr>
                      </a:solidFill>
                      <a:prstDash val="sysDash"/>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chemeClr val="accent4">
                        <a:lumMod val="20000"/>
                        <a:lumOff val="80000"/>
                      </a:schemeClr>
                    </a:solidFill>
                  </a:tcPr>
                </a:tc>
                <a:tc>
                  <a:txBody>
                    <a:bodyPr/>
                    <a:lstStyle/>
                    <a:p>
                      <a:pPr algn="ctr" fontAlgn="b"/>
                      <a:r>
                        <a:rPr lang="zh-CN" altLang="en-US" sz="1200" b="0" i="0" u="none" strike="noStrike" baseline="0" dirty="0">
                          <a:solidFill>
                            <a:srgbClr val="000000"/>
                          </a:solidFill>
                          <a:effectLst/>
                          <a:latin typeface="Microsoft YaHei UI" panose="020B0503020204020204" pitchFamily="34" charset="-122"/>
                          <a:ea typeface="微软雅黑" panose="020B0503020204020204" pitchFamily="34" charset="-122"/>
                        </a:rPr>
                        <a:t>引力魔方</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chemeClr val="accent4">
                        <a:lumMod val="20000"/>
                        <a:lumOff val="80000"/>
                      </a:schemeClr>
                    </a:solidFill>
                  </a:tcPr>
                </a:tc>
                <a:tc>
                  <a:txBody>
                    <a:bodyPr/>
                    <a:lstStyle/>
                    <a:p>
                      <a:pPr algn="ctr" fontAlgn="b"/>
                      <a:r>
                        <a:rPr lang="zh-CN" altLang="en-US" sz="1200" b="0" i="0" u="none" strike="noStrike" baseline="0" dirty="0">
                          <a:solidFill>
                            <a:srgbClr val="000000"/>
                          </a:solidFill>
                          <a:effectLst/>
                          <a:latin typeface="Microsoft YaHei UI" panose="020B0503020204020204" pitchFamily="34" charset="-122"/>
                          <a:ea typeface="微软雅黑" panose="020B0503020204020204" pitchFamily="34" charset="-122"/>
                        </a:rPr>
                        <a:t>万相台</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chemeClr val="accent4">
                        <a:lumMod val="20000"/>
                        <a:lumOff val="80000"/>
                      </a:schemeClr>
                    </a:solidFill>
                  </a:tcPr>
                </a:tc>
                <a:tc>
                  <a:txBody>
                    <a:bodyPr/>
                    <a:lstStyle/>
                    <a:p>
                      <a:pPr algn="ctr" fontAlgn="b"/>
                      <a:r>
                        <a:rPr lang="zh-CN" altLang="en-US" sz="1200" b="0" i="0" u="none" strike="noStrike" baseline="0" dirty="0">
                          <a:solidFill>
                            <a:srgbClr val="000000"/>
                          </a:solidFill>
                          <a:effectLst/>
                          <a:latin typeface="Microsoft YaHei UI" panose="020B0503020204020204" pitchFamily="34" charset="-122"/>
                          <a:ea typeface="微软雅黑" panose="020B0503020204020204" pitchFamily="34" charset="-122"/>
                        </a:rPr>
                        <a:t>直通车</a:t>
                      </a:r>
                    </a:p>
                  </a:txBody>
                  <a:tcPr marL="7620" marR="7620" marT="7620" marB="0" anchor="ctr">
                    <a:lnL w="9525" cap="flat" cmpd="sng" algn="ctr">
                      <a:solidFill>
                        <a:schemeClr val="bg1">
                          <a:lumMod val="85000"/>
                        </a:schemeClr>
                      </a:solidFill>
                      <a:prstDash val="sysDash"/>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chemeClr val="accent4">
                        <a:lumMod val="20000"/>
                        <a:lumOff val="80000"/>
                      </a:schemeClr>
                    </a:solidFill>
                  </a:tcPr>
                </a:tc>
                <a:tc>
                  <a:txBody>
                    <a:bodyPr/>
                    <a:lstStyle/>
                    <a:p>
                      <a:pPr algn="ctr" fontAlgn="b"/>
                      <a:r>
                        <a:rPr lang="zh-CN" altLang="en-US" sz="1200" b="0" i="0" u="none" strike="noStrike" baseline="0" dirty="0">
                          <a:solidFill>
                            <a:srgbClr val="000000"/>
                          </a:solidFill>
                          <a:effectLst/>
                          <a:latin typeface="Microsoft YaHei UI" panose="020B0503020204020204" pitchFamily="34" charset="-122"/>
                          <a:ea typeface="微软雅黑" panose="020B0503020204020204" pitchFamily="34" charset="-122"/>
                        </a:rPr>
                        <a:t>引力魔方</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chemeClr val="accent4">
                        <a:lumMod val="20000"/>
                        <a:lumOff val="80000"/>
                      </a:schemeClr>
                    </a:solidFill>
                  </a:tcPr>
                </a:tc>
                <a:tc>
                  <a:txBody>
                    <a:bodyPr/>
                    <a:lstStyle/>
                    <a:p>
                      <a:pPr algn="ctr" fontAlgn="b"/>
                      <a:r>
                        <a:rPr lang="zh-CN" altLang="en-US" sz="1200" b="0" i="0" u="none" strike="noStrike" baseline="0" dirty="0">
                          <a:solidFill>
                            <a:srgbClr val="000000"/>
                          </a:solidFill>
                          <a:effectLst/>
                          <a:latin typeface="Microsoft YaHei UI" panose="020B0503020204020204" pitchFamily="34" charset="-122"/>
                          <a:ea typeface="微软雅黑" panose="020B0503020204020204" pitchFamily="34" charset="-122"/>
                        </a:rPr>
                        <a:t>万相台</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chemeClr val="accent4">
                        <a:lumMod val="20000"/>
                        <a:lumOff val="80000"/>
                      </a:schemeClr>
                    </a:solidFill>
                  </a:tcPr>
                </a:tc>
                <a:tc>
                  <a:txBody>
                    <a:bodyPr/>
                    <a:lstStyle/>
                    <a:p>
                      <a:pPr algn="ctr" fontAlgn="b"/>
                      <a:r>
                        <a:rPr lang="zh-CN" altLang="en-US" sz="1200" b="0" i="0" u="none" strike="noStrike" baseline="0" dirty="0">
                          <a:solidFill>
                            <a:srgbClr val="000000"/>
                          </a:solidFill>
                          <a:effectLst/>
                          <a:latin typeface="Microsoft YaHei UI" panose="020B0503020204020204" pitchFamily="34" charset="-122"/>
                          <a:ea typeface="微软雅黑" panose="020B0503020204020204" pitchFamily="34" charset="-122"/>
                        </a:rPr>
                        <a:t>直通车</a:t>
                      </a:r>
                    </a:p>
                  </a:txBody>
                  <a:tcPr marL="7620" marR="7620" marT="7620" marB="0" anchor="ctr">
                    <a:lnL w="9525" cap="flat" cmpd="sng" algn="ctr">
                      <a:solidFill>
                        <a:schemeClr val="bg1">
                          <a:lumMod val="85000"/>
                        </a:schemeClr>
                      </a:solidFill>
                      <a:prstDash val="sysDash"/>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chemeClr val="accent4">
                        <a:lumMod val="20000"/>
                        <a:lumOff val="80000"/>
                      </a:schemeClr>
                    </a:solidFill>
                  </a:tcPr>
                </a:tc>
                <a:tc>
                  <a:txBody>
                    <a:bodyPr/>
                    <a:lstStyle/>
                    <a:p>
                      <a:pPr algn="ctr" fontAlgn="b"/>
                      <a:r>
                        <a:rPr lang="zh-CN" altLang="en-US" sz="1200" b="0" i="0" u="none" strike="noStrike" baseline="0" dirty="0">
                          <a:solidFill>
                            <a:srgbClr val="000000"/>
                          </a:solidFill>
                          <a:effectLst/>
                          <a:latin typeface="Microsoft YaHei UI" panose="020B0503020204020204" pitchFamily="34" charset="-122"/>
                          <a:ea typeface="微软雅黑" panose="020B0503020204020204" pitchFamily="34" charset="-122"/>
                        </a:rPr>
                        <a:t>引力魔方</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chemeClr val="accent4">
                        <a:lumMod val="20000"/>
                        <a:lumOff val="80000"/>
                      </a:schemeClr>
                    </a:solidFill>
                  </a:tcPr>
                </a:tc>
                <a:tc>
                  <a:txBody>
                    <a:bodyPr/>
                    <a:lstStyle/>
                    <a:p>
                      <a:pPr algn="ctr" fontAlgn="b"/>
                      <a:r>
                        <a:rPr lang="zh-CN" altLang="en-US" sz="1200" b="0" i="0" u="none" strike="noStrike" baseline="0" dirty="0">
                          <a:solidFill>
                            <a:srgbClr val="000000"/>
                          </a:solidFill>
                          <a:effectLst/>
                          <a:latin typeface="Microsoft YaHei UI" panose="020B0503020204020204" pitchFamily="34" charset="-122"/>
                          <a:ea typeface="微软雅黑" panose="020B0503020204020204" pitchFamily="34" charset="-122"/>
                        </a:rPr>
                        <a:t>万相台</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chemeClr val="accent4">
                        <a:lumMod val="20000"/>
                        <a:lumOff val="80000"/>
                      </a:schemeClr>
                    </a:solidFill>
                  </a:tcPr>
                </a:tc>
                <a:tc>
                  <a:txBody>
                    <a:bodyPr/>
                    <a:lstStyle/>
                    <a:p>
                      <a:pPr algn="ctr" fontAlgn="b"/>
                      <a:r>
                        <a:rPr lang="zh-CN" altLang="en-US" sz="1200" b="0" i="0" u="none" strike="noStrike" baseline="0" dirty="0">
                          <a:solidFill>
                            <a:srgbClr val="000000"/>
                          </a:solidFill>
                          <a:effectLst/>
                          <a:latin typeface="Microsoft YaHei UI" panose="020B0503020204020204" pitchFamily="34" charset="-122"/>
                          <a:ea typeface="微软雅黑" panose="020B0503020204020204" pitchFamily="34" charset="-122"/>
                        </a:rPr>
                        <a:t>直通车</a:t>
                      </a:r>
                    </a:p>
                  </a:txBody>
                  <a:tcPr marL="7620" marR="7620" marT="7620" marB="0" anchor="ctr">
                    <a:lnL w="9525" cap="flat" cmpd="sng" algn="ctr">
                      <a:solidFill>
                        <a:schemeClr val="bg1">
                          <a:lumMod val="85000"/>
                        </a:schemeClr>
                      </a:solidFill>
                      <a:prstDash val="sysDash"/>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chemeClr val="accent4">
                        <a:lumMod val="20000"/>
                        <a:lumOff val="80000"/>
                      </a:schemeClr>
                    </a:solidFill>
                  </a:tcPr>
                </a:tc>
                <a:tc>
                  <a:txBody>
                    <a:bodyPr/>
                    <a:lstStyle/>
                    <a:p>
                      <a:pPr algn="ctr" fontAlgn="b"/>
                      <a:r>
                        <a:rPr lang="zh-CN" altLang="en-US" sz="1200" b="0" i="0" u="none" strike="noStrike" baseline="0" dirty="0">
                          <a:solidFill>
                            <a:srgbClr val="000000"/>
                          </a:solidFill>
                          <a:effectLst/>
                          <a:latin typeface="Microsoft YaHei UI" panose="020B0503020204020204" pitchFamily="34" charset="-122"/>
                          <a:ea typeface="微软雅黑" panose="020B0503020204020204" pitchFamily="34" charset="-122"/>
                        </a:rPr>
                        <a:t>引力魔方</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chemeClr val="accent4">
                        <a:lumMod val="20000"/>
                        <a:lumOff val="80000"/>
                      </a:schemeClr>
                    </a:solidFill>
                  </a:tcPr>
                </a:tc>
                <a:tc>
                  <a:txBody>
                    <a:bodyPr/>
                    <a:lstStyle/>
                    <a:p>
                      <a:pPr algn="ctr" fontAlgn="b"/>
                      <a:r>
                        <a:rPr lang="zh-CN" altLang="en-US" sz="1200" b="0" i="0" u="none" strike="noStrike" baseline="0" dirty="0">
                          <a:solidFill>
                            <a:srgbClr val="000000"/>
                          </a:solidFill>
                          <a:effectLst/>
                          <a:latin typeface="Microsoft YaHei UI" panose="020B0503020204020204" pitchFamily="34" charset="-122"/>
                          <a:ea typeface="微软雅黑" panose="020B0503020204020204" pitchFamily="34" charset="-122"/>
                        </a:rPr>
                        <a:t>万相台</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chemeClr val="accent4">
                        <a:lumMod val="20000"/>
                        <a:lumOff val="80000"/>
                      </a:schemeClr>
                    </a:solidFill>
                  </a:tcPr>
                </a:tc>
                <a:tc>
                  <a:txBody>
                    <a:bodyPr/>
                    <a:lstStyle/>
                    <a:p>
                      <a:pPr algn="ctr" fontAlgn="b"/>
                      <a:r>
                        <a:rPr lang="zh-CN" altLang="en-US" sz="1200" b="0" i="0" u="none" strike="noStrike" baseline="0" dirty="0">
                          <a:solidFill>
                            <a:srgbClr val="000000"/>
                          </a:solidFill>
                          <a:effectLst/>
                          <a:latin typeface="Microsoft YaHei UI" panose="020B0503020204020204" pitchFamily="34" charset="-122"/>
                          <a:ea typeface="微软雅黑" panose="020B0503020204020204" pitchFamily="34" charset="-122"/>
                        </a:rPr>
                        <a:t>直通车</a:t>
                      </a:r>
                    </a:p>
                  </a:txBody>
                  <a:tcPr marL="7620" marR="7620" marT="7620" marB="0" anchor="ctr">
                    <a:lnL w="9525" cap="flat" cmpd="sng" algn="ctr">
                      <a:solidFill>
                        <a:schemeClr val="bg1">
                          <a:lumMod val="85000"/>
                        </a:schemeClr>
                      </a:solidFill>
                      <a:prstDash val="sysDash"/>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chemeClr val="accent4">
                        <a:lumMod val="20000"/>
                        <a:lumOff val="80000"/>
                      </a:schemeClr>
                    </a:solidFill>
                  </a:tcPr>
                </a:tc>
                <a:tc>
                  <a:txBody>
                    <a:bodyPr/>
                    <a:lstStyle/>
                    <a:p>
                      <a:pPr algn="ctr" fontAlgn="b"/>
                      <a:r>
                        <a:rPr lang="zh-CN" altLang="en-US" sz="1200" b="0" i="0" u="none" strike="noStrike" baseline="0" dirty="0">
                          <a:solidFill>
                            <a:srgbClr val="000000"/>
                          </a:solidFill>
                          <a:effectLst/>
                          <a:latin typeface="Microsoft YaHei UI" panose="020B0503020204020204" pitchFamily="34" charset="-122"/>
                          <a:ea typeface="微软雅黑" panose="020B0503020204020204" pitchFamily="34" charset="-122"/>
                        </a:rPr>
                        <a:t>引力魔方</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bg1">
                          <a:lumMod val="75000"/>
                        </a:schemeClr>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232673045"/>
                  </a:ext>
                </a:extLst>
              </a:tr>
              <a:tr h="540000">
                <a:tc>
                  <a:txBody>
                    <a:bodyPr/>
                    <a:lstStyle/>
                    <a:p>
                      <a:pPr algn="ctr" fontAlgn="ctr"/>
                      <a:r>
                        <a:rPr lang="en-US" altLang="zh-CN" sz="1200" b="0" i="0" u="none" strike="noStrike" kern="1200" baseline="0" dirty="0">
                          <a:solidFill>
                            <a:srgbClr val="000000"/>
                          </a:solidFill>
                          <a:effectLst/>
                          <a:latin typeface="Microsoft YaHei UI" panose="020B0503020204020204" pitchFamily="34" charset="-122"/>
                          <a:ea typeface="微软雅黑" panose="020B0503020204020204" pitchFamily="34" charset="-122"/>
                          <a:cs typeface="+mn-cs"/>
                        </a:rPr>
                        <a:t>H1</a:t>
                      </a:r>
                    </a:p>
                  </a:txBody>
                  <a:tcPr marL="0" marR="0"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chemeClr val="accent4">
                        <a:lumMod val="20000"/>
                        <a:lumOff val="80000"/>
                      </a:schemeClr>
                    </a:solidFill>
                  </a:tcPr>
                </a:tc>
                <a:tc>
                  <a:txBody>
                    <a:bodyPr/>
                    <a:lstStyle/>
                    <a:p>
                      <a:pPr algn="ctr" fontAlgn="b"/>
                      <a:r>
                        <a:rPr lang="en-US" altLang="zh-CN" sz="1200" b="0" i="0" u="none" strike="noStrike" baseline="0" dirty="0">
                          <a:solidFill>
                            <a:srgbClr val="000000"/>
                          </a:solidFill>
                          <a:effectLst/>
                          <a:latin typeface="Microsoft YaHei UI" panose="020B0503020204020204" pitchFamily="34" charset="-122"/>
                          <a:ea typeface="微软雅黑" panose="020B0503020204020204" pitchFamily="34" charset="-122"/>
                        </a:rPr>
                        <a:t>-</a:t>
                      </a:r>
                    </a:p>
                  </a:txBody>
                  <a:tcPr marL="0" marR="0" marT="0" marB="0" anchor="ctr">
                    <a:lnL w="12700" cap="flat" cmpd="sng" algn="ctr">
                      <a:solidFill>
                        <a:schemeClr val="bg1">
                          <a:lumMod val="75000"/>
                        </a:schemeClr>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chemeClr val="bg1"/>
                    </a:solidFill>
                  </a:tcPr>
                </a:tc>
                <a:tc>
                  <a:txBody>
                    <a:bodyPr/>
                    <a:lstStyle/>
                    <a:p>
                      <a:pPr algn="ctr" fontAlgn="b"/>
                      <a:r>
                        <a:rPr lang="en-US" altLang="zh-CN" sz="1200" b="0" i="0" u="none" strike="noStrike" baseline="0">
                          <a:solidFill>
                            <a:srgbClr val="000000"/>
                          </a:solidFill>
                          <a:effectLst/>
                          <a:latin typeface="Microsoft YaHei UI" panose="020B0503020204020204" pitchFamily="34" charset="-122"/>
                          <a:ea typeface="微软雅黑" panose="020B0503020204020204" pitchFamily="34" charset="-122"/>
                        </a:rPr>
                        <a:t>-</a:t>
                      </a:r>
                    </a:p>
                  </a:txBody>
                  <a:tcPr marL="0" marR="0" marT="0" marB="0" anchor="ctr">
                    <a:lnL w="9525" cap="flat" cmpd="sng" algn="ctr">
                      <a:solidFill>
                        <a:schemeClr val="bg1">
                          <a:lumMod val="85000"/>
                        </a:schemeClr>
                      </a:solidFill>
                      <a:prstDash val="sysDash"/>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chemeClr val="bg1"/>
                    </a:solidFill>
                  </a:tcPr>
                </a:tc>
                <a:tc>
                  <a:txBody>
                    <a:bodyPr/>
                    <a:lstStyle/>
                    <a:p>
                      <a:pPr algn="ctr" fontAlgn="b"/>
                      <a:r>
                        <a:rPr lang="en-US" altLang="zh-CN" sz="1200" b="0" i="0" u="none" strike="noStrike" baseline="0" dirty="0">
                          <a:solidFill>
                            <a:srgbClr val="000000"/>
                          </a:solidFill>
                          <a:effectLst/>
                          <a:latin typeface="Microsoft YaHei UI" panose="020B0503020204020204" pitchFamily="34" charset="-122"/>
                          <a:ea typeface="微软雅黑" panose="020B0503020204020204" pitchFamily="34" charset="-122"/>
                        </a:rPr>
                        <a:t>-</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chemeClr val="bg1"/>
                    </a:solidFill>
                  </a:tcPr>
                </a:tc>
                <a:tc>
                  <a:txBody>
                    <a:bodyPr/>
                    <a:lstStyle/>
                    <a:p>
                      <a:pPr algn="ctr" fontAlgn="b"/>
                      <a:r>
                        <a:rPr lang="en-US" altLang="zh-CN" sz="1200" b="0" i="0" u="none" strike="noStrike" baseline="0" dirty="0">
                          <a:solidFill>
                            <a:srgbClr val="000000"/>
                          </a:solidFill>
                          <a:effectLst/>
                          <a:latin typeface="Microsoft YaHei UI" panose="020B0503020204020204" pitchFamily="34" charset="-122"/>
                          <a:ea typeface="微软雅黑" panose="020B0503020204020204" pitchFamily="34" charset="-122"/>
                        </a:rPr>
                        <a:t>25%</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chemeClr val="bg1"/>
                    </a:solidFill>
                  </a:tcPr>
                </a:tc>
                <a:tc>
                  <a:txBody>
                    <a:bodyPr/>
                    <a:lstStyle/>
                    <a:p>
                      <a:pPr marL="0" algn="ctr" defTabSz="914400" rtl="0" eaLnBrk="1" fontAlgn="b" latinLnBrk="0" hangingPunct="1"/>
                      <a:r>
                        <a:rPr lang="en-US" altLang="zh-CN" sz="1200" b="1" i="0" u="none" strike="noStrike" kern="1200" baseline="0" dirty="0">
                          <a:solidFill>
                            <a:schemeClr val="accent6"/>
                          </a:solidFill>
                          <a:effectLst/>
                          <a:latin typeface="Microsoft YaHei UI" panose="020B0503020204020204" pitchFamily="34" charset="-122"/>
                          <a:ea typeface="微软雅黑" panose="020B0503020204020204" pitchFamily="34" charset="-122"/>
                          <a:cs typeface="+mn-cs"/>
                        </a:rPr>
                        <a:t>34%</a:t>
                      </a:r>
                    </a:p>
                  </a:txBody>
                  <a:tcPr marL="0" marR="0" marT="0" marB="0" anchor="ctr">
                    <a:lnL w="9525" cap="flat" cmpd="sng" algn="ctr">
                      <a:solidFill>
                        <a:schemeClr val="bg1">
                          <a:lumMod val="85000"/>
                        </a:schemeClr>
                      </a:solidFill>
                      <a:prstDash val="sysDash"/>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chemeClr val="bg1"/>
                    </a:solidFill>
                  </a:tcPr>
                </a:tc>
                <a:tc>
                  <a:txBody>
                    <a:bodyPr/>
                    <a:lstStyle/>
                    <a:p>
                      <a:pPr marL="0" algn="ctr" defTabSz="914400" rtl="0" eaLnBrk="1" fontAlgn="b" latinLnBrk="0" hangingPunct="1"/>
                      <a:r>
                        <a:rPr lang="en-US" altLang="zh-CN" sz="1200" b="1" i="0" u="none" strike="noStrike" kern="1200" baseline="0" dirty="0">
                          <a:solidFill>
                            <a:schemeClr val="accent3"/>
                          </a:solidFill>
                          <a:effectLst/>
                          <a:latin typeface="Microsoft YaHei UI" panose="020B0503020204020204" pitchFamily="34" charset="-122"/>
                          <a:ea typeface="微软雅黑" panose="020B0503020204020204" pitchFamily="34" charset="-122"/>
                          <a:cs typeface="+mn-cs"/>
                        </a:rPr>
                        <a:t>53%</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chemeClr val="bg1"/>
                    </a:solidFill>
                  </a:tcPr>
                </a:tc>
                <a:tc>
                  <a:txBody>
                    <a:bodyPr/>
                    <a:lstStyle/>
                    <a:p>
                      <a:pPr algn="ctr" fontAlgn="b"/>
                      <a:r>
                        <a:rPr lang="en-US" altLang="zh-CN" sz="1200" b="0" i="0" u="none" strike="noStrike" baseline="0" dirty="0">
                          <a:solidFill>
                            <a:srgbClr val="000000"/>
                          </a:solidFill>
                          <a:effectLst/>
                          <a:latin typeface="Microsoft YaHei UI" panose="020B0503020204020204" pitchFamily="34" charset="-122"/>
                          <a:ea typeface="微软雅黑" panose="020B0503020204020204" pitchFamily="34" charset="-122"/>
                        </a:rPr>
                        <a:t>54%</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chemeClr val="bg1"/>
                    </a:solidFill>
                  </a:tcPr>
                </a:tc>
                <a:tc>
                  <a:txBody>
                    <a:bodyPr/>
                    <a:lstStyle/>
                    <a:p>
                      <a:pPr algn="ctr" fontAlgn="b"/>
                      <a:r>
                        <a:rPr lang="en-US" altLang="zh-CN" sz="1200" b="1" i="0" u="none" strike="noStrike" baseline="0" dirty="0">
                          <a:solidFill>
                            <a:schemeClr val="accent3"/>
                          </a:solidFill>
                          <a:effectLst/>
                          <a:latin typeface="Microsoft YaHei UI" panose="020B0503020204020204" pitchFamily="34" charset="-122"/>
                          <a:ea typeface="微软雅黑" panose="020B0503020204020204" pitchFamily="34" charset="-122"/>
                        </a:rPr>
                        <a:t>21%</a:t>
                      </a:r>
                    </a:p>
                  </a:txBody>
                  <a:tcPr marL="0" marR="0" marT="0" marB="0" anchor="ctr">
                    <a:lnL w="9525" cap="flat" cmpd="sng" algn="ctr">
                      <a:solidFill>
                        <a:schemeClr val="bg1">
                          <a:lumMod val="85000"/>
                        </a:schemeClr>
                      </a:solidFill>
                      <a:prstDash val="sysDash"/>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chemeClr val="bg1"/>
                    </a:solidFill>
                  </a:tcPr>
                </a:tc>
                <a:tc>
                  <a:txBody>
                    <a:bodyPr/>
                    <a:lstStyle/>
                    <a:p>
                      <a:pPr algn="ctr" fontAlgn="b"/>
                      <a:r>
                        <a:rPr lang="en-US" altLang="zh-CN" sz="1200" b="1" i="0" u="none" strike="noStrike" baseline="0" dirty="0">
                          <a:solidFill>
                            <a:schemeClr val="accent6"/>
                          </a:solidFill>
                          <a:effectLst/>
                          <a:latin typeface="Microsoft YaHei UI" panose="020B0503020204020204" pitchFamily="34" charset="-122"/>
                          <a:ea typeface="微软雅黑" panose="020B0503020204020204" pitchFamily="34" charset="-122"/>
                        </a:rPr>
                        <a:t>35%</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chemeClr val="bg1"/>
                    </a:solidFill>
                  </a:tcPr>
                </a:tc>
                <a:tc>
                  <a:txBody>
                    <a:bodyPr/>
                    <a:lstStyle/>
                    <a:p>
                      <a:pPr algn="ctr" fontAlgn="b"/>
                      <a:r>
                        <a:rPr lang="en-US" altLang="zh-CN" sz="1200" b="0" i="0" u="none" strike="noStrike" baseline="0" dirty="0">
                          <a:solidFill>
                            <a:srgbClr val="000000"/>
                          </a:solidFill>
                          <a:effectLst/>
                          <a:latin typeface="Microsoft YaHei UI" panose="020B0503020204020204" pitchFamily="34" charset="-122"/>
                          <a:ea typeface="微软雅黑" panose="020B0503020204020204" pitchFamily="34" charset="-122"/>
                        </a:rPr>
                        <a:t>32%</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chemeClr val="bg1"/>
                    </a:solidFill>
                  </a:tcPr>
                </a:tc>
                <a:tc>
                  <a:txBody>
                    <a:bodyPr/>
                    <a:lstStyle/>
                    <a:p>
                      <a:pPr algn="ctr" fontAlgn="b"/>
                      <a:r>
                        <a:rPr lang="en-US" altLang="zh-CN" sz="1200" b="1" i="0" u="none" strike="noStrike" baseline="0" dirty="0">
                          <a:solidFill>
                            <a:schemeClr val="accent6"/>
                          </a:solidFill>
                          <a:effectLst/>
                          <a:latin typeface="Microsoft YaHei UI" panose="020B0503020204020204" pitchFamily="34" charset="-122"/>
                          <a:ea typeface="微软雅黑" panose="020B0503020204020204" pitchFamily="34" charset="-122"/>
                        </a:rPr>
                        <a:t>26%</a:t>
                      </a:r>
                    </a:p>
                  </a:txBody>
                  <a:tcPr marL="0" marR="0" marT="0" marB="0" anchor="ctr">
                    <a:lnL w="9525" cap="flat" cmpd="sng" algn="ctr">
                      <a:solidFill>
                        <a:schemeClr val="bg1">
                          <a:lumMod val="85000"/>
                        </a:schemeClr>
                      </a:solidFill>
                      <a:prstDash val="sysDash"/>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chemeClr val="bg1"/>
                    </a:solidFill>
                  </a:tcPr>
                </a:tc>
                <a:tc>
                  <a:txBody>
                    <a:bodyPr/>
                    <a:lstStyle/>
                    <a:p>
                      <a:pPr marL="0" algn="ctr" defTabSz="914400" rtl="0" eaLnBrk="1" fontAlgn="b" latinLnBrk="0" hangingPunct="1"/>
                      <a:r>
                        <a:rPr lang="en-US" altLang="zh-CN" sz="1200" b="1" i="0" u="none" strike="noStrike" kern="1200" baseline="0" dirty="0">
                          <a:solidFill>
                            <a:schemeClr val="accent3"/>
                          </a:solidFill>
                          <a:effectLst/>
                          <a:latin typeface="Microsoft YaHei UI" panose="020B0503020204020204" pitchFamily="34" charset="-122"/>
                          <a:ea typeface="微软雅黑" panose="020B0503020204020204" pitchFamily="34" charset="-122"/>
                          <a:cs typeface="+mn-cs"/>
                        </a:rPr>
                        <a:t>52%</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chemeClr val="bg1"/>
                    </a:solidFill>
                  </a:tcPr>
                </a:tc>
                <a:tc>
                  <a:txBody>
                    <a:bodyPr/>
                    <a:lstStyle/>
                    <a:p>
                      <a:pPr algn="ctr" fontAlgn="b"/>
                      <a:r>
                        <a:rPr lang="en-US" altLang="zh-CN" sz="1200" b="0" i="0" u="none" strike="noStrike" baseline="0">
                          <a:solidFill>
                            <a:srgbClr val="000000"/>
                          </a:solidFill>
                          <a:effectLst/>
                          <a:latin typeface="Microsoft YaHei UI" panose="020B0503020204020204" pitchFamily="34" charset="-122"/>
                          <a:ea typeface="微软雅黑" panose="020B0503020204020204" pitchFamily="34" charset="-122"/>
                        </a:rPr>
                        <a:t>28%</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chemeClr val="bg1"/>
                    </a:solidFill>
                  </a:tcPr>
                </a:tc>
                <a:tc>
                  <a:txBody>
                    <a:bodyPr/>
                    <a:lstStyle/>
                    <a:p>
                      <a:pPr algn="ctr" fontAlgn="b"/>
                      <a:r>
                        <a:rPr lang="en-US" altLang="zh-CN" sz="1200" b="0" i="0" u="none" strike="noStrike" baseline="0">
                          <a:solidFill>
                            <a:srgbClr val="000000"/>
                          </a:solidFill>
                          <a:effectLst/>
                          <a:latin typeface="Microsoft YaHei UI" panose="020B0503020204020204" pitchFamily="34" charset="-122"/>
                          <a:ea typeface="微软雅黑" panose="020B0503020204020204" pitchFamily="34" charset="-122"/>
                        </a:rPr>
                        <a:t>40%</a:t>
                      </a:r>
                    </a:p>
                  </a:txBody>
                  <a:tcPr marL="0" marR="0" marT="0" marB="0" anchor="ctr">
                    <a:lnL w="9525" cap="flat" cmpd="sng" algn="ctr">
                      <a:solidFill>
                        <a:schemeClr val="bg1">
                          <a:lumMod val="85000"/>
                        </a:schemeClr>
                      </a:solidFill>
                      <a:prstDash val="sysDash"/>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chemeClr val="bg1"/>
                    </a:solidFill>
                  </a:tcPr>
                </a:tc>
                <a:tc>
                  <a:txBody>
                    <a:bodyPr/>
                    <a:lstStyle/>
                    <a:p>
                      <a:pPr algn="ctr" fontAlgn="b"/>
                      <a:r>
                        <a:rPr lang="en-US" altLang="zh-CN" sz="1200" b="1" i="0" u="none" strike="noStrike" baseline="0" dirty="0">
                          <a:solidFill>
                            <a:schemeClr val="accent3"/>
                          </a:solidFill>
                          <a:effectLst/>
                          <a:latin typeface="Microsoft YaHei UI" panose="020B0503020204020204" pitchFamily="34" charset="-122"/>
                          <a:ea typeface="微软雅黑" panose="020B0503020204020204" pitchFamily="34" charset="-122"/>
                        </a:rPr>
                        <a:t>41%</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bg1">
                          <a:lumMod val="75000"/>
                        </a:schemeClr>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chemeClr val="bg1"/>
                    </a:solidFill>
                  </a:tcPr>
                </a:tc>
                <a:extLst>
                  <a:ext uri="{0D108BD9-81ED-4DB2-BD59-A6C34878D82A}">
                    <a16:rowId xmlns:a16="http://schemas.microsoft.com/office/drawing/2014/main" val="2181140677"/>
                  </a:ext>
                </a:extLst>
              </a:tr>
              <a:tr h="540000">
                <a:tc>
                  <a:txBody>
                    <a:bodyPr/>
                    <a:lstStyle/>
                    <a:p>
                      <a:pPr algn="ctr" fontAlgn="ctr"/>
                      <a:r>
                        <a:rPr lang="en-US" altLang="zh-CN" sz="1200" b="0" i="0" u="none" strike="noStrike" kern="1200" baseline="0" dirty="0">
                          <a:solidFill>
                            <a:srgbClr val="000000"/>
                          </a:solidFill>
                          <a:effectLst/>
                          <a:latin typeface="Microsoft YaHei UI" panose="020B0503020204020204" pitchFamily="34" charset="-122"/>
                          <a:ea typeface="微软雅黑" panose="020B0503020204020204" pitchFamily="34" charset="-122"/>
                          <a:cs typeface="+mn-cs"/>
                        </a:rPr>
                        <a:t>7</a:t>
                      </a:r>
                      <a:r>
                        <a:rPr lang="zh-CN" altLang="en-US" sz="1200" b="0" i="0" u="none" strike="noStrike" kern="1200" baseline="0" dirty="0">
                          <a:solidFill>
                            <a:srgbClr val="000000"/>
                          </a:solidFill>
                          <a:effectLst/>
                          <a:latin typeface="Microsoft YaHei UI" panose="020B0503020204020204" pitchFamily="34" charset="-122"/>
                          <a:ea typeface="微软雅黑" panose="020B0503020204020204" pitchFamily="34" charset="-122"/>
                          <a:cs typeface="+mn-cs"/>
                        </a:rPr>
                        <a:t>月</a:t>
                      </a:r>
                      <a:endParaRPr lang="en-US" altLang="zh-CN" sz="1200" b="0" i="0" u="none" strike="noStrike" kern="1200" baseline="0" dirty="0">
                        <a:solidFill>
                          <a:srgbClr val="000000"/>
                        </a:solidFill>
                        <a:effectLst/>
                        <a:latin typeface="Microsoft YaHei UI" panose="020B0503020204020204" pitchFamily="34" charset="-122"/>
                        <a:ea typeface="微软雅黑" panose="020B0503020204020204" pitchFamily="34" charset="-122"/>
                        <a:cs typeface="+mn-cs"/>
                      </a:endParaRPr>
                    </a:p>
                  </a:txBody>
                  <a:tcPr marL="0" marR="0"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chemeClr val="accent4">
                        <a:lumMod val="20000"/>
                        <a:lumOff val="80000"/>
                      </a:schemeClr>
                    </a:solidFill>
                  </a:tcPr>
                </a:tc>
                <a:tc>
                  <a:txBody>
                    <a:bodyPr/>
                    <a:lstStyle/>
                    <a:p>
                      <a:pPr algn="ctr" fontAlgn="b"/>
                      <a:r>
                        <a:rPr lang="en-US" altLang="zh-CN" sz="1200" b="0" i="0" u="none" strike="noStrike" baseline="0" dirty="0">
                          <a:solidFill>
                            <a:srgbClr val="000000"/>
                          </a:solidFill>
                          <a:effectLst/>
                          <a:latin typeface="Microsoft YaHei UI" panose="020B0503020204020204" pitchFamily="34" charset="-122"/>
                          <a:ea typeface="微软雅黑" panose="020B0503020204020204" pitchFamily="34" charset="-122"/>
                        </a:rPr>
                        <a:t>10%</a:t>
                      </a:r>
                    </a:p>
                  </a:txBody>
                  <a:tcPr marL="0" marR="0" marT="0" marB="0" anchor="ctr">
                    <a:lnL w="12700" cap="flat" cmpd="sng" algn="ctr">
                      <a:solidFill>
                        <a:schemeClr val="bg1">
                          <a:lumMod val="75000"/>
                        </a:schemeClr>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chemeClr val="bg1"/>
                    </a:solidFill>
                  </a:tcPr>
                </a:tc>
                <a:tc>
                  <a:txBody>
                    <a:bodyPr/>
                    <a:lstStyle/>
                    <a:p>
                      <a:pPr algn="ctr" fontAlgn="b"/>
                      <a:r>
                        <a:rPr lang="en-US" altLang="zh-CN" sz="1200" b="1" i="0" u="none" strike="noStrike" baseline="0" dirty="0">
                          <a:solidFill>
                            <a:schemeClr val="accent6"/>
                          </a:solidFill>
                          <a:effectLst/>
                          <a:latin typeface="Microsoft YaHei UI" panose="020B0503020204020204" pitchFamily="34" charset="-122"/>
                          <a:ea typeface="微软雅黑" panose="020B0503020204020204" pitchFamily="34" charset="-122"/>
                        </a:rPr>
                        <a:t>18%</a:t>
                      </a:r>
                    </a:p>
                  </a:txBody>
                  <a:tcPr marL="0" marR="0" marT="0" marB="0" anchor="ctr">
                    <a:lnL w="9525" cap="flat" cmpd="sng" algn="ctr">
                      <a:solidFill>
                        <a:schemeClr val="bg1">
                          <a:lumMod val="85000"/>
                        </a:schemeClr>
                      </a:solidFill>
                      <a:prstDash val="sysDash"/>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chemeClr val="bg1"/>
                    </a:solidFill>
                  </a:tcPr>
                </a:tc>
                <a:tc>
                  <a:txBody>
                    <a:bodyPr/>
                    <a:lstStyle/>
                    <a:p>
                      <a:pPr algn="ctr" fontAlgn="b"/>
                      <a:r>
                        <a:rPr lang="en-US" altLang="zh-CN" sz="1200" b="1" i="0" u="none" strike="noStrike" baseline="0" dirty="0">
                          <a:solidFill>
                            <a:schemeClr val="accent3"/>
                          </a:solidFill>
                          <a:effectLst/>
                          <a:latin typeface="Microsoft YaHei UI" panose="020B0503020204020204" pitchFamily="34" charset="-122"/>
                          <a:ea typeface="微软雅黑" panose="020B0503020204020204" pitchFamily="34" charset="-122"/>
                        </a:rPr>
                        <a:t>75%</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chemeClr val="bg1"/>
                    </a:solidFill>
                  </a:tcPr>
                </a:tc>
                <a:tc>
                  <a:txBody>
                    <a:bodyPr/>
                    <a:lstStyle/>
                    <a:p>
                      <a:pPr algn="ctr" fontAlgn="b"/>
                      <a:r>
                        <a:rPr lang="en-US" altLang="zh-CN" sz="1200" b="0" i="0" u="none" strike="noStrike" baseline="0" dirty="0">
                          <a:solidFill>
                            <a:srgbClr val="000000"/>
                          </a:solidFill>
                          <a:effectLst/>
                          <a:latin typeface="Microsoft YaHei UI" panose="020B0503020204020204" pitchFamily="34" charset="-122"/>
                          <a:ea typeface="微软雅黑" panose="020B0503020204020204" pitchFamily="34" charset="-122"/>
                        </a:rPr>
                        <a:t>34%</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chemeClr val="bg1"/>
                    </a:solidFill>
                  </a:tcPr>
                </a:tc>
                <a:tc>
                  <a:txBody>
                    <a:bodyPr/>
                    <a:lstStyle/>
                    <a:p>
                      <a:pPr marL="0" algn="ctr" defTabSz="914400" rtl="0" eaLnBrk="1" fontAlgn="b" latinLnBrk="0" hangingPunct="1"/>
                      <a:r>
                        <a:rPr lang="en-US" altLang="zh-CN" sz="1200" b="1" i="0" u="none" strike="noStrike" kern="1200" baseline="0" dirty="0">
                          <a:solidFill>
                            <a:schemeClr val="accent6"/>
                          </a:solidFill>
                          <a:effectLst/>
                          <a:latin typeface="Microsoft YaHei UI" panose="020B0503020204020204" pitchFamily="34" charset="-122"/>
                          <a:ea typeface="微软雅黑" panose="020B0503020204020204" pitchFamily="34" charset="-122"/>
                          <a:cs typeface="+mn-cs"/>
                        </a:rPr>
                        <a:t>46%</a:t>
                      </a:r>
                    </a:p>
                  </a:txBody>
                  <a:tcPr marL="0" marR="0" marT="0" marB="0" anchor="ctr">
                    <a:lnL w="9525" cap="flat" cmpd="sng" algn="ctr">
                      <a:solidFill>
                        <a:schemeClr val="bg1">
                          <a:lumMod val="85000"/>
                        </a:schemeClr>
                      </a:solidFill>
                      <a:prstDash val="sysDash"/>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chemeClr val="bg1"/>
                    </a:solidFill>
                  </a:tcPr>
                </a:tc>
                <a:tc>
                  <a:txBody>
                    <a:bodyPr/>
                    <a:lstStyle/>
                    <a:p>
                      <a:pPr marL="0" algn="ctr" defTabSz="914400" rtl="0" eaLnBrk="1" fontAlgn="b" latinLnBrk="0" hangingPunct="1"/>
                      <a:r>
                        <a:rPr lang="en-US" altLang="zh-CN" sz="1200" b="1" i="0" u="none" strike="noStrike" kern="1200" baseline="0" dirty="0">
                          <a:solidFill>
                            <a:schemeClr val="accent3"/>
                          </a:solidFill>
                          <a:effectLst/>
                          <a:latin typeface="Microsoft YaHei UI" panose="020B0503020204020204" pitchFamily="34" charset="-122"/>
                          <a:ea typeface="微软雅黑" panose="020B0503020204020204" pitchFamily="34" charset="-122"/>
                          <a:cs typeface="+mn-cs"/>
                        </a:rPr>
                        <a:t>28%</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chemeClr val="bg1"/>
                    </a:solidFill>
                  </a:tcPr>
                </a:tc>
                <a:tc>
                  <a:txBody>
                    <a:bodyPr/>
                    <a:lstStyle/>
                    <a:p>
                      <a:pPr algn="ctr" fontAlgn="b"/>
                      <a:r>
                        <a:rPr lang="en-US" altLang="zh-CN" sz="1200" b="0" i="0" u="none" strike="noStrike" baseline="0" dirty="0">
                          <a:solidFill>
                            <a:srgbClr val="000000"/>
                          </a:solidFill>
                          <a:effectLst/>
                          <a:latin typeface="Microsoft YaHei UI" panose="020B0503020204020204" pitchFamily="34" charset="-122"/>
                          <a:ea typeface="微软雅黑" panose="020B0503020204020204" pitchFamily="34" charset="-122"/>
                        </a:rPr>
                        <a:t>41%</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chemeClr val="bg1"/>
                    </a:solidFill>
                  </a:tcPr>
                </a:tc>
                <a:tc>
                  <a:txBody>
                    <a:bodyPr/>
                    <a:lstStyle/>
                    <a:p>
                      <a:pPr algn="ctr" fontAlgn="b"/>
                      <a:r>
                        <a:rPr lang="en-US" altLang="zh-CN" sz="1200" b="1" i="0" u="none" strike="noStrike" baseline="0" dirty="0">
                          <a:solidFill>
                            <a:schemeClr val="accent3"/>
                          </a:solidFill>
                          <a:effectLst/>
                          <a:latin typeface="Microsoft YaHei UI" panose="020B0503020204020204" pitchFamily="34" charset="-122"/>
                          <a:ea typeface="微软雅黑" panose="020B0503020204020204" pitchFamily="34" charset="-122"/>
                        </a:rPr>
                        <a:t>52%</a:t>
                      </a:r>
                    </a:p>
                  </a:txBody>
                  <a:tcPr marL="0" marR="0" marT="0" marB="0" anchor="ctr">
                    <a:lnL w="9525" cap="flat" cmpd="sng" algn="ctr">
                      <a:solidFill>
                        <a:schemeClr val="bg1">
                          <a:lumMod val="85000"/>
                        </a:schemeClr>
                      </a:solidFill>
                      <a:prstDash val="sysDash"/>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chemeClr val="bg1"/>
                    </a:solidFill>
                  </a:tcPr>
                </a:tc>
                <a:tc>
                  <a:txBody>
                    <a:bodyPr/>
                    <a:lstStyle/>
                    <a:p>
                      <a:pPr algn="ctr" fontAlgn="b"/>
                      <a:r>
                        <a:rPr lang="en-US" altLang="zh-CN" sz="1200" b="1" i="0" u="none" strike="noStrike" baseline="0" dirty="0">
                          <a:solidFill>
                            <a:schemeClr val="accent6"/>
                          </a:solidFill>
                          <a:effectLst/>
                          <a:latin typeface="Microsoft YaHei UI" panose="020B0503020204020204" pitchFamily="34" charset="-122"/>
                          <a:ea typeface="微软雅黑" panose="020B0503020204020204" pitchFamily="34" charset="-122"/>
                        </a:rPr>
                        <a:t>12%</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chemeClr val="bg1"/>
                    </a:solidFill>
                  </a:tcPr>
                </a:tc>
                <a:tc>
                  <a:txBody>
                    <a:bodyPr/>
                    <a:lstStyle/>
                    <a:p>
                      <a:pPr algn="ctr" fontAlgn="b"/>
                      <a:r>
                        <a:rPr lang="en-US" altLang="zh-CN" sz="1200" b="0" i="0" u="none" strike="noStrike" baseline="0" dirty="0">
                          <a:solidFill>
                            <a:srgbClr val="000000"/>
                          </a:solidFill>
                          <a:effectLst/>
                          <a:latin typeface="Microsoft YaHei UI" panose="020B0503020204020204" pitchFamily="34" charset="-122"/>
                          <a:ea typeface="微软雅黑" panose="020B0503020204020204" pitchFamily="34" charset="-122"/>
                        </a:rPr>
                        <a:t>29%</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chemeClr val="bg1"/>
                    </a:solidFill>
                  </a:tcPr>
                </a:tc>
                <a:tc>
                  <a:txBody>
                    <a:bodyPr/>
                    <a:lstStyle/>
                    <a:p>
                      <a:pPr algn="ctr" fontAlgn="b"/>
                      <a:r>
                        <a:rPr lang="en-US" altLang="zh-CN" sz="1200" b="1" i="0" u="none" strike="noStrike" baseline="0" dirty="0">
                          <a:solidFill>
                            <a:schemeClr val="accent6"/>
                          </a:solidFill>
                          <a:effectLst/>
                          <a:latin typeface="Microsoft YaHei UI" panose="020B0503020204020204" pitchFamily="34" charset="-122"/>
                          <a:ea typeface="微软雅黑" panose="020B0503020204020204" pitchFamily="34" charset="-122"/>
                        </a:rPr>
                        <a:t>23%</a:t>
                      </a:r>
                    </a:p>
                  </a:txBody>
                  <a:tcPr marL="0" marR="0" marT="0" marB="0" anchor="ctr">
                    <a:lnL w="9525" cap="flat" cmpd="sng" algn="ctr">
                      <a:solidFill>
                        <a:schemeClr val="bg1">
                          <a:lumMod val="85000"/>
                        </a:schemeClr>
                      </a:solidFill>
                      <a:prstDash val="sysDash"/>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chemeClr val="bg1"/>
                    </a:solidFill>
                  </a:tcPr>
                </a:tc>
                <a:tc>
                  <a:txBody>
                    <a:bodyPr/>
                    <a:lstStyle/>
                    <a:p>
                      <a:pPr marL="0" algn="ctr" defTabSz="914400" rtl="0" eaLnBrk="1" fontAlgn="b" latinLnBrk="0" hangingPunct="1"/>
                      <a:r>
                        <a:rPr lang="en-US" altLang="zh-CN" sz="1200" b="1" i="0" u="none" strike="noStrike" kern="1200" baseline="0" dirty="0">
                          <a:solidFill>
                            <a:schemeClr val="accent3"/>
                          </a:solidFill>
                          <a:effectLst/>
                          <a:latin typeface="Microsoft YaHei UI" panose="020B0503020204020204" pitchFamily="34" charset="-122"/>
                          <a:ea typeface="微软雅黑" panose="020B0503020204020204" pitchFamily="34" charset="-122"/>
                          <a:cs typeface="+mn-cs"/>
                        </a:rPr>
                        <a:t>55%</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chemeClr val="bg1"/>
                    </a:solidFill>
                  </a:tcPr>
                </a:tc>
                <a:tc>
                  <a:txBody>
                    <a:bodyPr/>
                    <a:lstStyle/>
                    <a:p>
                      <a:pPr algn="ctr" fontAlgn="b"/>
                      <a:r>
                        <a:rPr lang="en-US" altLang="zh-CN" sz="1200" b="0" i="0" u="none" strike="noStrike" baseline="0">
                          <a:solidFill>
                            <a:srgbClr val="000000"/>
                          </a:solidFill>
                          <a:effectLst/>
                          <a:latin typeface="Microsoft YaHei UI" panose="020B0503020204020204" pitchFamily="34" charset="-122"/>
                          <a:ea typeface="微软雅黑" panose="020B0503020204020204" pitchFamily="34" charset="-122"/>
                        </a:rPr>
                        <a:t>22%</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chemeClr val="bg1"/>
                    </a:solidFill>
                  </a:tcPr>
                </a:tc>
                <a:tc>
                  <a:txBody>
                    <a:bodyPr/>
                    <a:lstStyle/>
                    <a:p>
                      <a:pPr algn="ctr" fontAlgn="b"/>
                      <a:r>
                        <a:rPr lang="en-US" altLang="zh-CN" sz="1200" b="0" i="0" u="none" strike="noStrike" baseline="0">
                          <a:solidFill>
                            <a:srgbClr val="000000"/>
                          </a:solidFill>
                          <a:effectLst/>
                          <a:latin typeface="Microsoft YaHei UI" panose="020B0503020204020204" pitchFamily="34" charset="-122"/>
                          <a:ea typeface="微软雅黑" panose="020B0503020204020204" pitchFamily="34" charset="-122"/>
                        </a:rPr>
                        <a:t>53%</a:t>
                      </a:r>
                    </a:p>
                  </a:txBody>
                  <a:tcPr marL="0" marR="0" marT="0" marB="0" anchor="ctr">
                    <a:lnL w="9525" cap="flat" cmpd="sng" algn="ctr">
                      <a:solidFill>
                        <a:schemeClr val="bg1">
                          <a:lumMod val="85000"/>
                        </a:schemeClr>
                      </a:solidFill>
                      <a:prstDash val="sysDash"/>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chemeClr val="bg1"/>
                    </a:solidFill>
                  </a:tcPr>
                </a:tc>
                <a:tc>
                  <a:txBody>
                    <a:bodyPr/>
                    <a:lstStyle/>
                    <a:p>
                      <a:pPr algn="ctr" fontAlgn="b"/>
                      <a:r>
                        <a:rPr lang="en-US" altLang="zh-CN" sz="1200" b="1" i="0" u="none" strike="noStrike" baseline="0" dirty="0">
                          <a:solidFill>
                            <a:schemeClr val="accent3"/>
                          </a:solidFill>
                          <a:effectLst/>
                          <a:latin typeface="Microsoft YaHei UI" panose="020B0503020204020204" pitchFamily="34" charset="-122"/>
                          <a:ea typeface="微软雅黑" panose="020B0503020204020204" pitchFamily="34" charset="-122"/>
                        </a:rPr>
                        <a:t>32%</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bg1">
                          <a:lumMod val="75000"/>
                        </a:schemeClr>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chemeClr val="bg1"/>
                    </a:solidFill>
                  </a:tcPr>
                </a:tc>
                <a:extLst>
                  <a:ext uri="{0D108BD9-81ED-4DB2-BD59-A6C34878D82A}">
                    <a16:rowId xmlns:a16="http://schemas.microsoft.com/office/drawing/2014/main" val="1377892903"/>
                  </a:ext>
                </a:extLst>
              </a:tr>
              <a:tr h="540000">
                <a:tc>
                  <a:txBody>
                    <a:bodyPr/>
                    <a:lstStyle/>
                    <a:p>
                      <a:pPr algn="ctr" fontAlgn="ctr"/>
                      <a:r>
                        <a:rPr lang="en-US" altLang="zh-CN" sz="1200" b="0" i="0" u="none" strike="noStrike" kern="1200" baseline="0" dirty="0">
                          <a:solidFill>
                            <a:srgbClr val="000000"/>
                          </a:solidFill>
                          <a:effectLst/>
                          <a:latin typeface="Microsoft YaHei UI" panose="020B0503020204020204" pitchFamily="34" charset="-122"/>
                          <a:ea typeface="微软雅黑" panose="020B0503020204020204" pitchFamily="34" charset="-122"/>
                          <a:cs typeface="+mn-cs"/>
                        </a:rPr>
                        <a:t>8</a:t>
                      </a:r>
                      <a:r>
                        <a:rPr lang="zh-CN" altLang="en-US" sz="1200" b="0" i="0" u="none" strike="noStrike" kern="1200" baseline="0" dirty="0">
                          <a:solidFill>
                            <a:srgbClr val="000000"/>
                          </a:solidFill>
                          <a:effectLst/>
                          <a:latin typeface="Microsoft YaHei UI" panose="020B0503020204020204" pitchFamily="34" charset="-122"/>
                          <a:ea typeface="微软雅黑" panose="020B0503020204020204" pitchFamily="34" charset="-122"/>
                          <a:cs typeface="+mn-cs"/>
                        </a:rPr>
                        <a:t>月</a:t>
                      </a:r>
                      <a:endParaRPr lang="en-US" altLang="zh-CN" sz="1200" b="0" i="0" u="none" strike="noStrike" kern="1200" baseline="0" dirty="0">
                        <a:solidFill>
                          <a:srgbClr val="000000"/>
                        </a:solidFill>
                        <a:effectLst/>
                        <a:latin typeface="Microsoft YaHei UI" panose="020B0503020204020204" pitchFamily="34" charset="-122"/>
                        <a:ea typeface="微软雅黑" panose="020B0503020204020204" pitchFamily="34" charset="-122"/>
                        <a:cs typeface="+mn-cs"/>
                      </a:endParaRPr>
                    </a:p>
                  </a:txBody>
                  <a:tcPr marL="0" marR="0"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chemeClr val="accent4">
                        <a:lumMod val="20000"/>
                        <a:lumOff val="80000"/>
                      </a:schemeClr>
                    </a:solidFill>
                  </a:tcPr>
                </a:tc>
                <a:tc>
                  <a:txBody>
                    <a:bodyPr/>
                    <a:lstStyle/>
                    <a:p>
                      <a:pPr algn="ctr" fontAlgn="b"/>
                      <a:r>
                        <a:rPr lang="en-US" altLang="zh-CN" sz="1200" b="0" i="0" u="none" strike="noStrike" baseline="0">
                          <a:solidFill>
                            <a:srgbClr val="000000"/>
                          </a:solidFill>
                          <a:effectLst/>
                          <a:latin typeface="Microsoft YaHei UI" panose="020B0503020204020204" pitchFamily="34" charset="-122"/>
                          <a:ea typeface="微软雅黑" panose="020B0503020204020204" pitchFamily="34" charset="-122"/>
                        </a:rPr>
                        <a:t>10%</a:t>
                      </a:r>
                    </a:p>
                  </a:txBody>
                  <a:tcPr marL="0" marR="0" marT="0" marB="0" anchor="ctr">
                    <a:lnL w="12700" cap="flat" cmpd="sng" algn="ctr">
                      <a:solidFill>
                        <a:schemeClr val="bg1">
                          <a:lumMod val="75000"/>
                        </a:schemeClr>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chemeClr val="bg1"/>
                    </a:solidFill>
                  </a:tcPr>
                </a:tc>
                <a:tc>
                  <a:txBody>
                    <a:bodyPr/>
                    <a:lstStyle/>
                    <a:p>
                      <a:pPr algn="ctr" fontAlgn="b"/>
                      <a:r>
                        <a:rPr lang="en-US" altLang="zh-CN" sz="1200" b="1" i="0" u="none" strike="noStrike" baseline="0" dirty="0">
                          <a:solidFill>
                            <a:schemeClr val="accent6"/>
                          </a:solidFill>
                          <a:effectLst/>
                          <a:latin typeface="Microsoft YaHei UI" panose="020B0503020204020204" pitchFamily="34" charset="-122"/>
                          <a:ea typeface="微软雅黑" panose="020B0503020204020204" pitchFamily="34" charset="-122"/>
                        </a:rPr>
                        <a:t>23%</a:t>
                      </a:r>
                    </a:p>
                  </a:txBody>
                  <a:tcPr marL="0" marR="0" marT="0" marB="0" anchor="ctr">
                    <a:lnL w="9525" cap="flat" cmpd="sng" algn="ctr">
                      <a:solidFill>
                        <a:schemeClr val="bg1">
                          <a:lumMod val="85000"/>
                        </a:schemeClr>
                      </a:solidFill>
                      <a:prstDash val="sysDash"/>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chemeClr val="bg1"/>
                    </a:solidFill>
                  </a:tcPr>
                </a:tc>
                <a:tc>
                  <a:txBody>
                    <a:bodyPr/>
                    <a:lstStyle/>
                    <a:p>
                      <a:pPr algn="ctr" fontAlgn="b"/>
                      <a:r>
                        <a:rPr lang="en-US" altLang="zh-CN" sz="1200" b="1" i="0" u="none" strike="noStrike" baseline="0" dirty="0">
                          <a:solidFill>
                            <a:schemeClr val="accent3"/>
                          </a:solidFill>
                          <a:effectLst/>
                          <a:latin typeface="Microsoft YaHei UI" panose="020B0503020204020204" pitchFamily="34" charset="-122"/>
                          <a:ea typeface="微软雅黑" panose="020B0503020204020204" pitchFamily="34" charset="-122"/>
                        </a:rPr>
                        <a:t>74%</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chemeClr val="bg1"/>
                    </a:solidFill>
                  </a:tcPr>
                </a:tc>
                <a:tc>
                  <a:txBody>
                    <a:bodyPr/>
                    <a:lstStyle/>
                    <a:p>
                      <a:pPr algn="ctr" fontAlgn="b"/>
                      <a:r>
                        <a:rPr lang="en-US" altLang="zh-CN" sz="1200" b="0" i="0" u="none" strike="noStrike" baseline="0">
                          <a:solidFill>
                            <a:srgbClr val="000000"/>
                          </a:solidFill>
                          <a:effectLst/>
                          <a:latin typeface="Microsoft YaHei UI" panose="020B0503020204020204" pitchFamily="34" charset="-122"/>
                          <a:ea typeface="微软雅黑" panose="020B0503020204020204" pitchFamily="34" charset="-122"/>
                        </a:rPr>
                        <a:t>43%</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chemeClr val="bg1"/>
                    </a:solidFill>
                  </a:tcPr>
                </a:tc>
                <a:tc>
                  <a:txBody>
                    <a:bodyPr/>
                    <a:lstStyle/>
                    <a:p>
                      <a:pPr marL="0" algn="ctr" defTabSz="914400" rtl="0" eaLnBrk="1" fontAlgn="b" latinLnBrk="0" hangingPunct="1"/>
                      <a:r>
                        <a:rPr lang="en-US" altLang="zh-CN" sz="1200" b="1" i="0" u="none" strike="noStrike" kern="1200" baseline="0" dirty="0">
                          <a:solidFill>
                            <a:schemeClr val="accent6"/>
                          </a:solidFill>
                          <a:effectLst/>
                          <a:latin typeface="Microsoft YaHei UI" panose="020B0503020204020204" pitchFamily="34" charset="-122"/>
                          <a:ea typeface="微软雅黑" panose="020B0503020204020204" pitchFamily="34" charset="-122"/>
                          <a:cs typeface="+mn-cs"/>
                        </a:rPr>
                        <a:t>40%</a:t>
                      </a:r>
                    </a:p>
                  </a:txBody>
                  <a:tcPr marL="0" marR="0" marT="0" marB="0" anchor="ctr">
                    <a:lnL w="9525" cap="flat" cmpd="sng" algn="ctr">
                      <a:solidFill>
                        <a:schemeClr val="bg1">
                          <a:lumMod val="85000"/>
                        </a:schemeClr>
                      </a:solidFill>
                      <a:prstDash val="sysDash"/>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chemeClr val="bg1"/>
                    </a:solidFill>
                  </a:tcPr>
                </a:tc>
                <a:tc>
                  <a:txBody>
                    <a:bodyPr/>
                    <a:lstStyle/>
                    <a:p>
                      <a:pPr marL="0" algn="ctr" defTabSz="914400" rtl="0" eaLnBrk="1" fontAlgn="b" latinLnBrk="0" hangingPunct="1"/>
                      <a:r>
                        <a:rPr lang="en-US" altLang="zh-CN" sz="1200" b="1" i="0" u="none" strike="noStrike" kern="1200" baseline="0" dirty="0">
                          <a:solidFill>
                            <a:schemeClr val="accent3"/>
                          </a:solidFill>
                          <a:effectLst/>
                          <a:latin typeface="Microsoft YaHei UI" panose="020B0503020204020204" pitchFamily="34" charset="-122"/>
                          <a:ea typeface="微软雅黑" panose="020B0503020204020204" pitchFamily="34" charset="-122"/>
                          <a:cs typeface="+mn-cs"/>
                        </a:rPr>
                        <a:t>25%</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chemeClr val="bg1"/>
                    </a:solidFill>
                  </a:tcPr>
                </a:tc>
                <a:tc>
                  <a:txBody>
                    <a:bodyPr/>
                    <a:lstStyle/>
                    <a:p>
                      <a:pPr algn="ctr" fontAlgn="b"/>
                      <a:r>
                        <a:rPr lang="en-US" altLang="zh-CN" sz="1200" b="0" i="0" u="none" strike="noStrike" baseline="0" dirty="0">
                          <a:solidFill>
                            <a:srgbClr val="000000"/>
                          </a:solidFill>
                          <a:effectLst/>
                          <a:latin typeface="Microsoft YaHei UI" panose="020B0503020204020204" pitchFamily="34" charset="-122"/>
                          <a:ea typeface="微软雅黑" panose="020B0503020204020204" pitchFamily="34" charset="-122"/>
                        </a:rPr>
                        <a:t>56%</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chemeClr val="bg1"/>
                    </a:solidFill>
                  </a:tcPr>
                </a:tc>
                <a:tc>
                  <a:txBody>
                    <a:bodyPr/>
                    <a:lstStyle/>
                    <a:p>
                      <a:pPr algn="ctr" fontAlgn="b"/>
                      <a:r>
                        <a:rPr lang="en-US" altLang="zh-CN" sz="1200" b="1" i="0" u="none" strike="noStrike" baseline="0" dirty="0">
                          <a:solidFill>
                            <a:schemeClr val="accent3"/>
                          </a:solidFill>
                          <a:effectLst/>
                          <a:latin typeface="Microsoft YaHei UI" panose="020B0503020204020204" pitchFamily="34" charset="-122"/>
                          <a:ea typeface="微软雅黑" panose="020B0503020204020204" pitchFamily="34" charset="-122"/>
                        </a:rPr>
                        <a:t>36%</a:t>
                      </a:r>
                    </a:p>
                  </a:txBody>
                  <a:tcPr marL="0" marR="0" marT="0" marB="0" anchor="ctr">
                    <a:lnL w="9525" cap="flat" cmpd="sng" algn="ctr">
                      <a:solidFill>
                        <a:schemeClr val="bg1">
                          <a:lumMod val="85000"/>
                        </a:schemeClr>
                      </a:solidFill>
                      <a:prstDash val="sysDash"/>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chemeClr val="bg1"/>
                    </a:solidFill>
                  </a:tcPr>
                </a:tc>
                <a:tc>
                  <a:txBody>
                    <a:bodyPr/>
                    <a:lstStyle/>
                    <a:p>
                      <a:pPr algn="ctr" fontAlgn="b"/>
                      <a:r>
                        <a:rPr lang="en-US" altLang="zh-CN" sz="1200" b="1" i="0" u="none" strike="noStrike" baseline="0" dirty="0">
                          <a:solidFill>
                            <a:schemeClr val="accent6"/>
                          </a:solidFill>
                          <a:effectLst/>
                          <a:latin typeface="Microsoft YaHei UI" panose="020B0503020204020204" pitchFamily="34" charset="-122"/>
                          <a:ea typeface="微软雅黑" panose="020B0503020204020204" pitchFamily="34" charset="-122"/>
                        </a:rPr>
                        <a:t>17%</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chemeClr val="bg1"/>
                    </a:solidFill>
                  </a:tcPr>
                </a:tc>
                <a:tc>
                  <a:txBody>
                    <a:bodyPr/>
                    <a:lstStyle/>
                    <a:p>
                      <a:pPr algn="ctr" fontAlgn="b"/>
                      <a:r>
                        <a:rPr lang="en-US" altLang="zh-CN" sz="1200" b="0" i="0" u="none" strike="noStrike" baseline="0" dirty="0">
                          <a:solidFill>
                            <a:srgbClr val="000000"/>
                          </a:solidFill>
                          <a:effectLst/>
                          <a:latin typeface="Microsoft YaHei UI" panose="020B0503020204020204" pitchFamily="34" charset="-122"/>
                          <a:ea typeface="微软雅黑" panose="020B0503020204020204" pitchFamily="34" charset="-122"/>
                        </a:rPr>
                        <a:t>29%</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chemeClr val="bg1"/>
                    </a:solidFill>
                  </a:tcPr>
                </a:tc>
                <a:tc>
                  <a:txBody>
                    <a:bodyPr/>
                    <a:lstStyle/>
                    <a:p>
                      <a:pPr algn="ctr" fontAlgn="b"/>
                      <a:r>
                        <a:rPr lang="en-US" altLang="zh-CN" sz="1200" b="1" i="0" u="none" strike="noStrike" baseline="0" dirty="0">
                          <a:solidFill>
                            <a:schemeClr val="accent6"/>
                          </a:solidFill>
                          <a:effectLst/>
                          <a:latin typeface="Microsoft YaHei UI" panose="020B0503020204020204" pitchFamily="34" charset="-122"/>
                          <a:ea typeface="微软雅黑" panose="020B0503020204020204" pitchFamily="34" charset="-122"/>
                        </a:rPr>
                        <a:t>27%</a:t>
                      </a:r>
                    </a:p>
                  </a:txBody>
                  <a:tcPr marL="0" marR="0" marT="0" marB="0" anchor="ctr">
                    <a:lnL w="9525" cap="flat" cmpd="sng" algn="ctr">
                      <a:solidFill>
                        <a:schemeClr val="bg1">
                          <a:lumMod val="85000"/>
                        </a:schemeClr>
                      </a:solidFill>
                      <a:prstDash val="sysDash"/>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chemeClr val="bg1"/>
                    </a:solidFill>
                  </a:tcPr>
                </a:tc>
                <a:tc>
                  <a:txBody>
                    <a:bodyPr/>
                    <a:lstStyle/>
                    <a:p>
                      <a:pPr marL="0" algn="ctr" defTabSz="914400" rtl="0" eaLnBrk="1" fontAlgn="b" latinLnBrk="0" hangingPunct="1"/>
                      <a:r>
                        <a:rPr lang="en-US" altLang="zh-CN" sz="1200" b="1" i="0" u="none" strike="noStrike" kern="1200" baseline="0" dirty="0">
                          <a:solidFill>
                            <a:schemeClr val="accent3"/>
                          </a:solidFill>
                          <a:effectLst/>
                          <a:latin typeface="Microsoft YaHei UI" panose="020B0503020204020204" pitchFamily="34" charset="-122"/>
                          <a:ea typeface="微软雅黑" panose="020B0503020204020204" pitchFamily="34" charset="-122"/>
                          <a:cs typeface="+mn-cs"/>
                        </a:rPr>
                        <a:t>56%</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chemeClr val="bg1"/>
                    </a:solidFill>
                  </a:tcPr>
                </a:tc>
                <a:tc>
                  <a:txBody>
                    <a:bodyPr/>
                    <a:lstStyle/>
                    <a:p>
                      <a:pPr algn="ctr" fontAlgn="b"/>
                      <a:r>
                        <a:rPr lang="en-US" altLang="zh-CN" sz="1200" b="0" i="0" u="none" strike="noStrike" baseline="0">
                          <a:solidFill>
                            <a:srgbClr val="000000"/>
                          </a:solidFill>
                          <a:effectLst/>
                          <a:latin typeface="Microsoft YaHei UI" panose="020B0503020204020204" pitchFamily="34" charset="-122"/>
                          <a:ea typeface="微软雅黑" panose="020B0503020204020204" pitchFamily="34" charset="-122"/>
                        </a:rPr>
                        <a:t>42%</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chemeClr val="bg1"/>
                    </a:solidFill>
                  </a:tcPr>
                </a:tc>
                <a:tc>
                  <a:txBody>
                    <a:bodyPr/>
                    <a:lstStyle/>
                    <a:p>
                      <a:pPr algn="ctr" fontAlgn="b"/>
                      <a:r>
                        <a:rPr lang="en-US" altLang="zh-CN" sz="1200" b="0" i="0" u="none" strike="noStrike" baseline="0" dirty="0">
                          <a:solidFill>
                            <a:srgbClr val="000000"/>
                          </a:solidFill>
                          <a:effectLst/>
                          <a:latin typeface="Microsoft YaHei UI" panose="020B0503020204020204" pitchFamily="34" charset="-122"/>
                          <a:ea typeface="微软雅黑" panose="020B0503020204020204" pitchFamily="34" charset="-122"/>
                        </a:rPr>
                        <a:t>38%</a:t>
                      </a:r>
                    </a:p>
                  </a:txBody>
                  <a:tcPr marL="0" marR="0" marT="0" marB="0" anchor="ctr">
                    <a:lnL w="9525" cap="flat" cmpd="sng" algn="ctr">
                      <a:solidFill>
                        <a:schemeClr val="bg1">
                          <a:lumMod val="85000"/>
                        </a:schemeClr>
                      </a:solidFill>
                      <a:prstDash val="sysDash"/>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chemeClr val="bg1"/>
                    </a:solidFill>
                  </a:tcPr>
                </a:tc>
                <a:tc>
                  <a:txBody>
                    <a:bodyPr/>
                    <a:lstStyle/>
                    <a:p>
                      <a:pPr algn="ctr" fontAlgn="b"/>
                      <a:r>
                        <a:rPr lang="en-US" altLang="zh-CN" sz="1200" b="1" i="0" u="none" strike="noStrike" baseline="0" dirty="0">
                          <a:solidFill>
                            <a:schemeClr val="accent3"/>
                          </a:solidFill>
                          <a:effectLst/>
                          <a:latin typeface="Microsoft YaHei UI" panose="020B0503020204020204" pitchFamily="34" charset="-122"/>
                          <a:ea typeface="微软雅黑" panose="020B0503020204020204" pitchFamily="34" charset="-122"/>
                        </a:rPr>
                        <a:t>30%</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bg1">
                          <a:lumMod val="75000"/>
                        </a:schemeClr>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chemeClr val="bg1"/>
                    </a:solidFill>
                  </a:tcPr>
                </a:tc>
                <a:extLst>
                  <a:ext uri="{0D108BD9-81ED-4DB2-BD59-A6C34878D82A}">
                    <a16:rowId xmlns:a16="http://schemas.microsoft.com/office/drawing/2014/main" val="2678113955"/>
                  </a:ext>
                </a:extLst>
              </a:tr>
              <a:tr h="540000">
                <a:tc>
                  <a:txBody>
                    <a:bodyPr/>
                    <a:lstStyle/>
                    <a:p>
                      <a:pPr algn="ctr" fontAlgn="ctr"/>
                      <a:r>
                        <a:rPr lang="en-US" altLang="zh-CN" sz="1200" b="0" i="0" u="none" strike="noStrike" kern="1200" baseline="0" dirty="0">
                          <a:solidFill>
                            <a:srgbClr val="000000"/>
                          </a:solidFill>
                          <a:effectLst/>
                          <a:latin typeface="Microsoft YaHei UI" panose="020B0503020204020204" pitchFamily="34" charset="-122"/>
                          <a:ea typeface="微软雅黑" panose="020B0503020204020204" pitchFamily="34" charset="-122"/>
                          <a:cs typeface="+mn-cs"/>
                        </a:rPr>
                        <a:t>9</a:t>
                      </a:r>
                      <a:r>
                        <a:rPr lang="zh-CN" altLang="en-US" sz="1200" b="0" i="0" u="none" strike="noStrike" kern="1200" baseline="0" dirty="0">
                          <a:solidFill>
                            <a:srgbClr val="000000"/>
                          </a:solidFill>
                          <a:effectLst/>
                          <a:latin typeface="Microsoft YaHei UI" panose="020B0503020204020204" pitchFamily="34" charset="-122"/>
                          <a:ea typeface="微软雅黑" panose="020B0503020204020204" pitchFamily="34" charset="-122"/>
                          <a:cs typeface="+mn-cs"/>
                        </a:rPr>
                        <a:t>月</a:t>
                      </a:r>
                      <a:endParaRPr lang="en-US" altLang="zh-CN" sz="1200" b="0" i="0" u="none" strike="noStrike" kern="1200" baseline="0" dirty="0">
                        <a:solidFill>
                          <a:srgbClr val="000000"/>
                        </a:solidFill>
                        <a:effectLst/>
                        <a:latin typeface="Microsoft YaHei UI" panose="020B0503020204020204" pitchFamily="34" charset="-122"/>
                        <a:ea typeface="微软雅黑" panose="020B0503020204020204" pitchFamily="34" charset="-122"/>
                        <a:cs typeface="+mn-cs"/>
                      </a:endParaRPr>
                    </a:p>
                  </a:txBody>
                  <a:tcPr marL="0" marR="0"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chemeClr val="accent4">
                        <a:lumMod val="20000"/>
                        <a:lumOff val="80000"/>
                      </a:schemeClr>
                    </a:solidFill>
                  </a:tcPr>
                </a:tc>
                <a:tc>
                  <a:txBody>
                    <a:bodyPr/>
                    <a:lstStyle/>
                    <a:p>
                      <a:pPr algn="ctr" fontAlgn="b"/>
                      <a:r>
                        <a:rPr lang="en-US" altLang="zh-CN" sz="1200" b="0" i="0" u="none" strike="noStrike" baseline="0" dirty="0">
                          <a:solidFill>
                            <a:srgbClr val="000000"/>
                          </a:solidFill>
                          <a:effectLst/>
                          <a:latin typeface="Microsoft YaHei UI" panose="020B0503020204020204" pitchFamily="34" charset="-122"/>
                          <a:ea typeface="微软雅黑" panose="020B0503020204020204" pitchFamily="34" charset="-122"/>
                        </a:rPr>
                        <a:t>22%</a:t>
                      </a:r>
                    </a:p>
                  </a:txBody>
                  <a:tcPr marL="0" marR="0" marT="0" marB="0" anchor="ctr">
                    <a:lnL w="12700" cap="flat" cmpd="sng" algn="ctr">
                      <a:solidFill>
                        <a:schemeClr val="bg1">
                          <a:lumMod val="75000"/>
                        </a:schemeClr>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chemeClr val="bg1"/>
                    </a:solidFill>
                  </a:tcPr>
                </a:tc>
                <a:tc>
                  <a:txBody>
                    <a:bodyPr/>
                    <a:lstStyle/>
                    <a:p>
                      <a:pPr algn="ctr" fontAlgn="b"/>
                      <a:r>
                        <a:rPr lang="en-US" altLang="zh-CN" sz="1200" b="1" i="0" u="none" strike="noStrike" baseline="0" dirty="0">
                          <a:solidFill>
                            <a:schemeClr val="accent6"/>
                          </a:solidFill>
                          <a:effectLst/>
                          <a:latin typeface="Microsoft YaHei UI" panose="020B0503020204020204" pitchFamily="34" charset="-122"/>
                          <a:ea typeface="微软雅黑" panose="020B0503020204020204" pitchFamily="34" charset="-122"/>
                        </a:rPr>
                        <a:t>30%</a:t>
                      </a:r>
                    </a:p>
                  </a:txBody>
                  <a:tcPr marL="0" marR="0" marT="0" marB="0" anchor="ctr">
                    <a:lnL w="9525" cap="flat" cmpd="sng" algn="ctr">
                      <a:solidFill>
                        <a:schemeClr val="bg1">
                          <a:lumMod val="85000"/>
                        </a:schemeClr>
                      </a:solidFill>
                      <a:prstDash val="sysDash"/>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chemeClr val="bg1"/>
                    </a:solidFill>
                  </a:tcPr>
                </a:tc>
                <a:tc>
                  <a:txBody>
                    <a:bodyPr/>
                    <a:lstStyle/>
                    <a:p>
                      <a:pPr algn="ctr" fontAlgn="b"/>
                      <a:r>
                        <a:rPr lang="en-US" altLang="zh-CN" sz="1200" b="1" i="0" u="none" strike="noStrike" baseline="0" dirty="0">
                          <a:solidFill>
                            <a:schemeClr val="accent3"/>
                          </a:solidFill>
                          <a:effectLst/>
                          <a:latin typeface="Microsoft YaHei UI" panose="020B0503020204020204" pitchFamily="34" charset="-122"/>
                          <a:ea typeface="微软雅黑" panose="020B0503020204020204" pitchFamily="34" charset="-122"/>
                        </a:rPr>
                        <a:t>58%</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chemeClr val="bg1"/>
                    </a:solidFill>
                  </a:tcPr>
                </a:tc>
                <a:tc>
                  <a:txBody>
                    <a:bodyPr/>
                    <a:lstStyle/>
                    <a:p>
                      <a:pPr algn="ctr" fontAlgn="b"/>
                      <a:r>
                        <a:rPr lang="en-US" altLang="zh-CN" sz="1200" b="0" i="0" u="none" strike="noStrike" baseline="0" dirty="0">
                          <a:solidFill>
                            <a:srgbClr val="000000"/>
                          </a:solidFill>
                          <a:effectLst/>
                          <a:latin typeface="Microsoft YaHei UI" panose="020B0503020204020204" pitchFamily="34" charset="-122"/>
                          <a:ea typeface="微软雅黑" panose="020B0503020204020204" pitchFamily="34" charset="-122"/>
                        </a:rPr>
                        <a:t>44%</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chemeClr val="bg1"/>
                    </a:solidFill>
                  </a:tcPr>
                </a:tc>
                <a:tc>
                  <a:txBody>
                    <a:bodyPr/>
                    <a:lstStyle/>
                    <a:p>
                      <a:pPr marL="0" algn="ctr" defTabSz="914400" rtl="0" eaLnBrk="1" fontAlgn="b" latinLnBrk="0" hangingPunct="1"/>
                      <a:r>
                        <a:rPr lang="en-US" altLang="zh-CN" sz="1200" b="1" i="0" u="none" strike="noStrike" kern="1200" baseline="0" dirty="0">
                          <a:solidFill>
                            <a:schemeClr val="accent6"/>
                          </a:solidFill>
                          <a:effectLst/>
                          <a:latin typeface="Microsoft YaHei UI" panose="020B0503020204020204" pitchFamily="34" charset="-122"/>
                          <a:ea typeface="微软雅黑" panose="020B0503020204020204" pitchFamily="34" charset="-122"/>
                          <a:cs typeface="+mn-cs"/>
                        </a:rPr>
                        <a:t>45%</a:t>
                      </a:r>
                    </a:p>
                  </a:txBody>
                  <a:tcPr marL="0" marR="0" marT="0" marB="0" anchor="ctr">
                    <a:lnL w="9525" cap="flat" cmpd="sng" algn="ctr">
                      <a:solidFill>
                        <a:schemeClr val="bg1">
                          <a:lumMod val="85000"/>
                        </a:schemeClr>
                      </a:solidFill>
                      <a:prstDash val="sysDash"/>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chemeClr val="bg1"/>
                    </a:solidFill>
                  </a:tcPr>
                </a:tc>
                <a:tc>
                  <a:txBody>
                    <a:bodyPr/>
                    <a:lstStyle/>
                    <a:p>
                      <a:pPr marL="0" algn="ctr" defTabSz="914400" rtl="0" eaLnBrk="1" fontAlgn="b" latinLnBrk="0" hangingPunct="1"/>
                      <a:r>
                        <a:rPr lang="en-US" altLang="zh-CN" sz="1200" b="1" i="0" u="none" strike="noStrike" kern="1200" baseline="0" dirty="0">
                          <a:solidFill>
                            <a:schemeClr val="accent3"/>
                          </a:solidFill>
                          <a:effectLst/>
                          <a:latin typeface="Microsoft YaHei UI" panose="020B0503020204020204" pitchFamily="34" charset="-122"/>
                          <a:ea typeface="微软雅黑" panose="020B0503020204020204" pitchFamily="34" charset="-122"/>
                          <a:cs typeface="+mn-cs"/>
                        </a:rPr>
                        <a:t>18%</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chemeClr val="bg1"/>
                    </a:solidFill>
                  </a:tcPr>
                </a:tc>
                <a:tc>
                  <a:txBody>
                    <a:bodyPr/>
                    <a:lstStyle/>
                    <a:p>
                      <a:pPr algn="ctr" fontAlgn="b"/>
                      <a:r>
                        <a:rPr lang="en-US" altLang="zh-CN" sz="1200" b="0" i="0" u="none" strike="noStrike" baseline="0" dirty="0">
                          <a:solidFill>
                            <a:srgbClr val="000000"/>
                          </a:solidFill>
                          <a:effectLst/>
                          <a:latin typeface="Microsoft YaHei UI" panose="020B0503020204020204" pitchFamily="34" charset="-122"/>
                          <a:ea typeface="微软雅黑" panose="020B0503020204020204" pitchFamily="34" charset="-122"/>
                        </a:rPr>
                        <a:t>51%</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chemeClr val="bg1"/>
                    </a:solidFill>
                  </a:tcPr>
                </a:tc>
                <a:tc>
                  <a:txBody>
                    <a:bodyPr/>
                    <a:lstStyle/>
                    <a:p>
                      <a:pPr algn="ctr" fontAlgn="b"/>
                      <a:r>
                        <a:rPr lang="en-US" altLang="zh-CN" sz="1200" b="1" i="0" u="none" strike="noStrike" baseline="0" dirty="0">
                          <a:solidFill>
                            <a:schemeClr val="accent3"/>
                          </a:solidFill>
                          <a:effectLst/>
                          <a:latin typeface="Microsoft YaHei UI" panose="020B0503020204020204" pitchFamily="34" charset="-122"/>
                          <a:ea typeface="微软雅黑" panose="020B0503020204020204" pitchFamily="34" charset="-122"/>
                        </a:rPr>
                        <a:t>30%</a:t>
                      </a:r>
                    </a:p>
                  </a:txBody>
                  <a:tcPr marL="0" marR="0" marT="0" marB="0" anchor="ctr">
                    <a:lnL w="9525" cap="flat" cmpd="sng" algn="ctr">
                      <a:solidFill>
                        <a:schemeClr val="bg1">
                          <a:lumMod val="85000"/>
                        </a:schemeClr>
                      </a:solidFill>
                      <a:prstDash val="sysDash"/>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chemeClr val="bg1"/>
                    </a:solidFill>
                  </a:tcPr>
                </a:tc>
                <a:tc>
                  <a:txBody>
                    <a:bodyPr/>
                    <a:lstStyle/>
                    <a:p>
                      <a:pPr algn="ctr" fontAlgn="b"/>
                      <a:r>
                        <a:rPr lang="en-US" altLang="zh-CN" sz="1200" b="1" i="0" u="none" strike="noStrike" baseline="0" dirty="0">
                          <a:solidFill>
                            <a:schemeClr val="accent6"/>
                          </a:solidFill>
                          <a:effectLst/>
                          <a:latin typeface="Microsoft YaHei UI" panose="020B0503020204020204" pitchFamily="34" charset="-122"/>
                          <a:ea typeface="微软雅黑" panose="020B0503020204020204" pitchFamily="34" charset="-122"/>
                        </a:rPr>
                        <a:t>30%</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chemeClr val="bg1"/>
                    </a:solidFill>
                  </a:tcPr>
                </a:tc>
                <a:tc>
                  <a:txBody>
                    <a:bodyPr/>
                    <a:lstStyle/>
                    <a:p>
                      <a:pPr algn="ctr" fontAlgn="b"/>
                      <a:r>
                        <a:rPr lang="en-US" altLang="zh-CN" sz="1200" b="0" i="0" u="none" strike="noStrike" baseline="0" dirty="0">
                          <a:solidFill>
                            <a:srgbClr val="000000"/>
                          </a:solidFill>
                          <a:effectLst/>
                          <a:latin typeface="Microsoft YaHei UI" panose="020B0503020204020204" pitchFamily="34" charset="-122"/>
                          <a:ea typeface="微软雅黑" panose="020B0503020204020204" pitchFamily="34" charset="-122"/>
                        </a:rPr>
                        <a:t>26%</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chemeClr val="bg1"/>
                    </a:solidFill>
                  </a:tcPr>
                </a:tc>
                <a:tc>
                  <a:txBody>
                    <a:bodyPr/>
                    <a:lstStyle/>
                    <a:p>
                      <a:pPr algn="ctr" fontAlgn="b"/>
                      <a:r>
                        <a:rPr lang="en-US" altLang="zh-CN" sz="1200" b="1" i="0" u="none" strike="noStrike" baseline="0" dirty="0">
                          <a:solidFill>
                            <a:schemeClr val="accent6"/>
                          </a:solidFill>
                          <a:effectLst/>
                          <a:latin typeface="Microsoft YaHei UI" panose="020B0503020204020204" pitchFamily="34" charset="-122"/>
                          <a:ea typeface="微软雅黑" panose="020B0503020204020204" pitchFamily="34" charset="-122"/>
                        </a:rPr>
                        <a:t>35%</a:t>
                      </a:r>
                    </a:p>
                  </a:txBody>
                  <a:tcPr marL="0" marR="0" marT="0" marB="0" anchor="ctr">
                    <a:lnL w="9525" cap="flat" cmpd="sng" algn="ctr">
                      <a:solidFill>
                        <a:schemeClr val="bg1">
                          <a:lumMod val="85000"/>
                        </a:schemeClr>
                      </a:solidFill>
                      <a:prstDash val="sysDash"/>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chemeClr val="bg1"/>
                    </a:solidFill>
                  </a:tcPr>
                </a:tc>
                <a:tc>
                  <a:txBody>
                    <a:bodyPr/>
                    <a:lstStyle/>
                    <a:p>
                      <a:pPr marL="0" algn="ctr" defTabSz="914400" rtl="0" eaLnBrk="1" fontAlgn="b" latinLnBrk="0" hangingPunct="1"/>
                      <a:r>
                        <a:rPr lang="en-US" altLang="zh-CN" sz="1200" b="1" i="0" u="none" strike="noStrike" kern="1200" baseline="0" dirty="0">
                          <a:solidFill>
                            <a:schemeClr val="accent3"/>
                          </a:solidFill>
                          <a:effectLst/>
                          <a:latin typeface="Microsoft YaHei UI" panose="020B0503020204020204" pitchFamily="34" charset="-122"/>
                          <a:ea typeface="微软雅黑" panose="020B0503020204020204" pitchFamily="34" charset="-122"/>
                          <a:cs typeface="+mn-cs"/>
                        </a:rPr>
                        <a:t>48%</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chemeClr val="bg1"/>
                    </a:solidFill>
                  </a:tcPr>
                </a:tc>
                <a:tc>
                  <a:txBody>
                    <a:bodyPr/>
                    <a:lstStyle/>
                    <a:p>
                      <a:pPr algn="ctr" fontAlgn="b"/>
                      <a:r>
                        <a:rPr lang="en-US" altLang="zh-CN" sz="1200" b="0" i="0" u="none" strike="noStrike" baseline="0" dirty="0">
                          <a:solidFill>
                            <a:srgbClr val="000000"/>
                          </a:solidFill>
                          <a:effectLst/>
                          <a:latin typeface="Microsoft YaHei UI" panose="020B0503020204020204" pitchFamily="34" charset="-122"/>
                          <a:ea typeface="微软雅黑" panose="020B0503020204020204" pitchFamily="34" charset="-122"/>
                        </a:rPr>
                        <a:t>46%</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chemeClr val="bg1"/>
                    </a:solidFill>
                  </a:tcPr>
                </a:tc>
                <a:tc>
                  <a:txBody>
                    <a:bodyPr/>
                    <a:lstStyle/>
                    <a:p>
                      <a:pPr algn="ctr" fontAlgn="b"/>
                      <a:r>
                        <a:rPr lang="en-US" altLang="zh-CN" sz="1200" b="0" i="0" u="none" strike="noStrike" baseline="0" dirty="0">
                          <a:solidFill>
                            <a:srgbClr val="000000"/>
                          </a:solidFill>
                          <a:effectLst/>
                          <a:latin typeface="Microsoft YaHei UI" panose="020B0503020204020204" pitchFamily="34" charset="-122"/>
                          <a:ea typeface="微软雅黑" panose="020B0503020204020204" pitchFamily="34" charset="-122"/>
                        </a:rPr>
                        <a:t>42%</a:t>
                      </a:r>
                    </a:p>
                  </a:txBody>
                  <a:tcPr marL="0" marR="0" marT="0" marB="0" anchor="ctr">
                    <a:lnL w="9525" cap="flat" cmpd="sng" algn="ctr">
                      <a:solidFill>
                        <a:schemeClr val="bg1">
                          <a:lumMod val="85000"/>
                        </a:schemeClr>
                      </a:solidFill>
                      <a:prstDash val="sysDash"/>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chemeClr val="bg1"/>
                    </a:solidFill>
                  </a:tcPr>
                </a:tc>
                <a:tc>
                  <a:txBody>
                    <a:bodyPr/>
                    <a:lstStyle/>
                    <a:p>
                      <a:pPr algn="ctr" fontAlgn="b"/>
                      <a:r>
                        <a:rPr lang="en-US" altLang="zh-CN" sz="1200" b="1" i="0" u="none" strike="noStrike" baseline="0" dirty="0">
                          <a:solidFill>
                            <a:schemeClr val="accent3"/>
                          </a:solidFill>
                          <a:effectLst/>
                          <a:latin typeface="Microsoft YaHei UI" panose="020B0503020204020204" pitchFamily="34" charset="-122"/>
                          <a:ea typeface="微软雅黑" panose="020B0503020204020204" pitchFamily="34" charset="-122"/>
                        </a:rPr>
                        <a:t>23%</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bg1">
                          <a:lumMod val="75000"/>
                        </a:schemeClr>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chemeClr val="bg1"/>
                    </a:solidFill>
                  </a:tcPr>
                </a:tc>
                <a:extLst>
                  <a:ext uri="{0D108BD9-81ED-4DB2-BD59-A6C34878D82A}">
                    <a16:rowId xmlns:a16="http://schemas.microsoft.com/office/drawing/2014/main" val="30933244"/>
                  </a:ext>
                </a:extLst>
              </a:tr>
              <a:tr h="540000">
                <a:tc>
                  <a:txBody>
                    <a:bodyPr/>
                    <a:lstStyle/>
                    <a:p>
                      <a:pPr algn="ctr" fontAlgn="ctr"/>
                      <a:r>
                        <a:rPr lang="en-US" altLang="zh-CN" sz="1200" b="0" i="0" u="none" strike="noStrike" kern="1200" baseline="0" dirty="0">
                          <a:solidFill>
                            <a:srgbClr val="000000"/>
                          </a:solidFill>
                          <a:effectLst/>
                          <a:latin typeface="Microsoft YaHei UI" panose="020B0503020204020204" pitchFamily="34" charset="-122"/>
                          <a:ea typeface="微软雅黑" panose="020B0503020204020204" pitchFamily="34" charset="-122"/>
                          <a:cs typeface="+mn-cs"/>
                        </a:rPr>
                        <a:t>12</a:t>
                      </a:r>
                      <a:r>
                        <a:rPr lang="zh-CN" altLang="en-US" sz="1200" b="0" i="0" u="none" strike="noStrike" kern="1200" baseline="0" dirty="0">
                          <a:solidFill>
                            <a:srgbClr val="000000"/>
                          </a:solidFill>
                          <a:effectLst/>
                          <a:latin typeface="Microsoft YaHei UI" panose="020B0503020204020204" pitchFamily="34" charset="-122"/>
                          <a:ea typeface="微软雅黑" panose="020B0503020204020204" pitchFamily="34" charset="-122"/>
                          <a:cs typeface="+mn-cs"/>
                        </a:rPr>
                        <a:t>月</a:t>
                      </a:r>
                      <a:endParaRPr lang="en-US" altLang="zh-CN" sz="1200" b="0" i="0" u="none" strike="noStrike" kern="1200" baseline="0" dirty="0">
                        <a:solidFill>
                          <a:srgbClr val="000000"/>
                        </a:solidFill>
                        <a:effectLst/>
                        <a:latin typeface="Microsoft YaHei UI" panose="020B0503020204020204" pitchFamily="34" charset="-122"/>
                        <a:ea typeface="微软雅黑" panose="020B0503020204020204" pitchFamily="34" charset="-122"/>
                        <a:cs typeface="+mn-cs"/>
                      </a:endParaRPr>
                    </a:p>
                  </a:txBody>
                  <a:tcPr marL="0" marR="0"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4">
                        <a:lumMod val="20000"/>
                        <a:lumOff val="80000"/>
                      </a:schemeClr>
                    </a:solidFill>
                  </a:tcPr>
                </a:tc>
                <a:tc>
                  <a:txBody>
                    <a:bodyPr/>
                    <a:lstStyle/>
                    <a:p>
                      <a:pPr marL="0" algn="ctr" defTabSz="914400" rtl="0" eaLnBrk="1" fontAlgn="b" latinLnBrk="0" hangingPunct="1"/>
                      <a:r>
                        <a:rPr lang="en-US" altLang="zh-CN" sz="1200" b="0" i="0" u="none" strike="noStrike" kern="1200" baseline="0" dirty="0">
                          <a:solidFill>
                            <a:srgbClr val="000000"/>
                          </a:solidFill>
                          <a:effectLst/>
                          <a:latin typeface="Microsoft YaHei UI" panose="020B0503020204020204" pitchFamily="34" charset="-122"/>
                          <a:ea typeface="微软雅黑" panose="020B0503020204020204" pitchFamily="34" charset="-122"/>
                          <a:cs typeface="+mn-cs"/>
                        </a:rPr>
                        <a:t>6%</a:t>
                      </a:r>
                    </a:p>
                  </a:txBody>
                  <a:tcPr marL="0" marR="0" marT="0" marB="0" anchor="ctr">
                    <a:lnL w="12700" cap="flat" cmpd="sng" algn="ctr">
                      <a:solidFill>
                        <a:schemeClr val="bg1">
                          <a:lumMod val="75000"/>
                        </a:schemeClr>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algn="ctr" defTabSz="914400" rtl="0" eaLnBrk="1" fontAlgn="b" latinLnBrk="0" hangingPunct="1"/>
                      <a:r>
                        <a:rPr lang="en-US" altLang="zh-CN" sz="1200" b="1" i="0" u="none" strike="noStrike" kern="1200" baseline="0" dirty="0">
                          <a:solidFill>
                            <a:schemeClr val="accent6"/>
                          </a:solidFill>
                          <a:effectLst/>
                          <a:latin typeface="Microsoft YaHei UI" panose="020B0503020204020204" pitchFamily="34" charset="-122"/>
                          <a:ea typeface="微软雅黑" panose="020B0503020204020204" pitchFamily="34" charset="-122"/>
                          <a:cs typeface="+mn-cs"/>
                        </a:rPr>
                        <a:t>46%</a:t>
                      </a:r>
                    </a:p>
                  </a:txBody>
                  <a:tcPr marL="0" marR="0" marT="0" marB="0" anchor="ctr">
                    <a:lnL w="9525" cap="flat" cmpd="sng" algn="ctr">
                      <a:solidFill>
                        <a:schemeClr val="bg1">
                          <a:lumMod val="85000"/>
                        </a:schemeClr>
                      </a:solidFill>
                      <a:prstDash val="sysDash"/>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algn="ctr" defTabSz="914400" rtl="0" eaLnBrk="1" fontAlgn="b" latinLnBrk="0" hangingPunct="1"/>
                      <a:r>
                        <a:rPr lang="en-US" altLang="zh-CN" sz="1200" b="1" i="0" u="none" strike="noStrike" kern="1200" baseline="0" dirty="0">
                          <a:solidFill>
                            <a:schemeClr val="accent3"/>
                          </a:solidFill>
                          <a:effectLst/>
                          <a:latin typeface="Microsoft YaHei UI" panose="020B0503020204020204" pitchFamily="34" charset="-122"/>
                          <a:ea typeface="微软雅黑" panose="020B0503020204020204" pitchFamily="34" charset="-122"/>
                          <a:cs typeface="+mn-cs"/>
                        </a:rPr>
                        <a:t>55%</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fontAlgn="ctr"/>
                      <a:r>
                        <a:rPr lang="en-US" altLang="zh-CN" sz="1200" b="0" i="0" u="none" strike="noStrike" baseline="0" dirty="0">
                          <a:solidFill>
                            <a:srgbClr val="000000"/>
                          </a:solidFill>
                          <a:effectLst/>
                          <a:latin typeface="Microsoft YaHei UI" panose="020B0503020204020204" pitchFamily="34" charset="-122"/>
                          <a:ea typeface="微软雅黑" panose="020B0503020204020204" pitchFamily="34" charset="-122"/>
                        </a:rPr>
                        <a:t>42%</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algn="ctr" defTabSz="914400" rtl="0" eaLnBrk="1" fontAlgn="b" latinLnBrk="0" hangingPunct="1"/>
                      <a:r>
                        <a:rPr lang="en-US" altLang="zh-CN" sz="1200" b="1" i="0" u="none" strike="noStrike" kern="1200" baseline="0" dirty="0">
                          <a:solidFill>
                            <a:schemeClr val="accent6"/>
                          </a:solidFill>
                          <a:effectLst/>
                          <a:latin typeface="Microsoft YaHei UI" panose="020B0503020204020204" pitchFamily="34" charset="-122"/>
                          <a:ea typeface="微软雅黑" panose="020B0503020204020204" pitchFamily="34" charset="-122"/>
                          <a:cs typeface="+mn-cs"/>
                        </a:rPr>
                        <a:t>60%</a:t>
                      </a:r>
                    </a:p>
                  </a:txBody>
                  <a:tcPr marL="0" marR="0" marT="0" marB="0" anchor="ctr">
                    <a:lnL w="9525" cap="flat" cmpd="sng" algn="ctr">
                      <a:solidFill>
                        <a:schemeClr val="bg1">
                          <a:lumMod val="85000"/>
                        </a:schemeClr>
                      </a:solidFill>
                      <a:prstDash val="sysDash"/>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algn="ctr" defTabSz="914400" rtl="0" eaLnBrk="1" fontAlgn="b" latinLnBrk="0" hangingPunct="1"/>
                      <a:r>
                        <a:rPr lang="en-US" altLang="zh-CN" sz="1200" b="1" i="0" u="none" strike="noStrike" kern="1200" baseline="0" dirty="0">
                          <a:solidFill>
                            <a:schemeClr val="accent3"/>
                          </a:solidFill>
                          <a:effectLst/>
                          <a:latin typeface="Microsoft YaHei UI" panose="020B0503020204020204" pitchFamily="34" charset="-122"/>
                          <a:ea typeface="微软雅黑" panose="020B0503020204020204" pitchFamily="34" charset="-122"/>
                          <a:cs typeface="+mn-cs"/>
                        </a:rPr>
                        <a:t>6%</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algn="ctr" defTabSz="914400" rtl="0" eaLnBrk="1" fontAlgn="b" latinLnBrk="0" hangingPunct="1"/>
                      <a:r>
                        <a:rPr lang="en-US" altLang="zh-CN" sz="1200" b="0" i="0" u="none" strike="noStrike" kern="1200" baseline="0" dirty="0">
                          <a:solidFill>
                            <a:srgbClr val="000000"/>
                          </a:solidFill>
                          <a:effectLst/>
                          <a:latin typeface="Microsoft YaHei UI" panose="020B0503020204020204" pitchFamily="34" charset="-122"/>
                          <a:ea typeface="微软雅黑" panose="020B0503020204020204" pitchFamily="34" charset="-122"/>
                          <a:cs typeface="+mn-cs"/>
                        </a:rPr>
                        <a:t>46%</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algn="ctr" defTabSz="914400" rtl="0" eaLnBrk="1" fontAlgn="b" latinLnBrk="0" hangingPunct="1"/>
                      <a:r>
                        <a:rPr lang="en-US" altLang="zh-CN" sz="1200" b="1" i="0" u="none" strike="noStrike" kern="1200" baseline="0" dirty="0">
                          <a:solidFill>
                            <a:schemeClr val="accent3"/>
                          </a:solidFill>
                          <a:effectLst/>
                          <a:latin typeface="Microsoft YaHei UI" panose="020B0503020204020204" pitchFamily="34" charset="-122"/>
                          <a:ea typeface="微软雅黑" panose="020B0503020204020204" pitchFamily="34" charset="-122"/>
                          <a:cs typeface="+mn-cs"/>
                        </a:rPr>
                        <a:t>25%</a:t>
                      </a:r>
                    </a:p>
                  </a:txBody>
                  <a:tcPr marL="0" marR="0" marT="0" marB="0" anchor="ctr">
                    <a:lnL w="9525" cap="flat" cmpd="sng" algn="ctr">
                      <a:solidFill>
                        <a:schemeClr val="bg1">
                          <a:lumMod val="85000"/>
                        </a:schemeClr>
                      </a:solidFill>
                      <a:prstDash val="sysDash"/>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algn="ctr" defTabSz="914400" rtl="0" eaLnBrk="1" fontAlgn="b" latinLnBrk="0" hangingPunct="1"/>
                      <a:r>
                        <a:rPr lang="en-US" altLang="zh-CN" sz="1200" b="1" i="0" u="none" strike="noStrike" kern="1200" baseline="0" dirty="0">
                          <a:solidFill>
                            <a:schemeClr val="accent6"/>
                          </a:solidFill>
                          <a:effectLst/>
                          <a:latin typeface="Microsoft YaHei UI" panose="020B0503020204020204" pitchFamily="34" charset="-122"/>
                          <a:ea typeface="微软雅黑" panose="020B0503020204020204" pitchFamily="34" charset="-122"/>
                          <a:cs typeface="+mn-cs"/>
                        </a:rPr>
                        <a:t>37%</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algn="ctr" defTabSz="914400" rtl="0" eaLnBrk="1" fontAlgn="b" latinLnBrk="0" hangingPunct="1"/>
                      <a:r>
                        <a:rPr lang="en-US" altLang="zh-CN" sz="1200" b="0" i="0" u="none" strike="noStrike" kern="1200" baseline="0" dirty="0">
                          <a:solidFill>
                            <a:srgbClr val="000000"/>
                          </a:solidFill>
                          <a:effectLst/>
                          <a:latin typeface="Microsoft YaHei UI" panose="020B0503020204020204" pitchFamily="34" charset="-122"/>
                          <a:ea typeface="微软雅黑" panose="020B0503020204020204" pitchFamily="34" charset="-122"/>
                          <a:cs typeface="+mn-cs"/>
                        </a:rPr>
                        <a:t>42%</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algn="ctr" defTabSz="914400" rtl="0" eaLnBrk="1" fontAlgn="b" latinLnBrk="0" hangingPunct="1"/>
                      <a:r>
                        <a:rPr lang="en-US" altLang="zh-CN" sz="1200" b="1" i="0" u="none" strike="noStrike" kern="1200" baseline="0" dirty="0">
                          <a:solidFill>
                            <a:schemeClr val="accent6"/>
                          </a:solidFill>
                          <a:effectLst/>
                          <a:latin typeface="Microsoft YaHei UI" panose="020B0503020204020204" pitchFamily="34" charset="-122"/>
                          <a:ea typeface="微软雅黑" panose="020B0503020204020204" pitchFamily="34" charset="-122"/>
                          <a:cs typeface="+mn-cs"/>
                        </a:rPr>
                        <a:t>46%</a:t>
                      </a:r>
                    </a:p>
                  </a:txBody>
                  <a:tcPr marL="0" marR="0" marT="0" marB="0" anchor="ctr">
                    <a:lnL w="9525" cap="flat" cmpd="sng" algn="ctr">
                      <a:solidFill>
                        <a:schemeClr val="bg1">
                          <a:lumMod val="85000"/>
                        </a:schemeClr>
                      </a:solidFill>
                      <a:prstDash val="sysDash"/>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algn="ctr" defTabSz="914400" rtl="0" eaLnBrk="1" fontAlgn="b" latinLnBrk="0" hangingPunct="1"/>
                      <a:r>
                        <a:rPr lang="en-US" altLang="zh-CN" sz="1200" b="1" i="0" u="none" strike="noStrike" kern="1200" baseline="0" dirty="0">
                          <a:solidFill>
                            <a:schemeClr val="accent3"/>
                          </a:solidFill>
                          <a:effectLst/>
                          <a:latin typeface="Microsoft YaHei UI" panose="020B0503020204020204" pitchFamily="34" charset="-122"/>
                          <a:ea typeface="微软雅黑" panose="020B0503020204020204" pitchFamily="34" charset="-122"/>
                          <a:cs typeface="+mn-cs"/>
                        </a:rPr>
                        <a:t>26%</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algn="ctr" defTabSz="914400" rtl="0" eaLnBrk="1" fontAlgn="b" latinLnBrk="0" hangingPunct="1"/>
                      <a:r>
                        <a:rPr lang="en-US" altLang="zh-CN" sz="1200" b="0" i="0" u="none" strike="noStrike" kern="1200" baseline="0" dirty="0">
                          <a:solidFill>
                            <a:srgbClr val="000000"/>
                          </a:solidFill>
                          <a:effectLst/>
                          <a:latin typeface="Microsoft YaHei UI" panose="020B0503020204020204" pitchFamily="34" charset="-122"/>
                          <a:ea typeface="微软雅黑" panose="020B0503020204020204" pitchFamily="34" charset="-122"/>
                          <a:cs typeface="+mn-cs"/>
                        </a:rPr>
                        <a:t>64%</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algn="ctr" defTabSz="914400" rtl="0" eaLnBrk="1" fontAlgn="b" latinLnBrk="0" hangingPunct="1"/>
                      <a:r>
                        <a:rPr lang="en-US" altLang="zh-CN" sz="1200" b="0" i="0" u="none" strike="noStrike" kern="1200" baseline="0" dirty="0">
                          <a:solidFill>
                            <a:srgbClr val="000000"/>
                          </a:solidFill>
                          <a:effectLst/>
                          <a:latin typeface="Microsoft YaHei UI" panose="020B0503020204020204" pitchFamily="34" charset="-122"/>
                          <a:ea typeface="微软雅黑" panose="020B0503020204020204" pitchFamily="34" charset="-122"/>
                          <a:cs typeface="+mn-cs"/>
                        </a:rPr>
                        <a:t>37%</a:t>
                      </a:r>
                    </a:p>
                  </a:txBody>
                  <a:tcPr marL="0" marR="0" marT="0" marB="0" anchor="ctr">
                    <a:lnL w="9525" cap="flat" cmpd="sng" algn="ctr">
                      <a:solidFill>
                        <a:schemeClr val="bg1">
                          <a:lumMod val="85000"/>
                        </a:schemeClr>
                      </a:solidFill>
                      <a:prstDash val="sysDash"/>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algn="ctr" defTabSz="914400" rtl="0" eaLnBrk="1" fontAlgn="b" latinLnBrk="0" hangingPunct="1"/>
                      <a:r>
                        <a:rPr lang="en-US" altLang="zh-CN" sz="1200" b="1" i="0" u="none" strike="noStrike" kern="1200" baseline="0" dirty="0">
                          <a:solidFill>
                            <a:schemeClr val="accent3"/>
                          </a:solidFill>
                          <a:effectLst/>
                          <a:latin typeface="Microsoft YaHei UI" panose="020B0503020204020204" pitchFamily="34" charset="-122"/>
                          <a:ea typeface="微软雅黑" panose="020B0503020204020204" pitchFamily="34" charset="-122"/>
                          <a:cs typeface="+mn-cs"/>
                        </a:rPr>
                        <a:t>5%</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bg1">
                          <a:lumMod val="75000"/>
                        </a:schemeClr>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858858987"/>
                  </a:ext>
                </a:extLst>
              </a:tr>
            </a:tbl>
          </a:graphicData>
        </a:graphic>
      </p:graphicFrame>
      <p:sp>
        <p:nvSpPr>
          <p:cNvPr id="10" name="文本框 9">
            <a:extLst>
              <a:ext uri="{FF2B5EF4-FFF2-40B4-BE49-F238E27FC236}">
                <a16:creationId xmlns:a16="http://schemas.microsoft.com/office/drawing/2014/main" id="{20D4B066-A369-4393-9D1A-D22E9AD8A4DE}"/>
              </a:ext>
            </a:extLst>
          </p:cNvPr>
          <p:cNvSpPr txBox="1"/>
          <p:nvPr/>
        </p:nvSpPr>
        <p:spPr>
          <a:xfrm>
            <a:off x="990750" y="6011009"/>
            <a:ext cx="3672197" cy="215444"/>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altLang="zh-CN" sz="800" i="1" dirty="0">
                <a:solidFill>
                  <a:srgbClr val="000000">
                    <a:lumMod val="50000"/>
                    <a:lumOff val="50000"/>
                  </a:srgbClr>
                </a:solidFill>
                <a:latin typeface="微软雅黑"/>
                <a:ea typeface="微软雅黑"/>
              </a:rPr>
              <a:t>*</a:t>
            </a:r>
            <a:r>
              <a:rPr lang="zh-CN" altLang="en-US" sz="800" i="1" dirty="0">
                <a:solidFill>
                  <a:srgbClr val="000000">
                    <a:lumMod val="50000"/>
                    <a:lumOff val="50000"/>
                  </a:srgbClr>
                </a:solidFill>
                <a:latin typeface="微软雅黑"/>
                <a:ea typeface="微软雅黑"/>
              </a:rPr>
              <a:t>各细分三级渠道</a:t>
            </a:r>
            <a:r>
              <a:rPr lang="en-US" altLang="zh-CN" sz="800" i="1" dirty="0">
                <a:solidFill>
                  <a:srgbClr val="000000">
                    <a:lumMod val="50000"/>
                    <a:lumOff val="50000"/>
                  </a:srgbClr>
                </a:solidFill>
                <a:latin typeface="微软雅黑"/>
                <a:ea typeface="微软雅黑"/>
              </a:rPr>
              <a:t>UV</a:t>
            </a:r>
            <a:r>
              <a:rPr lang="zh-CN" altLang="en-US" sz="800" i="1" dirty="0">
                <a:solidFill>
                  <a:srgbClr val="000000">
                    <a:lumMod val="50000"/>
                    <a:lumOff val="50000"/>
                  </a:srgbClr>
                </a:solidFill>
                <a:latin typeface="微软雅黑"/>
                <a:ea typeface="微软雅黑"/>
              </a:rPr>
              <a:t>在效果广告中的</a:t>
            </a:r>
            <a:r>
              <a:rPr lang="en-US" altLang="zh-CN" sz="800" i="1" dirty="0">
                <a:solidFill>
                  <a:srgbClr val="000000">
                    <a:lumMod val="50000"/>
                    <a:lumOff val="50000"/>
                  </a:srgbClr>
                </a:solidFill>
                <a:latin typeface="微软雅黑"/>
                <a:ea typeface="微软雅黑"/>
              </a:rPr>
              <a:t>UV</a:t>
            </a:r>
            <a:r>
              <a:rPr lang="zh-CN" altLang="en-US" sz="800" i="1" dirty="0">
                <a:solidFill>
                  <a:srgbClr val="000000">
                    <a:lumMod val="50000"/>
                    <a:lumOff val="50000"/>
                  </a:srgbClr>
                </a:solidFill>
                <a:latin typeface="微软雅黑"/>
                <a:ea typeface="微软雅黑"/>
              </a:rPr>
              <a:t>占比</a:t>
            </a:r>
            <a:endParaRPr kumimoji="0" lang="zh-CN" altLang="en-US"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endParaRPr>
          </a:p>
        </p:txBody>
      </p:sp>
    </p:spTree>
    <p:extLst>
      <p:ext uri="{BB962C8B-B14F-4D97-AF65-F5344CB8AC3E}">
        <p14:creationId xmlns:p14="http://schemas.microsoft.com/office/powerpoint/2010/main" val="22287432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C0A056-C9E5-4B41-B4D2-A095730251EA}"/>
              </a:ext>
            </a:extLst>
          </p:cNvPr>
          <p:cNvSpPr>
            <a:spLocks noGrp="1"/>
          </p:cNvSpPr>
          <p:nvPr>
            <p:ph type="title"/>
          </p:nvPr>
        </p:nvSpPr>
        <p:spPr/>
        <p:txBody>
          <a:bodyPr/>
          <a:lstStyle/>
          <a:p>
            <a:r>
              <a:rPr lang="x-none" dirty="0"/>
              <a:t>胶囊咖啡品类广告流量布局</a:t>
            </a:r>
            <a:r>
              <a:rPr lang="zh-CN" altLang="en-US" dirty="0"/>
              <a:t>（</a:t>
            </a:r>
            <a:r>
              <a:rPr lang="en-US" altLang="zh-CN" dirty="0"/>
              <a:t>vs.</a:t>
            </a:r>
            <a:r>
              <a:rPr lang="zh-CN" altLang="en-US" dirty="0"/>
              <a:t> 竞品）</a:t>
            </a:r>
            <a:endParaRPr lang="x-none" dirty="0"/>
          </a:p>
        </p:txBody>
      </p:sp>
      <p:sp>
        <p:nvSpPr>
          <p:cNvPr id="3" name="Text Placeholder 2">
            <a:extLst>
              <a:ext uri="{FF2B5EF4-FFF2-40B4-BE49-F238E27FC236}">
                <a16:creationId xmlns:a16="http://schemas.microsoft.com/office/drawing/2014/main" id="{68AF42A2-CA04-1440-9FE2-8D0649348D23}"/>
              </a:ext>
            </a:extLst>
          </p:cNvPr>
          <p:cNvSpPr>
            <a:spLocks noGrp="1"/>
          </p:cNvSpPr>
          <p:nvPr>
            <p:ph type="body" sz="quarter" idx="10"/>
          </p:nvPr>
        </p:nvSpPr>
        <p:spPr/>
        <p:txBody>
          <a:bodyPr/>
          <a:lstStyle/>
          <a:p>
            <a:pPr>
              <a:lnSpc>
                <a:spcPct val="100000"/>
              </a:lnSpc>
            </a:pPr>
            <a:r>
              <a:rPr lang="zh-CN" altLang="en-US" dirty="0">
                <a:latin typeface="Microsoft YaHei UI" panose="020B0503020204020204" pitchFamily="34" charset="-122"/>
                <a:ea typeface="Microsoft YaHei" panose="020B0503020204020204" pitchFamily="34" charset="-122"/>
              </a:rPr>
              <a:t>与前几月相比，竞品在效果广告投放中均减少引力魔方渠道配比，且除星巴克家享外均有加大直通车渠道占比趋势，而</a:t>
            </a:r>
            <a:r>
              <a:rPr lang="en-US" altLang="zh-CN" dirty="0">
                <a:latin typeface="Microsoft YaHei UI" panose="020B0503020204020204" pitchFamily="34" charset="-122"/>
                <a:ea typeface="Microsoft YaHei" panose="020B0503020204020204" pitchFamily="34" charset="-122"/>
              </a:rPr>
              <a:t>Nespresso</a:t>
            </a:r>
            <a:r>
              <a:rPr lang="zh-CN" altLang="en-US" dirty="0">
                <a:latin typeface="Microsoft YaHei UI" panose="020B0503020204020204" pitchFamily="34" charset="-122"/>
                <a:ea typeface="Microsoft YaHei" panose="020B0503020204020204" pitchFamily="34" charset="-122"/>
              </a:rPr>
              <a:t>在策略上相反，加大在引力魔方渠道配比，减少在直通车渠道占比，或导致本月部分搜索人群被竞品截流；</a:t>
            </a:r>
            <a:endParaRPr lang="en-US" altLang="zh-CN" dirty="0">
              <a:latin typeface="Microsoft YaHei UI" panose="020B0503020204020204" pitchFamily="34" charset="-122"/>
              <a:ea typeface="Microsoft YaHei" panose="020B0503020204020204" pitchFamily="34" charset="-122"/>
            </a:endParaRPr>
          </a:p>
          <a:p>
            <a:pPr>
              <a:lnSpc>
                <a:spcPct val="100000"/>
              </a:lnSpc>
            </a:pPr>
            <a:r>
              <a:rPr lang="zh-CN" altLang="en-US" dirty="0">
                <a:latin typeface="Microsoft YaHei UI" panose="020B0503020204020204" pitchFamily="34" charset="-122"/>
                <a:ea typeface="Microsoft YaHei" panose="020B0503020204020204" pitchFamily="34" charset="-122"/>
              </a:rPr>
              <a:t>除效果广告外，隅田川在超级直播渠道</a:t>
            </a:r>
            <a:r>
              <a:rPr lang="en-US" altLang="zh-CN" dirty="0">
                <a:latin typeface="Microsoft YaHei UI" panose="020B0503020204020204" pitchFamily="34" charset="-122"/>
                <a:ea typeface="Microsoft YaHei" panose="020B0503020204020204" pitchFamily="34" charset="-122"/>
              </a:rPr>
              <a:t>UV</a:t>
            </a:r>
            <a:r>
              <a:rPr lang="zh-CN" altLang="en-US" dirty="0">
                <a:latin typeface="Microsoft YaHei UI" panose="020B0503020204020204" pitchFamily="34" charset="-122"/>
                <a:ea typeface="Microsoft YaHei" panose="020B0503020204020204" pitchFamily="34" charset="-122"/>
              </a:rPr>
              <a:t>占比较高，</a:t>
            </a:r>
            <a:r>
              <a:rPr lang="en-US" altLang="zh-CN" dirty="0">
                <a:latin typeface="Microsoft YaHei UI" panose="020B0503020204020204" pitchFamily="34" charset="-122"/>
                <a:ea typeface="Microsoft YaHei" panose="020B0503020204020204" pitchFamily="34" charset="-122"/>
              </a:rPr>
              <a:t>Nespresso</a:t>
            </a:r>
            <a:r>
              <a:rPr lang="zh-CN" altLang="en-US" dirty="0">
                <a:latin typeface="Microsoft YaHei UI" panose="020B0503020204020204" pitchFamily="34" charset="-122"/>
                <a:ea typeface="Microsoft YaHei" panose="020B0503020204020204" pitchFamily="34" charset="-122"/>
              </a:rPr>
              <a:t>及</a:t>
            </a:r>
            <a:r>
              <a:rPr lang="en-US" altLang="zh-CN" dirty="0">
                <a:latin typeface="Microsoft YaHei UI" panose="020B0503020204020204" pitchFamily="34" charset="-122"/>
                <a:ea typeface="Microsoft YaHei" panose="020B0503020204020204" pitchFamily="34" charset="-122"/>
              </a:rPr>
              <a:t>Peet’s</a:t>
            </a:r>
            <a:r>
              <a:rPr lang="zh-CN" altLang="en-US" dirty="0">
                <a:latin typeface="Microsoft YaHei UI" panose="020B0503020204020204" pitchFamily="34" charset="-122"/>
                <a:ea typeface="Microsoft YaHei" panose="020B0503020204020204" pitchFamily="34" charset="-122"/>
              </a:rPr>
              <a:t>在超级短视频渠道有一定投入；</a:t>
            </a:r>
            <a:endParaRPr lang="x-none" dirty="0">
              <a:latin typeface="Microsoft YaHei UI" panose="020B0503020204020204" pitchFamily="34" charset="-122"/>
              <a:ea typeface="Microsoft YaHei" panose="020B0503020204020204" pitchFamily="34" charset="-122"/>
            </a:endParaRPr>
          </a:p>
        </p:txBody>
      </p:sp>
      <p:sp>
        <p:nvSpPr>
          <p:cNvPr id="4" name="Text Placeholder 3">
            <a:extLst>
              <a:ext uri="{FF2B5EF4-FFF2-40B4-BE49-F238E27FC236}">
                <a16:creationId xmlns:a16="http://schemas.microsoft.com/office/drawing/2014/main" id="{F2F5EABC-6F59-2149-A944-B2A6D7A4E33B}"/>
              </a:ext>
            </a:extLst>
          </p:cNvPr>
          <p:cNvSpPr>
            <a:spLocks noGrp="1"/>
          </p:cNvSpPr>
          <p:nvPr>
            <p:ph type="body" sz="quarter" idx="11"/>
          </p:nvPr>
        </p:nvSpPr>
        <p:spPr/>
        <p:txBody>
          <a:bodyPr/>
          <a:lstStyle/>
          <a:p>
            <a:r>
              <a:rPr dirty="0" err="1"/>
              <a:t>数据来源：生意参谋-竞店分析；分析维度</a:t>
            </a:r>
            <a:r>
              <a:rPr dirty="0"/>
              <a:t>：</a:t>
            </a:r>
            <a:r>
              <a:rPr lang="zh-CN" altLang="en-US" dirty="0"/>
              <a:t>胶囊咖啡</a:t>
            </a:r>
            <a:r>
              <a:rPr dirty="0" err="1"/>
              <a:t>类目流量</a:t>
            </a:r>
            <a:endParaRPr dirty="0"/>
          </a:p>
          <a:p>
            <a:r>
              <a:rPr dirty="0"/>
              <a:t>时间维度：2023.12</a:t>
            </a:r>
          </a:p>
        </p:txBody>
      </p:sp>
      <p:graphicFrame>
        <p:nvGraphicFramePr>
          <p:cNvPr id="5" name="表格 1">
            <a:extLst>
              <a:ext uri="{FF2B5EF4-FFF2-40B4-BE49-F238E27FC236}">
                <a16:creationId xmlns:a16="http://schemas.microsoft.com/office/drawing/2014/main" id="{A8C3C873-F14A-EF4F-9B76-B6FB6F2A2EC6}"/>
              </a:ext>
            </a:extLst>
          </p:cNvPr>
          <p:cNvGraphicFramePr>
            <a:graphicFrameLocks noGrp="1"/>
          </p:cNvGraphicFramePr>
          <p:nvPr>
            <p:extLst>
              <p:ext uri="{D42A27DB-BD31-4B8C-83A1-F6EECF244321}">
                <p14:modId xmlns:p14="http://schemas.microsoft.com/office/powerpoint/2010/main" val="797444718"/>
              </p:ext>
            </p:extLst>
          </p:nvPr>
        </p:nvGraphicFramePr>
        <p:xfrm>
          <a:off x="640883" y="1886512"/>
          <a:ext cx="10910208" cy="4324335"/>
        </p:xfrm>
        <a:graphic>
          <a:graphicData uri="http://schemas.openxmlformats.org/drawingml/2006/table">
            <a:tbl>
              <a:tblPr>
                <a:tableStyleId>{5C22544A-7EE6-4342-B048-85BDC9FD1C3A}</a:tableStyleId>
              </a:tblPr>
              <a:tblGrid>
                <a:gridCol w="909184">
                  <a:extLst>
                    <a:ext uri="{9D8B030D-6E8A-4147-A177-3AD203B41FA5}">
                      <a16:colId xmlns:a16="http://schemas.microsoft.com/office/drawing/2014/main" val="1861965372"/>
                    </a:ext>
                  </a:extLst>
                </a:gridCol>
                <a:gridCol w="909184">
                  <a:extLst>
                    <a:ext uri="{9D8B030D-6E8A-4147-A177-3AD203B41FA5}">
                      <a16:colId xmlns:a16="http://schemas.microsoft.com/office/drawing/2014/main" val="20001"/>
                    </a:ext>
                  </a:extLst>
                </a:gridCol>
                <a:gridCol w="909184">
                  <a:extLst>
                    <a:ext uri="{9D8B030D-6E8A-4147-A177-3AD203B41FA5}">
                      <a16:colId xmlns:a16="http://schemas.microsoft.com/office/drawing/2014/main" val="301808805"/>
                    </a:ext>
                  </a:extLst>
                </a:gridCol>
                <a:gridCol w="909184">
                  <a:extLst>
                    <a:ext uri="{9D8B030D-6E8A-4147-A177-3AD203B41FA5}">
                      <a16:colId xmlns:a16="http://schemas.microsoft.com/office/drawing/2014/main" val="20003"/>
                    </a:ext>
                  </a:extLst>
                </a:gridCol>
                <a:gridCol w="909184">
                  <a:extLst>
                    <a:ext uri="{9D8B030D-6E8A-4147-A177-3AD203B41FA5}">
                      <a16:colId xmlns:a16="http://schemas.microsoft.com/office/drawing/2014/main" val="2689591634"/>
                    </a:ext>
                  </a:extLst>
                </a:gridCol>
                <a:gridCol w="909184">
                  <a:extLst>
                    <a:ext uri="{9D8B030D-6E8A-4147-A177-3AD203B41FA5}">
                      <a16:colId xmlns:a16="http://schemas.microsoft.com/office/drawing/2014/main" val="20005"/>
                    </a:ext>
                  </a:extLst>
                </a:gridCol>
                <a:gridCol w="909184">
                  <a:extLst>
                    <a:ext uri="{9D8B030D-6E8A-4147-A177-3AD203B41FA5}">
                      <a16:colId xmlns:a16="http://schemas.microsoft.com/office/drawing/2014/main" val="2819421098"/>
                    </a:ext>
                  </a:extLst>
                </a:gridCol>
                <a:gridCol w="909184">
                  <a:extLst>
                    <a:ext uri="{9D8B030D-6E8A-4147-A177-3AD203B41FA5}">
                      <a16:colId xmlns:a16="http://schemas.microsoft.com/office/drawing/2014/main" val="20007"/>
                    </a:ext>
                  </a:extLst>
                </a:gridCol>
                <a:gridCol w="909184">
                  <a:extLst>
                    <a:ext uri="{9D8B030D-6E8A-4147-A177-3AD203B41FA5}">
                      <a16:colId xmlns:a16="http://schemas.microsoft.com/office/drawing/2014/main" val="3326313381"/>
                    </a:ext>
                  </a:extLst>
                </a:gridCol>
                <a:gridCol w="909184">
                  <a:extLst>
                    <a:ext uri="{9D8B030D-6E8A-4147-A177-3AD203B41FA5}">
                      <a16:colId xmlns:a16="http://schemas.microsoft.com/office/drawing/2014/main" val="20009"/>
                    </a:ext>
                  </a:extLst>
                </a:gridCol>
                <a:gridCol w="909184">
                  <a:extLst>
                    <a:ext uri="{9D8B030D-6E8A-4147-A177-3AD203B41FA5}">
                      <a16:colId xmlns:a16="http://schemas.microsoft.com/office/drawing/2014/main" val="4232294157"/>
                    </a:ext>
                  </a:extLst>
                </a:gridCol>
                <a:gridCol w="909184">
                  <a:extLst>
                    <a:ext uri="{9D8B030D-6E8A-4147-A177-3AD203B41FA5}">
                      <a16:colId xmlns:a16="http://schemas.microsoft.com/office/drawing/2014/main" val="20011"/>
                    </a:ext>
                  </a:extLst>
                </a:gridCol>
              </a:tblGrid>
              <a:tr h="288289">
                <a:tc gridSpan="12">
                  <a:txBody>
                    <a:bodyPr/>
                    <a:lstStyle/>
                    <a:p>
                      <a:pPr algn="ctr" rtl="0" fontAlgn="b"/>
                      <a:r>
                        <a:rPr lang="zh-CN" altLang="en-US" sz="1200" b="1" i="0" u="none" strike="noStrike" dirty="0">
                          <a:solidFill>
                            <a:srgbClr val="000000"/>
                          </a:solidFill>
                          <a:effectLst/>
                          <a:latin typeface="微软雅黑" panose="020B0503020204020204" pitchFamily="34" charset="-122"/>
                          <a:ea typeface="微软雅黑" panose="020B0503020204020204" pitchFamily="34" charset="-122"/>
                        </a:rPr>
                        <a:t>各店铺胶囊咖啡类目广告流量细分渠道</a:t>
                      </a: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solidFill>
                  </a:tcPr>
                </a:tc>
                <a:tc hMerge="1">
                  <a:txBody>
                    <a:bodyPr/>
                    <a:lstStyle/>
                    <a:p>
                      <a:endParaRPr lang="zh-CN" altLang="en-US"/>
                    </a:p>
                  </a:txBody>
                  <a:tcPr/>
                </a:tc>
                <a:tc hMerge="1">
                  <a:txBody>
                    <a:bodyPr/>
                    <a:lstStyle/>
                    <a:p>
                      <a:endParaRPr lang="zh-CN" altLang="en-US"/>
                    </a:p>
                  </a:txBody>
                  <a:tcPr>
                    <a:solidFill>
                      <a:srgbClr val="DBF0C5">
                        <a:alpha val="20000"/>
                      </a:srgbClr>
                    </a:solidFill>
                  </a:tcPr>
                </a:tc>
                <a:tc hMerge="1">
                  <a:txBody>
                    <a:bodyPr/>
                    <a:lstStyle/>
                    <a:p>
                      <a:endParaRPr lang="zh-CN" altLang="en-US"/>
                    </a:p>
                  </a:txBody>
                  <a:tcPr/>
                </a:tc>
                <a:tc hMerge="1">
                  <a:txBody>
                    <a:bodyPr/>
                    <a:lstStyle/>
                    <a:p>
                      <a:endParaRPr lang="zh-CN" altLang="en-US"/>
                    </a:p>
                  </a:txBody>
                  <a:tcPr>
                    <a:solidFill>
                      <a:srgbClr val="DBF0C5">
                        <a:alpha val="20000"/>
                      </a:srgbClr>
                    </a:solidFill>
                  </a:tcPr>
                </a:tc>
                <a:tc hMerge="1">
                  <a:txBody>
                    <a:bodyPr/>
                    <a:lstStyle/>
                    <a:p>
                      <a:endParaRPr lang="zh-CN" altLang="en-US"/>
                    </a:p>
                  </a:txBody>
                  <a:tcPr/>
                </a:tc>
                <a:tc hMerge="1">
                  <a:txBody>
                    <a:bodyPr/>
                    <a:lstStyle/>
                    <a:p>
                      <a:endParaRPr lang="zh-CN" altLang="en-US"/>
                    </a:p>
                  </a:txBody>
                  <a:tcPr>
                    <a:solidFill>
                      <a:srgbClr val="DBF0C5">
                        <a:alpha val="20000"/>
                      </a:srgbClr>
                    </a:solidFill>
                  </a:tcPr>
                </a:tc>
                <a:tc hMerge="1">
                  <a:txBody>
                    <a:bodyPr/>
                    <a:lstStyle/>
                    <a:p>
                      <a:endParaRPr lang="zh-CN" altLang="en-US"/>
                    </a:p>
                  </a:txBody>
                  <a:tcPr/>
                </a:tc>
                <a:tc hMerge="1">
                  <a:txBody>
                    <a:bodyPr/>
                    <a:lstStyle/>
                    <a:p>
                      <a:endParaRPr lang="zh-CN" altLang="en-US"/>
                    </a:p>
                  </a:txBody>
                  <a:tcPr>
                    <a:solidFill>
                      <a:srgbClr val="DBF0C5">
                        <a:alpha val="20000"/>
                      </a:srgbClr>
                    </a:solidFill>
                  </a:tcPr>
                </a:tc>
                <a:tc hMerge="1">
                  <a:txBody>
                    <a:bodyPr/>
                    <a:lstStyle/>
                    <a:p>
                      <a:endParaRPr lang="zh-CN" altLang="en-US"/>
                    </a:p>
                  </a:txBody>
                  <a:tcPr/>
                </a:tc>
                <a:tc hMerge="1">
                  <a:txBody>
                    <a:bodyPr/>
                    <a:lstStyle/>
                    <a:p>
                      <a:endParaRPr lang="zh-CN" altLang="en-US"/>
                    </a:p>
                  </a:txBody>
                  <a:tcPr>
                    <a:solidFill>
                      <a:srgbClr val="DBF0C5">
                        <a:alpha val="20000"/>
                      </a:srgbClr>
                    </a:solidFill>
                  </a:tcPr>
                </a:tc>
                <a:tc hMerge="1">
                  <a:txBody>
                    <a:bodyPr/>
                    <a:lstStyle/>
                    <a:p>
                      <a:endParaRPr lang="zh-CN" altLang="en-US"/>
                    </a:p>
                  </a:txBody>
                  <a:tcPr>
                    <a:lnL w="9525" cap="flat" cmpd="sng" algn="ctr">
                      <a:solidFill>
                        <a:schemeClr val="bg1">
                          <a:lumMod val="85000"/>
                        </a:schemeClr>
                      </a:solidFill>
                      <a:prstDash val="sysDash"/>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solidFill>
                  </a:tcPr>
                </a:tc>
                <a:extLst>
                  <a:ext uri="{0D108BD9-81ED-4DB2-BD59-A6C34878D82A}">
                    <a16:rowId xmlns:a16="http://schemas.microsoft.com/office/drawing/2014/main" val="2355211479"/>
                  </a:ext>
                </a:extLst>
              </a:tr>
              <a:tr h="288289">
                <a:tc rowSpan="2">
                  <a:txBody>
                    <a:bodyPr/>
                    <a:lstStyle/>
                    <a:p>
                      <a:pPr algn="ctr" rtl="0" fontAlgn="b"/>
                      <a:r>
                        <a:rPr lang="zh-CN" altLang="en-US" sz="1100" b="1" i="0" u="none" strike="noStrike" dirty="0">
                          <a:solidFill>
                            <a:srgbClr val="000000"/>
                          </a:solidFill>
                          <a:effectLst/>
                          <a:latin typeface="微软雅黑" panose="020B0503020204020204" pitchFamily="34" charset="-122"/>
                          <a:ea typeface="微软雅黑" panose="020B0503020204020204" pitchFamily="34" charset="-122"/>
                        </a:rPr>
                        <a:t>二级流量</a:t>
                      </a:r>
                    </a:p>
                  </a:txBody>
                  <a:tcPr marL="0" marR="0" marT="0" marB="0" anchor="ctr">
                    <a:lnL w="12700" cap="flat" cmpd="sng" algn="ctr">
                      <a:solidFill>
                        <a:schemeClr val="bg1">
                          <a:lumMod val="50000"/>
                        </a:schemeClr>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rowSpan="2">
                  <a:txBody>
                    <a:bodyPr/>
                    <a:lstStyle/>
                    <a:p>
                      <a:pPr algn="ctr" rtl="0" fontAlgn="b"/>
                      <a:r>
                        <a:rPr lang="zh-CN" altLang="en-US" sz="1100" b="1" i="0" u="none" strike="noStrike" dirty="0">
                          <a:solidFill>
                            <a:srgbClr val="000000"/>
                          </a:solidFill>
                          <a:effectLst/>
                          <a:latin typeface="微软雅黑" panose="020B0503020204020204" pitchFamily="34" charset="-122"/>
                          <a:ea typeface="微软雅黑" panose="020B0503020204020204" pitchFamily="34" charset="-122"/>
                        </a:rPr>
                        <a:t>三级流量</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gridSpan="2">
                  <a:txBody>
                    <a:bodyPr/>
                    <a:lstStyle/>
                    <a:p>
                      <a:pPr algn="ctr" rtl="0" fontAlgn="b"/>
                      <a:r>
                        <a:rPr lang="zh-CN" altLang="en-US" sz="1100" b="1" i="0" u="none" strike="noStrike" dirty="0">
                          <a:solidFill>
                            <a:srgbClr val="000000"/>
                          </a:solidFill>
                          <a:effectLst/>
                          <a:latin typeface="微软雅黑" panose="020B0503020204020204" pitchFamily="34" charset="-122"/>
                          <a:ea typeface="微软雅黑" panose="020B0503020204020204" pitchFamily="34" charset="-122"/>
                        </a:rPr>
                        <a:t>隅田川官旗</a:t>
                      </a:r>
                    </a:p>
                  </a:txBody>
                  <a:tcPr marL="0" marR="0" marT="0"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hMerge="1">
                  <a:txBody>
                    <a:bodyPr/>
                    <a:lstStyle/>
                    <a:p>
                      <a:endParaRPr lang="zh-CN" altLang="en-US"/>
                    </a:p>
                  </a:txBody>
                  <a:tcPr>
                    <a:lnL w="9525" cap="flat" cmpd="sng" algn="ctr">
                      <a:solidFill>
                        <a:schemeClr val="bg1">
                          <a:lumMod val="85000"/>
                        </a:schemeClr>
                      </a:solidFill>
                      <a:prstDash val="sysDash"/>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gridSpan="2">
                  <a:txBody>
                    <a:bodyPr/>
                    <a:lstStyle/>
                    <a:p>
                      <a:pPr algn="ctr" rtl="0" fontAlgn="b"/>
                      <a:r>
                        <a:rPr lang="en-US" sz="1100" b="1" i="0" u="none" strike="noStrike">
                          <a:solidFill>
                            <a:srgbClr val="000000"/>
                          </a:solidFill>
                          <a:effectLst/>
                          <a:latin typeface="微软雅黑" panose="020B0503020204020204" pitchFamily="34" charset="-122"/>
                          <a:ea typeface="微软雅黑" panose="020B0503020204020204" pitchFamily="34" charset="-122"/>
                        </a:rPr>
                        <a:t>Dolce Gusto</a:t>
                      </a:r>
                      <a:r>
                        <a:rPr lang="zh-CN" altLang="en-US" sz="1100" b="1" i="0" u="none" strike="noStrike">
                          <a:solidFill>
                            <a:srgbClr val="000000"/>
                          </a:solidFill>
                          <a:effectLst/>
                          <a:latin typeface="微软雅黑" panose="020B0503020204020204" pitchFamily="34" charset="-122"/>
                          <a:ea typeface="微软雅黑" panose="020B0503020204020204" pitchFamily="34" charset="-122"/>
                        </a:rPr>
                        <a:t>官方旗舰店</a:t>
                      </a:r>
                    </a:p>
                  </a:txBody>
                  <a:tcPr marL="0" marR="0" marT="0"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hMerge="1">
                  <a:txBody>
                    <a:bodyPr/>
                    <a:lstStyle/>
                    <a:p>
                      <a:endParaRPr lang="zh-CN" altLang="en-US"/>
                    </a:p>
                  </a:txBody>
                  <a:tcPr>
                    <a:lnL w="9525" cap="flat" cmpd="sng" algn="ctr">
                      <a:solidFill>
                        <a:schemeClr val="bg1">
                          <a:lumMod val="85000"/>
                        </a:schemeClr>
                      </a:solidFill>
                      <a:prstDash val="sysDash"/>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gridSpan="2">
                  <a:txBody>
                    <a:bodyPr/>
                    <a:lstStyle/>
                    <a:p>
                      <a:pPr algn="ctr" rtl="0" fontAlgn="b"/>
                      <a:r>
                        <a:rPr lang="en-US" sz="1100" b="1" i="0" u="none" strike="noStrike">
                          <a:solidFill>
                            <a:srgbClr val="000000"/>
                          </a:solidFill>
                          <a:effectLst/>
                          <a:latin typeface="微软雅黑" panose="020B0503020204020204" pitchFamily="34" charset="-122"/>
                          <a:ea typeface="微软雅黑" panose="020B0503020204020204" pitchFamily="34" charset="-122"/>
                        </a:rPr>
                        <a:t>Nespresso</a:t>
                      </a:r>
                      <a:r>
                        <a:rPr lang="zh-CN" altLang="en-US" sz="1100" b="1" i="0" u="none" strike="noStrike">
                          <a:solidFill>
                            <a:srgbClr val="000000"/>
                          </a:solidFill>
                          <a:effectLst/>
                          <a:latin typeface="微软雅黑" panose="020B0503020204020204" pitchFamily="34" charset="-122"/>
                          <a:ea typeface="微软雅黑" panose="020B0503020204020204" pitchFamily="34" charset="-122"/>
                        </a:rPr>
                        <a:t>官旗</a:t>
                      </a:r>
                    </a:p>
                  </a:txBody>
                  <a:tcPr marL="0" marR="0" marT="0"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hMerge="1">
                  <a:txBody>
                    <a:bodyPr/>
                    <a:lstStyle/>
                    <a:p>
                      <a:endParaRPr lang="zh-CN" altLang="en-US"/>
                    </a:p>
                  </a:txBody>
                  <a:tcPr>
                    <a:lnL w="9525" cap="flat" cmpd="sng" algn="ctr">
                      <a:solidFill>
                        <a:schemeClr val="bg1">
                          <a:lumMod val="85000"/>
                        </a:schemeClr>
                      </a:solidFill>
                      <a:prstDash val="sysDash"/>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gridSpan="2">
                  <a:txBody>
                    <a:bodyPr/>
                    <a:lstStyle/>
                    <a:p>
                      <a:pPr algn="ctr" rtl="0" fontAlgn="b"/>
                      <a:r>
                        <a:rPr lang="en-US" sz="1100" b="1" i="0" u="none" strike="noStrike" dirty="0">
                          <a:solidFill>
                            <a:srgbClr val="000000"/>
                          </a:solidFill>
                          <a:effectLst/>
                          <a:latin typeface="+mn-lt"/>
                          <a:ea typeface="微软雅黑" panose="020B0503020204020204" pitchFamily="34" charset="-122"/>
                        </a:rPr>
                        <a:t>Peet’s</a:t>
                      </a:r>
                      <a:r>
                        <a:rPr lang="zh-CN" altLang="en-US" sz="1100" b="1" i="0" u="none" strike="noStrike" dirty="0">
                          <a:solidFill>
                            <a:srgbClr val="000000"/>
                          </a:solidFill>
                          <a:effectLst/>
                          <a:latin typeface="微软雅黑" panose="020B0503020204020204" pitchFamily="34" charset="-122"/>
                          <a:ea typeface="微软雅黑" panose="020B0503020204020204" pitchFamily="34" charset="-122"/>
                        </a:rPr>
                        <a:t>官旗</a:t>
                      </a:r>
                    </a:p>
                  </a:txBody>
                  <a:tcPr marL="0" marR="0" marT="0"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hMerge="1">
                  <a:txBody>
                    <a:bodyPr/>
                    <a:lstStyle/>
                    <a:p>
                      <a:endParaRPr lang="zh-CN" altLang="en-US"/>
                    </a:p>
                  </a:txBody>
                  <a:tcPr>
                    <a:lnL w="9525" cap="flat" cmpd="sng" algn="ctr">
                      <a:solidFill>
                        <a:schemeClr val="bg1">
                          <a:lumMod val="85000"/>
                        </a:schemeClr>
                      </a:solidFill>
                      <a:prstDash val="sysDash"/>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gridSpan="2">
                  <a:txBody>
                    <a:bodyPr/>
                    <a:lstStyle/>
                    <a:p>
                      <a:pPr algn="ctr" rtl="0" fontAlgn="b"/>
                      <a:r>
                        <a:rPr lang="zh-CN" altLang="en-US" sz="1100" b="1" i="0" u="none" strike="noStrike">
                          <a:solidFill>
                            <a:srgbClr val="000000"/>
                          </a:solidFill>
                          <a:effectLst/>
                          <a:latin typeface="微软雅黑" panose="020B0503020204020204" pitchFamily="34" charset="-122"/>
                          <a:ea typeface="微软雅黑" panose="020B0503020204020204" pitchFamily="34" charset="-122"/>
                        </a:rPr>
                        <a:t>星巴克家享</a:t>
                      </a:r>
                    </a:p>
                  </a:txBody>
                  <a:tcPr marL="0" marR="0" marT="0" marB="0" anchor="ctr">
                    <a:lnL w="12700" cap="flat" cmpd="sng" algn="ctr">
                      <a:solidFill>
                        <a:schemeClr val="tx2"/>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hMerge="1">
                  <a:txBody>
                    <a:bodyPr/>
                    <a:lstStyle/>
                    <a:p>
                      <a:endParaRPr lang="zh-CN" altLang="en-US"/>
                    </a:p>
                  </a:txBody>
                  <a:tcPr>
                    <a:lnL w="9525" cap="flat" cmpd="sng" algn="ctr">
                      <a:solidFill>
                        <a:schemeClr val="bg1">
                          <a:lumMod val="85000"/>
                        </a:schemeClr>
                      </a:solidFill>
                      <a:prstDash val="sysDash"/>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extLst>
                  <a:ext uri="{0D108BD9-81ED-4DB2-BD59-A6C34878D82A}">
                    <a16:rowId xmlns:a16="http://schemas.microsoft.com/office/drawing/2014/main" val="444918083"/>
                  </a:ext>
                </a:extLst>
              </a:tr>
              <a:tr h="288289">
                <a:tc vMerge="1">
                  <a:txBody>
                    <a:bodyPr/>
                    <a:lstStyle/>
                    <a:p>
                      <a:endParaRPr lang="zh-CN" altLang="en-US"/>
                    </a:p>
                  </a:txBody>
                  <a:tcPr>
                    <a:lnL w="9525" cap="flat" cmpd="sng" algn="ctr">
                      <a:solidFill>
                        <a:schemeClr val="bg1">
                          <a:lumMod val="85000"/>
                        </a:schemeClr>
                      </a:solidFill>
                      <a:prstDash val="sysDash"/>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vMerge="1">
                  <a:txBody>
                    <a:bodyPr/>
                    <a:lstStyle/>
                    <a:p>
                      <a:endParaRPr lang="zh-CN" altLang="en-US"/>
                    </a:p>
                  </a:txBody>
                  <a:tcPr/>
                </a:tc>
                <a:tc>
                  <a:txBody>
                    <a:bodyPr/>
                    <a:lstStyle/>
                    <a:p>
                      <a:pPr algn="ctr" rtl="0" fontAlgn="b"/>
                      <a:r>
                        <a:rPr lang="en-US" sz="1100" b="1" i="0" u="none" strike="noStrike" dirty="0">
                          <a:solidFill>
                            <a:srgbClr val="000000"/>
                          </a:solidFill>
                          <a:effectLst/>
                          <a:latin typeface="微软雅黑" panose="020B0503020204020204" pitchFamily="34" charset="-122"/>
                          <a:ea typeface="微软雅黑" panose="020B0503020204020204" pitchFamily="34" charset="-122"/>
                        </a:rPr>
                        <a:t>UV</a:t>
                      </a:r>
                      <a:r>
                        <a:rPr lang="zh-CN" altLang="en-US" sz="1100" b="1" i="0" u="none" strike="noStrike" dirty="0">
                          <a:solidFill>
                            <a:srgbClr val="000000"/>
                          </a:solidFill>
                          <a:effectLst/>
                          <a:latin typeface="微软雅黑" panose="020B0503020204020204" pitchFamily="34" charset="-122"/>
                          <a:ea typeface="微软雅黑" panose="020B0503020204020204" pitchFamily="34" charset="-122"/>
                        </a:rPr>
                        <a:t>占比</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rtl="0" fontAlgn="b"/>
                      <a:r>
                        <a:rPr lang="zh-CN" altLang="en-US" sz="1100" b="1" i="0" u="none" strike="noStrike" dirty="0">
                          <a:solidFill>
                            <a:srgbClr val="000000"/>
                          </a:solidFill>
                          <a:effectLst/>
                          <a:latin typeface="微软雅黑" panose="020B0503020204020204" pitchFamily="34" charset="-122"/>
                          <a:ea typeface="微软雅黑" panose="020B0503020204020204" pitchFamily="34" charset="-122"/>
                        </a:rPr>
                        <a:t>支付转化率</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rtl="0" fontAlgn="b"/>
                      <a:r>
                        <a:rPr lang="en-US" sz="1100" b="1" i="0" u="none" strike="noStrike" dirty="0">
                          <a:solidFill>
                            <a:srgbClr val="000000"/>
                          </a:solidFill>
                          <a:effectLst/>
                          <a:latin typeface="微软雅黑" panose="020B0503020204020204" pitchFamily="34" charset="-122"/>
                          <a:ea typeface="微软雅黑" panose="020B0503020204020204" pitchFamily="34" charset="-122"/>
                        </a:rPr>
                        <a:t>UV</a:t>
                      </a:r>
                      <a:r>
                        <a:rPr lang="zh-CN" altLang="en-US" sz="1100" b="1" i="0" u="none" strike="noStrike" dirty="0">
                          <a:solidFill>
                            <a:srgbClr val="000000"/>
                          </a:solidFill>
                          <a:effectLst/>
                          <a:latin typeface="微软雅黑" panose="020B0503020204020204" pitchFamily="34" charset="-122"/>
                          <a:ea typeface="微软雅黑" panose="020B0503020204020204" pitchFamily="34" charset="-122"/>
                        </a:rPr>
                        <a:t>占比</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rtl="0" fontAlgn="b"/>
                      <a:r>
                        <a:rPr lang="zh-CN" altLang="en-US" sz="1100" b="1" i="0" u="none" strike="noStrike" dirty="0">
                          <a:solidFill>
                            <a:srgbClr val="000000"/>
                          </a:solidFill>
                          <a:effectLst/>
                          <a:latin typeface="微软雅黑" panose="020B0503020204020204" pitchFamily="34" charset="-122"/>
                          <a:ea typeface="微软雅黑" panose="020B0503020204020204" pitchFamily="34" charset="-122"/>
                        </a:rPr>
                        <a:t>支付转化率</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rtl="0" fontAlgn="b"/>
                      <a:r>
                        <a:rPr lang="en-US" sz="1100" b="1" i="0" u="none" strike="noStrike" dirty="0">
                          <a:solidFill>
                            <a:srgbClr val="000000"/>
                          </a:solidFill>
                          <a:effectLst/>
                          <a:latin typeface="微软雅黑" panose="020B0503020204020204" pitchFamily="34" charset="-122"/>
                          <a:ea typeface="微软雅黑" panose="020B0503020204020204" pitchFamily="34" charset="-122"/>
                        </a:rPr>
                        <a:t>UV</a:t>
                      </a:r>
                      <a:r>
                        <a:rPr lang="zh-CN" altLang="en-US" sz="1100" b="1" i="0" u="none" strike="noStrike" dirty="0">
                          <a:solidFill>
                            <a:srgbClr val="000000"/>
                          </a:solidFill>
                          <a:effectLst/>
                          <a:latin typeface="微软雅黑" panose="020B0503020204020204" pitchFamily="34" charset="-122"/>
                          <a:ea typeface="微软雅黑" panose="020B0503020204020204" pitchFamily="34" charset="-122"/>
                        </a:rPr>
                        <a:t>占比</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rtl="0" fontAlgn="b"/>
                      <a:r>
                        <a:rPr lang="zh-CN" altLang="en-US" sz="1100" b="1" i="0" u="none" strike="noStrike" dirty="0">
                          <a:solidFill>
                            <a:srgbClr val="000000"/>
                          </a:solidFill>
                          <a:effectLst/>
                          <a:latin typeface="微软雅黑" panose="020B0503020204020204" pitchFamily="34" charset="-122"/>
                          <a:ea typeface="微软雅黑" panose="020B0503020204020204" pitchFamily="34" charset="-122"/>
                        </a:rPr>
                        <a:t>支付转化率</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rtl="0" fontAlgn="b"/>
                      <a:r>
                        <a:rPr lang="en-US" sz="1100" b="1" i="0" u="none" strike="noStrike" dirty="0">
                          <a:solidFill>
                            <a:srgbClr val="000000"/>
                          </a:solidFill>
                          <a:effectLst/>
                          <a:latin typeface="微软雅黑" panose="020B0503020204020204" pitchFamily="34" charset="-122"/>
                          <a:ea typeface="微软雅黑" panose="020B0503020204020204" pitchFamily="34" charset="-122"/>
                        </a:rPr>
                        <a:t>UV</a:t>
                      </a:r>
                      <a:r>
                        <a:rPr lang="zh-CN" altLang="en-US" sz="1100" b="1" i="0" u="none" strike="noStrike" dirty="0">
                          <a:solidFill>
                            <a:srgbClr val="000000"/>
                          </a:solidFill>
                          <a:effectLst/>
                          <a:latin typeface="微软雅黑" panose="020B0503020204020204" pitchFamily="34" charset="-122"/>
                          <a:ea typeface="微软雅黑" panose="020B0503020204020204" pitchFamily="34" charset="-122"/>
                        </a:rPr>
                        <a:t>占比</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rtl="0" fontAlgn="b"/>
                      <a:r>
                        <a:rPr lang="zh-CN" altLang="en-US" sz="1100" b="1" i="0" u="none" strike="noStrike" dirty="0">
                          <a:solidFill>
                            <a:srgbClr val="000000"/>
                          </a:solidFill>
                          <a:effectLst/>
                          <a:latin typeface="微软雅黑" panose="020B0503020204020204" pitchFamily="34" charset="-122"/>
                          <a:ea typeface="微软雅黑" panose="020B0503020204020204" pitchFamily="34" charset="-122"/>
                        </a:rPr>
                        <a:t>支付转化率</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rtl="0" fontAlgn="b"/>
                      <a:r>
                        <a:rPr lang="en-US" sz="1100" b="1" i="0" u="none" strike="noStrike" dirty="0">
                          <a:solidFill>
                            <a:srgbClr val="000000"/>
                          </a:solidFill>
                          <a:effectLst/>
                          <a:latin typeface="微软雅黑" panose="020B0503020204020204" pitchFamily="34" charset="-122"/>
                          <a:ea typeface="微软雅黑" panose="020B0503020204020204" pitchFamily="34" charset="-122"/>
                        </a:rPr>
                        <a:t>UV</a:t>
                      </a:r>
                      <a:r>
                        <a:rPr lang="zh-CN" altLang="en-US" sz="1100" b="1" i="0" u="none" strike="noStrike" dirty="0">
                          <a:solidFill>
                            <a:srgbClr val="000000"/>
                          </a:solidFill>
                          <a:effectLst/>
                          <a:latin typeface="微软雅黑" panose="020B0503020204020204" pitchFamily="34" charset="-122"/>
                          <a:ea typeface="微软雅黑" panose="020B0503020204020204" pitchFamily="34" charset="-122"/>
                        </a:rPr>
                        <a:t>占比</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rtl="0" fontAlgn="b"/>
                      <a:r>
                        <a:rPr lang="zh-CN" altLang="en-US" sz="1100" b="1" i="0" u="none" strike="noStrike">
                          <a:solidFill>
                            <a:srgbClr val="000000"/>
                          </a:solidFill>
                          <a:effectLst/>
                          <a:latin typeface="微软雅黑" panose="020B0503020204020204" pitchFamily="34" charset="-122"/>
                          <a:ea typeface="微软雅黑" panose="020B0503020204020204" pitchFamily="34" charset="-122"/>
                        </a:rPr>
                        <a:t>支付转化率</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bg1">
                          <a:lumMod val="50000"/>
                        </a:schemeClr>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extLst>
                  <a:ext uri="{0D108BD9-81ED-4DB2-BD59-A6C34878D82A}">
                    <a16:rowId xmlns:a16="http://schemas.microsoft.com/office/drawing/2014/main" val="10002"/>
                  </a:ext>
                </a:extLst>
              </a:tr>
              <a:tr h="288289">
                <a:tc gridSpan="2">
                  <a:txBody>
                    <a:bodyPr/>
                    <a:lstStyle/>
                    <a:p>
                      <a:pPr algn="ctr" rtl="0" fontAlgn="ctr"/>
                      <a:r>
                        <a:rPr lang="zh-CN" altLang="en-US" sz="1050" b="0" i="1" u="none" strike="noStrike">
                          <a:solidFill>
                            <a:srgbClr val="A5A5A5"/>
                          </a:solidFill>
                          <a:effectLst/>
                          <a:latin typeface="微软雅黑" panose="020B0503020204020204" pitchFamily="34" charset="-122"/>
                          <a:ea typeface="微软雅黑" panose="020B0503020204020204" pitchFamily="34" charset="-122"/>
                        </a:rPr>
                        <a:t>广告流量</a:t>
                      </a:r>
                      <a:r>
                        <a:rPr lang="en-US" sz="1050" b="0" i="1" u="none" strike="noStrike">
                          <a:solidFill>
                            <a:srgbClr val="A5A5A5"/>
                          </a:solidFill>
                          <a:effectLst/>
                          <a:latin typeface="微软雅黑" panose="020B0503020204020204" pitchFamily="34" charset="-122"/>
                          <a:ea typeface="微软雅黑" panose="020B0503020204020204" pitchFamily="34" charset="-122"/>
                        </a:rPr>
                        <a:t>UV</a:t>
                      </a: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hMerge="1">
                  <a:txBody>
                    <a:bodyPr/>
                    <a:lstStyle/>
                    <a:p>
                      <a:endParaRPr lang="zh-CN" altLang="en-US"/>
                    </a:p>
                  </a:txBody>
                  <a:tcPr/>
                </a:tc>
                <a:tc>
                  <a:txBody>
                    <a:bodyPr/>
                    <a:lstStyle/>
                    <a:p>
                      <a:pPr algn="ctr" rtl="0" fontAlgn="ctr"/>
                      <a:r>
                        <a:rPr lang="en-US" altLang="zh-CN" sz="1000" b="0" i="1" u="none" strike="noStrike">
                          <a:solidFill>
                            <a:srgbClr val="A5A5A5"/>
                          </a:solidFill>
                          <a:effectLst/>
                          <a:latin typeface="微软雅黑" panose="020B0503020204020204" pitchFamily="34" charset="-122"/>
                          <a:ea typeface="微软雅黑" panose="020B0503020204020204" pitchFamily="34" charset="-122"/>
                        </a:rPr>
                        <a:t>85,831</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rtl="0" fontAlgn="ctr"/>
                      <a:r>
                        <a:rPr lang="en-US" altLang="zh-CN" sz="1000" b="0" i="1" u="none" strike="noStrike" dirty="0">
                          <a:solidFill>
                            <a:srgbClr val="49711E"/>
                          </a:solidFill>
                          <a:effectLst/>
                          <a:latin typeface="微软雅黑" panose="020B0503020204020204" pitchFamily="34" charset="-122"/>
                          <a:ea typeface="微软雅黑" panose="020B0503020204020204" pitchFamily="34" charset="-122"/>
                        </a:rPr>
                        <a:t>1.4%</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rtl="0" fontAlgn="ctr"/>
                      <a:r>
                        <a:rPr lang="en-US" altLang="zh-CN" sz="1000" b="0" i="1" u="none" strike="noStrike" dirty="0">
                          <a:solidFill>
                            <a:srgbClr val="A5A5A5"/>
                          </a:solidFill>
                          <a:effectLst/>
                          <a:latin typeface="微软雅黑" panose="020B0503020204020204" pitchFamily="34" charset="-122"/>
                          <a:ea typeface="微软雅黑" panose="020B0503020204020204" pitchFamily="34" charset="-122"/>
                        </a:rPr>
                        <a:t>27,604</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rtl="0" fontAlgn="ctr"/>
                      <a:r>
                        <a:rPr lang="en-US" altLang="zh-CN" sz="1000" b="0" i="1" u="none" strike="noStrike">
                          <a:solidFill>
                            <a:srgbClr val="49711E"/>
                          </a:solidFill>
                          <a:effectLst/>
                          <a:latin typeface="微软雅黑" panose="020B0503020204020204" pitchFamily="34" charset="-122"/>
                          <a:ea typeface="微软雅黑" panose="020B0503020204020204" pitchFamily="34" charset="-122"/>
                        </a:rPr>
                        <a:t>6%</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rtl="0" fontAlgn="ctr"/>
                      <a:r>
                        <a:rPr lang="en-US" altLang="zh-CN" sz="1000" b="0" i="1" u="none" strike="noStrike">
                          <a:solidFill>
                            <a:srgbClr val="A5A5A5"/>
                          </a:solidFill>
                          <a:effectLst/>
                          <a:latin typeface="微软雅黑" panose="020B0503020204020204" pitchFamily="34" charset="-122"/>
                          <a:ea typeface="微软雅黑" panose="020B0503020204020204" pitchFamily="34" charset="-122"/>
                        </a:rPr>
                        <a:t>165,171</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rtl="0" fontAlgn="ctr"/>
                      <a:r>
                        <a:rPr lang="en-US" altLang="zh-CN" sz="1000" b="0" i="1" u="none" strike="noStrike" dirty="0">
                          <a:solidFill>
                            <a:srgbClr val="49711E"/>
                          </a:solidFill>
                          <a:effectLst/>
                          <a:latin typeface="微软雅黑" panose="020B0503020204020204" pitchFamily="34" charset="-122"/>
                          <a:ea typeface="微软雅黑" panose="020B0503020204020204" pitchFamily="34" charset="-122"/>
                        </a:rPr>
                        <a:t>3%</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rtl="0" fontAlgn="ctr"/>
                      <a:r>
                        <a:rPr lang="en-US" altLang="zh-CN" sz="1000" b="0" i="1" u="none" strike="noStrike" dirty="0">
                          <a:solidFill>
                            <a:srgbClr val="A5A5A5"/>
                          </a:solidFill>
                          <a:effectLst/>
                          <a:latin typeface="微软雅黑" panose="020B0503020204020204" pitchFamily="34" charset="-122"/>
                          <a:ea typeface="微软雅黑" panose="020B0503020204020204" pitchFamily="34" charset="-122"/>
                        </a:rPr>
                        <a:t>43,937</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rtl="0" fontAlgn="ctr"/>
                      <a:r>
                        <a:rPr lang="en-US" altLang="zh-CN" sz="1000" b="0" i="1" u="none" strike="noStrike">
                          <a:solidFill>
                            <a:srgbClr val="49711E"/>
                          </a:solidFill>
                          <a:effectLst/>
                          <a:latin typeface="微软雅黑" panose="020B0503020204020204" pitchFamily="34" charset="-122"/>
                          <a:ea typeface="微软雅黑" panose="020B0503020204020204" pitchFamily="34" charset="-122"/>
                        </a:rPr>
                        <a:t>8%</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rtl="0" fontAlgn="ctr"/>
                      <a:r>
                        <a:rPr lang="en-US" altLang="zh-CN" sz="1000" b="0" i="1" u="none" strike="noStrike" dirty="0">
                          <a:solidFill>
                            <a:srgbClr val="A5A5A5"/>
                          </a:solidFill>
                          <a:effectLst/>
                          <a:latin typeface="微软雅黑" panose="020B0503020204020204" pitchFamily="34" charset="-122"/>
                          <a:ea typeface="微软雅黑" panose="020B0503020204020204" pitchFamily="34" charset="-122"/>
                        </a:rPr>
                        <a:t>39,725</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rtl="0" fontAlgn="ctr"/>
                      <a:r>
                        <a:rPr lang="en-US" altLang="zh-CN" sz="1000" b="0" i="1" u="none" strike="noStrike" dirty="0">
                          <a:solidFill>
                            <a:srgbClr val="49711E"/>
                          </a:solidFill>
                          <a:effectLst/>
                          <a:latin typeface="微软雅黑" panose="020B0503020204020204" pitchFamily="34" charset="-122"/>
                          <a:ea typeface="微软雅黑" panose="020B0503020204020204" pitchFamily="34" charset="-122"/>
                        </a:rPr>
                        <a:t>4%</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bg1">
                          <a:lumMod val="50000"/>
                        </a:schemeClr>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extLst>
                  <a:ext uri="{0D108BD9-81ED-4DB2-BD59-A6C34878D82A}">
                    <a16:rowId xmlns:a16="http://schemas.microsoft.com/office/drawing/2014/main" val="1508424625"/>
                  </a:ext>
                </a:extLst>
              </a:tr>
              <a:tr h="288289">
                <a:tc rowSpan="3">
                  <a:txBody>
                    <a:bodyPr/>
                    <a:lstStyle/>
                    <a:p>
                      <a:pPr algn="ctr" rtl="0"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效果广告</a:t>
                      </a:r>
                    </a:p>
                  </a:txBody>
                  <a:tcPr marL="0" marR="0" marT="0" marB="0" anchor="ctr">
                    <a:lnL w="12700" cap="flat" cmpd="sng" algn="ctr">
                      <a:solidFill>
                        <a:schemeClr val="bg1">
                          <a:lumMod val="50000"/>
                        </a:schemeClr>
                      </a:solidFill>
                      <a:prstDash val="solid"/>
                      <a:round/>
                      <a:headEnd type="none" w="med" len="med"/>
                      <a:tailEnd type="none" w="med" len="med"/>
                    </a:lnL>
                    <a:lnR w="9525" cap="flat" cmpd="sng" algn="ctr">
                      <a:solidFill>
                        <a:schemeClr val="bg2">
                          <a:lumMod val="90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rtl="0" fontAlgn="b"/>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引力魔方</a:t>
                      </a:r>
                    </a:p>
                  </a:txBody>
                  <a:tcPr marL="0" marR="0" marT="0" marB="0" anchor="ctr">
                    <a:lnL w="9525" cap="flat" cmpd="sng" algn="ctr">
                      <a:solidFill>
                        <a:schemeClr val="bg2">
                          <a:lumMod val="90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marL="0" algn="ctr" defTabSz="914400" rtl="0" eaLnBrk="1" fontAlgn="ctr" latinLnBrk="0" hangingPunct="1"/>
                      <a:r>
                        <a:rPr lang="en-US" altLang="zh-CN" sz="1100" b="1" i="0" u="none" strike="noStrike" kern="1200" dirty="0">
                          <a:solidFill>
                            <a:schemeClr val="accent6"/>
                          </a:solidFill>
                          <a:effectLst/>
                          <a:latin typeface="微软雅黑" panose="020B0503020204020204" pitchFamily="34" charset="-122"/>
                          <a:ea typeface="微软雅黑" panose="020B0503020204020204" pitchFamily="34" charset="-122"/>
                          <a:cs typeface="+mn-cs"/>
                        </a:rPr>
                        <a:t>47%</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rtl="0"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0.6%</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rtl="0"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5%</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rtl="0"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0.2%</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rtl="0"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32%</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rtl="0"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0.1%</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rtl="0"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21%</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rtl="0"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2%</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rtl="0"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4%</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rtl="0"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2%</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bg1">
                          <a:lumMod val="50000"/>
                        </a:schemeClr>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extLst>
                  <a:ext uri="{0D108BD9-81ED-4DB2-BD59-A6C34878D82A}">
                    <a16:rowId xmlns:a16="http://schemas.microsoft.com/office/drawing/2014/main" val="1239205092"/>
                  </a:ext>
                </a:extLst>
              </a:tr>
              <a:tr h="288289">
                <a:tc vMerge="1">
                  <a:txBody>
                    <a:bodyPr/>
                    <a:lstStyle/>
                    <a:p>
                      <a:endParaRPr lang="zh-CN" altLang="en-US"/>
                    </a:p>
                  </a:txBody>
                  <a:tcPr/>
                </a:tc>
                <a:tc>
                  <a:txBody>
                    <a:bodyPr/>
                    <a:lstStyle/>
                    <a:p>
                      <a:pPr algn="ctr" rtl="0" fontAlgn="b"/>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直通车</a:t>
                      </a:r>
                    </a:p>
                  </a:txBody>
                  <a:tcPr marL="0" marR="0" marT="0" marB="0" anchor="ctr">
                    <a:lnL w="9525" cap="flat" cmpd="sng" algn="ctr">
                      <a:solidFill>
                        <a:schemeClr val="bg2">
                          <a:lumMod val="90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marL="0" algn="ctr" defTabSz="914400" rtl="0" eaLnBrk="1" fontAlgn="ctr" latinLnBrk="0" hangingPunct="1"/>
                      <a:r>
                        <a:rPr lang="en-US" altLang="zh-CN" sz="1100" b="1" i="0" u="none" strike="noStrike" kern="1200" dirty="0">
                          <a:solidFill>
                            <a:schemeClr val="accent6"/>
                          </a:solidFill>
                          <a:effectLst/>
                          <a:latin typeface="微软雅黑" panose="020B0503020204020204" pitchFamily="34" charset="-122"/>
                          <a:ea typeface="微软雅黑" panose="020B0503020204020204" pitchFamily="34" charset="-122"/>
                          <a:cs typeface="+mn-cs"/>
                        </a:rPr>
                        <a:t>40%</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rtl="0"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1.8%</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algn="ctr" defTabSz="914400" rtl="0" eaLnBrk="1" fontAlgn="ctr" latinLnBrk="0" hangingPunct="1"/>
                      <a:r>
                        <a:rPr lang="en-US" altLang="zh-CN" sz="1100" b="1" i="0" u="none" strike="noStrike" kern="1200" dirty="0">
                          <a:solidFill>
                            <a:schemeClr val="accent6"/>
                          </a:solidFill>
                          <a:effectLst/>
                          <a:latin typeface="微软雅黑" panose="020B0503020204020204" pitchFamily="34" charset="-122"/>
                          <a:ea typeface="微软雅黑" panose="020B0503020204020204" pitchFamily="34" charset="-122"/>
                          <a:cs typeface="+mn-cs"/>
                        </a:rPr>
                        <a:t>53%</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rtl="0"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4%</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rtl="0"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22%</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rtl="0"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4%</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algn="ctr" defTabSz="914400" rtl="0" eaLnBrk="1" fontAlgn="ctr" latinLnBrk="0" hangingPunct="1"/>
                      <a:r>
                        <a:rPr lang="en-US" altLang="zh-CN" sz="1100" b="1" i="0" u="none" strike="noStrike" kern="1200" dirty="0">
                          <a:solidFill>
                            <a:schemeClr val="accent6"/>
                          </a:solidFill>
                          <a:effectLst/>
                          <a:latin typeface="微软雅黑" panose="020B0503020204020204" pitchFamily="34" charset="-122"/>
                          <a:ea typeface="微软雅黑" panose="020B0503020204020204" pitchFamily="34" charset="-122"/>
                          <a:cs typeface="+mn-cs"/>
                        </a:rPr>
                        <a:t>37%</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rtl="0"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6%</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rtl="0"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28%</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rtl="0"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3%</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bg1">
                          <a:lumMod val="50000"/>
                        </a:schemeClr>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extLst>
                  <a:ext uri="{0D108BD9-81ED-4DB2-BD59-A6C34878D82A}">
                    <a16:rowId xmlns:a16="http://schemas.microsoft.com/office/drawing/2014/main" val="142036202"/>
                  </a:ext>
                </a:extLst>
              </a:tr>
              <a:tr h="288289">
                <a:tc vMerge="1">
                  <a:txBody>
                    <a:bodyPr/>
                    <a:lstStyle/>
                    <a:p>
                      <a:endParaRPr lang="zh-CN" altLang="en-US"/>
                    </a:p>
                  </a:txBody>
                  <a:tcPr>
                    <a:lnT w="9525" cap="flat" cmpd="sng" algn="ctr">
                      <a:solidFill>
                        <a:schemeClr val="bg1">
                          <a:lumMod val="85000"/>
                        </a:schemeClr>
                      </a:solidFill>
                      <a:prstDash val="sysDash"/>
                      <a:round/>
                      <a:headEnd type="none" w="med" len="med"/>
                      <a:tailEnd type="none" w="med" len="med"/>
                    </a:lnT>
                  </a:tcPr>
                </a:tc>
                <a:tc>
                  <a:txBody>
                    <a:bodyPr/>
                    <a:lstStyle/>
                    <a:p>
                      <a:pPr algn="ctr" rtl="0" fontAlgn="b"/>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万相台</a:t>
                      </a:r>
                    </a:p>
                  </a:txBody>
                  <a:tcPr marL="0" marR="0" marT="0" marB="0" anchor="ctr">
                    <a:lnL w="9525" cap="flat" cmpd="sng" algn="ctr">
                      <a:solidFill>
                        <a:schemeClr val="bg2">
                          <a:lumMod val="90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rtl="0"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5%</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rtl="0"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4%</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rtl="0"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37%</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rtl="0"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8%</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algn="ctr" defTabSz="914400" rtl="0" eaLnBrk="1" fontAlgn="ctr" latinLnBrk="0" hangingPunct="1"/>
                      <a:r>
                        <a:rPr lang="en-US" altLang="zh-CN" sz="1100" b="1" i="0" u="none" strike="noStrike" kern="1200" dirty="0">
                          <a:solidFill>
                            <a:schemeClr val="accent6"/>
                          </a:solidFill>
                          <a:effectLst/>
                          <a:latin typeface="微软雅黑" panose="020B0503020204020204" pitchFamily="34" charset="-122"/>
                          <a:ea typeface="微软雅黑" panose="020B0503020204020204" pitchFamily="34" charset="-122"/>
                          <a:cs typeface="+mn-cs"/>
                        </a:rPr>
                        <a:t>40%</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rtl="0"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3%</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algn="ctr" defTabSz="914400" rtl="0" eaLnBrk="1" fontAlgn="ctr" latinLnBrk="0" hangingPunct="1"/>
                      <a:r>
                        <a:rPr lang="en-US" altLang="zh-CN" sz="1100" b="1" i="0" u="none" strike="noStrike" kern="1200" dirty="0">
                          <a:solidFill>
                            <a:schemeClr val="accent6"/>
                          </a:solidFill>
                          <a:effectLst/>
                          <a:latin typeface="微软雅黑" panose="020B0503020204020204" pitchFamily="34" charset="-122"/>
                          <a:ea typeface="微软雅黑" panose="020B0503020204020204" pitchFamily="34" charset="-122"/>
                          <a:cs typeface="+mn-cs"/>
                        </a:rPr>
                        <a:t>34%</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rtl="0"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11%</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algn="ctr" defTabSz="914400" rtl="0" eaLnBrk="1" fontAlgn="ctr" latinLnBrk="0" hangingPunct="1"/>
                      <a:r>
                        <a:rPr lang="en-US" altLang="zh-CN" sz="1100" b="1" i="0" u="none" strike="noStrike" kern="1200" dirty="0">
                          <a:solidFill>
                            <a:schemeClr val="accent6"/>
                          </a:solidFill>
                          <a:effectLst/>
                          <a:latin typeface="微软雅黑" panose="020B0503020204020204" pitchFamily="34" charset="-122"/>
                          <a:ea typeface="微软雅黑" panose="020B0503020204020204" pitchFamily="34" charset="-122"/>
                          <a:cs typeface="+mn-cs"/>
                        </a:rPr>
                        <a:t>49%</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rtl="0"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4%</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bg1">
                          <a:lumMod val="50000"/>
                        </a:schemeClr>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extLst>
                  <a:ext uri="{0D108BD9-81ED-4DB2-BD59-A6C34878D82A}">
                    <a16:rowId xmlns:a16="http://schemas.microsoft.com/office/drawing/2014/main" val="26516959"/>
                  </a:ext>
                </a:extLst>
              </a:tr>
              <a:tr h="288289">
                <a:tc rowSpan="2">
                  <a:txBody>
                    <a:bodyPr/>
                    <a:lstStyle/>
                    <a:p>
                      <a:pPr algn="ctr" rtl="0"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品牌广告</a:t>
                      </a:r>
                    </a:p>
                  </a:txBody>
                  <a:tcPr marL="0" marR="0" marT="0" marB="0" anchor="ctr">
                    <a:lnL w="12700" cap="flat" cmpd="sng" algn="ctr">
                      <a:solidFill>
                        <a:schemeClr val="bg1">
                          <a:lumMod val="50000"/>
                        </a:schemeClr>
                      </a:solidFill>
                      <a:prstDash val="solid"/>
                      <a:round/>
                      <a:headEnd type="none" w="med" len="med"/>
                      <a:tailEnd type="none" w="med" len="med"/>
                    </a:lnL>
                    <a:lnR w="9525" cap="flat" cmpd="sng" algn="ctr">
                      <a:solidFill>
                        <a:schemeClr val="bg2">
                          <a:lumMod val="90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rtl="0" fontAlgn="b"/>
                      <a:r>
                        <a:rPr lang="zh-CN" altLang="en-US" sz="1100" b="0" i="0" u="none" strike="noStrike" dirty="0">
                          <a:solidFill>
                            <a:srgbClr val="000000"/>
                          </a:solidFill>
                          <a:effectLst/>
                          <a:latin typeface="微软雅黑" panose="020B0503020204020204" pitchFamily="34" charset="-122"/>
                          <a:ea typeface="微软雅黑" panose="020B0503020204020204" pitchFamily="34" charset="-122"/>
                        </a:rPr>
                        <a:t>品牌专区</a:t>
                      </a:r>
                    </a:p>
                  </a:txBody>
                  <a:tcPr marL="0" marR="0" marT="0" marB="0" anchor="ctr">
                    <a:lnL w="9525" cap="flat" cmpd="sng" algn="ctr">
                      <a:solidFill>
                        <a:schemeClr val="bg2">
                          <a:lumMod val="90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rtl="0"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4%</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rtl="0"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5%</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rtl="0"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10%</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rtl="0"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10%</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rtl="0"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6%</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rtl="0"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13%</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rtl="0"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15%</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rtl="0"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10%</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algn="ctr" defTabSz="914400" rtl="0" eaLnBrk="1" fontAlgn="ctr" latinLnBrk="0" hangingPunct="1"/>
                      <a:r>
                        <a:rPr lang="en-US" altLang="zh-CN" sz="1100" b="1" i="0" u="none" strike="noStrike" kern="1200" dirty="0">
                          <a:solidFill>
                            <a:schemeClr val="accent6"/>
                          </a:solidFill>
                          <a:effectLst/>
                          <a:latin typeface="微软雅黑" panose="020B0503020204020204" pitchFamily="34" charset="-122"/>
                          <a:ea typeface="微软雅黑" panose="020B0503020204020204" pitchFamily="34" charset="-122"/>
                          <a:cs typeface="+mn-cs"/>
                        </a:rPr>
                        <a:t>23%</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rtl="0"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4%</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bg1">
                          <a:lumMod val="50000"/>
                        </a:schemeClr>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extLst>
                  <a:ext uri="{0D108BD9-81ED-4DB2-BD59-A6C34878D82A}">
                    <a16:rowId xmlns:a16="http://schemas.microsoft.com/office/drawing/2014/main" val="1885915770"/>
                  </a:ext>
                </a:extLst>
              </a:tr>
              <a:tr h="288289">
                <a:tc vMerge="1">
                  <a:txBody>
                    <a:bodyPr/>
                    <a:lstStyle/>
                    <a:p>
                      <a:endParaRPr lang="zh-CN" altLang="en-US"/>
                    </a:p>
                  </a:txBody>
                  <a:tcPr>
                    <a:lnL w="12700" cap="flat" cmpd="sng" algn="ctr">
                      <a:solidFill>
                        <a:schemeClr val="tx2"/>
                      </a:solidFill>
                      <a:prstDash val="solid"/>
                      <a:round/>
                      <a:headEnd type="none" w="med" len="med"/>
                      <a:tailEnd type="none" w="med" len="med"/>
                    </a:lnL>
                    <a:lnR w="9525" cap="flat" cmpd="sng" algn="ctr">
                      <a:solidFill>
                        <a:schemeClr val="bg2">
                          <a:lumMod val="90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rtl="0" fontAlgn="b"/>
                      <a:r>
                        <a:rPr lang="zh-CN" altLang="en-US" sz="1100" b="0" i="0" u="none" strike="noStrike" dirty="0">
                          <a:solidFill>
                            <a:srgbClr val="000000"/>
                          </a:solidFill>
                          <a:effectLst/>
                          <a:latin typeface="微软雅黑" panose="020B0503020204020204" pitchFamily="34" charset="-122"/>
                          <a:ea typeface="微软雅黑" panose="020B0503020204020204" pitchFamily="34" charset="-122"/>
                        </a:rPr>
                        <a:t>明星店铺</a:t>
                      </a:r>
                    </a:p>
                  </a:txBody>
                  <a:tcPr marL="0" marR="0" marT="0" marB="0" anchor="ctr">
                    <a:lnL w="9525" cap="flat" cmpd="sng" algn="ctr">
                      <a:solidFill>
                        <a:schemeClr val="bg2">
                          <a:lumMod val="90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rtl="0"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rtl="0"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rtl="0"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rtl="0"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rtl="0"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0.1%</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rtl="0"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9%</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rtl="0"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rtl="0"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rtl="0"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rtl="0"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bg1">
                          <a:lumMod val="50000"/>
                        </a:schemeClr>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extLst>
                  <a:ext uri="{0D108BD9-81ED-4DB2-BD59-A6C34878D82A}">
                    <a16:rowId xmlns:a16="http://schemas.microsoft.com/office/drawing/2014/main" val="524398799"/>
                  </a:ext>
                </a:extLst>
              </a:tr>
              <a:tr h="288289">
                <a:tc rowSpan="4">
                  <a:txBody>
                    <a:bodyPr/>
                    <a:lstStyle/>
                    <a:p>
                      <a:pPr algn="ctr" rtl="0"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站外广告</a:t>
                      </a:r>
                    </a:p>
                  </a:txBody>
                  <a:tcPr marL="0" marR="0" marT="0" marB="0" anchor="ctr">
                    <a:lnL w="12700" cap="flat" cmpd="sng" algn="ctr">
                      <a:solidFill>
                        <a:schemeClr val="bg1">
                          <a:lumMod val="50000"/>
                        </a:schemeClr>
                      </a:solidFill>
                      <a:prstDash val="solid"/>
                      <a:round/>
                      <a:headEnd type="none" w="med" len="med"/>
                      <a:tailEnd type="none" w="med" len="med"/>
                    </a:lnL>
                    <a:lnR w="9525" cap="flat" cmpd="sng" algn="ctr">
                      <a:solidFill>
                        <a:schemeClr val="bg2">
                          <a:lumMod val="90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rtl="0" fontAlgn="b"/>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淘宝客</a:t>
                      </a:r>
                    </a:p>
                  </a:txBody>
                  <a:tcPr marL="0" marR="0" marT="0" marB="0" anchor="ctr">
                    <a:lnL w="9525" cap="flat" cmpd="sng" algn="ctr">
                      <a:solidFill>
                        <a:schemeClr val="bg2">
                          <a:lumMod val="90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rtl="0"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5%</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rtl="0"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6%</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rtl="0"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8%</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rtl="0"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7%</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rtl="0"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4%</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rtl="0"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8%</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rtl="0"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6%</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rtl="0"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12%</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rtl="0"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3%</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rtl="0"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14%</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bg1">
                          <a:lumMod val="50000"/>
                        </a:schemeClr>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extLst>
                  <a:ext uri="{0D108BD9-81ED-4DB2-BD59-A6C34878D82A}">
                    <a16:rowId xmlns:a16="http://schemas.microsoft.com/office/drawing/2014/main" val="2295903424"/>
                  </a:ext>
                </a:extLst>
              </a:tr>
              <a:tr h="288289">
                <a:tc vMerge="1">
                  <a:txBody>
                    <a:bodyPr/>
                    <a:lstStyle/>
                    <a:p>
                      <a:endParaRPr lang="zh-CN" altLang="en-US"/>
                    </a:p>
                  </a:txBody>
                  <a:tcPr/>
                </a:tc>
                <a:tc>
                  <a:txBody>
                    <a:bodyPr/>
                    <a:lstStyle/>
                    <a:p>
                      <a:pPr algn="ctr" rtl="0" fontAlgn="b"/>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流量宝</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rtl="0"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0.0%</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rtl="0"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rtl="0"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0.0%</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rtl="0"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9%</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rtl="0"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0.0%</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rtl="0"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rtl="0"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0.0%</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rtl="0"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rtl="0"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0.0%</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rtl="0"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bg1">
                          <a:lumMod val="50000"/>
                        </a:schemeClr>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extLst>
                  <a:ext uri="{0D108BD9-81ED-4DB2-BD59-A6C34878D82A}">
                    <a16:rowId xmlns:a16="http://schemas.microsoft.com/office/drawing/2014/main" val="1472890463"/>
                  </a:ext>
                </a:extLst>
              </a:tr>
              <a:tr h="288289">
                <a:tc vMerge="1">
                  <a:txBody>
                    <a:bodyPr/>
                    <a:lstStyle/>
                    <a:p>
                      <a:endParaRPr lang="zh-CN" altLang="en-US"/>
                    </a:p>
                  </a:txBody>
                  <a:tcPr/>
                </a:tc>
                <a:tc>
                  <a:txBody>
                    <a:bodyPr/>
                    <a:lstStyle/>
                    <a:p>
                      <a:pPr algn="ctr" rtl="0" fontAlgn="b"/>
                      <a:r>
                        <a:rPr lang="en-US" sz="1100" b="0" i="0" u="none" strike="noStrike">
                          <a:solidFill>
                            <a:srgbClr val="000000"/>
                          </a:solidFill>
                          <a:effectLst/>
                          <a:latin typeface="微软雅黑" panose="020B0503020204020204" pitchFamily="34" charset="-122"/>
                          <a:ea typeface="微软雅黑" panose="020B0503020204020204" pitchFamily="34" charset="-122"/>
                        </a:rPr>
                        <a:t>UD</a:t>
                      </a: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效果投放</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rtl="0"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0.0%</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rtl="0"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rtl="0"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0.0%</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rtl="0"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rtl="0"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0.9%</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rtl="0"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rtl="0"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0.0%</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rtl="0"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rtl="0"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0.0%</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rtl="0"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bg1">
                          <a:lumMod val="50000"/>
                        </a:schemeClr>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extLst>
                  <a:ext uri="{0D108BD9-81ED-4DB2-BD59-A6C34878D82A}">
                    <a16:rowId xmlns:a16="http://schemas.microsoft.com/office/drawing/2014/main" val="382507453"/>
                  </a:ext>
                </a:extLst>
              </a:tr>
              <a:tr h="288289">
                <a:tc vMerge="1">
                  <a:txBody>
                    <a:bodyPr/>
                    <a:lstStyle/>
                    <a:p>
                      <a:endParaRPr lang="zh-CN" altLang="en-US"/>
                    </a:p>
                  </a:txBody>
                  <a:tcPr/>
                </a:tc>
                <a:tc>
                  <a:txBody>
                    <a:bodyPr/>
                    <a:lstStyle/>
                    <a:p>
                      <a:pPr algn="ctr" rtl="0" fontAlgn="b"/>
                      <a:r>
                        <a:rPr lang="en-US" sz="1100" b="0" i="0" u="none" strike="noStrike">
                          <a:solidFill>
                            <a:srgbClr val="000000"/>
                          </a:solidFill>
                          <a:effectLst/>
                          <a:latin typeface="微软雅黑" panose="020B0503020204020204" pitchFamily="34" charset="-122"/>
                          <a:ea typeface="微软雅黑" panose="020B0503020204020204" pitchFamily="34" charset="-122"/>
                        </a:rPr>
                        <a:t>UD</a:t>
                      </a: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品牌投放</a:t>
                      </a:r>
                    </a:p>
                  </a:txBody>
                  <a:tcPr marL="0" marR="0" marT="0" marB="0" anchor="ctr">
                    <a:lnL w="9525" cap="flat" cmpd="sng" algn="ctr">
                      <a:solidFill>
                        <a:schemeClr val="bg2">
                          <a:lumMod val="90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rtl="0"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rtl="0"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rtl="0"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rtl="0"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rtl="0"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rtl="0"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rtl="0"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rtl="0"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rtl="0"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rtl="0"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bg1">
                          <a:lumMod val="50000"/>
                        </a:schemeClr>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extLst>
                  <a:ext uri="{0D108BD9-81ED-4DB2-BD59-A6C34878D82A}">
                    <a16:rowId xmlns:a16="http://schemas.microsoft.com/office/drawing/2014/main" val="1489766097"/>
                  </a:ext>
                </a:extLst>
              </a:tr>
              <a:tr h="288289">
                <a:tc rowSpan="2">
                  <a:txBody>
                    <a:bodyPr/>
                    <a:lstStyle/>
                    <a:p>
                      <a:pPr algn="ctr" rtl="0"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内容广告</a:t>
                      </a:r>
                    </a:p>
                  </a:txBody>
                  <a:tcPr marL="0" marR="0" marT="0" marB="0" anchor="ctr">
                    <a:lnL w="12700" cap="flat" cmpd="sng" algn="ctr">
                      <a:solidFill>
                        <a:schemeClr val="bg1">
                          <a:lumMod val="50000"/>
                        </a:schemeClr>
                      </a:solidFill>
                      <a:prstDash val="solid"/>
                      <a:round/>
                      <a:headEnd type="none" w="med" len="med"/>
                      <a:tailEnd type="none" w="med" len="med"/>
                    </a:lnL>
                    <a:lnR w="9525" cap="flat" cmpd="sng" algn="ctr">
                      <a:solidFill>
                        <a:schemeClr val="bg2">
                          <a:lumMod val="90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DBF0C5">
                        <a:alpha val="20000"/>
                      </a:srgbClr>
                    </a:solidFill>
                  </a:tcPr>
                </a:tc>
                <a:tc>
                  <a:txBody>
                    <a:bodyPr/>
                    <a:lstStyle/>
                    <a:p>
                      <a:pPr algn="ctr" rtl="0" fontAlgn="b"/>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超级直播</a:t>
                      </a:r>
                    </a:p>
                  </a:txBody>
                  <a:tcPr marL="0" marR="0" marT="0" marB="0" anchor="ctr">
                    <a:lnL w="9525" cap="flat" cmpd="sng" algn="ctr">
                      <a:solidFill>
                        <a:schemeClr val="bg2">
                          <a:lumMod val="90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rtl="0" fontAlgn="ctr"/>
                      <a:r>
                        <a:rPr lang="en-US" altLang="zh-CN" sz="1100" b="1" i="0" u="none" strike="noStrike" dirty="0">
                          <a:solidFill>
                            <a:schemeClr val="accent6"/>
                          </a:solidFill>
                          <a:effectLst/>
                          <a:latin typeface="微软雅黑" panose="020B0503020204020204" pitchFamily="34" charset="-122"/>
                          <a:ea typeface="微软雅黑" panose="020B0503020204020204" pitchFamily="34" charset="-122"/>
                        </a:rPr>
                        <a:t>9%</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rtl="0"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rtl="0"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0.5%</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rtl="0"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rtl="0"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0.2%</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rtl="0"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rtl="0"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0.0%</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rtl="0"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rtl="0"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4%</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rtl="0"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bg1">
                          <a:lumMod val="50000"/>
                        </a:schemeClr>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extLst>
                  <a:ext uri="{0D108BD9-81ED-4DB2-BD59-A6C34878D82A}">
                    <a16:rowId xmlns:a16="http://schemas.microsoft.com/office/drawing/2014/main" val="2056946712"/>
                  </a:ext>
                </a:extLst>
              </a:tr>
              <a:tr h="288289">
                <a:tc vMerge="1">
                  <a:txBody>
                    <a:bodyPr/>
                    <a:lstStyle/>
                    <a:p>
                      <a:endParaRPr lang="zh-CN" altLang="en-US"/>
                    </a:p>
                  </a:txBody>
                  <a:tcPr/>
                </a:tc>
                <a:tc>
                  <a:txBody>
                    <a:bodyPr/>
                    <a:lstStyle/>
                    <a:p>
                      <a:pPr algn="ctr" rtl="0" fontAlgn="b"/>
                      <a:r>
                        <a:rPr lang="zh-CN" altLang="en-US" sz="1100" b="0" i="0" u="none" strike="noStrike" dirty="0">
                          <a:solidFill>
                            <a:srgbClr val="000000"/>
                          </a:solidFill>
                          <a:effectLst/>
                          <a:latin typeface="微软雅黑" panose="020B0503020204020204" pitchFamily="34" charset="-122"/>
                          <a:ea typeface="微软雅黑" panose="020B0503020204020204" pitchFamily="34" charset="-122"/>
                        </a:rPr>
                        <a:t>超级短视频</a:t>
                      </a:r>
                    </a:p>
                  </a:txBody>
                  <a:tcPr marL="0" marR="0" marT="0" marB="0" anchor="ctr">
                    <a:lnL w="9525" cap="flat" cmpd="sng" algn="ctr">
                      <a:solidFill>
                        <a:schemeClr val="bg2">
                          <a:lumMod val="90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DBF0C5">
                        <a:alpha val="20000"/>
                      </a:srgbClr>
                    </a:solidFill>
                  </a:tcPr>
                </a:tc>
                <a:tc>
                  <a:txBody>
                    <a:bodyPr/>
                    <a:lstStyle/>
                    <a:p>
                      <a:pPr algn="ctr" rtl="0"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0.0%</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rtl="0"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rtl="0"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rtl="0"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algn="ctr" defTabSz="914400" rtl="0" eaLnBrk="1" fontAlgn="ctr" latinLnBrk="0" hangingPunct="1"/>
                      <a:r>
                        <a:rPr lang="en-US" altLang="zh-CN" sz="1100" b="1" i="0" u="none" strike="noStrike" kern="1200" dirty="0">
                          <a:solidFill>
                            <a:schemeClr val="accent6"/>
                          </a:solidFill>
                          <a:effectLst/>
                          <a:latin typeface="微软雅黑" panose="020B0503020204020204" pitchFamily="34" charset="-122"/>
                          <a:ea typeface="微软雅黑" panose="020B0503020204020204" pitchFamily="34" charset="-122"/>
                          <a:cs typeface="+mn-cs"/>
                        </a:rPr>
                        <a:t>6%</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rtl="0"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algn="ctr" defTabSz="914400" rtl="0" eaLnBrk="1" fontAlgn="ctr" latinLnBrk="0" hangingPunct="1"/>
                      <a:r>
                        <a:rPr lang="en-US" altLang="zh-CN" sz="1100" b="1" i="0" u="none" strike="noStrike" kern="1200" dirty="0">
                          <a:solidFill>
                            <a:schemeClr val="accent6"/>
                          </a:solidFill>
                          <a:effectLst/>
                          <a:latin typeface="微软雅黑" panose="020B0503020204020204" pitchFamily="34" charset="-122"/>
                          <a:ea typeface="微软雅黑" panose="020B0503020204020204" pitchFamily="34" charset="-122"/>
                          <a:cs typeface="+mn-cs"/>
                        </a:rPr>
                        <a:t>5%</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rtl="0"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rtl="0"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0.0%</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rtl="0"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bg1">
                          <a:lumMod val="50000"/>
                        </a:schemeClr>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225169278"/>
                  </a:ext>
                </a:extLst>
              </a:tr>
            </a:tbl>
          </a:graphicData>
        </a:graphic>
      </p:graphicFrame>
      <p:sp>
        <p:nvSpPr>
          <p:cNvPr id="6" name="文本框 9">
            <a:extLst>
              <a:ext uri="{FF2B5EF4-FFF2-40B4-BE49-F238E27FC236}">
                <a16:creationId xmlns:a16="http://schemas.microsoft.com/office/drawing/2014/main" id="{4988FC6D-8480-9242-8494-4BA45CBF5220}"/>
              </a:ext>
            </a:extLst>
          </p:cNvPr>
          <p:cNvSpPr txBox="1"/>
          <p:nvPr/>
        </p:nvSpPr>
        <p:spPr>
          <a:xfrm>
            <a:off x="7878918" y="6210847"/>
            <a:ext cx="3672197" cy="338554"/>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a:t>
            </a:r>
            <a:r>
              <a:rPr kumimoji="0" lang="zh-CN" altLang="en-US"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各细分渠道</a:t>
            </a:r>
            <a:r>
              <a:rPr kumimoji="0" lang="en-US" altLang="zh-CN"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UV</a:t>
            </a:r>
            <a:r>
              <a:rPr kumimoji="0" lang="zh-CN" altLang="en-US"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在广告流量</a:t>
            </a:r>
            <a:r>
              <a:rPr kumimoji="0" lang="en-US" altLang="zh-CN"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UV</a:t>
            </a:r>
            <a:r>
              <a:rPr kumimoji="0" lang="zh-CN" altLang="en-US"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中的占比</a:t>
            </a:r>
            <a:endParaRPr kumimoji="0" lang="en-US" altLang="zh-CN"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 - </a:t>
            </a:r>
            <a:r>
              <a:rPr kumimoji="0" lang="zh-CN" altLang="en-US"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代表该渠道在生意参谋上暂不提供下单、转化等后链路数据</a:t>
            </a:r>
          </a:p>
        </p:txBody>
      </p:sp>
    </p:spTree>
    <p:extLst>
      <p:ext uri="{BB962C8B-B14F-4D97-AF65-F5344CB8AC3E}">
        <p14:creationId xmlns:p14="http://schemas.microsoft.com/office/powerpoint/2010/main" val="417483334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01FF53-1864-0647-B381-BFEAF5D27605}"/>
              </a:ext>
            </a:extLst>
          </p:cNvPr>
          <p:cNvSpPr>
            <a:spLocks noGrp="1"/>
          </p:cNvSpPr>
          <p:nvPr>
            <p:ph type="title"/>
          </p:nvPr>
        </p:nvSpPr>
        <p:spPr/>
        <p:txBody>
          <a:bodyPr/>
          <a:lstStyle/>
          <a:p>
            <a:r>
              <a:rPr lang="x-none" dirty="0"/>
              <a:t>胶囊咖啡品类搜索词</a:t>
            </a:r>
          </a:p>
        </p:txBody>
      </p:sp>
      <p:sp>
        <p:nvSpPr>
          <p:cNvPr id="3" name="Text Placeholder 2">
            <a:extLst>
              <a:ext uri="{FF2B5EF4-FFF2-40B4-BE49-F238E27FC236}">
                <a16:creationId xmlns:a16="http://schemas.microsoft.com/office/drawing/2014/main" id="{26E5E3E0-B9DC-8B40-8AC4-6BCBE2491822}"/>
              </a:ext>
            </a:extLst>
          </p:cNvPr>
          <p:cNvSpPr>
            <a:spLocks noGrp="1"/>
          </p:cNvSpPr>
          <p:nvPr>
            <p:ph type="body" sz="quarter" idx="10"/>
          </p:nvPr>
        </p:nvSpPr>
        <p:spPr/>
        <p:txBody>
          <a:bodyPr/>
          <a:lstStyle/>
          <a:p>
            <a:pPr>
              <a:lnSpc>
                <a:spcPct val="100000"/>
              </a:lnSpc>
            </a:pPr>
            <a:r>
              <a:rPr lang="zh-CN" altLang="en-US" dirty="0">
                <a:ea typeface="Microsoft YaHei" panose="020B0503020204020204" pitchFamily="34" charset="-122"/>
              </a:rPr>
              <a:t>胶囊咖啡品类词市场搜索量同比提升，雀巢及</a:t>
            </a:r>
            <a:r>
              <a:rPr lang="en-US" altLang="zh-CN" dirty="0" err="1">
                <a:ea typeface="Microsoft YaHei" panose="020B0503020204020204" pitchFamily="34" charset="-122"/>
              </a:rPr>
              <a:t>illy</a:t>
            </a:r>
            <a:r>
              <a:rPr lang="zh-CN" altLang="en-US" dirty="0">
                <a:ea typeface="Microsoft YaHei" panose="020B0503020204020204" pitchFamily="34" charset="-122"/>
              </a:rPr>
              <a:t>相关品牌词搜索人数增加；</a:t>
            </a:r>
            <a:endParaRPr lang="en-US" altLang="zh-CN" dirty="0">
              <a:ea typeface="Microsoft YaHei" panose="020B0503020204020204" pitchFamily="34" charset="-122"/>
            </a:endParaRPr>
          </a:p>
          <a:p>
            <a:pPr>
              <a:lnSpc>
                <a:spcPct val="100000"/>
              </a:lnSpc>
            </a:pPr>
            <a:r>
              <a:rPr lang="zh-CN" altLang="en-US" dirty="0">
                <a:ea typeface="Microsoft YaHei" panose="020B0503020204020204" pitchFamily="34" charset="-122"/>
              </a:rPr>
              <a:t>与</a:t>
            </a:r>
            <a:r>
              <a:rPr lang="en-US" altLang="zh-CN" dirty="0">
                <a:ea typeface="Microsoft YaHei" panose="020B0503020204020204" pitchFamily="34" charset="-122"/>
              </a:rPr>
              <a:t>11</a:t>
            </a:r>
            <a:r>
              <a:rPr lang="zh-CN" altLang="en-US" dirty="0">
                <a:ea typeface="Microsoft YaHei" panose="020B0503020204020204" pitchFamily="34" charset="-122"/>
              </a:rPr>
              <a:t>月相比，“胶囊咖啡粒”、“胶囊咖啡机胶囊”、“咖啡 胶囊咖啡”等品类词搜索人数呈三位数增长，</a:t>
            </a:r>
            <a:r>
              <a:rPr lang="en-US" altLang="zh-CN" dirty="0">
                <a:ea typeface="Microsoft YaHei" panose="020B0503020204020204" pitchFamily="34" charset="-122"/>
              </a:rPr>
              <a:t>Nespresso</a:t>
            </a:r>
            <a:r>
              <a:rPr lang="zh-CN" altLang="en-US" dirty="0">
                <a:ea typeface="Microsoft YaHei" panose="020B0503020204020204" pitchFamily="34" charset="-122"/>
              </a:rPr>
              <a:t>后续可将品类词加入至关键词投放中</a:t>
            </a:r>
            <a:endParaRPr lang="x-none" dirty="0">
              <a:ea typeface="Microsoft YaHei" panose="020B0503020204020204" pitchFamily="34" charset="-122"/>
            </a:endParaRPr>
          </a:p>
        </p:txBody>
      </p:sp>
      <p:sp>
        <p:nvSpPr>
          <p:cNvPr id="4" name="Text Placeholder 3">
            <a:extLst>
              <a:ext uri="{FF2B5EF4-FFF2-40B4-BE49-F238E27FC236}">
                <a16:creationId xmlns:a16="http://schemas.microsoft.com/office/drawing/2014/main" id="{7F3930E9-7527-C549-86C6-7A07A1A23FC8}"/>
              </a:ext>
            </a:extLst>
          </p:cNvPr>
          <p:cNvSpPr>
            <a:spLocks noGrp="1"/>
          </p:cNvSpPr>
          <p:nvPr>
            <p:ph type="body" sz="quarter" idx="11"/>
          </p:nvPr>
        </p:nvSpPr>
        <p:spPr/>
        <p:txBody>
          <a:bodyPr/>
          <a:lstStyle/>
          <a:p>
            <a:r>
              <a:t>数据来源：生意参谋</a:t>
            </a:r>
          </a:p>
          <a:p>
            <a:r>
              <a:t>时间维度：2023.12</a:t>
            </a:r>
          </a:p>
        </p:txBody>
      </p:sp>
      <p:graphicFrame>
        <p:nvGraphicFramePr>
          <p:cNvPr id="5" name="图表 19">
            <a:extLst>
              <a:ext uri="{FF2B5EF4-FFF2-40B4-BE49-F238E27FC236}">
                <a16:creationId xmlns:a16="http://schemas.microsoft.com/office/drawing/2014/main" id="{6248F7A2-E621-014B-9EA3-1146386A8557}"/>
              </a:ext>
            </a:extLst>
          </p:cNvPr>
          <p:cNvGraphicFramePr>
            <a:graphicFrameLocks/>
          </p:cNvGraphicFramePr>
          <p:nvPr>
            <p:extLst>
              <p:ext uri="{D42A27DB-BD31-4B8C-83A1-F6EECF244321}">
                <p14:modId xmlns:p14="http://schemas.microsoft.com/office/powerpoint/2010/main" val="3626642363"/>
              </p:ext>
            </p:extLst>
          </p:nvPr>
        </p:nvGraphicFramePr>
        <p:xfrm>
          <a:off x="424599" y="2010629"/>
          <a:ext cx="3697821" cy="438368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 name="表格 18">
            <a:extLst>
              <a:ext uri="{FF2B5EF4-FFF2-40B4-BE49-F238E27FC236}">
                <a16:creationId xmlns:a16="http://schemas.microsoft.com/office/drawing/2014/main" id="{EAC1111E-7F36-FA4F-963D-0941A036BD60}"/>
              </a:ext>
            </a:extLst>
          </p:cNvPr>
          <p:cNvGraphicFramePr>
            <a:graphicFrameLocks noGrp="1"/>
          </p:cNvGraphicFramePr>
          <p:nvPr>
            <p:extLst>
              <p:ext uri="{D42A27DB-BD31-4B8C-83A1-F6EECF244321}">
                <p14:modId xmlns:p14="http://schemas.microsoft.com/office/powerpoint/2010/main" val="2448890296"/>
              </p:ext>
            </p:extLst>
          </p:nvPr>
        </p:nvGraphicFramePr>
        <p:xfrm>
          <a:off x="7964895" y="2110740"/>
          <a:ext cx="3275511" cy="4107180"/>
        </p:xfrm>
        <a:graphic>
          <a:graphicData uri="http://schemas.openxmlformats.org/drawingml/2006/table">
            <a:tbl>
              <a:tblPr firstRow="1" bandRow="1">
                <a:tableStyleId>{00A15C55-8517-42AA-B614-E9B94910E393}</a:tableStyleId>
              </a:tblPr>
              <a:tblGrid>
                <a:gridCol w="2203153">
                  <a:extLst>
                    <a:ext uri="{9D8B030D-6E8A-4147-A177-3AD203B41FA5}">
                      <a16:colId xmlns:a16="http://schemas.microsoft.com/office/drawing/2014/main" val="197041427"/>
                    </a:ext>
                  </a:extLst>
                </a:gridCol>
                <a:gridCol w="1072358">
                  <a:extLst>
                    <a:ext uri="{9D8B030D-6E8A-4147-A177-3AD203B41FA5}">
                      <a16:colId xmlns:a16="http://schemas.microsoft.com/office/drawing/2014/main" val="1842551625"/>
                    </a:ext>
                  </a:extLst>
                </a:gridCol>
              </a:tblGrid>
              <a:tr h="342265">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100" dirty="0">
                          <a:solidFill>
                            <a:sysClr val="windowText" lastClr="000000"/>
                          </a:solidFill>
                          <a:latin typeface="+mn-ea"/>
                          <a:ea typeface="+mn-ea"/>
                        </a:rPr>
                        <a:t>TOP100 </a:t>
                      </a:r>
                      <a:r>
                        <a:rPr lang="zh-CN" altLang="en-US" sz="1100" dirty="0">
                          <a:solidFill>
                            <a:sysClr val="windowText" lastClr="000000"/>
                          </a:solidFill>
                          <a:latin typeface="+mn-ea"/>
                          <a:ea typeface="+mn-ea"/>
                        </a:rPr>
                        <a:t>搜索词环比增速排名</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hMerge="1">
                  <a:txBody>
                    <a:bodyPr/>
                    <a:lstStyle/>
                    <a:p>
                      <a:pPr algn="ctr"/>
                      <a:endParaRPr lang="zh-CN" altLang="en-US" sz="1100" dirty="0">
                        <a:solidFill>
                          <a:sysClr val="windowText" lastClr="000000"/>
                        </a:solidFill>
                        <a:latin typeface="+mn-ea"/>
                        <a:ea typeface="+mn-ea"/>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3742688288"/>
                  </a:ext>
                </a:extLst>
              </a:tr>
              <a:tr h="342265">
                <a:tc>
                  <a:txBody>
                    <a:bodyPr/>
                    <a:lstStyle/>
                    <a:p>
                      <a:pPr algn="ctr"/>
                      <a:r>
                        <a:rPr lang="zh-CN" altLang="en-US" sz="1100" dirty="0">
                          <a:solidFill>
                            <a:sysClr val="windowText" lastClr="000000"/>
                          </a:solidFill>
                          <a:latin typeface="+mn-ea"/>
                          <a:ea typeface="+mn-ea"/>
                        </a:rPr>
                        <a:t>搜索词</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100" dirty="0">
                          <a:solidFill>
                            <a:sysClr val="windowText" lastClr="000000"/>
                          </a:solidFill>
                          <a:latin typeface="+mn-ea"/>
                          <a:ea typeface="+mn-ea"/>
                        </a:rPr>
                        <a:t>增速</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2728347060"/>
                  </a:ext>
                </a:extLst>
              </a:tr>
              <a:tr h="342265">
                <a:tc>
                  <a:txBody>
                    <a:bodyPr/>
                    <a:lstStyle/>
                    <a:p>
                      <a:pPr algn="ctr" fontAlgn="b"/>
                      <a:r>
                        <a:rPr lang="en-US" sz="1100" b="0" i="0" u="none" strike="noStrike">
                          <a:solidFill>
                            <a:srgbClr val="000000"/>
                          </a:solidFill>
                          <a:effectLst/>
                          <a:latin typeface="微软雅黑" panose="020B0503020204020204" pitchFamily="34" charset="-122"/>
                          <a:ea typeface="微软雅黑" panose="020B0503020204020204" pitchFamily="34" charset="-122"/>
                        </a:rPr>
                        <a:t>manner</a:t>
                      </a: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胶囊</a:t>
                      </a:r>
                    </a:p>
                  </a:txBody>
                  <a:tcPr marL="7620" marR="7620" marT="7620"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1013%</a:t>
                      </a:r>
                    </a:p>
                  </a:txBody>
                  <a:tcPr marL="7620" marR="7620" marT="7620"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16320076"/>
                  </a:ext>
                </a:extLst>
              </a:tr>
              <a:tr h="342265">
                <a:tc>
                  <a:txBody>
                    <a:bodyPr/>
                    <a:lstStyle/>
                    <a:p>
                      <a:pPr algn="ctr" fontAlgn="b"/>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雀巢咖啡机胶囊</a:t>
                      </a:r>
                    </a:p>
                  </a:txBody>
                  <a:tcPr marL="7620" marR="7620" marT="7620"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719%</a:t>
                      </a:r>
                    </a:p>
                  </a:txBody>
                  <a:tcPr marL="7620" marR="7620" marT="7620"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68209944"/>
                  </a:ext>
                </a:extLst>
              </a:tr>
              <a:tr h="342265">
                <a:tc>
                  <a:txBody>
                    <a:bodyPr/>
                    <a:lstStyle/>
                    <a:p>
                      <a:pPr algn="ctr" fontAlgn="b"/>
                      <a:r>
                        <a:rPr lang="zh-CN" altLang="en-US" sz="1100" b="1" i="0" u="none" strike="noStrike" dirty="0">
                          <a:solidFill>
                            <a:schemeClr val="accent3"/>
                          </a:solidFill>
                          <a:effectLst/>
                          <a:latin typeface="微软雅黑" panose="020B0503020204020204" pitchFamily="34" charset="-122"/>
                          <a:ea typeface="微软雅黑" panose="020B0503020204020204" pitchFamily="34" charset="-122"/>
                        </a:rPr>
                        <a:t>胶囊咖啡粒</a:t>
                      </a:r>
                    </a:p>
                  </a:txBody>
                  <a:tcPr marL="7620" marR="7620" marT="7620"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648%</a:t>
                      </a:r>
                    </a:p>
                  </a:txBody>
                  <a:tcPr marL="7620" marR="7620" marT="7620"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00585051"/>
                  </a:ext>
                </a:extLst>
              </a:tr>
              <a:tr h="342265">
                <a:tc>
                  <a:txBody>
                    <a:bodyPr/>
                    <a:lstStyle/>
                    <a:p>
                      <a:pPr algn="ctr" fontAlgn="b"/>
                      <a:r>
                        <a:rPr lang="en-US" sz="1100" b="0" i="0" u="none" strike="noStrike" dirty="0" err="1">
                          <a:solidFill>
                            <a:srgbClr val="000000"/>
                          </a:solidFill>
                          <a:effectLst/>
                          <a:latin typeface="微软雅黑" panose="020B0503020204020204" pitchFamily="34" charset="-122"/>
                          <a:ea typeface="微软雅黑" panose="020B0503020204020204" pitchFamily="34" charset="-122"/>
                        </a:rPr>
                        <a:t>blendy</a:t>
                      </a:r>
                      <a:r>
                        <a:rPr lang="zh-CN" altLang="en-US" sz="1100" b="0" i="0" u="none" strike="noStrike" dirty="0">
                          <a:solidFill>
                            <a:srgbClr val="000000"/>
                          </a:solidFill>
                          <a:effectLst/>
                          <a:latin typeface="微软雅黑" panose="020B0503020204020204" pitchFamily="34" charset="-122"/>
                          <a:ea typeface="微软雅黑" panose="020B0503020204020204" pitchFamily="34" charset="-122"/>
                        </a:rPr>
                        <a:t>咖啡液</a:t>
                      </a:r>
                    </a:p>
                  </a:txBody>
                  <a:tcPr marL="7620" marR="7620" marT="7620"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609%</a:t>
                      </a:r>
                    </a:p>
                  </a:txBody>
                  <a:tcPr marL="7620" marR="7620" marT="7620"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86640504"/>
                  </a:ext>
                </a:extLst>
              </a:tr>
              <a:tr h="342265">
                <a:tc>
                  <a:txBody>
                    <a:bodyPr/>
                    <a:lstStyle/>
                    <a:p>
                      <a:pPr algn="ctr" fontAlgn="b"/>
                      <a:r>
                        <a:rPr lang="zh-CN" altLang="en-US" sz="1100" b="0" i="0" u="none" strike="noStrike" dirty="0">
                          <a:solidFill>
                            <a:srgbClr val="000000"/>
                          </a:solidFill>
                          <a:effectLst/>
                          <a:latin typeface="微软雅黑" panose="020B0503020204020204" pitchFamily="34" charset="-122"/>
                          <a:ea typeface="微软雅黑" panose="020B0503020204020204" pitchFamily="34" charset="-122"/>
                        </a:rPr>
                        <a:t>咖啡浓缩液</a:t>
                      </a:r>
                      <a:r>
                        <a:rPr lang="en-US" sz="1100" b="0" i="0" u="none" strike="noStrike" dirty="0" err="1">
                          <a:solidFill>
                            <a:srgbClr val="000000"/>
                          </a:solidFill>
                          <a:effectLst/>
                          <a:latin typeface="微软雅黑" panose="020B0503020204020204" pitchFamily="34" charset="-122"/>
                          <a:ea typeface="微软雅黑" panose="020B0503020204020204" pitchFamily="34" charset="-122"/>
                        </a:rPr>
                        <a:t>agf</a:t>
                      </a:r>
                      <a:endParaRPr 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503%</a:t>
                      </a:r>
                    </a:p>
                  </a:txBody>
                  <a:tcPr marL="7620" marR="7620" marT="7620"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16551112"/>
                  </a:ext>
                </a:extLst>
              </a:tr>
              <a:tr h="342265">
                <a:tc>
                  <a:txBody>
                    <a:bodyPr/>
                    <a:lstStyle/>
                    <a:p>
                      <a:pPr marL="0" algn="ctr" defTabSz="914400" rtl="0" eaLnBrk="1" fontAlgn="b" latinLnBrk="0" hangingPunct="1"/>
                      <a:r>
                        <a:rPr lang="zh-CN" altLang="en-US" sz="1100" b="1" i="0" u="none" strike="noStrike" kern="1200" dirty="0">
                          <a:solidFill>
                            <a:schemeClr val="accent3"/>
                          </a:solidFill>
                          <a:effectLst/>
                          <a:latin typeface="微软雅黑" panose="020B0503020204020204" pitchFamily="34" charset="-122"/>
                          <a:ea typeface="微软雅黑" panose="020B0503020204020204" pitchFamily="34" charset="-122"/>
                          <a:cs typeface="+mn-cs"/>
                        </a:rPr>
                        <a:t>胶囊咖啡机胶囊</a:t>
                      </a:r>
                    </a:p>
                  </a:txBody>
                  <a:tcPr marL="7620" marR="7620" marT="7620"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497%</a:t>
                      </a:r>
                    </a:p>
                  </a:txBody>
                  <a:tcPr marL="7620" marR="7620" marT="7620"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27813318"/>
                  </a:ext>
                </a:extLst>
              </a:tr>
              <a:tr h="342265">
                <a:tc>
                  <a:txBody>
                    <a:bodyPr/>
                    <a:lstStyle/>
                    <a:p>
                      <a:pPr algn="ctr" fontAlgn="b"/>
                      <a:r>
                        <a:rPr lang="en-US" sz="1100" b="0" i="0" u="none" strike="noStrike" dirty="0" err="1">
                          <a:solidFill>
                            <a:srgbClr val="000000"/>
                          </a:solidFill>
                          <a:effectLst/>
                          <a:latin typeface="微软雅黑" panose="020B0503020204020204" pitchFamily="34" charset="-122"/>
                          <a:ea typeface="微软雅黑" panose="020B0503020204020204" pitchFamily="34" charset="-122"/>
                        </a:rPr>
                        <a:t>agf</a:t>
                      </a:r>
                      <a:r>
                        <a:rPr lang="zh-CN" altLang="en-US" sz="1100" b="0" i="0" u="none" strike="noStrike" dirty="0">
                          <a:solidFill>
                            <a:srgbClr val="000000"/>
                          </a:solidFill>
                          <a:effectLst/>
                          <a:latin typeface="微软雅黑" panose="020B0503020204020204" pitchFamily="34" charset="-122"/>
                          <a:ea typeface="微软雅黑" panose="020B0503020204020204" pitchFamily="34" charset="-122"/>
                        </a:rPr>
                        <a:t>咖啡液</a:t>
                      </a:r>
                    </a:p>
                  </a:txBody>
                  <a:tcPr marL="7620" marR="7620" marT="7620"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434%</a:t>
                      </a:r>
                    </a:p>
                  </a:txBody>
                  <a:tcPr marL="7620" marR="7620" marT="7620"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72909029"/>
                  </a:ext>
                </a:extLst>
              </a:tr>
              <a:tr h="342265">
                <a:tc>
                  <a:txBody>
                    <a:bodyPr/>
                    <a:lstStyle/>
                    <a:p>
                      <a:pPr marL="0" algn="ctr" defTabSz="914400" rtl="0" eaLnBrk="1" fontAlgn="b" latinLnBrk="0" hangingPunct="1"/>
                      <a:r>
                        <a:rPr lang="zh-CN" altLang="en-US" sz="1100" b="1" i="0" u="none" strike="noStrike" kern="1200" dirty="0">
                          <a:solidFill>
                            <a:schemeClr val="accent3"/>
                          </a:solidFill>
                          <a:effectLst/>
                          <a:latin typeface="微软雅黑" panose="020B0503020204020204" pitchFamily="34" charset="-122"/>
                          <a:ea typeface="微软雅黑" panose="020B0503020204020204" pitchFamily="34" charset="-122"/>
                          <a:cs typeface="+mn-cs"/>
                        </a:rPr>
                        <a:t>咖啡 胶囊咖啡</a:t>
                      </a:r>
                    </a:p>
                  </a:txBody>
                  <a:tcPr marL="7620" marR="7620" marT="7620"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365%</a:t>
                      </a:r>
                    </a:p>
                  </a:txBody>
                  <a:tcPr marL="7620" marR="7620" marT="7620"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2333927"/>
                  </a:ext>
                </a:extLst>
              </a:tr>
              <a:tr h="342265">
                <a:tc>
                  <a:txBody>
                    <a:bodyPr/>
                    <a:lstStyle/>
                    <a:p>
                      <a:pPr algn="ctr" fontAlgn="b"/>
                      <a:r>
                        <a:rPr lang="zh-CN" altLang="en-US" sz="1100" b="0" i="0" u="none" strike="noStrike" dirty="0">
                          <a:solidFill>
                            <a:srgbClr val="000000"/>
                          </a:solidFill>
                          <a:effectLst/>
                          <a:latin typeface="微软雅黑" panose="020B0503020204020204" pitchFamily="34" charset="-122"/>
                          <a:ea typeface="微软雅黑" panose="020B0503020204020204" pitchFamily="34" charset="-122"/>
                        </a:rPr>
                        <a:t>奈斯派索</a:t>
                      </a:r>
                    </a:p>
                  </a:txBody>
                  <a:tcPr marL="7620" marR="7620" marT="7620"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364%</a:t>
                      </a:r>
                    </a:p>
                  </a:txBody>
                  <a:tcPr marL="7620" marR="7620" marT="7620"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64364706"/>
                  </a:ext>
                </a:extLst>
              </a:tr>
              <a:tr h="342265">
                <a:tc>
                  <a:txBody>
                    <a:bodyPr/>
                    <a:lstStyle/>
                    <a:p>
                      <a:pPr algn="ctr" fontAlgn="b"/>
                      <a:r>
                        <a:rPr lang="zh-CN" altLang="en-US" sz="1100" b="0" i="0" u="none" strike="noStrike" dirty="0">
                          <a:solidFill>
                            <a:srgbClr val="000000"/>
                          </a:solidFill>
                          <a:effectLst/>
                          <a:latin typeface="微软雅黑" panose="020B0503020204020204" pitchFamily="34" charset="-122"/>
                          <a:ea typeface="微软雅黑" panose="020B0503020204020204" pitchFamily="34" charset="-122"/>
                        </a:rPr>
                        <a:t>进口咖啡胶囊</a:t>
                      </a:r>
                    </a:p>
                  </a:txBody>
                  <a:tcPr marL="7620" marR="7620" marT="7620"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260%</a:t>
                      </a:r>
                    </a:p>
                  </a:txBody>
                  <a:tcPr marL="7620" marR="7620" marT="7620"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47184101"/>
                  </a:ext>
                </a:extLst>
              </a:tr>
            </a:tbl>
          </a:graphicData>
        </a:graphic>
      </p:graphicFrame>
      <p:graphicFrame>
        <p:nvGraphicFramePr>
          <p:cNvPr id="10" name="图表 14">
            <a:extLst>
              <a:ext uri="{FF2B5EF4-FFF2-40B4-BE49-F238E27FC236}">
                <a16:creationId xmlns:a16="http://schemas.microsoft.com/office/drawing/2014/main" id="{E103A95A-D441-8E41-BD4A-73B0A906260E}"/>
              </a:ext>
            </a:extLst>
          </p:cNvPr>
          <p:cNvGraphicFramePr/>
          <p:nvPr>
            <p:extLst>
              <p:ext uri="{D42A27DB-BD31-4B8C-83A1-F6EECF244321}">
                <p14:modId xmlns:p14="http://schemas.microsoft.com/office/powerpoint/2010/main" val="2493193264"/>
              </p:ext>
            </p:extLst>
          </p:nvPr>
        </p:nvGraphicFramePr>
        <p:xfrm>
          <a:off x="3620207" y="1869884"/>
          <a:ext cx="4637987" cy="4383680"/>
        </p:xfrm>
        <a:graphic>
          <a:graphicData uri="http://schemas.openxmlformats.org/drawingml/2006/chart">
            <c:chart xmlns:c="http://schemas.openxmlformats.org/drawingml/2006/chart" xmlns:r="http://schemas.openxmlformats.org/officeDocument/2006/relationships" r:id="rId3"/>
          </a:graphicData>
        </a:graphic>
      </p:graphicFrame>
      <p:sp>
        <p:nvSpPr>
          <p:cNvPr id="8" name="矩形 7">
            <a:extLst>
              <a:ext uri="{FF2B5EF4-FFF2-40B4-BE49-F238E27FC236}">
                <a16:creationId xmlns:a16="http://schemas.microsoft.com/office/drawing/2014/main" id="{1924DA35-21FC-4FEE-8B6F-902B34933BDA}"/>
              </a:ext>
            </a:extLst>
          </p:cNvPr>
          <p:cNvSpPr/>
          <p:nvPr/>
        </p:nvSpPr>
        <p:spPr>
          <a:xfrm>
            <a:off x="4144190" y="2603241"/>
            <a:ext cx="3275511" cy="419877"/>
          </a:xfrm>
          <a:prstGeom prst="rect">
            <a:avLst/>
          </a:prstGeom>
          <a:noFill/>
          <a:ln w="1905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400" dirty="0">
              <a:solidFill>
                <a:schemeClr val="tx1"/>
              </a:solidFill>
              <a:latin typeface="微软雅黑" panose="020B0503020204020204" pitchFamily="34" charset="-122"/>
              <a:ea typeface="微软雅黑" panose="020B0503020204020204" pitchFamily="34" charset="-122"/>
              <a:sym typeface="微软雅黑" panose="020B0503020204020204" pitchFamily="34" charset="-122"/>
            </a:endParaRPr>
          </a:p>
        </p:txBody>
      </p:sp>
    </p:spTree>
    <p:extLst>
      <p:ext uri="{BB962C8B-B14F-4D97-AF65-F5344CB8AC3E}">
        <p14:creationId xmlns:p14="http://schemas.microsoft.com/office/powerpoint/2010/main" val="1567693598"/>
      </p:ext>
    </p:extLst>
  </p:cSld>
  <p:clrMapOvr>
    <a:masterClrMapping/>
  </p:clrMapOvr>
  <p:extLst mod="1">
    <p:ext uri="{6950BFC3-D8DA-4A85-94F7-54DA5524770B}">
      <p188:commentRel xmlns:p188="http://schemas.microsoft.com/office/powerpoint/2018/8/main" xmlns="" r:id="rId4"/>
    </p:ext>
  </p:extLst>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3C2E60-EA84-5A46-BA43-91815620E38F}"/>
              </a:ext>
            </a:extLst>
          </p:cNvPr>
          <p:cNvSpPr>
            <a:spLocks noGrp="1"/>
          </p:cNvSpPr>
          <p:nvPr>
            <p:ph type="title"/>
          </p:nvPr>
        </p:nvSpPr>
        <p:spPr/>
        <p:txBody>
          <a:bodyPr/>
          <a:lstStyle/>
          <a:p>
            <a:r>
              <a:rPr lang="x-none" dirty="0"/>
              <a:t>咖啡</a:t>
            </a:r>
            <a:r>
              <a:rPr lang="en-US" altLang="zh-CN" dirty="0"/>
              <a:t>&amp;</a:t>
            </a:r>
            <a:r>
              <a:rPr lang="zh-CN" altLang="en-US" dirty="0"/>
              <a:t>胶囊咖啡品类</a:t>
            </a:r>
            <a:r>
              <a:rPr lang="en-US" altLang="zh-CN" dirty="0"/>
              <a:t>Overview</a:t>
            </a:r>
            <a:endParaRPr lang="x-none" dirty="0"/>
          </a:p>
        </p:txBody>
      </p:sp>
      <p:graphicFrame>
        <p:nvGraphicFramePr>
          <p:cNvPr id="4" name="表格 1">
            <a:extLst>
              <a:ext uri="{FF2B5EF4-FFF2-40B4-BE49-F238E27FC236}">
                <a16:creationId xmlns:a16="http://schemas.microsoft.com/office/drawing/2014/main" id="{32505096-B2C9-5D45-99DE-FA6AA1CB97FF}"/>
              </a:ext>
            </a:extLst>
          </p:cNvPr>
          <p:cNvGraphicFramePr>
            <a:graphicFrameLocks noGrp="1"/>
          </p:cNvGraphicFramePr>
          <p:nvPr>
            <p:extLst>
              <p:ext uri="{D42A27DB-BD31-4B8C-83A1-F6EECF244321}">
                <p14:modId xmlns:p14="http://schemas.microsoft.com/office/powerpoint/2010/main" val="484083269"/>
              </p:ext>
            </p:extLst>
          </p:nvPr>
        </p:nvGraphicFramePr>
        <p:xfrm>
          <a:off x="966734" y="1163968"/>
          <a:ext cx="4718118" cy="2376000"/>
        </p:xfrm>
        <a:graphic>
          <a:graphicData uri="http://schemas.openxmlformats.org/drawingml/2006/table">
            <a:tbl>
              <a:tblPr firstRow="1" bandRow="1">
                <a:tableStyleId>{5C22544A-7EE6-4342-B048-85BDC9FD1C3A}</a:tableStyleId>
              </a:tblPr>
              <a:tblGrid>
                <a:gridCol w="686118">
                  <a:extLst>
                    <a:ext uri="{9D8B030D-6E8A-4147-A177-3AD203B41FA5}">
                      <a16:colId xmlns:a16="http://schemas.microsoft.com/office/drawing/2014/main" val="93854241"/>
                    </a:ext>
                  </a:extLst>
                </a:gridCol>
                <a:gridCol w="4032000">
                  <a:extLst>
                    <a:ext uri="{9D8B030D-6E8A-4147-A177-3AD203B41FA5}">
                      <a16:colId xmlns:a16="http://schemas.microsoft.com/office/drawing/2014/main" val="3754479461"/>
                    </a:ext>
                  </a:extLst>
                </a:gridCol>
              </a:tblGrid>
              <a:tr h="475200">
                <a:tc>
                  <a:txBody>
                    <a:bodyPr/>
                    <a:lstStyle/>
                    <a:p>
                      <a:r>
                        <a:rPr lang="zh-CN" altLang="en-US" sz="1200" b="1" dirty="0">
                          <a:solidFill>
                            <a:sysClr val="windowText" lastClr="000000"/>
                          </a:solidFill>
                          <a:latin typeface="+mn-ea"/>
                          <a:ea typeface="+mn-ea"/>
                        </a:rPr>
                        <a:t>市场：</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dirty="0">
                          <a:solidFill>
                            <a:sysClr val="windowText" lastClr="000000"/>
                          </a:solidFill>
                          <a:latin typeface="+mn-ea"/>
                          <a:ea typeface="+mn-ea"/>
                        </a:rPr>
                        <a:t>胶囊咖啡市场生意同比下跌，且跌幅达近半年来谷底；</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78209869"/>
                  </a:ext>
                </a:extLst>
              </a:tr>
              <a:tr h="475200">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dirty="0">
                          <a:solidFill>
                            <a:sysClr val="windowText" lastClr="000000"/>
                          </a:solidFill>
                          <a:latin typeface="+mn-ea"/>
                          <a:ea typeface="+mn-ea"/>
                        </a:rPr>
                        <a:t>与前几月趋势不同，胶囊咖啡市场趋于分散；</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73001325"/>
                  </a:ext>
                </a:extLst>
              </a:tr>
              <a:tr h="475200">
                <a:tc>
                  <a:txBody>
                    <a:bodyPr/>
                    <a:lstStyle/>
                    <a:p>
                      <a:r>
                        <a:rPr lang="zh-CN" altLang="en-US" sz="1200" b="1" dirty="0">
                          <a:solidFill>
                            <a:sysClr val="windowText" lastClr="000000"/>
                          </a:solidFill>
                          <a:latin typeface="+mn-ea"/>
                          <a:ea typeface="+mn-ea"/>
                        </a:rPr>
                        <a:t>品牌：</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59563893"/>
                  </a:ext>
                </a:extLst>
              </a:tr>
              <a:tr h="475200">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r>
                        <a:rPr lang="zh-CN" altLang="en-US" sz="1200" b="0" dirty="0">
                          <a:solidFill>
                            <a:sysClr val="windowText" lastClr="000000"/>
                          </a:solidFill>
                          <a:latin typeface="+mn-ea"/>
                          <a:ea typeface="+mn-ea"/>
                        </a:rPr>
                        <a:t>店铺胶囊咖啡生意跌幅高于咖啡机类目</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79449812"/>
                  </a:ext>
                </a:extLst>
              </a:tr>
              <a:tr h="475200">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r>
                        <a:rPr lang="zh-CN" altLang="en-US" sz="1200" b="0" dirty="0">
                          <a:solidFill>
                            <a:sysClr val="windowText" lastClr="000000"/>
                          </a:solidFill>
                          <a:latin typeface="+mn-ea"/>
                          <a:ea typeface="+mn-ea"/>
                        </a:rPr>
                        <a:t>店铺生意的下滑由购买人数及客单价的双跌共同影响</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50431239"/>
                  </a:ext>
                </a:extLst>
              </a:tr>
            </a:tbl>
          </a:graphicData>
        </a:graphic>
      </p:graphicFrame>
      <p:graphicFrame>
        <p:nvGraphicFramePr>
          <p:cNvPr id="7" name="表格 1">
            <a:extLst>
              <a:ext uri="{FF2B5EF4-FFF2-40B4-BE49-F238E27FC236}">
                <a16:creationId xmlns:a16="http://schemas.microsoft.com/office/drawing/2014/main" id="{58405D22-97AE-D94A-A543-182BD9C8D207}"/>
              </a:ext>
            </a:extLst>
          </p:cNvPr>
          <p:cNvGraphicFramePr>
            <a:graphicFrameLocks noGrp="1"/>
          </p:cNvGraphicFramePr>
          <p:nvPr>
            <p:extLst>
              <p:ext uri="{D42A27DB-BD31-4B8C-83A1-F6EECF244321}">
                <p14:modId xmlns:p14="http://schemas.microsoft.com/office/powerpoint/2010/main" val="970235150"/>
              </p:ext>
            </p:extLst>
          </p:nvPr>
        </p:nvGraphicFramePr>
        <p:xfrm>
          <a:off x="6507148" y="1163968"/>
          <a:ext cx="4718118" cy="2376000"/>
        </p:xfrm>
        <a:graphic>
          <a:graphicData uri="http://schemas.openxmlformats.org/drawingml/2006/table">
            <a:tbl>
              <a:tblPr firstRow="1" bandRow="1">
                <a:tableStyleId>{5C22544A-7EE6-4342-B048-85BDC9FD1C3A}</a:tableStyleId>
              </a:tblPr>
              <a:tblGrid>
                <a:gridCol w="686118">
                  <a:extLst>
                    <a:ext uri="{9D8B030D-6E8A-4147-A177-3AD203B41FA5}">
                      <a16:colId xmlns:a16="http://schemas.microsoft.com/office/drawing/2014/main" val="93854241"/>
                    </a:ext>
                  </a:extLst>
                </a:gridCol>
                <a:gridCol w="4032000">
                  <a:extLst>
                    <a:ext uri="{9D8B030D-6E8A-4147-A177-3AD203B41FA5}">
                      <a16:colId xmlns:a16="http://schemas.microsoft.com/office/drawing/2014/main" val="3754479461"/>
                    </a:ext>
                  </a:extLst>
                </a:gridCol>
              </a:tblGrid>
              <a:tr h="475200">
                <a:tc>
                  <a:txBody>
                    <a:bodyPr/>
                    <a:lstStyle/>
                    <a:p>
                      <a:r>
                        <a:rPr lang="zh-CN" altLang="en-US" sz="1200" b="1" dirty="0">
                          <a:solidFill>
                            <a:sysClr val="windowText" lastClr="000000"/>
                          </a:solidFill>
                          <a:latin typeface="+mn-ea"/>
                          <a:ea typeface="+mn-ea"/>
                        </a:rPr>
                        <a:t>市场：</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dirty="0">
                          <a:solidFill>
                            <a:sysClr val="windowText" lastClr="000000"/>
                          </a:solidFill>
                          <a:latin typeface="+mn-ea"/>
                          <a:ea typeface="+mn-ea"/>
                        </a:rPr>
                        <a:t>胶囊咖啡市场购买人数同比减少；</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78209869"/>
                  </a:ext>
                </a:extLst>
              </a:tr>
              <a:tr h="475200">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dirty="0">
                          <a:solidFill>
                            <a:sysClr val="windowText" lastClr="000000"/>
                          </a:solidFill>
                          <a:latin typeface="+mn-ea"/>
                          <a:ea typeface="+mn-ea"/>
                        </a:rPr>
                        <a:t>三线及以上城市人数连续多月同比增加；</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73001325"/>
                  </a:ext>
                </a:extLst>
              </a:tr>
              <a:tr h="475200">
                <a:tc>
                  <a:txBody>
                    <a:bodyPr/>
                    <a:lstStyle/>
                    <a:p>
                      <a:r>
                        <a:rPr lang="zh-CN" altLang="en-US" sz="1200" b="1" dirty="0">
                          <a:solidFill>
                            <a:sysClr val="windowText" lastClr="000000"/>
                          </a:solidFill>
                          <a:latin typeface="+mn-ea"/>
                          <a:ea typeface="+mn-ea"/>
                        </a:rPr>
                        <a:t>品牌：</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59563893"/>
                  </a:ext>
                </a:extLst>
              </a:tr>
              <a:tr h="475200">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r>
                        <a:rPr lang="zh-CN" altLang="en-US" sz="1200" b="0" dirty="0">
                          <a:solidFill>
                            <a:sysClr val="windowText" lastClr="000000"/>
                          </a:solidFill>
                          <a:latin typeface="+mn-ea"/>
                          <a:ea typeface="+mn-ea"/>
                        </a:rPr>
                        <a:t>店铺胶囊咖啡核心</a:t>
                      </a:r>
                      <a:r>
                        <a:rPr lang="en-US" altLang="zh-CN" sz="1200" b="0" dirty="0">
                          <a:solidFill>
                            <a:sysClr val="windowText" lastClr="000000"/>
                          </a:solidFill>
                          <a:latin typeface="+mn-ea"/>
                          <a:ea typeface="+mn-ea"/>
                        </a:rPr>
                        <a:t>TA</a:t>
                      </a:r>
                      <a:r>
                        <a:rPr lang="zh-CN" altLang="en-US" sz="1200" b="0" dirty="0">
                          <a:solidFill>
                            <a:sysClr val="windowText" lastClr="000000"/>
                          </a:solidFill>
                          <a:latin typeface="+mn-ea"/>
                          <a:ea typeface="+mn-ea"/>
                        </a:rPr>
                        <a:t>人群在市场中人数减少；</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79449812"/>
                  </a:ext>
                </a:extLst>
              </a:tr>
              <a:tr h="475200">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200" b="0" dirty="0">
                          <a:solidFill>
                            <a:sysClr val="windowText" lastClr="000000"/>
                          </a:solidFill>
                          <a:latin typeface="+mn-ea"/>
                          <a:ea typeface="+mn-ea"/>
                        </a:rPr>
                        <a:t>Nespresso</a:t>
                      </a:r>
                      <a:r>
                        <a:rPr lang="zh-CN" altLang="en-US" sz="1200" b="0" dirty="0">
                          <a:solidFill>
                            <a:sysClr val="windowText" lastClr="000000"/>
                          </a:solidFill>
                          <a:latin typeface="+mn-ea"/>
                          <a:ea typeface="+mn-ea"/>
                        </a:rPr>
                        <a:t>本月竞争力不及</a:t>
                      </a:r>
                      <a:r>
                        <a:rPr lang="en-US" altLang="zh-CN" sz="1200" b="0" baseline="0" dirty="0">
                          <a:solidFill>
                            <a:sysClr val="windowText" lastClr="000000"/>
                          </a:solidFill>
                          <a:latin typeface="Microsoft YaHei UI" panose="020B0503020204020204" pitchFamily="34" charset="-122"/>
                          <a:ea typeface="+mn-ea"/>
                        </a:rPr>
                        <a:t>Peet’s</a:t>
                      </a:r>
                      <a:r>
                        <a:rPr lang="zh-CN" altLang="en-US" sz="1200" b="0" dirty="0">
                          <a:solidFill>
                            <a:sysClr val="windowText" lastClr="000000"/>
                          </a:solidFill>
                          <a:latin typeface="+mn-ea"/>
                          <a:ea typeface="+mn-ea"/>
                        </a:rPr>
                        <a:t>及星巴克</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50431239"/>
                  </a:ext>
                </a:extLst>
              </a:tr>
            </a:tbl>
          </a:graphicData>
        </a:graphic>
      </p:graphicFrame>
      <p:graphicFrame>
        <p:nvGraphicFramePr>
          <p:cNvPr id="8" name="表格 1">
            <a:extLst>
              <a:ext uri="{FF2B5EF4-FFF2-40B4-BE49-F238E27FC236}">
                <a16:creationId xmlns:a16="http://schemas.microsoft.com/office/drawing/2014/main" id="{58A1BCA9-ABAD-2246-8FEA-480C3CFBF4E7}"/>
              </a:ext>
            </a:extLst>
          </p:cNvPr>
          <p:cNvGraphicFramePr>
            <a:graphicFrameLocks noGrp="1"/>
          </p:cNvGraphicFramePr>
          <p:nvPr>
            <p:extLst>
              <p:ext uri="{D42A27DB-BD31-4B8C-83A1-F6EECF244321}">
                <p14:modId xmlns:p14="http://schemas.microsoft.com/office/powerpoint/2010/main" val="3868713339"/>
              </p:ext>
            </p:extLst>
          </p:nvPr>
        </p:nvGraphicFramePr>
        <p:xfrm>
          <a:off x="966734" y="4088300"/>
          <a:ext cx="4718118" cy="2376000"/>
        </p:xfrm>
        <a:graphic>
          <a:graphicData uri="http://schemas.openxmlformats.org/drawingml/2006/table">
            <a:tbl>
              <a:tblPr firstRow="1" bandRow="1">
                <a:tableStyleId>{5C22544A-7EE6-4342-B048-85BDC9FD1C3A}</a:tableStyleId>
              </a:tblPr>
              <a:tblGrid>
                <a:gridCol w="686118">
                  <a:extLst>
                    <a:ext uri="{9D8B030D-6E8A-4147-A177-3AD203B41FA5}">
                      <a16:colId xmlns:a16="http://schemas.microsoft.com/office/drawing/2014/main" val="93854241"/>
                    </a:ext>
                  </a:extLst>
                </a:gridCol>
                <a:gridCol w="4032000">
                  <a:extLst>
                    <a:ext uri="{9D8B030D-6E8A-4147-A177-3AD203B41FA5}">
                      <a16:colId xmlns:a16="http://schemas.microsoft.com/office/drawing/2014/main" val="3754479461"/>
                    </a:ext>
                  </a:extLst>
                </a:gridCol>
              </a:tblGrid>
              <a:tr h="475200">
                <a:tc>
                  <a:txBody>
                    <a:bodyPr/>
                    <a:lstStyle/>
                    <a:p>
                      <a:r>
                        <a:rPr lang="zh-CN" altLang="en-US" sz="1200" b="1" dirty="0">
                          <a:solidFill>
                            <a:sysClr val="windowText" lastClr="000000"/>
                          </a:solidFill>
                          <a:latin typeface="+mn-ea"/>
                          <a:ea typeface="+mn-ea"/>
                        </a:rPr>
                        <a:t>市场：</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dirty="0">
                          <a:solidFill>
                            <a:sysClr val="windowText" lastClr="000000"/>
                          </a:solidFill>
                          <a:latin typeface="+mn-ea"/>
                          <a:ea typeface="+mn-ea"/>
                        </a:rPr>
                        <a:t>本月</a:t>
                      </a:r>
                      <a:r>
                        <a:rPr lang="en-US" altLang="zh-CN" sz="1200" b="0" dirty="0">
                          <a:solidFill>
                            <a:sysClr val="windowText" lastClr="000000"/>
                          </a:solidFill>
                          <a:latin typeface="+mn-ea"/>
                          <a:ea typeface="+mn-ea"/>
                        </a:rPr>
                        <a:t>Nespresso</a:t>
                      </a:r>
                      <a:r>
                        <a:rPr lang="zh-CN" altLang="en-US" sz="1200" b="0" dirty="0">
                          <a:solidFill>
                            <a:sysClr val="windowText" lastClr="000000"/>
                          </a:solidFill>
                          <a:latin typeface="+mn-ea"/>
                          <a:ea typeface="+mn-ea"/>
                        </a:rPr>
                        <a:t>商品上榜</a:t>
                      </a:r>
                      <a:r>
                        <a:rPr lang="en-US" altLang="zh-CN" sz="1200" b="0" dirty="0">
                          <a:solidFill>
                            <a:sysClr val="windowText" lastClr="000000"/>
                          </a:solidFill>
                          <a:latin typeface="+mn-ea"/>
                          <a:ea typeface="+mn-ea"/>
                        </a:rPr>
                        <a:t>3</a:t>
                      </a:r>
                      <a:r>
                        <a:rPr lang="zh-CN" altLang="en-US" sz="1200" b="0" dirty="0">
                          <a:solidFill>
                            <a:sysClr val="windowText" lastClr="000000"/>
                          </a:solidFill>
                          <a:latin typeface="+mn-ea"/>
                          <a:ea typeface="+mn-ea"/>
                        </a:rPr>
                        <a:t>件；</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78209869"/>
                  </a:ext>
                </a:extLst>
              </a:tr>
              <a:tr h="475200">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dirty="0">
                          <a:solidFill>
                            <a:sysClr val="windowText" lastClr="000000"/>
                          </a:solidFill>
                          <a:latin typeface="+mn-ea"/>
                          <a:ea typeface="+mn-ea"/>
                        </a:rPr>
                        <a:t>Nespresso</a:t>
                      </a:r>
                      <a:r>
                        <a:rPr lang="zh-CN" altLang="en-US" sz="1200" b="0" dirty="0">
                          <a:solidFill>
                            <a:sysClr val="windowText" lastClr="000000"/>
                          </a:solidFill>
                          <a:latin typeface="+mn-ea"/>
                          <a:ea typeface="+mn-ea"/>
                        </a:rPr>
                        <a:t>温和淡雅套装位列市场</a:t>
                      </a:r>
                      <a:r>
                        <a:rPr lang="en-US" altLang="zh-CN" sz="1200" b="0" dirty="0">
                          <a:solidFill>
                            <a:sysClr val="windowText" lastClr="000000"/>
                          </a:solidFill>
                          <a:latin typeface="+mn-ea"/>
                          <a:ea typeface="+mn-ea"/>
                        </a:rPr>
                        <a:t>Top1</a:t>
                      </a:r>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73001325"/>
                  </a:ext>
                </a:extLst>
              </a:tr>
              <a:tr h="475200">
                <a:tc>
                  <a:txBody>
                    <a:bodyPr/>
                    <a:lstStyle/>
                    <a:p>
                      <a:r>
                        <a:rPr lang="zh-CN" altLang="en-US" sz="1200" b="1" dirty="0">
                          <a:solidFill>
                            <a:sysClr val="windowText" lastClr="000000"/>
                          </a:solidFill>
                          <a:latin typeface="+mn-ea"/>
                          <a:ea typeface="+mn-ea"/>
                        </a:rPr>
                        <a:t>品牌：</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59563893"/>
                  </a:ext>
                </a:extLst>
              </a:tr>
              <a:tr h="475200">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r>
                        <a:rPr lang="zh-CN" altLang="en-US" sz="1200" b="0" dirty="0">
                          <a:solidFill>
                            <a:sysClr val="windowText" lastClr="000000"/>
                          </a:solidFill>
                          <a:latin typeface="+mn-ea"/>
                          <a:ea typeface="+mn-ea"/>
                        </a:rPr>
                        <a:t>受两年活动影响，店铺</a:t>
                      </a:r>
                      <a:r>
                        <a:rPr lang="en-US" altLang="zh-CN" sz="1200" b="0" dirty="0">
                          <a:solidFill>
                            <a:sysClr val="windowText" lastClr="000000"/>
                          </a:solidFill>
                          <a:latin typeface="+mn-ea"/>
                          <a:ea typeface="+mn-ea"/>
                        </a:rPr>
                        <a:t>Top</a:t>
                      </a:r>
                      <a:r>
                        <a:rPr lang="zh-CN" altLang="en-US" sz="1200" b="0" dirty="0">
                          <a:solidFill>
                            <a:sysClr val="windowText" lastClr="000000"/>
                          </a:solidFill>
                          <a:latin typeface="+mn-ea"/>
                          <a:ea typeface="+mn-ea"/>
                        </a:rPr>
                        <a:t>商品件单价同比增长；</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79449812"/>
                  </a:ext>
                </a:extLst>
              </a:tr>
              <a:tr h="475200">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r>
                        <a:rPr lang="zh-CN" altLang="en-US" sz="1200" b="0" dirty="0">
                          <a:solidFill>
                            <a:sysClr val="windowText" lastClr="000000"/>
                          </a:solidFill>
                          <a:latin typeface="+mn-ea"/>
                          <a:ea typeface="+mn-ea"/>
                        </a:rPr>
                        <a:t>小规格产品</a:t>
                      </a:r>
                      <a:r>
                        <a:rPr lang="en-US" altLang="zh-CN" sz="1200" b="0" dirty="0">
                          <a:solidFill>
                            <a:sysClr val="windowText" lastClr="000000"/>
                          </a:solidFill>
                          <a:latin typeface="+mn-ea"/>
                          <a:ea typeface="+mn-ea"/>
                        </a:rPr>
                        <a:t>GMV</a:t>
                      </a:r>
                      <a:r>
                        <a:rPr lang="zh-CN" altLang="en-US" sz="1200" b="0" dirty="0">
                          <a:solidFill>
                            <a:sysClr val="windowText" lastClr="000000"/>
                          </a:solidFill>
                          <a:latin typeface="+mn-ea"/>
                          <a:ea typeface="+mn-ea"/>
                        </a:rPr>
                        <a:t>贡献较前几月提升</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50431239"/>
                  </a:ext>
                </a:extLst>
              </a:tr>
            </a:tbl>
          </a:graphicData>
        </a:graphic>
      </p:graphicFrame>
      <p:graphicFrame>
        <p:nvGraphicFramePr>
          <p:cNvPr id="9" name="表格 1">
            <a:extLst>
              <a:ext uri="{FF2B5EF4-FFF2-40B4-BE49-F238E27FC236}">
                <a16:creationId xmlns:a16="http://schemas.microsoft.com/office/drawing/2014/main" id="{1B546AED-FB61-FE4B-8582-A553EC34E0F3}"/>
              </a:ext>
            </a:extLst>
          </p:cNvPr>
          <p:cNvGraphicFramePr>
            <a:graphicFrameLocks noGrp="1"/>
          </p:cNvGraphicFramePr>
          <p:nvPr>
            <p:extLst>
              <p:ext uri="{D42A27DB-BD31-4B8C-83A1-F6EECF244321}">
                <p14:modId xmlns:p14="http://schemas.microsoft.com/office/powerpoint/2010/main" val="4216976941"/>
              </p:ext>
            </p:extLst>
          </p:nvPr>
        </p:nvGraphicFramePr>
        <p:xfrm>
          <a:off x="6807200" y="3959098"/>
          <a:ext cx="4418066" cy="2662970"/>
        </p:xfrm>
        <a:graphic>
          <a:graphicData uri="http://schemas.openxmlformats.org/drawingml/2006/table">
            <a:tbl>
              <a:tblPr firstRow="1" bandRow="1">
                <a:tableStyleId>{5C22544A-7EE6-4342-B048-85BDC9FD1C3A}</a:tableStyleId>
              </a:tblPr>
              <a:tblGrid>
                <a:gridCol w="1066800">
                  <a:extLst>
                    <a:ext uri="{9D8B030D-6E8A-4147-A177-3AD203B41FA5}">
                      <a16:colId xmlns:a16="http://schemas.microsoft.com/office/drawing/2014/main" val="93854241"/>
                    </a:ext>
                  </a:extLst>
                </a:gridCol>
                <a:gridCol w="3351266">
                  <a:extLst>
                    <a:ext uri="{9D8B030D-6E8A-4147-A177-3AD203B41FA5}">
                      <a16:colId xmlns:a16="http://schemas.microsoft.com/office/drawing/2014/main" val="3754479461"/>
                    </a:ext>
                  </a:extLst>
                </a:gridCol>
              </a:tblGrid>
              <a:tr h="349714">
                <a:tc>
                  <a:txBody>
                    <a:bodyPr/>
                    <a:lstStyle/>
                    <a:p>
                      <a:r>
                        <a:rPr lang="en-US" altLang="zh-CN" sz="1200" b="1" dirty="0">
                          <a:solidFill>
                            <a:sysClr val="windowText" lastClr="000000"/>
                          </a:solidFill>
                          <a:latin typeface="+mn-ea"/>
                          <a:ea typeface="+mn-ea"/>
                        </a:rPr>
                        <a:t>vs.</a:t>
                      </a:r>
                      <a:r>
                        <a:rPr lang="zh-CN" altLang="en-US" sz="1200" b="1" dirty="0">
                          <a:solidFill>
                            <a:sysClr val="windowText" lastClr="000000"/>
                          </a:solidFill>
                          <a:latin typeface="+mn-ea"/>
                          <a:ea typeface="+mn-ea"/>
                        </a:rPr>
                        <a:t> 竞品：</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78209869"/>
                  </a:ext>
                </a:extLst>
              </a:tr>
              <a:tr h="349714">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dirty="0">
                          <a:solidFill>
                            <a:sysClr val="windowText" lastClr="000000"/>
                          </a:solidFill>
                          <a:latin typeface="+mn-ea"/>
                          <a:ea typeface="+mn-ea"/>
                        </a:rPr>
                        <a:t>UV</a:t>
                      </a:r>
                      <a:r>
                        <a:rPr lang="zh-CN" altLang="en-US" sz="1200" b="0" dirty="0">
                          <a:solidFill>
                            <a:sysClr val="windowText" lastClr="000000"/>
                          </a:solidFill>
                          <a:latin typeface="+mn-ea"/>
                          <a:ea typeface="+mn-ea"/>
                        </a:rPr>
                        <a:t>体量与核心竞品相比较充足</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73001325"/>
                  </a:ext>
                </a:extLst>
              </a:tr>
              <a:tr h="349714">
                <a:tc>
                  <a:txBody>
                    <a:bodyPr/>
                    <a:lstStyle/>
                    <a:p>
                      <a:r>
                        <a:rPr lang="en-US" altLang="zh-CN" sz="1200" b="1" dirty="0">
                          <a:solidFill>
                            <a:sysClr val="windowText" lastClr="000000"/>
                          </a:solidFill>
                          <a:latin typeface="+mn-ea"/>
                          <a:ea typeface="+mn-ea"/>
                        </a:rPr>
                        <a:t>vs.</a:t>
                      </a:r>
                      <a:r>
                        <a:rPr lang="zh-CN" altLang="en-US" sz="1200" b="1" dirty="0">
                          <a:solidFill>
                            <a:sysClr val="windowText" lastClr="000000"/>
                          </a:solidFill>
                          <a:latin typeface="+mn-ea"/>
                          <a:ea typeface="+mn-ea"/>
                        </a:rPr>
                        <a:t> 去年同期：</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59563893"/>
                  </a:ext>
                </a:extLst>
              </a:tr>
              <a:tr h="349714">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r>
                        <a:rPr lang="zh-CN" altLang="en-US" sz="1200" b="1" dirty="0">
                          <a:solidFill>
                            <a:sysClr val="windowText" lastClr="000000"/>
                          </a:solidFill>
                          <a:latin typeface="+mn-ea"/>
                          <a:ea typeface="+mn-ea"/>
                        </a:rPr>
                        <a:t>广告流量：</a:t>
                      </a:r>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79449812"/>
                  </a:ext>
                </a:extLst>
              </a:tr>
              <a:tr h="349714">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r>
                        <a:rPr lang="zh-CN" altLang="en-US" sz="1200" b="0" dirty="0">
                          <a:solidFill>
                            <a:sysClr val="windowText" lastClr="000000"/>
                          </a:solidFill>
                          <a:latin typeface="+mn-ea"/>
                          <a:ea typeface="+mn-ea"/>
                        </a:rPr>
                        <a:t>整体</a:t>
                      </a:r>
                      <a:r>
                        <a:rPr lang="en-US" altLang="zh-CN" sz="1200" b="0" dirty="0">
                          <a:solidFill>
                            <a:sysClr val="windowText" lastClr="000000"/>
                          </a:solidFill>
                          <a:latin typeface="+mn-ea"/>
                          <a:ea typeface="+mn-ea"/>
                        </a:rPr>
                        <a:t>UV</a:t>
                      </a:r>
                      <a:r>
                        <a:rPr lang="zh-CN" altLang="en-US" sz="1200" b="0" dirty="0">
                          <a:solidFill>
                            <a:sysClr val="windowText" lastClr="000000"/>
                          </a:solidFill>
                          <a:latin typeface="+mn-ea"/>
                          <a:ea typeface="+mn-ea"/>
                        </a:rPr>
                        <a:t>同比降低，且效果广告哥细分渠道均呈现访客减少；</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08378453"/>
                  </a:ext>
                </a:extLst>
              </a:tr>
              <a:tr h="349714">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dirty="0">
                          <a:solidFill>
                            <a:sysClr val="windowText" lastClr="000000"/>
                          </a:solidFill>
                          <a:latin typeface="+mn-ea"/>
                          <a:ea typeface="+mn-ea"/>
                        </a:rPr>
                        <a:t>广告流量转化率同比提升；</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00076897"/>
                  </a:ext>
                </a:extLst>
              </a:tr>
              <a:tr h="349714">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r>
                        <a:rPr lang="zh-CN" altLang="en-US" sz="1200" b="1" dirty="0">
                          <a:solidFill>
                            <a:sysClr val="windowText" lastClr="000000"/>
                          </a:solidFill>
                          <a:latin typeface="+mn-ea"/>
                          <a:ea typeface="+mn-ea"/>
                        </a:rPr>
                        <a:t>平台流量：</a:t>
                      </a:r>
                      <a:r>
                        <a:rPr lang="zh-CN" altLang="en-US" sz="1200" b="0" dirty="0">
                          <a:solidFill>
                            <a:sysClr val="windowText" lastClr="000000"/>
                          </a:solidFill>
                          <a:latin typeface="+mn-ea"/>
                          <a:ea typeface="+mn-ea"/>
                        </a:rPr>
                        <a:t>总体</a:t>
                      </a:r>
                      <a:r>
                        <a:rPr lang="en-US" altLang="zh-CN" sz="1200" b="0" dirty="0">
                          <a:solidFill>
                            <a:sysClr val="windowText" lastClr="000000"/>
                          </a:solidFill>
                          <a:latin typeface="+mn-ea"/>
                          <a:ea typeface="+mn-ea"/>
                        </a:rPr>
                        <a:t>UV</a:t>
                      </a:r>
                      <a:r>
                        <a:rPr lang="zh-CN" altLang="en-US" sz="1200" b="0" dirty="0">
                          <a:solidFill>
                            <a:sysClr val="windowText" lastClr="000000"/>
                          </a:solidFill>
                          <a:latin typeface="+mn-ea"/>
                          <a:ea typeface="+mn-ea"/>
                        </a:rPr>
                        <a:t>减少，但手淘搜索渠道同比上涨</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50431239"/>
                  </a:ext>
                </a:extLst>
              </a:tr>
            </a:tbl>
          </a:graphicData>
        </a:graphic>
      </p:graphicFrame>
      <p:sp>
        <p:nvSpPr>
          <p:cNvPr id="10" name="warning-sign_16354">
            <a:extLst>
              <a:ext uri="{FF2B5EF4-FFF2-40B4-BE49-F238E27FC236}">
                <a16:creationId xmlns:a16="http://schemas.microsoft.com/office/drawing/2014/main" id="{874D26DC-95D5-4483-9221-F126A01F3A7A}"/>
              </a:ext>
            </a:extLst>
          </p:cNvPr>
          <p:cNvSpPr>
            <a:spLocks/>
          </p:cNvSpPr>
          <p:nvPr/>
        </p:nvSpPr>
        <p:spPr>
          <a:xfrm>
            <a:off x="1259946" y="2685772"/>
            <a:ext cx="260401" cy="275876"/>
          </a:xfrm>
          <a:custGeom>
            <a:avLst/>
            <a:gdLst>
              <a:gd name="connsiteX0" fmla="*/ 303036 w 606714"/>
              <a:gd name="connsiteY0" fmla="*/ 354592 h 490289"/>
              <a:gd name="connsiteX1" fmla="*/ 334156 w 606714"/>
              <a:gd name="connsiteY1" fmla="*/ 385747 h 490289"/>
              <a:gd name="connsiteX2" fmla="*/ 303036 w 606714"/>
              <a:gd name="connsiteY2" fmla="*/ 416902 h 490289"/>
              <a:gd name="connsiteX3" fmla="*/ 271916 w 606714"/>
              <a:gd name="connsiteY3" fmla="*/ 385747 h 490289"/>
              <a:gd name="connsiteX4" fmla="*/ 303036 w 606714"/>
              <a:gd name="connsiteY4" fmla="*/ 354592 h 490289"/>
              <a:gd name="connsiteX5" fmla="*/ 303388 w 606714"/>
              <a:gd name="connsiteY5" fmla="*/ 141202 h 490289"/>
              <a:gd name="connsiteX6" fmla="*/ 334860 w 606714"/>
              <a:gd name="connsiteY6" fmla="*/ 172634 h 490289"/>
              <a:gd name="connsiteX7" fmla="*/ 334860 w 606714"/>
              <a:gd name="connsiteY7" fmla="*/ 307282 h 490289"/>
              <a:gd name="connsiteX8" fmla="*/ 303388 w 606714"/>
              <a:gd name="connsiteY8" fmla="*/ 338856 h 490289"/>
              <a:gd name="connsiteX9" fmla="*/ 271916 w 606714"/>
              <a:gd name="connsiteY9" fmla="*/ 307282 h 490289"/>
              <a:gd name="connsiteX10" fmla="*/ 271916 w 606714"/>
              <a:gd name="connsiteY10" fmla="*/ 172634 h 490289"/>
              <a:gd name="connsiteX11" fmla="*/ 303388 w 606714"/>
              <a:gd name="connsiteY11" fmla="*/ 141202 h 490289"/>
              <a:gd name="connsiteX12" fmla="*/ 303388 w 606714"/>
              <a:gd name="connsiteY12" fmla="*/ 72934 h 490289"/>
              <a:gd name="connsiteX13" fmla="*/ 82295 w 606714"/>
              <a:gd name="connsiteY13" fmla="*/ 428684 h 490289"/>
              <a:gd name="connsiteX14" fmla="*/ 524481 w 606714"/>
              <a:gd name="connsiteY14" fmla="*/ 428684 h 490289"/>
              <a:gd name="connsiteX15" fmla="*/ 303388 w 606714"/>
              <a:gd name="connsiteY15" fmla="*/ 0 h 490289"/>
              <a:gd name="connsiteX16" fmla="*/ 338843 w 606714"/>
              <a:gd name="connsiteY16" fmla="*/ 14587 h 490289"/>
              <a:gd name="connsiteX17" fmla="*/ 341395 w 606714"/>
              <a:gd name="connsiteY17" fmla="*/ 17136 h 490289"/>
              <a:gd name="connsiteX18" fmla="*/ 596241 w 606714"/>
              <a:gd name="connsiteY18" fmla="*/ 427268 h 490289"/>
              <a:gd name="connsiteX19" fmla="*/ 604041 w 606714"/>
              <a:gd name="connsiteY19" fmla="*/ 467205 h 490289"/>
              <a:gd name="connsiteX20" fmla="*/ 565892 w 606714"/>
              <a:gd name="connsiteY20" fmla="*/ 490289 h 490289"/>
              <a:gd name="connsiteX21" fmla="*/ 40885 w 606714"/>
              <a:gd name="connsiteY21" fmla="*/ 490289 h 490289"/>
              <a:gd name="connsiteX22" fmla="*/ 2736 w 606714"/>
              <a:gd name="connsiteY22" fmla="*/ 467205 h 490289"/>
              <a:gd name="connsiteX23" fmla="*/ 10536 w 606714"/>
              <a:gd name="connsiteY23" fmla="*/ 427268 h 490289"/>
              <a:gd name="connsiteX24" fmla="*/ 265381 w 606714"/>
              <a:gd name="connsiteY24" fmla="*/ 17136 h 490289"/>
              <a:gd name="connsiteX25" fmla="*/ 267934 w 606714"/>
              <a:gd name="connsiteY25" fmla="*/ 14587 h 490289"/>
              <a:gd name="connsiteX26" fmla="*/ 303388 w 606714"/>
              <a:gd name="connsiteY26" fmla="*/ 0 h 490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06714" h="490289">
                <a:moveTo>
                  <a:pt x="303036" y="354592"/>
                </a:moveTo>
                <a:cubicBezTo>
                  <a:pt x="320223" y="354592"/>
                  <a:pt x="334156" y="368541"/>
                  <a:pt x="334156" y="385747"/>
                </a:cubicBezTo>
                <a:cubicBezTo>
                  <a:pt x="334156" y="402953"/>
                  <a:pt x="320223" y="416902"/>
                  <a:pt x="303036" y="416902"/>
                </a:cubicBezTo>
                <a:cubicBezTo>
                  <a:pt x="285849" y="416902"/>
                  <a:pt x="271916" y="402953"/>
                  <a:pt x="271916" y="385747"/>
                </a:cubicBezTo>
                <a:cubicBezTo>
                  <a:pt x="271916" y="368541"/>
                  <a:pt x="285849" y="354592"/>
                  <a:pt x="303036" y="354592"/>
                </a:cubicBezTo>
                <a:close/>
                <a:moveTo>
                  <a:pt x="303388" y="141202"/>
                </a:moveTo>
                <a:cubicBezTo>
                  <a:pt x="320825" y="141202"/>
                  <a:pt x="334860" y="155219"/>
                  <a:pt x="334860" y="172634"/>
                </a:cubicBezTo>
                <a:lnTo>
                  <a:pt x="334860" y="307282"/>
                </a:lnTo>
                <a:cubicBezTo>
                  <a:pt x="334860" y="324697"/>
                  <a:pt x="320825" y="338856"/>
                  <a:pt x="303388" y="338856"/>
                </a:cubicBezTo>
                <a:cubicBezTo>
                  <a:pt x="285951" y="338856"/>
                  <a:pt x="271916" y="324697"/>
                  <a:pt x="271916" y="307282"/>
                </a:cubicBezTo>
                <a:lnTo>
                  <a:pt x="271916" y="172634"/>
                </a:lnTo>
                <a:cubicBezTo>
                  <a:pt x="271916" y="155219"/>
                  <a:pt x="285951" y="141202"/>
                  <a:pt x="303388" y="141202"/>
                </a:cubicBezTo>
                <a:close/>
                <a:moveTo>
                  <a:pt x="303388" y="72934"/>
                </a:moveTo>
                <a:lnTo>
                  <a:pt x="82295" y="428684"/>
                </a:lnTo>
                <a:lnTo>
                  <a:pt x="524481" y="428684"/>
                </a:lnTo>
                <a:close/>
                <a:moveTo>
                  <a:pt x="303388" y="0"/>
                </a:moveTo>
                <a:cubicBezTo>
                  <a:pt x="316719" y="0"/>
                  <a:pt x="329341" y="5240"/>
                  <a:pt x="338843" y="14587"/>
                </a:cubicBezTo>
                <a:lnTo>
                  <a:pt x="341395" y="17136"/>
                </a:lnTo>
                <a:lnTo>
                  <a:pt x="596241" y="427268"/>
                </a:lnTo>
                <a:cubicBezTo>
                  <a:pt x="606594" y="439306"/>
                  <a:pt x="609430" y="454034"/>
                  <a:pt x="604041" y="467205"/>
                </a:cubicBezTo>
                <a:cubicBezTo>
                  <a:pt x="597943" y="481650"/>
                  <a:pt x="583761" y="490289"/>
                  <a:pt x="565892" y="490289"/>
                </a:cubicBezTo>
                <a:lnTo>
                  <a:pt x="40885" y="490289"/>
                </a:lnTo>
                <a:cubicBezTo>
                  <a:pt x="23016" y="490289"/>
                  <a:pt x="8692" y="481650"/>
                  <a:pt x="2736" y="467205"/>
                </a:cubicBezTo>
                <a:cubicBezTo>
                  <a:pt x="-2795" y="454034"/>
                  <a:pt x="183" y="439306"/>
                  <a:pt x="10536" y="427268"/>
                </a:cubicBezTo>
                <a:lnTo>
                  <a:pt x="265381" y="17136"/>
                </a:lnTo>
                <a:lnTo>
                  <a:pt x="267934" y="14587"/>
                </a:lnTo>
                <a:cubicBezTo>
                  <a:pt x="277436" y="5240"/>
                  <a:pt x="289916" y="0"/>
                  <a:pt x="303388" y="0"/>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Microsoft YaHei UI"/>
              <a:ea typeface="微软雅黑"/>
              <a:cs typeface="+mn-cs"/>
            </a:endParaRPr>
          </a:p>
        </p:txBody>
      </p:sp>
      <p:sp>
        <p:nvSpPr>
          <p:cNvPr id="11" name="warning-sign_16354">
            <a:extLst>
              <a:ext uri="{FF2B5EF4-FFF2-40B4-BE49-F238E27FC236}">
                <a16:creationId xmlns:a16="http://schemas.microsoft.com/office/drawing/2014/main" id="{ADCBBAE8-BDC0-4311-8E25-A4CEFCAF5D2E}"/>
              </a:ext>
            </a:extLst>
          </p:cNvPr>
          <p:cNvSpPr>
            <a:spLocks/>
          </p:cNvSpPr>
          <p:nvPr/>
        </p:nvSpPr>
        <p:spPr>
          <a:xfrm>
            <a:off x="1259946" y="3158204"/>
            <a:ext cx="260401" cy="275876"/>
          </a:xfrm>
          <a:custGeom>
            <a:avLst/>
            <a:gdLst>
              <a:gd name="connsiteX0" fmla="*/ 303036 w 606714"/>
              <a:gd name="connsiteY0" fmla="*/ 354592 h 490289"/>
              <a:gd name="connsiteX1" fmla="*/ 334156 w 606714"/>
              <a:gd name="connsiteY1" fmla="*/ 385747 h 490289"/>
              <a:gd name="connsiteX2" fmla="*/ 303036 w 606714"/>
              <a:gd name="connsiteY2" fmla="*/ 416902 h 490289"/>
              <a:gd name="connsiteX3" fmla="*/ 271916 w 606714"/>
              <a:gd name="connsiteY3" fmla="*/ 385747 h 490289"/>
              <a:gd name="connsiteX4" fmla="*/ 303036 w 606714"/>
              <a:gd name="connsiteY4" fmla="*/ 354592 h 490289"/>
              <a:gd name="connsiteX5" fmla="*/ 303388 w 606714"/>
              <a:gd name="connsiteY5" fmla="*/ 141202 h 490289"/>
              <a:gd name="connsiteX6" fmla="*/ 334860 w 606714"/>
              <a:gd name="connsiteY6" fmla="*/ 172634 h 490289"/>
              <a:gd name="connsiteX7" fmla="*/ 334860 w 606714"/>
              <a:gd name="connsiteY7" fmla="*/ 307282 h 490289"/>
              <a:gd name="connsiteX8" fmla="*/ 303388 w 606714"/>
              <a:gd name="connsiteY8" fmla="*/ 338856 h 490289"/>
              <a:gd name="connsiteX9" fmla="*/ 271916 w 606714"/>
              <a:gd name="connsiteY9" fmla="*/ 307282 h 490289"/>
              <a:gd name="connsiteX10" fmla="*/ 271916 w 606714"/>
              <a:gd name="connsiteY10" fmla="*/ 172634 h 490289"/>
              <a:gd name="connsiteX11" fmla="*/ 303388 w 606714"/>
              <a:gd name="connsiteY11" fmla="*/ 141202 h 490289"/>
              <a:gd name="connsiteX12" fmla="*/ 303388 w 606714"/>
              <a:gd name="connsiteY12" fmla="*/ 72934 h 490289"/>
              <a:gd name="connsiteX13" fmla="*/ 82295 w 606714"/>
              <a:gd name="connsiteY13" fmla="*/ 428684 h 490289"/>
              <a:gd name="connsiteX14" fmla="*/ 524481 w 606714"/>
              <a:gd name="connsiteY14" fmla="*/ 428684 h 490289"/>
              <a:gd name="connsiteX15" fmla="*/ 303388 w 606714"/>
              <a:gd name="connsiteY15" fmla="*/ 0 h 490289"/>
              <a:gd name="connsiteX16" fmla="*/ 338843 w 606714"/>
              <a:gd name="connsiteY16" fmla="*/ 14587 h 490289"/>
              <a:gd name="connsiteX17" fmla="*/ 341395 w 606714"/>
              <a:gd name="connsiteY17" fmla="*/ 17136 h 490289"/>
              <a:gd name="connsiteX18" fmla="*/ 596241 w 606714"/>
              <a:gd name="connsiteY18" fmla="*/ 427268 h 490289"/>
              <a:gd name="connsiteX19" fmla="*/ 604041 w 606714"/>
              <a:gd name="connsiteY19" fmla="*/ 467205 h 490289"/>
              <a:gd name="connsiteX20" fmla="*/ 565892 w 606714"/>
              <a:gd name="connsiteY20" fmla="*/ 490289 h 490289"/>
              <a:gd name="connsiteX21" fmla="*/ 40885 w 606714"/>
              <a:gd name="connsiteY21" fmla="*/ 490289 h 490289"/>
              <a:gd name="connsiteX22" fmla="*/ 2736 w 606714"/>
              <a:gd name="connsiteY22" fmla="*/ 467205 h 490289"/>
              <a:gd name="connsiteX23" fmla="*/ 10536 w 606714"/>
              <a:gd name="connsiteY23" fmla="*/ 427268 h 490289"/>
              <a:gd name="connsiteX24" fmla="*/ 265381 w 606714"/>
              <a:gd name="connsiteY24" fmla="*/ 17136 h 490289"/>
              <a:gd name="connsiteX25" fmla="*/ 267934 w 606714"/>
              <a:gd name="connsiteY25" fmla="*/ 14587 h 490289"/>
              <a:gd name="connsiteX26" fmla="*/ 303388 w 606714"/>
              <a:gd name="connsiteY26" fmla="*/ 0 h 490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06714" h="490289">
                <a:moveTo>
                  <a:pt x="303036" y="354592"/>
                </a:moveTo>
                <a:cubicBezTo>
                  <a:pt x="320223" y="354592"/>
                  <a:pt x="334156" y="368541"/>
                  <a:pt x="334156" y="385747"/>
                </a:cubicBezTo>
                <a:cubicBezTo>
                  <a:pt x="334156" y="402953"/>
                  <a:pt x="320223" y="416902"/>
                  <a:pt x="303036" y="416902"/>
                </a:cubicBezTo>
                <a:cubicBezTo>
                  <a:pt x="285849" y="416902"/>
                  <a:pt x="271916" y="402953"/>
                  <a:pt x="271916" y="385747"/>
                </a:cubicBezTo>
                <a:cubicBezTo>
                  <a:pt x="271916" y="368541"/>
                  <a:pt x="285849" y="354592"/>
                  <a:pt x="303036" y="354592"/>
                </a:cubicBezTo>
                <a:close/>
                <a:moveTo>
                  <a:pt x="303388" y="141202"/>
                </a:moveTo>
                <a:cubicBezTo>
                  <a:pt x="320825" y="141202"/>
                  <a:pt x="334860" y="155219"/>
                  <a:pt x="334860" y="172634"/>
                </a:cubicBezTo>
                <a:lnTo>
                  <a:pt x="334860" y="307282"/>
                </a:lnTo>
                <a:cubicBezTo>
                  <a:pt x="334860" y="324697"/>
                  <a:pt x="320825" y="338856"/>
                  <a:pt x="303388" y="338856"/>
                </a:cubicBezTo>
                <a:cubicBezTo>
                  <a:pt x="285951" y="338856"/>
                  <a:pt x="271916" y="324697"/>
                  <a:pt x="271916" y="307282"/>
                </a:cubicBezTo>
                <a:lnTo>
                  <a:pt x="271916" y="172634"/>
                </a:lnTo>
                <a:cubicBezTo>
                  <a:pt x="271916" y="155219"/>
                  <a:pt x="285951" y="141202"/>
                  <a:pt x="303388" y="141202"/>
                </a:cubicBezTo>
                <a:close/>
                <a:moveTo>
                  <a:pt x="303388" y="72934"/>
                </a:moveTo>
                <a:lnTo>
                  <a:pt x="82295" y="428684"/>
                </a:lnTo>
                <a:lnTo>
                  <a:pt x="524481" y="428684"/>
                </a:lnTo>
                <a:close/>
                <a:moveTo>
                  <a:pt x="303388" y="0"/>
                </a:moveTo>
                <a:cubicBezTo>
                  <a:pt x="316719" y="0"/>
                  <a:pt x="329341" y="5240"/>
                  <a:pt x="338843" y="14587"/>
                </a:cubicBezTo>
                <a:lnTo>
                  <a:pt x="341395" y="17136"/>
                </a:lnTo>
                <a:lnTo>
                  <a:pt x="596241" y="427268"/>
                </a:lnTo>
                <a:cubicBezTo>
                  <a:pt x="606594" y="439306"/>
                  <a:pt x="609430" y="454034"/>
                  <a:pt x="604041" y="467205"/>
                </a:cubicBezTo>
                <a:cubicBezTo>
                  <a:pt x="597943" y="481650"/>
                  <a:pt x="583761" y="490289"/>
                  <a:pt x="565892" y="490289"/>
                </a:cubicBezTo>
                <a:lnTo>
                  <a:pt x="40885" y="490289"/>
                </a:lnTo>
                <a:cubicBezTo>
                  <a:pt x="23016" y="490289"/>
                  <a:pt x="8692" y="481650"/>
                  <a:pt x="2736" y="467205"/>
                </a:cubicBezTo>
                <a:cubicBezTo>
                  <a:pt x="-2795" y="454034"/>
                  <a:pt x="183" y="439306"/>
                  <a:pt x="10536" y="427268"/>
                </a:cubicBezTo>
                <a:lnTo>
                  <a:pt x="265381" y="17136"/>
                </a:lnTo>
                <a:lnTo>
                  <a:pt x="267934" y="14587"/>
                </a:lnTo>
                <a:cubicBezTo>
                  <a:pt x="277436" y="5240"/>
                  <a:pt x="289916" y="0"/>
                  <a:pt x="303388" y="0"/>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Microsoft YaHei UI"/>
              <a:ea typeface="微软雅黑"/>
              <a:cs typeface="+mn-cs"/>
            </a:endParaRPr>
          </a:p>
        </p:txBody>
      </p:sp>
      <p:sp>
        <p:nvSpPr>
          <p:cNvPr id="12" name="warning-sign_16354">
            <a:extLst>
              <a:ext uri="{FF2B5EF4-FFF2-40B4-BE49-F238E27FC236}">
                <a16:creationId xmlns:a16="http://schemas.microsoft.com/office/drawing/2014/main" id="{0C9908A6-8734-46FA-B5F0-AD14B99D2F47}"/>
              </a:ext>
            </a:extLst>
          </p:cNvPr>
          <p:cNvSpPr>
            <a:spLocks/>
          </p:cNvSpPr>
          <p:nvPr/>
        </p:nvSpPr>
        <p:spPr>
          <a:xfrm>
            <a:off x="6913986" y="2685772"/>
            <a:ext cx="260401" cy="275876"/>
          </a:xfrm>
          <a:custGeom>
            <a:avLst/>
            <a:gdLst>
              <a:gd name="connsiteX0" fmla="*/ 303036 w 606714"/>
              <a:gd name="connsiteY0" fmla="*/ 354592 h 490289"/>
              <a:gd name="connsiteX1" fmla="*/ 334156 w 606714"/>
              <a:gd name="connsiteY1" fmla="*/ 385747 h 490289"/>
              <a:gd name="connsiteX2" fmla="*/ 303036 w 606714"/>
              <a:gd name="connsiteY2" fmla="*/ 416902 h 490289"/>
              <a:gd name="connsiteX3" fmla="*/ 271916 w 606714"/>
              <a:gd name="connsiteY3" fmla="*/ 385747 h 490289"/>
              <a:gd name="connsiteX4" fmla="*/ 303036 w 606714"/>
              <a:gd name="connsiteY4" fmla="*/ 354592 h 490289"/>
              <a:gd name="connsiteX5" fmla="*/ 303388 w 606714"/>
              <a:gd name="connsiteY5" fmla="*/ 141202 h 490289"/>
              <a:gd name="connsiteX6" fmla="*/ 334860 w 606714"/>
              <a:gd name="connsiteY6" fmla="*/ 172634 h 490289"/>
              <a:gd name="connsiteX7" fmla="*/ 334860 w 606714"/>
              <a:gd name="connsiteY7" fmla="*/ 307282 h 490289"/>
              <a:gd name="connsiteX8" fmla="*/ 303388 w 606714"/>
              <a:gd name="connsiteY8" fmla="*/ 338856 h 490289"/>
              <a:gd name="connsiteX9" fmla="*/ 271916 w 606714"/>
              <a:gd name="connsiteY9" fmla="*/ 307282 h 490289"/>
              <a:gd name="connsiteX10" fmla="*/ 271916 w 606714"/>
              <a:gd name="connsiteY10" fmla="*/ 172634 h 490289"/>
              <a:gd name="connsiteX11" fmla="*/ 303388 w 606714"/>
              <a:gd name="connsiteY11" fmla="*/ 141202 h 490289"/>
              <a:gd name="connsiteX12" fmla="*/ 303388 w 606714"/>
              <a:gd name="connsiteY12" fmla="*/ 72934 h 490289"/>
              <a:gd name="connsiteX13" fmla="*/ 82295 w 606714"/>
              <a:gd name="connsiteY13" fmla="*/ 428684 h 490289"/>
              <a:gd name="connsiteX14" fmla="*/ 524481 w 606714"/>
              <a:gd name="connsiteY14" fmla="*/ 428684 h 490289"/>
              <a:gd name="connsiteX15" fmla="*/ 303388 w 606714"/>
              <a:gd name="connsiteY15" fmla="*/ 0 h 490289"/>
              <a:gd name="connsiteX16" fmla="*/ 338843 w 606714"/>
              <a:gd name="connsiteY16" fmla="*/ 14587 h 490289"/>
              <a:gd name="connsiteX17" fmla="*/ 341395 w 606714"/>
              <a:gd name="connsiteY17" fmla="*/ 17136 h 490289"/>
              <a:gd name="connsiteX18" fmla="*/ 596241 w 606714"/>
              <a:gd name="connsiteY18" fmla="*/ 427268 h 490289"/>
              <a:gd name="connsiteX19" fmla="*/ 604041 w 606714"/>
              <a:gd name="connsiteY19" fmla="*/ 467205 h 490289"/>
              <a:gd name="connsiteX20" fmla="*/ 565892 w 606714"/>
              <a:gd name="connsiteY20" fmla="*/ 490289 h 490289"/>
              <a:gd name="connsiteX21" fmla="*/ 40885 w 606714"/>
              <a:gd name="connsiteY21" fmla="*/ 490289 h 490289"/>
              <a:gd name="connsiteX22" fmla="*/ 2736 w 606714"/>
              <a:gd name="connsiteY22" fmla="*/ 467205 h 490289"/>
              <a:gd name="connsiteX23" fmla="*/ 10536 w 606714"/>
              <a:gd name="connsiteY23" fmla="*/ 427268 h 490289"/>
              <a:gd name="connsiteX24" fmla="*/ 265381 w 606714"/>
              <a:gd name="connsiteY24" fmla="*/ 17136 h 490289"/>
              <a:gd name="connsiteX25" fmla="*/ 267934 w 606714"/>
              <a:gd name="connsiteY25" fmla="*/ 14587 h 490289"/>
              <a:gd name="connsiteX26" fmla="*/ 303388 w 606714"/>
              <a:gd name="connsiteY26" fmla="*/ 0 h 490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06714" h="490289">
                <a:moveTo>
                  <a:pt x="303036" y="354592"/>
                </a:moveTo>
                <a:cubicBezTo>
                  <a:pt x="320223" y="354592"/>
                  <a:pt x="334156" y="368541"/>
                  <a:pt x="334156" y="385747"/>
                </a:cubicBezTo>
                <a:cubicBezTo>
                  <a:pt x="334156" y="402953"/>
                  <a:pt x="320223" y="416902"/>
                  <a:pt x="303036" y="416902"/>
                </a:cubicBezTo>
                <a:cubicBezTo>
                  <a:pt x="285849" y="416902"/>
                  <a:pt x="271916" y="402953"/>
                  <a:pt x="271916" y="385747"/>
                </a:cubicBezTo>
                <a:cubicBezTo>
                  <a:pt x="271916" y="368541"/>
                  <a:pt x="285849" y="354592"/>
                  <a:pt x="303036" y="354592"/>
                </a:cubicBezTo>
                <a:close/>
                <a:moveTo>
                  <a:pt x="303388" y="141202"/>
                </a:moveTo>
                <a:cubicBezTo>
                  <a:pt x="320825" y="141202"/>
                  <a:pt x="334860" y="155219"/>
                  <a:pt x="334860" y="172634"/>
                </a:cubicBezTo>
                <a:lnTo>
                  <a:pt x="334860" y="307282"/>
                </a:lnTo>
                <a:cubicBezTo>
                  <a:pt x="334860" y="324697"/>
                  <a:pt x="320825" y="338856"/>
                  <a:pt x="303388" y="338856"/>
                </a:cubicBezTo>
                <a:cubicBezTo>
                  <a:pt x="285951" y="338856"/>
                  <a:pt x="271916" y="324697"/>
                  <a:pt x="271916" y="307282"/>
                </a:cubicBezTo>
                <a:lnTo>
                  <a:pt x="271916" y="172634"/>
                </a:lnTo>
                <a:cubicBezTo>
                  <a:pt x="271916" y="155219"/>
                  <a:pt x="285951" y="141202"/>
                  <a:pt x="303388" y="141202"/>
                </a:cubicBezTo>
                <a:close/>
                <a:moveTo>
                  <a:pt x="303388" y="72934"/>
                </a:moveTo>
                <a:lnTo>
                  <a:pt x="82295" y="428684"/>
                </a:lnTo>
                <a:lnTo>
                  <a:pt x="524481" y="428684"/>
                </a:lnTo>
                <a:close/>
                <a:moveTo>
                  <a:pt x="303388" y="0"/>
                </a:moveTo>
                <a:cubicBezTo>
                  <a:pt x="316719" y="0"/>
                  <a:pt x="329341" y="5240"/>
                  <a:pt x="338843" y="14587"/>
                </a:cubicBezTo>
                <a:lnTo>
                  <a:pt x="341395" y="17136"/>
                </a:lnTo>
                <a:lnTo>
                  <a:pt x="596241" y="427268"/>
                </a:lnTo>
                <a:cubicBezTo>
                  <a:pt x="606594" y="439306"/>
                  <a:pt x="609430" y="454034"/>
                  <a:pt x="604041" y="467205"/>
                </a:cubicBezTo>
                <a:cubicBezTo>
                  <a:pt x="597943" y="481650"/>
                  <a:pt x="583761" y="490289"/>
                  <a:pt x="565892" y="490289"/>
                </a:cubicBezTo>
                <a:lnTo>
                  <a:pt x="40885" y="490289"/>
                </a:lnTo>
                <a:cubicBezTo>
                  <a:pt x="23016" y="490289"/>
                  <a:pt x="8692" y="481650"/>
                  <a:pt x="2736" y="467205"/>
                </a:cubicBezTo>
                <a:cubicBezTo>
                  <a:pt x="-2795" y="454034"/>
                  <a:pt x="183" y="439306"/>
                  <a:pt x="10536" y="427268"/>
                </a:cubicBezTo>
                <a:lnTo>
                  <a:pt x="265381" y="17136"/>
                </a:lnTo>
                <a:lnTo>
                  <a:pt x="267934" y="14587"/>
                </a:lnTo>
                <a:cubicBezTo>
                  <a:pt x="277436" y="5240"/>
                  <a:pt x="289916" y="0"/>
                  <a:pt x="303388" y="0"/>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Microsoft YaHei UI"/>
              <a:ea typeface="微软雅黑"/>
              <a:cs typeface="+mn-cs"/>
            </a:endParaRPr>
          </a:p>
        </p:txBody>
      </p:sp>
      <p:sp>
        <p:nvSpPr>
          <p:cNvPr id="13" name="warning-sign_16354">
            <a:extLst>
              <a:ext uri="{FF2B5EF4-FFF2-40B4-BE49-F238E27FC236}">
                <a16:creationId xmlns:a16="http://schemas.microsoft.com/office/drawing/2014/main" id="{C0E7776D-3DC1-41BB-A928-778861519D41}"/>
              </a:ext>
            </a:extLst>
          </p:cNvPr>
          <p:cNvSpPr>
            <a:spLocks/>
          </p:cNvSpPr>
          <p:nvPr/>
        </p:nvSpPr>
        <p:spPr>
          <a:xfrm>
            <a:off x="6913986" y="3158204"/>
            <a:ext cx="260401" cy="275876"/>
          </a:xfrm>
          <a:custGeom>
            <a:avLst/>
            <a:gdLst>
              <a:gd name="connsiteX0" fmla="*/ 303036 w 606714"/>
              <a:gd name="connsiteY0" fmla="*/ 354592 h 490289"/>
              <a:gd name="connsiteX1" fmla="*/ 334156 w 606714"/>
              <a:gd name="connsiteY1" fmla="*/ 385747 h 490289"/>
              <a:gd name="connsiteX2" fmla="*/ 303036 w 606714"/>
              <a:gd name="connsiteY2" fmla="*/ 416902 h 490289"/>
              <a:gd name="connsiteX3" fmla="*/ 271916 w 606714"/>
              <a:gd name="connsiteY3" fmla="*/ 385747 h 490289"/>
              <a:gd name="connsiteX4" fmla="*/ 303036 w 606714"/>
              <a:gd name="connsiteY4" fmla="*/ 354592 h 490289"/>
              <a:gd name="connsiteX5" fmla="*/ 303388 w 606714"/>
              <a:gd name="connsiteY5" fmla="*/ 141202 h 490289"/>
              <a:gd name="connsiteX6" fmla="*/ 334860 w 606714"/>
              <a:gd name="connsiteY6" fmla="*/ 172634 h 490289"/>
              <a:gd name="connsiteX7" fmla="*/ 334860 w 606714"/>
              <a:gd name="connsiteY7" fmla="*/ 307282 h 490289"/>
              <a:gd name="connsiteX8" fmla="*/ 303388 w 606714"/>
              <a:gd name="connsiteY8" fmla="*/ 338856 h 490289"/>
              <a:gd name="connsiteX9" fmla="*/ 271916 w 606714"/>
              <a:gd name="connsiteY9" fmla="*/ 307282 h 490289"/>
              <a:gd name="connsiteX10" fmla="*/ 271916 w 606714"/>
              <a:gd name="connsiteY10" fmla="*/ 172634 h 490289"/>
              <a:gd name="connsiteX11" fmla="*/ 303388 w 606714"/>
              <a:gd name="connsiteY11" fmla="*/ 141202 h 490289"/>
              <a:gd name="connsiteX12" fmla="*/ 303388 w 606714"/>
              <a:gd name="connsiteY12" fmla="*/ 72934 h 490289"/>
              <a:gd name="connsiteX13" fmla="*/ 82295 w 606714"/>
              <a:gd name="connsiteY13" fmla="*/ 428684 h 490289"/>
              <a:gd name="connsiteX14" fmla="*/ 524481 w 606714"/>
              <a:gd name="connsiteY14" fmla="*/ 428684 h 490289"/>
              <a:gd name="connsiteX15" fmla="*/ 303388 w 606714"/>
              <a:gd name="connsiteY15" fmla="*/ 0 h 490289"/>
              <a:gd name="connsiteX16" fmla="*/ 338843 w 606714"/>
              <a:gd name="connsiteY16" fmla="*/ 14587 h 490289"/>
              <a:gd name="connsiteX17" fmla="*/ 341395 w 606714"/>
              <a:gd name="connsiteY17" fmla="*/ 17136 h 490289"/>
              <a:gd name="connsiteX18" fmla="*/ 596241 w 606714"/>
              <a:gd name="connsiteY18" fmla="*/ 427268 h 490289"/>
              <a:gd name="connsiteX19" fmla="*/ 604041 w 606714"/>
              <a:gd name="connsiteY19" fmla="*/ 467205 h 490289"/>
              <a:gd name="connsiteX20" fmla="*/ 565892 w 606714"/>
              <a:gd name="connsiteY20" fmla="*/ 490289 h 490289"/>
              <a:gd name="connsiteX21" fmla="*/ 40885 w 606714"/>
              <a:gd name="connsiteY21" fmla="*/ 490289 h 490289"/>
              <a:gd name="connsiteX22" fmla="*/ 2736 w 606714"/>
              <a:gd name="connsiteY22" fmla="*/ 467205 h 490289"/>
              <a:gd name="connsiteX23" fmla="*/ 10536 w 606714"/>
              <a:gd name="connsiteY23" fmla="*/ 427268 h 490289"/>
              <a:gd name="connsiteX24" fmla="*/ 265381 w 606714"/>
              <a:gd name="connsiteY24" fmla="*/ 17136 h 490289"/>
              <a:gd name="connsiteX25" fmla="*/ 267934 w 606714"/>
              <a:gd name="connsiteY25" fmla="*/ 14587 h 490289"/>
              <a:gd name="connsiteX26" fmla="*/ 303388 w 606714"/>
              <a:gd name="connsiteY26" fmla="*/ 0 h 490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06714" h="490289">
                <a:moveTo>
                  <a:pt x="303036" y="354592"/>
                </a:moveTo>
                <a:cubicBezTo>
                  <a:pt x="320223" y="354592"/>
                  <a:pt x="334156" y="368541"/>
                  <a:pt x="334156" y="385747"/>
                </a:cubicBezTo>
                <a:cubicBezTo>
                  <a:pt x="334156" y="402953"/>
                  <a:pt x="320223" y="416902"/>
                  <a:pt x="303036" y="416902"/>
                </a:cubicBezTo>
                <a:cubicBezTo>
                  <a:pt x="285849" y="416902"/>
                  <a:pt x="271916" y="402953"/>
                  <a:pt x="271916" y="385747"/>
                </a:cubicBezTo>
                <a:cubicBezTo>
                  <a:pt x="271916" y="368541"/>
                  <a:pt x="285849" y="354592"/>
                  <a:pt x="303036" y="354592"/>
                </a:cubicBezTo>
                <a:close/>
                <a:moveTo>
                  <a:pt x="303388" y="141202"/>
                </a:moveTo>
                <a:cubicBezTo>
                  <a:pt x="320825" y="141202"/>
                  <a:pt x="334860" y="155219"/>
                  <a:pt x="334860" y="172634"/>
                </a:cubicBezTo>
                <a:lnTo>
                  <a:pt x="334860" y="307282"/>
                </a:lnTo>
                <a:cubicBezTo>
                  <a:pt x="334860" y="324697"/>
                  <a:pt x="320825" y="338856"/>
                  <a:pt x="303388" y="338856"/>
                </a:cubicBezTo>
                <a:cubicBezTo>
                  <a:pt x="285951" y="338856"/>
                  <a:pt x="271916" y="324697"/>
                  <a:pt x="271916" y="307282"/>
                </a:cubicBezTo>
                <a:lnTo>
                  <a:pt x="271916" y="172634"/>
                </a:lnTo>
                <a:cubicBezTo>
                  <a:pt x="271916" y="155219"/>
                  <a:pt x="285951" y="141202"/>
                  <a:pt x="303388" y="141202"/>
                </a:cubicBezTo>
                <a:close/>
                <a:moveTo>
                  <a:pt x="303388" y="72934"/>
                </a:moveTo>
                <a:lnTo>
                  <a:pt x="82295" y="428684"/>
                </a:lnTo>
                <a:lnTo>
                  <a:pt x="524481" y="428684"/>
                </a:lnTo>
                <a:close/>
                <a:moveTo>
                  <a:pt x="303388" y="0"/>
                </a:moveTo>
                <a:cubicBezTo>
                  <a:pt x="316719" y="0"/>
                  <a:pt x="329341" y="5240"/>
                  <a:pt x="338843" y="14587"/>
                </a:cubicBezTo>
                <a:lnTo>
                  <a:pt x="341395" y="17136"/>
                </a:lnTo>
                <a:lnTo>
                  <a:pt x="596241" y="427268"/>
                </a:lnTo>
                <a:cubicBezTo>
                  <a:pt x="606594" y="439306"/>
                  <a:pt x="609430" y="454034"/>
                  <a:pt x="604041" y="467205"/>
                </a:cubicBezTo>
                <a:cubicBezTo>
                  <a:pt x="597943" y="481650"/>
                  <a:pt x="583761" y="490289"/>
                  <a:pt x="565892" y="490289"/>
                </a:cubicBezTo>
                <a:lnTo>
                  <a:pt x="40885" y="490289"/>
                </a:lnTo>
                <a:cubicBezTo>
                  <a:pt x="23016" y="490289"/>
                  <a:pt x="8692" y="481650"/>
                  <a:pt x="2736" y="467205"/>
                </a:cubicBezTo>
                <a:cubicBezTo>
                  <a:pt x="-2795" y="454034"/>
                  <a:pt x="183" y="439306"/>
                  <a:pt x="10536" y="427268"/>
                </a:cubicBezTo>
                <a:lnTo>
                  <a:pt x="265381" y="17136"/>
                </a:lnTo>
                <a:lnTo>
                  <a:pt x="267934" y="14587"/>
                </a:lnTo>
                <a:cubicBezTo>
                  <a:pt x="277436" y="5240"/>
                  <a:pt x="289916" y="0"/>
                  <a:pt x="303388" y="0"/>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Microsoft YaHei UI"/>
              <a:ea typeface="微软雅黑"/>
              <a:cs typeface="+mn-cs"/>
            </a:endParaRPr>
          </a:p>
        </p:txBody>
      </p:sp>
      <p:sp>
        <p:nvSpPr>
          <p:cNvPr id="15" name="warning-sign_16354">
            <a:extLst>
              <a:ext uri="{FF2B5EF4-FFF2-40B4-BE49-F238E27FC236}">
                <a16:creationId xmlns:a16="http://schemas.microsoft.com/office/drawing/2014/main" id="{C389BAAC-1D90-4EF3-811E-43E81CEFE495}"/>
              </a:ext>
            </a:extLst>
          </p:cNvPr>
          <p:cNvSpPr>
            <a:spLocks/>
          </p:cNvSpPr>
          <p:nvPr/>
        </p:nvSpPr>
        <p:spPr>
          <a:xfrm>
            <a:off x="1259945" y="5617054"/>
            <a:ext cx="260401" cy="275876"/>
          </a:xfrm>
          <a:custGeom>
            <a:avLst/>
            <a:gdLst>
              <a:gd name="connsiteX0" fmla="*/ 303036 w 606714"/>
              <a:gd name="connsiteY0" fmla="*/ 354592 h 490289"/>
              <a:gd name="connsiteX1" fmla="*/ 334156 w 606714"/>
              <a:gd name="connsiteY1" fmla="*/ 385747 h 490289"/>
              <a:gd name="connsiteX2" fmla="*/ 303036 w 606714"/>
              <a:gd name="connsiteY2" fmla="*/ 416902 h 490289"/>
              <a:gd name="connsiteX3" fmla="*/ 271916 w 606714"/>
              <a:gd name="connsiteY3" fmla="*/ 385747 h 490289"/>
              <a:gd name="connsiteX4" fmla="*/ 303036 w 606714"/>
              <a:gd name="connsiteY4" fmla="*/ 354592 h 490289"/>
              <a:gd name="connsiteX5" fmla="*/ 303388 w 606714"/>
              <a:gd name="connsiteY5" fmla="*/ 141202 h 490289"/>
              <a:gd name="connsiteX6" fmla="*/ 334860 w 606714"/>
              <a:gd name="connsiteY6" fmla="*/ 172634 h 490289"/>
              <a:gd name="connsiteX7" fmla="*/ 334860 w 606714"/>
              <a:gd name="connsiteY7" fmla="*/ 307282 h 490289"/>
              <a:gd name="connsiteX8" fmla="*/ 303388 w 606714"/>
              <a:gd name="connsiteY8" fmla="*/ 338856 h 490289"/>
              <a:gd name="connsiteX9" fmla="*/ 271916 w 606714"/>
              <a:gd name="connsiteY9" fmla="*/ 307282 h 490289"/>
              <a:gd name="connsiteX10" fmla="*/ 271916 w 606714"/>
              <a:gd name="connsiteY10" fmla="*/ 172634 h 490289"/>
              <a:gd name="connsiteX11" fmla="*/ 303388 w 606714"/>
              <a:gd name="connsiteY11" fmla="*/ 141202 h 490289"/>
              <a:gd name="connsiteX12" fmla="*/ 303388 w 606714"/>
              <a:gd name="connsiteY12" fmla="*/ 72934 h 490289"/>
              <a:gd name="connsiteX13" fmla="*/ 82295 w 606714"/>
              <a:gd name="connsiteY13" fmla="*/ 428684 h 490289"/>
              <a:gd name="connsiteX14" fmla="*/ 524481 w 606714"/>
              <a:gd name="connsiteY14" fmla="*/ 428684 h 490289"/>
              <a:gd name="connsiteX15" fmla="*/ 303388 w 606714"/>
              <a:gd name="connsiteY15" fmla="*/ 0 h 490289"/>
              <a:gd name="connsiteX16" fmla="*/ 338843 w 606714"/>
              <a:gd name="connsiteY16" fmla="*/ 14587 h 490289"/>
              <a:gd name="connsiteX17" fmla="*/ 341395 w 606714"/>
              <a:gd name="connsiteY17" fmla="*/ 17136 h 490289"/>
              <a:gd name="connsiteX18" fmla="*/ 596241 w 606714"/>
              <a:gd name="connsiteY18" fmla="*/ 427268 h 490289"/>
              <a:gd name="connsiteX19" fmla="*/ 604041 w 606714"/>
              <a:gd name="connsiteY19" fmla="*/ 467205 h 490289"/>
              <a:gd name="connsiteX20" fmla="*/ 565892 w 606714"/>
              <a:gd name="connsiteY20" fmla="*/ 490289 h 490289"/>
              <a:gd name="connsiteX21" fmla="*/ 40885 w 606714"/>
              <a:gd name="connsiteY21" fmla="*/ 490289 h 490289"/>
              <a:gd name="connsiteX22" fmla="*/ 2736 w 606714"/>
              <a:gd name="connsiteY22" fmla="*/ 467205 h 490289"/>
              <a:gd name="connsiteX23" fmla="*/ 10536 w 606714"/>
              <a:gd name="connsiteY23" fmla="*/ 427268 h 490289"/>
              <a:gd name="connsiteX24" fmla="*/ 265381 w 606714"/>
              <a:gd name="connsiteY24" fmla="*/ 17136 h 490289"/>
              <a:gd name="connsiteX25" fmla="*/ 267934 w 606714"/>
              <a:gd name="connsiteY25" fmla="*/ 14587 h 490289"/>
              <a:gd name="connsiteX26" fmla="*/ 303388 w 606714"/>
              <a:gd name="connsiteY26" fmla="*/ 0 h 490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06714" h="490289">
                <a:moveTo>
                  <a:pt x="303036" y="354592"/>
                </a:moveTo>
                <a:cubicBezTo>
                  <a:pt x="320223" y="354592"/>
                  <a:pt x="334156" y="368541"/>
                  <a:pt x="334156" y="385747"/>
                </a:cubicBezTo>
                <a:cubicBezTo>
                  <a:pt x="334156" y="402953"/>
                  <a:pt x="320223" y="416902"/>
                  <a:pt x="303036" y="416902"/>
                </a:cubicBezTo>
                <a:cubicBezTo>
                  <a:pt x="285849" y="416902"/>
                  <a:pt x="271916" y="402953"/>
                  <a:pt x="271916" y="385747"/>
                </a:cubicBezTo>
                <a:cubicBezTo>
                  <a:pt x="271916" y="368541"/>
                  <a:pt x="285849" y="354592"/>
                  <a:pt x="303036" y="354592"/>
                </a:cubicBezTo>
                <a:close/>
                <a:moveTo>
                  <a:pt x="303388" y="141202"/>
                </a:moveTo>
                <a:cubicBezTo>
                  <a:pt x="320825" y="141202"/>
                  <a:pt x="334860" y="155219"/>
                  <a:pt x="334860" y="172634"/>
                </a:cubicBezTo>
                <a:lnTo>
                  <a:pt x="334860" y="307282"/>
                </a:lnTo>
                <a:cubicBezTo>
                  <a:pt x="334860" y="324697"/>
                  <a:pt x="320825" y="338856"/>
                  <a:pt x="303388" y="338856"/>
                </a:cubicBezTo>
                <a:cubicBezTo>
                  <a:pt x="285951" y="338856"/>
                  <a:pt x="271916" y="324697"/>
                  <a:pt x="271916" y="307282"/>
                </a:cubicBezTo>
                <a:lnTo>
                  <a:pt x="271916" y="172634"/>
                </a:lnTo>
                <a:cubicBezTo>
                  <a:pt x="271916" y="155219"/>
                  <a:pt x="285951" y="141202"/>
                  <a:pt x="303388" y="141202"/>
                </a:cubicBezTo>
                <a:close/>
                <a:moveTo>
                  <a:pt x="303388" y="72934"/>
                </a:moveTo>
                <a:lnTo>
                  <a:pt x="82295" y="428684"/>
                </a:lnTo>
                <a:lnTo>
                  <a:pt x="524481" y="428684"/>
                </a:lnTo>
                <a:close/>
                <a:moveTo>
                  <a:pt x="303388" y="0"/>
                </a:moveTo>
                <a:cubicBezTo>
                  <a:pt x="316719" y="0"/>
                  <a:pt x="329341" y="5240"/>
                  <a:pt x="338843" y="14587"/>
                </a:cubicBezTo>
                <a:lnTo>
                  <a:pt x="341395" y="17136"/>
                </a:lnTo>
                <a:lnTo>
                  <a:pt x="596241" y="427268"/>
                </a:lnTo>
                <a:cubicBezTo>
                  <a:pt x="606594" y="439306"/>
                  <a:pt x="609430" y="454034"/>
                  <a:pt x="604041" y="467205"/>
                </a:cubicBezTo>
                <a:cubicBezTo>
                  <a:pt x="597943" y="481650"/>
                  <a:pt x="583761" y="490289"/>
                  <a:pt x="565892" y="490289"/>
                </a:cubicBezTo>
                <a:lnTo>
                  <a:pt x="40885" y="490289"/>
                </a:lnTo>
                <a:cubicBezTo>
                  <a:pt x="23016" y="490289"/>
                  <a:pt x="8692" y="481650"/>
                  <a:pt x="2736" y="467205"/>
                </a:cubicBezTo>
                <a:cubicBezTo>
                  <a:pt x="-2795" y="454034"/>
                  <a:pt x="183" y="439306"/>
                  <a:pt x="10536" y="427268"/>
                </a:cubicBezTo>
                <a:lnTo>
                  <a:pt x="265381" y="17136"/>
                </a:lnTo>
                <a:lnTo>
                  <a:pt x="267934" y="14587"/>
                </a:lnTo>
                <a:cubicBezTo>
                  <a:pt x="277436" y="5240"/>
                  <a:pt x="289916" y="0"/>
                  <a:pt x="303388" y="0"/>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Microsoft YaHei UI"/>
              <a:ea typeface="微软雅黑"/>
              <a:cs typeface="+mn-cs"/>
            </a:endParaRPr>
          </a:p>
        </p:txBody>
      </p:sp>
      <p:sp>
        <p:nvSpPr>
          <p:cNvPr id="16" name="thumb-up-gesture_71234">
            <a:extLst>
              <a:ext uri="{FF2B5EF4-FFF2-40B4-BE49-F238E27FC236}">
                <a16:creationId xmlns:a16="http://schemas.microsoft.com/office/drawing/2014/main" id="{F6E01E62-BE11-4579-ACC2-7F56D11C955B}"/>
              </a:ext>
            </a:extLst>
          </p:cNvPr>
          <p:cNvSpPr>
            <a:spLocks/>
          </p:cNvSpPr>
          <p:nvPr/>
        </p:nvSpPr>
        <p:spPr>
          <a:xfrm>
            <a:off x="1273145" y="6100447"/>
            <a:ext cx="234000" cy="234000"/>
          </a:xfrm>
          <a:custGeom>
            <a:avLst/>
            <a:gdLst>
              <a:gd name="connsiteX0" fmla="*/ 66188 w 573750"/>
              <a:gd name="connsiteY0" fmla="*/ 328212 h 607845"/>
              <a:gd name="connsiteX1" fmla="*/ 31117 w 573750"/>
              <a:gd name="connsiteY1" fmla="*/ 363222 h 607845"/>
              <a:gd name="connsiteX2" fmla="*/ 66188 w 573750"/>
              <a:gd name="connsiteY2" fmla="*/ 398232 h 607845"/>
              <a:gd name="connsiteX3" fmla="*/ 101185 w 573750"/>
              <a:gd name="connsiteY3" fmla="*/ 363222 h 607845"/>
              <a:gd name="connsiteX4" fmla="*/ 66188 w 573750"/>
              <a:gd name="connsiteY4" fmla="*/ 328212 h 607845"/>
              <a:gd name="connsiteX5" fmla="*/ 0 w 573750"/>
              <a:gd name="connsiteY5" fmla="*/ 303779 h 607845"/>
              <a:gd name="connsiteX6" fmla="*/ 132451 w 573750"/>
              <a:gd name="connsiteY6" fmla="*/ 303779 h 607845"/>
              <a:gd name="connsiteX7" fmla="*/ 132451 w 573750"/>
              <a:gd name="connsiteY7" fmla="*/ 607845 h 607845"/>
              <a:gd name="connsiteX8" fmla="*/ 0 w 573750"/>
              <a:gd name="connsiteY8" fmla="*/ 607845 h 607845"/>
              <a:gd name="connsiteX9" fmla="*/ 364852 w 573750"/>
              <a:gd name="connsiteY9" fmla="*/ 583 h 607845"/>
              <a:gd name="connsiteX10" fmla="*/ 386354 w 573750"/>
              <a:gd name="connsiteY10" fmla="*/ 11635 h 607845"/>
              <a:gd name="connsiteX11" fmla="*/ 395753 w 573750"/>
              <a:gd name="connsiteY11" fmla="*/ 168802 h 607845"/>
              <a:gd name="connsiteX12" fmla="*/ 370390 w 573750"/>
              <a:gd name="connsiteY12" fmla="*/ 227945 h 607845"/>
              <a:gd name="connsiteX13" fmla="*/ 468483 w 573750"/>
              <a:gd name="connsiteY13" fmla="*/ 236437 h 607845"/>
              <a:gd name="connsiteX14" fmla="*/ 567545 w 573750"/>
              <a:gd name="connsiteY14" fmla="*/ 315021 h 607845"/>
              <a:gd name="connsiteX15" fmla="*/ 567545 w 573750"/>
              <a:gd name="connsiteY15" fmla="*/ 354276 h 607845"/>
              <a:gd name="connsiteX16" fmla="*/ 560384 w 573750"/>
              <a:gd name="connsiteY16" fmla="*/ 393605 h 607845"/>
              <a:gd name="connsiteX17" fmla="*/ 554566 w 573750"/>
              <a:gd name="connsiteY17" fmla="*/ 425858 h 607845"/>
              <a:gd name="connsiteX18" fmla="*/ 535096 w 573750"/>
              <a:gd name="connsiteY18" fmla="*/ 488055 h 607845"/>
              <a:gd name="connsiteX19" fmla="*/ 526965 w 573750"/>
              <a:gd name="connsiteY19" fmla="*/ 514870 h 607845"/>
              <a:gd name="connsiteX20" fmla="*/ 505780 w 573750"/>
              <a:gd name="connsiteY20" fmla="*/ 560456 h 607845"/>
              <a:gd name="connsiteX21" fmla="*/ 375761 w 573750"/>
              <a:gd name="connsiteY21" fmla="*/ 581685 h 607845"/>
              <a:gd name="connsiteX22" fmla="*/ 251187 w 573750"/>
              <a:gd name="connsiteY22" fmla="*/ 563808 h 607845"/>
              <a:gd name="connsiteX23" fmla="*/ 158913 w 573750"/>
              <a:gd name="connsiteY23" fmla="*/ 551145 h 607845"/>
              <a:gd name="connsiteX24" fmla="*/ 158913 w 573750"/>
              <a:gd name="connsiteY24" fmla="*/ 321427 h 607845"/>
              <a:gd name="connsiteX25" fmla="*/ 216873 w 573750"/>
              <a:gd name="connsiteY25" fmla="*/ 254314 h 607845"/>
              <a:gd name="connsiteX26" fmla="*/ 311609 w 573750"/>
              <a:gd name="connsiteY26" fmla="*/ 120535 h 607845"/>
              <a:gd name="connsiteX27" fmla="*/ 338538 w 573750"/>
              <a:gd name="connsiteY27" fmla="*/ 27575 h 607845"/>
              <a:gd name="connsiteX28" fmla="*/ 364852 w 573750"/>
              <a:gd name="connsiteY28" fmla="*/ 583 h 607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73750" h="607845">
                <a:moveTo>
                  <a:pt x="66188" y="328212"/>
                </a:moveTo>
                <a:cubicBezTo>
                  <a:pt x="46862" y="328212"/>
                  <a:pt x="31117" y="343929"/>
                  <a:pt x="31117" y="363222"/>
                </a:cubicBezTo>
                <a:cubicBezTo>
                  <a:pt x="31117" y="382514"/>
                  <a:pt x="46862" y="398232"/>
                  <a:pt x="66188" y="398232"/>
                </a:cubicBezTo>
                <a:cubicBezTo>
                  <a:pt x="85515" y="398232"/>
                  <a:pt x="101185" y="382514"/>
                  <a:pt x="101185" y="363222"/>
                </a:cubicBezTo>
                <a:cubicBezTo>
                  <a:pt x="101185" y="343929"/>
                  <a:pt x="85515" y="328212"/>
                  <a:pt x="66188" y="328212"/>
                </a:cubicBezTo>
                <a:close/>
                <a:moveTo>
                  <a:pt x="0" y="303779"/>
                </a:moveTo>
                <a:lnTo>
                  <a:pt x="132451" y="303779"/>
                </a:lnTo>
                <a:lnTo>
                  <a:pt x="132451" y="607845"/>
                </a:lnTo>
                <a:lnTo>
                  <a:pt x="0" y="607845"/>
                </a:lnTo>
                <a:close/>
                <a:moveTo>
                  <a:pt x="364852" y="583"/>
                </a:moveTo>
                <a:cubicBezTo>
                  <a:pt x="376004" y="2939"/>
                  <a:pt x="386354" y="11635"/>
                  <a:pt x="386354" y="11635"/>
                </a:cubicBezTo>
                <a:cubicBezTo>
                  <a:pt x="467513" y="89250"/>
                  <a:pt x="395753" y="168802"/>
                  <a:pt x="395753" y="168802"/>
                </a:cubicBezTo>
                <a:cubicBezTo>
                  <a:pt x="363378" y="207610"/>
                  <a:pt x="370390" y="227945"/>
                  <a:pt x="370390" y="227945"/>
                </a:cubicBezTo>
                <a:cubicBezTo>
                  <a:pt x="380535" y="254835"/>
                  <a:pt x="468483" y="236437"/>
                  <a:pt x="468483" y="236437"/>
                </a:cubicBezTo>
                <a:cubicBezTo>
                  <a:pt x="610885" y="210366"/>
                  <a:pt x="567545" y="315021"/>
                  <a:pt x="567545" y="315021"/>
                </a:cubicBezTo>
                <a:cubicBezTo>
                  <a:pt x="557027" y="335728"/>
                  <a:pt x="567545" y="354276"/>
                  <a:pt x="567545" y="354276"/>
                </a:cubicBezTo>
                <a:cubicBezTo>
                  <a:pt x="583359" y="375877"/>
                  <a:pt x="560384" y="393605"/>
                  <a:pt x="560384" y="393605"/>
                </a:cubicBezTo>
                <a:cubicBezTo>
                  <a:pt x="544794" y="408502"/>
                  <a:pt x="554566" y="425858"/>
                  <a:pt x="554566" y="425858"/>
                </a:cubicBezTo>
                <a:cubicBezTo>
                  <a:pt x="573140" y="463995"/>
                  <a:pt x="535096" y="488055"/>
                  <a:pt x="535096" y="488055"/>
                </a:cubicBezTo>
                <a:cubicBezTo>
                  <a:pt x="521968" y="497887"/>
                  <a:pt x="526965" y="514870"/>
                  <a:pt x="526965" y="514870"/>
                </a:cubicBezTo>
                <a:cubicBezTo>
                  <a:pt x="532411" y="540717"/>
                  <a:pt x="505780" y="560456"/>
                  <a:pt x="505780" y="560456"/>
                </a:cubicBezTo>
                <a:cubicBezTo>
                  <a:pt x="475420" y="583994"/>
                  <a:pt x="375761" y="581685"/>
                  <a:pt x="375761" y="581685"/>
                </a:cubicBezTo>
                <a:cubicBezTo>
                  <a:pt x="326677" y="581685"/>
                  <a:pt x="251187" y="563808"/>
                  <a:pt x="251187" y="563808"/>
                </a:cubicBezTo>
                <a:cubicBezTo>
                  <a:pt x="209936" y="549432"/>
                  <a:pt x="170997" y="550922"/>
                  <a:pt x="158913" y="551145"/>
                </a:cubicBezTo>
                <a:lnTo>
                  <a:pt x="158913" y="321427"/>
                </a:lnTo>
                <a:cubicBezTo>
                  <a:pt x="195166" y="320384"/>
                  <a:pt x="216873" y="254314"/>
                  <a:pt x="216873" y="254314"/>
                </a:cubicBezTo>
                <a:cubicBezTo>
                  <a:pt x="233135" y="196139"/>
                  <a:pt x="311609" y="120535"/>
                  <a:pt x="311609" y="120535"/>
                </a:cubicBezTo>
                <a:cubicBezTo>
                  <a:pt x="339508" y="81280"/>
                  <a:pt x="332048" y="78301"/>
                  <a:pt x="338538" y="27575"/>
                </a:cubicBezTo>
                <a:cubicBezTo>
                  <a:pt x="341745" y="2212"/>
                  <a:pt x="353700" y="-1773"/>
                  <a:pt x="364852" y="583"/>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Microsoft YaHei UI"/>
              <a:ea typeface="微软雅黑"/>
              <a:cs typeface="+mn-cs"/>
            </a:endParaRPr>
          </a:p>
        </p:txBody>
      </p:sp>
      <p:sp>
        <p:nvSpPr>
          <p:cNvPr id="17" name="thumb-up-gesture_71234">
            <a:extLst>
              <a:ext uri="{FF2B5EF4-FFF2-40B4-BE49-F238E27FC236}">
                <a16:creationId xmlns:a16="http://schemas.microsoft.com/office/drawing/2014/main" id="{A2F4319F-4BDD-433C-B582-1AF59A45589A}"/>
              </a:ext>
            </a:extLst>
          </p:cNvPr>
          <p:cNvSpPr>
            <a:spLocks/>
          </p:cNvSpPr>
          <p:nvPr/>
        </p:nvSpPr>
        <p:spPr>
          <a:xfrm>
            <a:off x="7497871" y="4330355"/>
            <a:ext cx="234000" cy="234000"/>
          </a:xfrm>
          <a:custGeom>
            <a:avLst/>
            <a:gdLst>
              <a:gd name="connsiteX0" fmla="*/ 66188 w 573750"/>
              <a:gd name="connsiteY0" fmla="*/ 328212 h 607845"/>
              <a:gd name="connsiteX1" fmla="*/ 31117 w 573750"/>
              <a:gd name="connsiteY1" fmla="*/ 363222 h 607845"/>
              <a:gd name="connsiteX2" fmla="*/ 66188 w 573750"/>
              <a:gd name="connsiteY2" fmla="*/ 398232 h 607845"/>
              <a:gd name="connsiteX3" fmla="*/ 101185 w 573750"/>
              <a:gd name="connsiteY3" fmla="*/ 363222 h 607845"/>
              <a:gd name="connsiteX4" fmla="*/ 66188 w 573750"/>
              <a:gd name="connsiteY4" fmla="*/ 328212 h 607845"/>
              <a:gd name="connsiteX5" fmla="*/ 0 w 573750"/>
              <a:gd name="connsiteY5" fmla="*/ 303779 h 607845"/>
              <a:gd name="connsiteX6" fmla="*/ 132451 w 573750"/>
              <a:gd name="connsiteY6" fmla="*/ 303779 h 607845"/>
              <a:gd name="connsiteX7" fmla="*/ 132451 w 573750"/>
              <a:gd name="connsiteY7" fmla="*/ 607845 h 607845"/>
              <a:gd name="connsiteX8" fmla="*/ 0 w 573750"/>
              <a:gd name="connsiteY8" fmla="*/ 607845 h 607845"/>
              <a:gd name="connsiteX9" fmla="*/ 364852 w 573750"/>
              <a:gd name="connsiteY9" fmla="*/ 583 h 607845"/>
              <a:gd name="connsiteX10" fmla="*/ 386354 w 573750"/>
              <a:gd name="connsiteY10" fmla="*/ 11635 h 607845"/>
              <a:gd name="connsiteX11" fmla="*/ 395753 w 573750"/>
              <a:gd name="connsiteY11" fmla="*/ 168802 h 607845"/>
              <a:gd name="connsiteX12" fmla="*/ 370390 w 573750"/>
              <a:gd name="connsiteY12" fmla="*/ 227945 h 607845"/>
              <a:gd name="connsiteX13" fmla="*/ 468483 w 573750"/>
              <a:gd name="connsiteY13" fmla="*/ 236437 h 607845"/>
              <a:gd name="connsiteX14" fmla="*/ 567545 w 573750"/>
              <a:gd name="connsiteY14" fmla="*/ 315021 h 607845"/>
              <a:gd name="connsiteX15" fmla="*/ 567545 w 573750"/>
              <a:gd name="connsiteY15" fmla="*/ 354276 h 607845"/>
              <a:gd name="connsiteX16" fmla="*/ 560384 w 573750"/>
              <a:gd name="connsiteY16" fmla="*/ 393605 h 607845"/>
              <a:gd name="connsiteX17" fmla="*/ 554566 w 573750"/>
              <a:gd name="connsiteY17" fmla="*/ 425858 h 607845"/>
              <a:gd name="connsiteX18" fmla="*/ 535096 w 573750"/>
              <a:gd name="connsiteY18" fmla="*/ 488055 h 607845"/>
              <a:gd name="connsiteX19" fmla="*/ 526965 w 573750"/>
              <a:gd name="connsiteY19" fmla="*/ 514870 h 607845"/>
              <a:gd name="connsiteX20" fmla="*/ 505780 w 573750"/>
              <a:gd name="connsiteY20" fmla="*/ 560456 h 607845"/>
              <a:gd name="connsiteX21" fmla="*/ 375761 w 573750"/>
              <a:gd name="connsiteY21" fmla="*/ 581685 h 607845"/>
              <a:gd name="connsiteX22" fmla="*/ 251187 w 573750"/>
              <a:gd name="connsiteY22" fmla="*/ 563808 h 607845"/>
              <a:gd name="connsiteX23" fmla="*/ 158913 w 573750"/>
              <a:gd name="connsiteY23" fmla="*/ 551145 h 607845"/>
              <a:gd name="connsiteX24" fmla="*/ 158913 w 573750"/>
              <a:gd name="connsiteY24" fmla="*/ 321427 h 607845"/>
              <a:gd name="connsiteX25" fmla="*/ 216873 w 573750"/>
              <a:gd name="connsiteY25" fmla="*/ 254314 h 607845"/>
              <a:gd name="connsiteX26" fmla="*/ 311609 w 573750"/>
              <a:gd name="connsiteY26" fmla="*/ 120535 h 607845"/>
              <a:gd name="connsiteX27" fmla="*/ 338538 w 573750"/>
              <a:gd name="connsiteY27" fmla="*/ 27575 h 607845"/>
              <a:gd name="connsiteX28" fmla="*/ 364852 w 573750"/>
              <a:gd name="connsiteY28" fmla="*/ 583 h 607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73750" h="607845">
                <a:moveTo>
                  <a:pt x="66188" y="328212"/>
                </a:moveTo>
                <a:cubicBezTo>
                  <a:pt x="46862" y="328212"/>
                  <a:pt x="31117" y="343929"/>
                  <a:pt x="31117" y="363222"/>
                </a:cubicBezTo>
                <a:cubicBezTo>
                  <a:pt x="31117" y="382514"/>
                  <a:pt x="46862" y="398232"/>
                  <a:pt x="66188" y="398232"/>
                </a:cubicBezTo>
                <a:cubicBezTo>
                  <a:pt x="85515" y="398232"/>
                  <a:pt x="101185" y="382514"/>
                  <a:pt x="101185" y="363222"/>
                </a:cubicBezTo>
                <a:cubicBezTo>
                  <a:pt x="101185" y="343929"/>
                  <a:pt x="85515" y="328212"/>
                  <a:pt x="66188" y="328212"/>
                </a:cubicBezTo>
                <a:close/>
                <a:moveTo>
                  <a:pt x="0" y="303779"/>
                </a:moveTo>
                <a:lnTo>
                  <a:pt x="132451" y="303779"/>
                </a:lnTo>
                <a:lnTo>
                  <a:pt x="132451" y="607845"/>
                </a:lnTo>
                <a:lnTo>
                  <a:pt x="0" y="607845"/>
                </a:lnTo>
                <a:close/>
                <a:moveTo>
                  <a:pt x="364852" y="583"/>
                </a:moveTo>
                <a:cubicBezTo>
                  <a:pt x="376004" y="2939"/>
                  <a:pt x="386354" y="11635"/>
                  <a:pt x="386354" y="11635"/>
                </a:cubicBezTo>
                <a:cubicBezTo>
                  <a:pt x="467513" y="89250"/>
                  <a:pt x="395753" y="168802"/>
                  <a:pt x="395753" y="168802"/>
                </a:cubicBezTo>
                <a:cubicBezTo>
                  <a:pt x="363378" y="207610"/>
                  <a:pt x="370390" y="227945"/>
                  <a:pt x="370390" y="227945"/>
                </a:cubicBezTo>
                <a:cubicBezTo>
                  <a:pt x="380535" y="254835"/>
                  <a:pt x="468483" y="236437"/>
                  <a:pt x="468483" y="236437"/>
                </a:cubicBezTo>
                <a:cubicBezTo>
                  <a:pt x="610885" y="210366"/>
                  <a:pt x="567545" y="315021"/>
                  <a:pt x="567545" y="315021"/>
                </a:cubicBezTo>
                <a:cubicBezTo>
                  <a:pt x="557027" y="335728"/>
                  <a:pt x="567545" y="354276"/>
                  <a:pt x="567545" y="354276"/>
                </a:cubicBezTo>
                <a:cubicBezTo>
                  <a:pt x="583359" y="375877"/>
                  <a:pt x="560384" y="393605"/>
                  <a:pt x="560384" y="393605"/>
                </a:cubicBezTo>
                <a:cubicBezTo>
                  <a:pt x="544794" y="408502"/>
                  <a:pt x="554566" y="425858"/>
                  <a:pt x="554566" y="425858"/>
                </a:cubicBezTo>
                <a:cubicBezTo>
                  <a:pt x="573140" y="463995"/>
                  <a:pt x="535096" y="488055"/>
                  <a:pt x="535096" y="488055"/>
                </a:cubicBezTo>
                <a:cubicBezTo>
                  <a:pt x="521968" y="497887"/>
                  <a:pt x="526965" y="514870"/>
                  <a:pt x="526965" y="514870"/>
                </a:cubicBezTo>
                <a:cubicBezTo>
                  <a:pt x="532411" y="540717"/>
                  <a:pt x="505780" y="560456"/>
                  <a:pt x="505780" y="560456"/>
                </a:cubicBezTo>
                <a:cubicBezTo>
                  <a:pt x="475420" y="583994"/>
                  <a:pt x="375761" y="581685"/>
                  <a:pt x="375761" y="581685"/>
                </a:cubicBezTo>
                <a:cubicBezTo>
                  <a:pt x="326677" y="581685"/>
                  <a:pt x="251187" y="563808"/>
                  <a:pt x="251187" y="563808"/>
                </a:cubicBezTo>
                <a:cubicBezTo>
                  <a:pt x="209936" y="549432"/>
                  <a:pt x="170997" y="550922"/>
                  <a:pt x="158913" y="551145"/>
                </a:cubicBezTo>
                <a:lnTo>
                  <a:pt x="158913" y="321427"/>
                </a:lnTo>
                <a:cubicBezTo>
                  <a:pt x="195166" y="320384"/>
                  <a:pt x="216873" y="254314"/>
                  <a:pt x="216873" y="254314"/>
                </a:cubicBezTo>
                <a:cubicBezTo>
                  <a:pt x="233135" y="196139"/>
                  <a:pt x="311609" y="120535"/>
                  <a:pt x="311609" y="120535"/>
                </a:cubicBezTo>
                <a:cubicBezTo>
                  <a:pt x="339508" y="81280"/>
                  <a:pt x="332048" y="78301"/>
                  <a:pt x="338538" y="27575"/>
                </a:cubicBezTo>
                <a:cubicBezTo>
                  <a:pt x="341745" y="2212"/>
                  <a:pt x="353700" y="-1773"/>
                  <a:pt x="364852" y="583"/>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Microsoft YaHei UI"/>
              <a:ea typeface="微软雅黑"/>
              <a:cs typeface="+mn-cs"/>
            </a:endParaRPr>
          </a:p>
        </p:txBody>
      </p:sp>
      <p:sp>
        <p:nvSpPr>
          <p:cNvPr id="18" name="warning-sign_16354">
            <a:extLst>
              <a:ext uri="{FF2B5EF4-FFF2-40B4-BE49-F238E27FC236}">
                <a16:creationId xmlns:a16="http://schemas.microsoft.com/office/drawing/2014/main" id="{2E92FFD2-5B4F-45F1-AB1B-026AAD8999E4}"/>
              </a:ext>
            </a:extLst>
          </p:cNvPr>
          <p:cNvSpPr>
            <a:spLocks/>
          </p:cNvSpPr>
          <p:nvPr/>
        </p:nvSpPr>
        <p:spPr>
          <a:xfrm>
            <a:off x="7605081" y="5476758"/>
            <a:ext cx="234000" cy="230654"/>
          </a:xfrm>
          <a:custGeom>
            <a:avLst/>
            <a:gdLst>
              <a:gd name="connsiteX0" fmla="*/ 303036 w 606714"/>
              <a:gd name="connsiteY0" fmla="*/ 354592 h 490289"/>
              <a:gd name="connsiteX1" fmla="*/ 334156 w 606714"/>
              <a:gd name="connsiteY1" fmla="*/ 385747 h 490289"/>
              <a:gd name="connsiteX2" fmla="*/ 303036 w 606714"/>
              <a:gd name="connsiteY2" fmla="*/ 416902 h 490289"/>
              <a:gd name="connsiteX3" fmla="*/ 271916 w 606714"/>
              <a:gd name="connsiteY3" fmla="*/ 385747 h 490289"/>
              <a:gd name="connsiteX4" fmla="*/ 303036 w 606714"/>
              <a:gd name="connsiteY4" fmla="*/ 354592 h 490289"/>
              <a:gd name="connsiteX5" fmla="*/ 303388 w 606714"/>
              <a:gd name="connsiteY5" fmla="*/ 141202 h 490289"/>
              <a:gd name="connsiteX6" fmla="*/ 334860 w 606714"/>
              <a:gd name="connsiteY6" fmla="*/ 172634 h 490289"/>
              <a:gd name="connsiteX7" fmla="*/ 334860 w 606714"/>
              <a:gd name="connsiteY7" fmla="*/ 307282 h 490289"/>
              <a:gd name="connsiteX8" fmla="*/ 303388 w 606714"/>
              <a:gd name="connsiteY8" fmla="*/ 338856 h 490289"/>
              <a:gd name="connsiteX9" fmla="*/ 271916 w 606714"/>
              <a:gd name="connsiteY9" fmla="*/ 307282 h 490289"/>
              <a:gd name="connsiteX10" fmla="*/ 271916 w 606714"/>
              <a:gd name="connsiteY10" fmla="*/ 172634 h 490289"/>
              <a:gd name="connsiteX11" fmla="*/ 303388 w 606714"/>
              <a:gd name="connsiteY11" fmla="*/ 141202 h 490289"/>
              <a:gd name="connsiteX12" fmla="*/ 303388 w 606714"/>
              <a:gd name="connsiteY12" fmla="*/ 72934 h 490289"/>
              <a:gd name="connsiteX13" fmla="*/ 82295 w 606714"/>
              <a:gd name="connsiteY13" fmla="*/ 428684 h 490289"/>
              <a:gd name="connsiteX14" fmla="*/ 524481 w 606714"/>
              <a:gd name="connsiteY14" fmla="*/ 428684 h 490289"/>
              <a:gd name="connsiteX15" fmla="*/ 303388 w 606714"/>
              <a:gd name="connsiteY15" fmla="*/ 0 h 490289"/>
              <a:gd name="connsiteX16" fmla="*/ 338843 w 606714"/>
              <a:gd name="connsiteY16" fmla="*/ 14587 h 490289"/>
              <a:gd name="connsiteX17" fmla="*/ 341395 w 606714"/>
              <a:gd name="connsiteY17" fmla="*/ 17136 h 490289"/>
              <a:gd name="connsiteX18" fmla="*/ 596241 w 606714"/>
              <a:gd name="connsiteY18" fmla="*/ 427268 h 490289"/>
              <a:gd name="connsiteX19" fmla="*/ 604041 w 606714"/>
              <a:gd name="connsiteY19" fmla="*/ 467205 h 490289"/>
              <a:gd name="connsiteX20" fmla="*/ 565892 w 606714"/>
              <a:gd name="connsiteY20" fmla="*/ 490289 h 490289"/>
              <a:gd name="connsiteX21" fmla="*/ 40885 w 606714"/>
              <a:gd name="connsiteY21" fmla="*/ 490289 h 490289"/>
              <a:gd name="connsiteX22" fmla="*/ 2736 w 606714"/>
              <a:gd name="connsiteY22" fmla="*/ 467205 h 490289"/>
              <a:gd name="connsiteX23" fmla="*/ 10536 w 606714"/>
              <a:gd name="connsiteY23" fmla="*/ 427268 h 490289"/>
              <a:gd name="connsiteX24" fmla="*/ 265381 w 606714"/>
              <a:gd name="connsiteY24" fmla="*/ 17136 h 490289"/>
              <a:gd name="connsiteX25" fmla="*/ 267934 w 606714"/>
              <a:gd name="connsiteY25" fmla="*/ 14587 h 490289"/>
              <a:gd name="connsiteX26" fmla="*/ 303388 w 606714"/>
              <a:gd name="connsiteY26" fmla="*/ 0 h 490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06714" h="490289">
                <a:moveTo>
                  <a:pt x="303036" y="354592"/>
                </a:moveTo>
                <a:cubicBezTo>
                  <a:pt x="320223" y="354592"/>
                  <a:pt x="334156" y="368541"/>
                  <a:pt x="334156" y="385747"/>
                </a:cubicBezTo>
                <a:cubicBezTo>
                  <a:pt x="334156" y="402953"/>
                  <a:pt x="320223" y="416902"/>
                  <a:pt x="303036" y="416902"/>
                </a:cubicBezTo>
                <a:cubicBezTo>
                  <a:pt x="285849" y="416902"/>
                  <a:pt x="271916" y="402953"/>
                  <a:pt x="271916" y="385747"/>
                </a:cubicBezTo>
                <a:cubicBezTo>
                  <a:pt x="271916" y="368541"/>
                  <a:pt x="285849" y="354592"/>
                  <a:pt x="303036" y="354592"/>
                </a:cubicBezTo>
                <a:close/>
                <a:moveTo>
                  <a:pt x="303388" y="141202"/>
                </a:moveTo>
                <a:cubicBezTo>
                  <a:pt x="320825" y="141202"/>
                  <a:pt x="334860" y="155219"/>
                  <a:pt x="334860" y="172634"/>
                </a:cubicBezTo>
                <a:lnTo>
                  <a:pt x="334860" y="307282"/>
                </a:lnTo>
                <a:cubicBezTo>
                  <a:pt x="334860" y="324697"/>
                  <a:pt x="320825" y="338856"/>
                  <a:pt x="303388" y="338856"/>
                </a:cubicBezTo>
                <a:cubicBezTo>
                  <a:pt x="285951" y="338856"/>
                  <a:pt x="271916" y="324697"/>
                  <a:pt x="271916" y="307282"/>
                </a:cubicBezTo>
                <a:lnTo>
                  <a:pt x="271916" y="172634"/>
                </a:lnTo>
                <a:cubicBezTo>
                  <a:pt x="271916" y="155219"/>
                  <a:pt x="285951" y="141202"/>
                  <a:pt x="303388" y="141202"/>
                </a:cubicBezTo>
                <a:close/>
                <a:moveTo>
                  <a:pt x="303388" y="72934"/>
                </a:moveTo>
                <a:lnTo>
                  <a:pt x="82295" y="428684"/>
                </a:lnTo>
                <a:lnTo>
                  <a:pt x="524481" y="428684"/>
                </a:lnTo>
                <a:close/>
                <a:moveTo>
                  <a:pt x="303388" y="0"/>
                </a:moveTo>
                <a:cubicBezTo>
                  <a:pt x="316719" y="0"/>
                  <a:pt x="329341" y="5240"/>
                  <a:pt x="338843" y="14587"/>
                </a:cubicBezTo>
                <a:lnTo>
                  <a:pt x="341395" y="17136"/>
                </a:lnTo>
                <a:lnTo>
                  <a:pt x="596241" y="427268"/>
                </a:lnTo>
                <a:cubicBezTo>
                  <a:pt x="606594" y="439306"/>
                  <a:pt x="609430" y="454034"/>
                  <a:pt x="604041" y="467205"/>
                </a:cubicBezTo>
                <a:cubicBezTo>
                  <a:pt x="597943" y="481650"/>
                  <a:pt x="583761" y="490289"/>
                  <a:pt x="565892" y="490289"/>
                </a:cubicBezTo>
                <a:lnTo>
                  <a:pt x="40885" y="490289"/>
                </a:lnTo>
                <a:cubicBezTo>
                  <a:pt x="23016" y="490289"/>
                  <a:pt x="8692" y="481650"/>
                  <a:pt x="2736" y="467205"/>
                </a:cubicBezTo>
                <a:cubicBezTo>
                  <a:pt x="-2795" y="454034"/>
                  <a:pt x="183" y="439306"/>
                  <a:pt x="10536" y="427268"/>
                </a:cubicBezTo>
                <a:lnTo>
                  <a:pt x="265381" y="17136"/>
                </a:lnTo>
                <a:lnTo>
                  <a:pt x="267934" y="14587"/>
                </a:lnTo>
                <a:cubicBezTo>
                  <a:pt x="277436" y="5240"/>
                  <a:pt x="289916" y="0"/>
                  <a:pt x="303388" y="0"/>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Microsoft YaHei UI"/>
              <a:ea typeface="微软雅黑"/>
              <a:cs typeface="+mn-cs"/>
            </a:endParaRPr>
          </a:p>
        </p:txBody>
      </p:sp>
      <p:sp>
        <p:nvSpPr>
          <p:cNvPr id="19" name="thumb-up-gesture_71234">
            <a:extLst>
              <a:ext uri="{FF2B5EF4-FFF2-40B4-BE49-F238E27FC236}">
                <a16:creationId xmlns:a16="http://schemas.microsoft.com/office/drawing/2014/main" id="{AF371684-E766-4D57-9105-AD990C18EFDF}"/>
              </a:ext>
            </a:extLst>
          </p:cNvPr>
          <p:cNvSpPr>
            <a:spLocks/>
          </p:cNvSpPr>
          <p:nvPr/>
        </p:nvSpPr>
        <p:spPr>
          <a:xfrm>
            <a:off x="7605081" y="5847659"/>
            <a:ext cx="234000" cy="234000"/>
          </a:xfrm>
          <a:custGeom>
            <a:avLst/>
            <a:gdLst>
              <a:gd name="connsiteX0" fmla="*/ 66188 w 573750"/>
              <a:gd name="connsiteY0" fmla="*/ 328212 h 607845"/>
              <a:gd name="connsiteX1" fmla="*/ 31117 w 573750"/>
              <a:gd name="connsiteY1" fmla="*/ 363222 h 607845"/>
              <a:gd name="connsiteX2" fmla="*/ 66188 w 573750"/>
              <a:gd name="connsiteY2" fmla="*/ 398232 h 607845"/>
              <a:gd name="connsiteX3" fmla="*/ 101185 w 573750"/>
              <a:gd name="connsiteY3" fmla="*/ 363222 h 607845"/>
              <a:gd name="connsiteX4" fmla="*/ 66188 w 573750"/>
              <a:gd name="connsiteY4" fmla="*/ 328212 h 607845"/>
              <a:gd name="connsiteX5" fmla="*/ 0 w 573750"/>
              <a:gd name="connsiteY5" fmla="*/ 303779 h 607845"/>
              <a:gd name="connsiteX6" fmla="*/ 132451 w 573750"/>
              <a:gd name="connsiteY6" fmla="*/ 303779 h 607845"/>
              <a:gd name="connsiteX7" fmla="*/ 132451 w 573750"/>
              <a:gd name="connsiteY7" fmla="*/ 607845 h 607845"/>
              <a:gd name="connsiteX8" fmla="*/ 0 w 573750"/>
              <a:gd name="connsiteY8" fmla="*/ 607845 h 607845"/>
              <a:gd name="connsiteX9" fmla="*/ 364852 w 573750"/>
              <a:gd name="connsiteY9" fmla="*/ 583 h 607845"/>
              <a:gd name="connsiteX10" fmla="*/ 386354 w 573750"/>
              <a:gd name="connsiteY10" fmla="*/ 11635 h 607845"/>
              <a:gd name="connsiteX11" fmla="*/ 395753 w 573750"/>
              <a:gd name="connsiteY11" fmla="*/ 168802 h 607845"/>
              <a:gd name="connsiteX12" fmla="*/ 370390 w 573750"/>
              <a:gd name="connsiteY12" fmla="*/ 227945 h 607845"/>
              <a:gd name="connsiteX13" fmla="*/ 468483 w 573750"/>
              <a:gd name="connsiteY13" fmla="*/ 236437 h 607845"/>
              <a:gd name="connsiteX14" fmla="*/ 567545 w 573750"/>
              <a:gd name="connsiteY14" fmla="*/ 315021 h 607845"/>
              <a:gd name="connsiteX15" fmla="*/ 567545 w 573750"/>
              <a:gd name="connsiteY15" fmla="*/ 354276 h 607845"/>
              <a:gd name="connsiteX16" fmla="*/ 560384 w 573750"/>
              <a:gd name="connsiteY16" fmla="*/ 393605 h 607845"/>
              <a:gd name="connsiteX17" fmla="*/ 554566 w 573750"/>
              <a:gd name="connsiteY17" fmla="*/ 425858 h 607845"/>
              <a:gd name="connsiteX18" fmla="*/ 535096 w 573750"/>
              <a:gd name="connsiteY18" fmla="*/ 488055 h 607845"/>
              <a:gd name="connsiteX19" fmla="*/ 526965 w 573750"/>
              <a:gd name="connsiteY19" fmla="*/ 514870 h 607845"/>
              <a:gd name="connsiteX20" fmla="*/ 505780 w 573750"/>
              <a:gd name="connsiteY20" fmla="*/ 560456 h 607845"/>
              <a:gd name="connsiteX21" fmla="*/ 375761 w 573750"/>
              <a:gd name="connsiteY21" fmla="*/ 581685 h 607845"/>
              <a:gd name="connsiteX22" fmla="*/ 251187 w 573750"/>
              <a:gd name="connsiteY22" fmla="*/ 563808 h 607845"/>
              <a:gd name="connsiteX23" fmla="*/ 158913 w 573750"/>
              <a:gd name="connsiteY23" fmla="*/ 551145 h 607845"/>
              <a:gd name="connsiteX24" fmla="*/ 158913 w 573750"/>
              <a:gd name="connsiteY24" fmla="*/ 321427 h 607845"/>
              <a:gd name="connsiteX25" fmla="*/ 216873 w 573750"/>
              <a:gd name="connsiteY25" fmla="*/ 254314 h 607845"/>
              <a:gd name="connsiteX26" fmla="*/ 311609 w 573750"/>
              <a:gd name="connsiteY26" fmla="*/ 120535 h 607845"/>
              <a:gd name="connsiteX27" fmla="*/ 338538 w 573750"/>
              <a:gd name="connsiteY27" fmla="*/ 27575 h 607845"/>
              <a:gd name="connsiteX28" fmla="*/ 364852 w 573750"/>
              <a:gd name="connsiteY28" fmla="*/ 583 h 607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73750" h="607845">
                <a:moveTo>
                  <a:pt x="66188" y="328212"/>
                </a:moveTo>
                <a:cubicBezTo>
                  <a:pt x="46862" y="328212"/>
                  <a:pt x="31117" y="343929"/>
                  <a:pt x="31117" y="363222"/>
                </a:cubicBezTo>
                <a:cubicBezTo>
                  <a:pt x="31117" y="382514"/>
                  <a:pt x="46862" y="398232"/>
                  <a:pt x="66188" y="398232"/>
                </a:cubicBezTo>
                <a:cubicBezTo>
                  <a:pt x="85515" y="398232"/>
                  <a:pt x="101185" y="382514"/>
                  <a:pt x="101185" y="363222"/>
                </a:cubicBezTo>
                <a:cubicBezTo>
                  <a:pt x="101185" y="343929"/>
                  <a:pt x="85515" y="328212"/>
                  <a:pt x="66188" y="328212"/>
                </a:cubicBezTo>
                <a:close/>
                <a:moveTo>
                  <a:pt x="0" y="303779"/>
                </a:moveTo>
                <a:lnTo>
                  <a:pt x="132451" y="303779"/>
                </a:lnTo>
                <a:lnTo>
                  <a:pt x="132451" y="607845"/>
                </a:lnTo>
                <a:lnTo>
                  <a:pt x="0" y="607845"/>
                </a:lnTo>
                <a:close/>
                <a:moveTo>
                  <a:pt x="364852" y="583"/>
                </a:moveTo>
                <a:cubicBezTo>
                  <a:pt x="376004" y="2939"/>
                  <a:pt x="386354" y="11635"/>
                  <a:pt x="386354" y="11635"/>
                </a:cubicBezTo>
                <a:cubicBezTo>
                  <a:pt x="467513" y="89250"/>
                  <a:pt x="395753" y="168802"/>
                  <a:pt x="395753" y="168802"/>
                </a:cubicBezTo>
                <a:cubicBezTo>
                  <a:pt x="363378" y="207610"/>
                  <a:pt x="370390" y="227945"/>
                  <a:pt x="370390" y="227945"/>
                </a:cubicBezTo>
                <a:cubicBezTo>
                  <a:pt x="380535" y="254835"/>
                  <a:pt x="468483" y="236437"/>
                  <a:pt x="468483" y="236437"/>
                </a:cubicBezTo>
                <a:cubicBezTo>
                  <a:pt x="610885" y="210366"/>
                  <a:pt x="567545" y="315021"/>
                  <a:pt x="567545" y="315021"/>
                </a:cubicBezTo>
                <a:cubicBezTo>
                  <a:pt x="557027" y="335728"/>
                  <a:pt x="567545" y="354276"/>
                  <a:pt x="567545" y="354276"/>
                </a:cubicBezTo>
                <a:cubicBezTo>
                  <a:pt x="583359" y="375877"/>
                  <a:pt x="560384" y="393605"/>
                  <a:pt x="560384" y="393605"/>
                </a:cubicBezTo>
                <a:cubicBezTo>
                  <a:pt x="544794" y="408502"/>
                  <a:pt x="554566" y="425858"/>
                  <a:pt x="554566" y="425858"/>
                </a:cubicBezTo>
                <a:cubicBezTo>
                  <a:pt x="573140" y="463995"/>
                  <a:pt x="535096" y="488055"/>
                  <a:pt x="535096" y="488055"/>
                </a:cubicBezTo>
                <a:cubicBezTo>
                  <a:pt x="521968" y="497887"/>
                  <a:pt x="526965" y="514870"/>
                  <a:pt x="526965" y="514870"/>
                </a:cubicBezTo>
                <a:cubicBezTo>
                  <a:pt x="532411" y="540717"/>
                  <a:pt x="505780" y="560456"/>
                  <a:pt x="505780" y="560456"/>
                </a:cubicBezTo>
                <a:cubicBezTo>
                  <a:pt x="475420" y="583994"/>
                  <a:pt x="375761" y="581685"/>
                  <a:pt x="375761" y="581685"/>
                </a:cubicBezTo>
                <a:cubicBezTo>
                  <a:pt x="326677" y="581685"/>
                  <a:pt x="251187" y="563808"/>
                  <a:pt x="251187" y="563808"/>
                </a:cubicBezTo>
                <a:cubicBezTo>
                  <a:pt x="209936" y="549432"/>
                  <a:pt x="170997" y="550922"/>
                  <a:pt x="158913" y="551145"/>
                </a:cubicBezTo>
                <a:lnTo>
                  <a:pt x="158913" y="321427"/>
                </a:lnTo>
                <a:cubicBezTo>
                  <a:pt x="195166" y="320384"/>
                  <a:pt x="216873" y="254314"/>
                  <a:pt x="216873" y="254314"/>
                </a:cubicBezTo>
                <a:cubicBezTo>
                  <a:pt x="233135" y="196139"/>
                  <a:pt x="311609" y="120535"/>
                  <a:pt x="311609" y="120535"/>
                </a:cubicBezTo>
                <a:cubicBezTo>
                  <a:pt x="339508" y="81280"/>
                  <a:pt x="332048" y="78301"/>
                  <a:pt x="338538" y="27575"/>
                </a:cubicBezTo>
                <a:cubicBezTo>
                  <a:pt x="341745" y="2212"/>
                  <a:pt x="353700" y="-1773"/>
                  <a:pt x="364852" y="583"/>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Microsoft YaHei UI"/>
              <a:ea typeface="微软雅黑"/>
              <a:cs typeface="+mn-cs"/>
            </a:endParaRPr>
          </a:p>
        </p:txBody>
      </p:sp>
    </p:spTree>
    <p:extLst>
      <p:ext uri="{BB962C8B-B14F-4D97-AF65-F5344CB8AC3E}">
        <p14:creationId xmlns:p14="http://schemas.microsoft.com/office/powerpoint/2010/main" val="110061261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1">
            <a:extLst>
              <a:ext uri="{FF2B5EF4-FFF2-40B4-BE49-F238E27FC236}">
                <a16:creationId xmlns:a16="http://schemas.microsoft.com/office/drawing/2014/main" id="{98A486B4-DD98-42AD-AE9D-DF81080FCC76}"/>
              </a:ext>
            </a:extLst>
          </p:cNvPr>
          <p:cNvSpPr txBox="1"/>
          <p:nvPr/>
        </p:nvSpPr>
        <p:spPr>
          <a:xfrm>
            <a:off x="3992910" y="2028167"/>
            <a:ext cx="7300882" cy="3600000"/>
          </a:xfrm>
          <a:prstGeom prst="rect">
            <a:avLst/>
          </a:prstGeom>
          <a:noFill/>
        </p:spPr>
        <p:txBody>
          <a:bodyPr wrap="square" rtlCol="0">
            <a:noAutofit/>
          </a:bodyPr>
          <a:lstStyle/>
          <a:p>
            <a:pPr>
              <a:spcBef>
                <a:spcPts val="600"/>
              </a:spcBef>
              <a:defRPr/>
            </a:pPr>
            <a:r>
              <a:rPr lang="en-US" altLang="zh-CN" dirty="0">
                <a:solidFill>
                  <a:srgbClr val="000000"/>
                </a:solidFill>
              </a:rPr>
              <a:t>1</a:t>
            </a:r>
            <a:r>
              <a:rPr lang="zh-CN" altLang="en-US" dirty="0">
                <a:solidFill>
                  <a:srgbClr val="000000"/>
                </a:solidFill>
              </a:rPr>
              <a:t>）</a:t>
            </a:r>
            <a:r>
              <a:rPr lang="zh-CN" altLang="en-US" b="1" dirty="0">
                <a:solidFill>
                  <a:srgbClr val="000000"/>
                </a:solidFill>
              </a:rPr>
              <a:t>本月店铺咖啡机销售金额</a:t>
            </a:r>
            <a:r>
              <a:rPr lang="en-US" altLang="zh-CN" b="1" dirty="0">
                <a:solidFill>
                  <a:srgbClr val="000000"/>
                </a:solidFill>
              </a:rPr>
              <a:t>623</a:t>
            </a:r>
            <a:r>
              <a:rPr lang="zh-CN" altLang="en-US" b="1" dirty="0">
                <a:solidFill>
                  <a:srgbClr val="000000"/>
                </a:solidFill>
              </a:rPr>
              <a:t>万元，同比下降</a:t>
            </a:r>
            <a:r>
              <a:rPr lang="en-US" altLang="zh-CN" b="1" dirty="0">
                <a:solidFill>
                  <a:srgbClr val="000000"/>
                </a:solidFill>
              </a:rPr>
              <a:t>-56%</a:t>
            </a:r>
            <a:r>
              <a:rPr lang="zh-CN" altLang="en-US" b="1" dirty="0">
                <a:solidFill>
                  <a:srgbClr val="000000"/>
                </a:solidFill>
              </a:rPr>
              <a:t>，来源于购买人数和客单价的双跌</a:t>
            </a:r>
            <a:endParaRPr lang="en-US" altLang="zh-CN" dirty="0">
              <a:solidFill>
                <a:srgbClr val="000000"/>
              </a:solidFill>
              <a:latin typeface="Microsoft YaHei UI"/>
              <a:ea typeface="微软雅黑"/>
            </a:endParaRPr>
          </a:p>
          <a:p>
            <a:pPr marL="0" marR="0" lvl="0" indent="0" algn="l" defTabSz="914400" rtl="0" eaLnBrk="1" fontAlgn="auto" latinLnBrk="0" hangingPunct="1">
              <a:spcBef>
                <a:spcPts val="600"/>
              </a:spcBef>
              <a:spcAft>
                <a:spcPts val="0"/>
              </a:spcAft>
              <a:buClrTx/>
              <a:buSzTx/>
              <a:buFontTx/>
              <a:buNone/>
              <a:tabLst/>
              <a:defRPr/>
            </a:pPr>
            <a:endParaRPr kumimoji="0" lang="en-US" altLang="zh-CN" sz="1800" b="0" i="0" u="none" strike="noStrike" kern="1200" cap="none" spc="0" normalizeH="0" baseline="0" noProof="0" dirty="0">
              <a:ln>
                <a:noFill/>
              </a:ln>
              <a:solidFill>
                <a:srgbClr val="000000"/>
              </a:solidFill>
              <a:effectLst/>
              <a:uLnTx/>
              <a:uFillTx/>
              <a:latin typeface="Microsoft YaHei UI"/>
              <a:ea typeface="微软雅黑"/>
              <a:cs typeface="+mn-cs"/>
            </a:endParaRPr>
          </a:p>
          <a:p>
            <a:pPr lvl="0">
              <a:spcBef>
                <a:spcPts val="600"/>
              </a:spcBef>
              <a:defRPr/>
            </a:pPr>
            <a:r>
              <a:rPr lang="en-US" altLang="zh-CN" dirty="0">
                <a:solidFill>
                  <a:srgbClr val="000000"/>
                </a:solidFill>
                <a:latin typeface="Microsoft YaHei UI"/>
                <a:ea typeface="微软雅黑"/>
              </a:rPr>
              <a:t>2</a:t>
            </a:r>
            <a:r>
              <a:rPr kumimoji="0" lang="zh-CN" altLang="en-US" sz="1800" b="0" i="0" u="none" strike="noStrike" kern="1200" cap="none" spc="0" normalizeH="0" baseline="0" noProof="0" dirty="0">
                <a:ln>
                  <a:noFill/>
                </a:ln>
                <a:solidFill>
                  <a:srgbClr val="000000"/>
                </a:solidFill>
                <a:effectLst/>
                <a:uLnTx/>
                <a:uFillTx/>
                <a:latin typeface="Microsoft YaHei UI"/>
                <a:ea typeface="微软雅黑"/>
                <a:cs typeface="+mn-cs"/>
              </a:rPr>
              <a:t>）</a:t>
            </a:r>
            <a:r>
              <a:rPr lang="zh-CN" altLang="en-US" dirty="0">
                <a:solidFill>
                  <a:srgbClr val="000000"/>
                </a:solidFill>
              </a:rPr>
              <a:t>三线及以下购买人群在市场中连续多月呈现人数上涨，或是未来趋势，后续可把握这一行业趋势，</a:t>
            </a:r>
            <a:r>
              <a:rPr lang="zh-CN" altLang="en-US" b="1" dirty="0">
                <a:solidFill>
                  <a:srgbClr val="000000"/>
                </a:solidFill>
              </a:rPr>
              <a:t>可针对低线城市人群进行运营拉新</a:t>
            </a:r>
            <a:r>
              <a:rPr lang="zh-CN" altLang="en-US" dirty="0">
                <a:solidFill>
                  <a:srgbClr val="000000"/>
                </a:solidFill>
              </a:rPr>
              <a:t>；</a:t>
            </a:r>
            <a:endParaRPr lang="en-US" altLang="zh-CN" dirty="0">
              <a:solidFill>
                <a:srgbClr val="000000"/>
              </a:solidFill>
            </a:endParaRPr>
          </a:p>
          <a:p>
            <a:pPr marL="0" marR="0" lvl="0" indent="0" algn="l" defTabSz="914400" rtl="0" eaLnBrk="1" fontAlgn="auto" latinLnBrk="0" hangingPunct="1">
              <a:spcBef>
                <a:spcPts val="600"/>
              </a:spcBef>
              <a:spcAft>
                <a:spcPts val="0"/>
              </a:spcAft>
              <a:buClrTx/>
              <a:buSzTx/>
              <a:buFontTx/>
              <a:buNone/>
              <a:tabLst/>
              <a:defRPr/>
            </a:pPr>
            <a:endParaRPr lang="en-US" altLang="zh-CN" dirty="0">
              <a:solidFill>
                <a:srgbClr val="000000"/>
              </a:solidFill>
              <a:latin typeface="Microsoft YaHei UI"/>
              <a:ea typeface="微软雅黑"/>
            </a:endParaRPr>
          </a:p>
          <a:p>
            <a:pPr marL="0" marR="0" lvl="0" indent="0" algn="l" defTabSz="914400" rtl="0" eaLnBrk="1" fontAlgn="auto" latinLnBrk="0" hangingPunct="1">
              <a:spcBef>
                <a:spcPts val="600"/>
              </a:spcBef>
              <a:spcAft>
                <a:spcPts val="0"/>
              </a:spcAft>
              <a:buClrTx/>
              <a:buSzTx/>
              <a:buFontTx/>
              <a:buNone/>
              <a:tabLst/>
              <a:defRPr/>
            </a:pPr>
            <a:r>
              <a:rPr lang="en-US" altLang="zh-CN" dirty="0">
                <a:solidFill>
                  <a:srgbClr val="000000"/>
                </a:solidFill>
                <a:latin typeface="Microsoft YaHei UI"/>
                <a:ea typeface="微软雅黑"/>
              </a:rPr>
              <a:t>3</a:t>
            </a:r>
            <a:r>
              <a:rPr kumimoji="0" lang="zh-CN" altLang="en-US" sz="1800" b="0" i="0" u="none" strike="noStrike" kern="1200" cap="none" spc="0" normalizeH="0" baseline="0" noProof="0" dirty="0">
                <a:ln>
                  <a:noFill/>
                </a:ln>
                <a:solidFill>
                  <a:srgbClr val="000000"/>
                </a:solidFill>
                <a:effectLst/>
                <a:uLnTx/>
                <a:uFillTx/>
                <a:latin typeface="Microsoft YaHei UI"/>
                <a:ea typeface="微软雅黑"/>
                <a:cs typeface="+mn-cs"/>
              </a:rPr>
              <a:t>）核心竞品在直通车渠道</a:t>
            </a:r>
            <a:r>
              <a:rPr kumimoji="0" lang="en-US" altLang="zh-CN" sz="1800" b="0" i="0" u="none" strike="noStrike" kern="1200" cap="none" spc="0" normalizeH="0" baseline="0" noProof="0" dirty="0">
                <a:ln>
                  <a:noFill/>
                </a:ln>
                <a:solidFill>
                  <a:srgbClr val="000000"/>
                </a:solidFill>
                <a:effectLst/>
                <a:uLnTx/>
                <a:uFillTx/>
                <a:latin typeface="Microsoft YaHei UI"/>
                <a:ea typeface="微软雅黑"/>
                <a:cs typeface="+mn-cs"/>
              </a:rPr>
              <a:t>UV</a:t>
            </a:r>
            <a:r>
              <a:rPr kumimoji="0" lang="zh-CN" altLang="en-US" sz="1800" b="0" i="0" u="none" strike="noStrike" kern="1200" cap="none" spc="0" normalizeH="0" baseline="0" noProof="0" dirty="0">
                <a:ln>
                  <a:noFill/>
                </a:ln>
                <a:solidFill>
                  <a:srgbClr val="000000"/>
                </a:solidFill>
                <a:effectLst/>
                <a:uLnTx/>
                <a:uFillTx/>
                <a:latin typeface="Microsoft YaHei UI"/>
                <a:ea typeface="微软雅黑"/>
                <a:cs typeface="+mn-cs"/>
              </a:rPr>
              <a:t>占比高于</a:t>
            </a:r>
            <a:r>
              <a:rPr kumimoji="0" lang="en-US" altLang="zh-CN" sz="1800" b="0" i="0" u="none" strike="noStrike" kern="1200" cap="none" spc="0" normalizeH="0" baseline="0" noProof="0" dirty="0">
                <a:ln>
                  <a:noFill/>
                </a:ln>
                <a:solidFill>
                  <a:srgbClr val="000000"/>
                </a:solidFill>
                <a:effectLst/>
                <a:uLnTx/>
                <a:uFillTx/>
                <a:latin typeface="Microsoft YaHei UI"/>
                <a:ea typeface="微软雅黑"/>
                <a:cs typeface="+mn-cs"/>
              </a:rPr>
              <a:t>Nespresso</a:t>
            </a:r>
            <a:r>
              <a:rPr kumimoji="0" lang="zh-CN" altLang="en-US" sz="1800" b="0" i="0" u="none" strike="noStrike" kern="1200" cap="none" spc="0" normalizeH="0" baseline="0" noProof="0" dirty="0">
                <a:ln>
                  <a:noFill/>
                </a:ln>
                <a:solidFill>
                  <a:srgbClr val="000000"/>
                </a:solidFill>
                <a:effectLst/>
                <a:uLnTx/>
                <a:uFillTx/>
                <a:latin typeface="Microsoft YaHei UI"/>
                <a:ea typeface="微软雅黑"/>
                <a:cs typeface="+mn-cs"/>
              </a:rPr>
              <a:t>，且近几月来有逐步提升趋势，为进一步防止竞品截流，</a:t>
            </a:r>
            <a:r>
              <a:rPr kumimoji="0" lang="en-US" altLang="zh-CN" sz="1800" b="0" i="0" u="none" strike="noStrike" kern="1200" cap="none" spc="0" normalizeH="0" baseline="0" noProof="0" dirty="0">
                <a:ln>
                  <a:noFill/>
                </a:ln>
                <a:solidFill>
                  <a:srgbClr val="000000"/>
                </a:solidFill>
                <a:effectLst/>
                <a:uLnTx/>
                <a:uFillTx/>
                <a:latin typeface="Microsoft YaHei UI"/>
                <a:ea typeface="微软雅黑"/>
                <a:cs typeface="+mn-cs"/>
              </a:rPr>
              <a:t>Nespresso</a:t>
            </a:r>
            <a:r>
              <a:rPr kumimoji="0" lang="zh-CN" altLang="en-US" sz="1800" b="0" i="0" u="none" strike="noStrike" kern="1200" cap="none" spc="0" normalizeH="0" baseline="0" noProof="0" dirty="0">
                <a:ln>
                  <a:noFill/>
                </a:ln>
                <a:solidFill>
                  <a:srgbClr val="000000"/>
                </a:solidFill>
                <a:effectLst/>
                <a:uLnTx/>
                <a:uFillTx/>
                <a:latin typeface="Microsoft YaHei UI"/>
                <a:ea typeface="微软雅黑"/>
                <a:cs typeface="+mn-cs"/>
              </a:rPr>
              <a:t>后续</a:t>
            </a:r>
            <a:r>
              <a:rPr kumimoji="0" lang="zh-CN" altLang="en-US" sz="1800" b="1" i="0" u="none" strike="noStrike" kern="1200" cap="none" spc="0" normalizeH="0" baseline="0" noProof="0" dirty="0">
                <a:ln>
                  <a:noFill/>
                </a:ln>
                <a:solidFill>
                  <a:srgbClr val="000000"/>
                </a:solidFill>
                <a:effectLst/>
                <a:uLnTx/>
                <a:uFillTx/>
                <a:latin typeface="Microsoft YaHei UI"/>
                <a:ea typeface="微软雅黑"/>
                <a:cs typeface="+mn-cs"/>
              </a:rPr>
              <a:t>可考虑适当加大在直通车渠道配比；</a:t>
            </a:r>
            <a:endParaRPr kumimoji="0" lang="en-US" altLang="zh-CN" sz="1800" b="1" i="0" u="none" strike="noStrike" kern="1200" cap="none" spc="0" normalizeH="0" baseline="0" noProof="0" dirty="0">
              <a:ln>
                <a:noFill/>
              </a:ln>
              <a:solidFill>
                <a:srgbClr val="000000"/>
              </a:solidFill>
              <a:effectLst/>
              <a:uLnTx/>
              <a:uFillTx/>
              <a:latin typeface="Microsoft YaHei UI"/>
              <a:ea typeface="微软雅黑"/>
              <a:cs typeface="+mn-cs"/>
            </a:endParaRPr>
          </a:p>
          <a:p>
            <a:pPr marL="0" marR="0" lvl="0" indent="0" algn="l" defTabSz="914400" rtl="0" eaLnBrk="1" fontAlgn="auto" latinLnBrk="0" hangingPunct="1">
              <a:spcBef>
                <a:spcPts val="600"/>
              </a:spcBef>
              <a:spcAft>
                <a:spcPts val="0"/>
              </a:spcAft>
              <a:buClrTx/>
              <a:buSzTx/>
              <a:buFontTx/>
              <a:buNone/>
              <a:tabLst/>
              <a:defRPr/>
            </a:pPr>
            <a:endParaRPr kumimoji="0" lang="en-US" altLang="zh-CN" sz="1800" b="0" i="0" u="none" strike="noStrike" kern="1200" cap="none" spc="0" normalizeH="0" baseline="0" noProof="0" dirty="0">
              <a:ln>
                <a:noFill/>
              </a:ln>
              <a:solidFill>
                <a:srgbClr val="000000"/>
              </a:solidFill>
              <a:effectLst/>
              <a:uLnTx/>
              <a:uFillTx/>
              <a:latin typeface="Microsoft YaHei UI"/>
              <a:ea typeface="微软雅黑"/>
              <a:cs typeface="+mn-cs"/>
            </a:endParaRPr>
          </a:p>
          <a:p>
            <a:pPr lvl="0">
              <a:defRPr/>
            </a:pPr>
            <a:r>
              <a:rPr lang="en-US" altLang="zh-CN" dirty="0">
                <a:solidFill>
                  <a:srgbClr val="000000"/>
                </a:solidFill>
                <a:latin typeface="Microsoft YaHei UI"/>
                <a:ea typeface="微软雅黑"/>
              </a:rPr>
              <a:t>4</a:t>
            </a:r>
            <a:r>
              <a:rPr lang="zh-CN" altLang="en-US" dirty="0">
                <a:solidFill>
                  <a:srgbClr val="000000"/>
                </a:solidFill>
                <a:latin typeface="Microsoft YaHei UI"/>
                <a:ea typeface="微软雅黑"/>
              </a:rPr>
              <a:t>）</a:t>
            </a:r>
            <a:r>
              <a:rPr lang="zh-CN" altLang="en-US" b="1" dirty="0">
                <a:solidFill>
                  <a:srgbClr val="000000"/>
                </a:solidFill>
              </a:rPr>
              <a:t>“胶囊咖啡粒”、“胶囊咖啡机胶囊”、“咖啡 胶囊咖啡”</a:t>
            </a:r>
            <a:r>
              <a:rPr lang="zh-CN" altLang="en-US" dirty="0">
                <a:solidFill>
                  <a:srgbClr val="000000"/>
                </a:solidFill>
              </a:rPr>
              <a:t>等品类词环比涨势较好，后续</a:t>
            </a:r>
            <a:r>
              <a:rPr lang="zh-CN" altLang="en-US" b="1" dirty="0">
                <a:solidFill>
                  <a:srgbClr val="000000"/>
                </a:solidFill>
              </a:rPr>
              <a:t>可加入至关键词投放中</a:t>
            </a:r>
          </a:p>
          <a:p>
            <a:pPr marL="0" marR="0" lvl="0" indent="0" algn="l" defTabSz="914400" rtl="0" eaLnBrk="1" fontAlgn="auto" latinLnBrk="0" hangingPunct="1">
              <a:spcBef>
                <a:spcPts val="600"/>
              </a:spcBef>
              <a:spcAft>
                <a:spcPts val="0"/>
              </a:spcAft>
              <a:buClrTx/>
              <a:buSzTx/>
              <a:buFontTx/>
              <a:buNone/>
              <a:tabLst/>
              <a:defRPr/>
            </a:pPr>
            <a:endParaRPr kumimoji="0" lang="en-US" altLang="zh-CN" sz="1800" b="0" i="0" u="none" strike="noStrike" kern="1200" cap="none" spc="0" normalizeH="0" baseline="0" noProof="0" dirty="0">
              <a:ln>
                <a:noFill/>
              </a:ln>
              <a:solidFill>
                <a:srgbClr val="000000"/>
              </a:solidFill>
              <a:effectLst/>
              <a:uLnTx/>
              <a:uFillTx/>
              <a:latin typeface="Microsoft YaHei UI"/>
              <a:ea typeface="微软雅黑"/>
              <a:cs typeface="+mn-cs"/>
            </a:endParaRPr>
          </a:p>
          <a:p>
            <a:pPr marL="0" marR="0" lvl="0" indent="0" algn="l" defTabSz="914400" rtl="0" eaLnBrk="1" fontAlgn="auto" latinLnBrk="0" hangingPunct="1">
              <a:spcBef>
                <a:spcPts val="600"/>
              </a:spcBef>
              <a:spcAft>
                <a:spcPts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Microsoft YaHei UI"/>
              <a:ea typeface="微软雅黑"/>
              <a:cs typeface="+mn-cs"/>
            </a:endParaRPr>
          </a:p>
        </p:txBody>
      </p:sp>
    </p:spTree>
    <p:extLst>
      <p:ext uri="{BB962C8B-B14F-4D97-AF65-F5344CB8AC3E}">
        <p14:creationId xmlns:p14="http://schemas.microsoft.com/office/powerpoint/2010/main" val="252394002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4752974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AB246E-42C7-6544-ACAC-E647FCC769A2}"/>
              </a:ext>
            </a:extLst>
          </p:cNvPr>
          <p:cNvSpPr>
            <a:spLocks noGrp="1"/>
          </p:cNvSpPr>
          <p:nvPr>
            <p:ph type="title"/>
          </p:nvPr>
        </p:nvSpPr>
        <p:spPr/>
        <p:txBody>
          <a:bodyPr/>
          <a:lstStyle/>
          <a:p>
            <a:r>
              <a:rPr lang="x-none" dirty="0"/>
              <a:t>咖啡机市场单品格局</a:t>
            </a:r>
          </a:p>
        </p:txBody>
      </p:sp>
      <p:sp>
        <p:nvSpPr>
          <p:cNvPr id="3" name="Text Placeholder 2">
            <a:extLst>
              <a:ext uri="{FF2B5EF4-FFF2-40B4-BE49-F238E27FC236}">
                <a16:creationId xmlns:a16="http://schemas.microsoft.com/office/drawing/2014/main" id="{5E68CB90-9282-E348-97BE-06330E6C33D4}"/>
              </a:ext>
            </a:extLst>
          </p:cNvPr>
          <p:cNvSpPr>
            <a:spLocks noGrp="1"/>
          </p:cNvSpPr>
          <p:nvPr>
            <p:ph type="body" sz="quarter" idx="10"/>
          </p:nvPr>
        </p:nvSpPr>
        <p:spPr>
          <a:xfrm>
            <a:off x="282373" y="1084267"/>
            <a:ext cx="11627255" cy="712788"/>
          </a:xfrm>
        </p:spPr>
        <p:txBody>
          <a:bodyPr/>
          <a:lstStyle/>
          <a:p>
            <a:pPr>
              <a:lnSpc>
                <a:spcPct val="100000"/>
              </a:lnSpc>
            </a:pPr>
            <a:r>
              <a:rPr lang="en-US" altLang="zh-CN" dirty="0">
                <a:ea typeface="Microsoft YaHei" panose="020B0503020204020204" pitchFamily="34" charset="-122"/>
              </a:rPr>
              <a:t>Top300</a:t>
            </a:r>
            <a:r>
              <a:rPr lang="zh-CN" altLang="en-US" dirty="0">
                <a:ea typeface="Microsoft YaHei" panose="020B0503020204020204" pitchFamily="34" charset="-122"/>
              </a:rPr>
              <a:t>商品中胶囊咖啡机个数持续减少，市场逐渐向半自动及全自动咖啡机转移；</a:t>
            </a:r>
            <a:endParaRPr lang="en-US" altLang="zh-CN" dirty="0">
              <a:ea typeface="Microsoft YaHei" panose="020B0503020204020204" pitchFamily="34" charset="-122"/>
            </a:endParaRPr>
          </a:p>
          <a:p>
            <a:pPr>
              <a:lnSpc>
                <a:spcPct val="100000"/>
              </a:lnSpc>
            </a:pPr>
            <a:r>
              <a:rPr lang="zh-CN" altLang="en-US" dirty="0">
                <a:ea typeface="Microsoft YaHei" panose="020B0503020204020204" pitchFamily="34" charset="-122"/>
              </a:rPr>
              <a:t>本月有</a:t>
            </a:r>
            <a:r>
              <a:rPr lang="en-US" altLang="zh-CN" dirty="0">
                <a:ea typeface="Microsoft YaHei" panose="020B0503020204020204" pitchFamily="34" charset="-122"/>
              </a:rPr>
              <a:t>6</a:t>
            </a:r>
            <a:r>
              <a:rPr lang="zh-CN" altLang="en-US" dirty="0">
                <a:ea typeface="Microsoft YaHei" panose="020B0503020204020204" pitchFamily="34" charset="-122"/>
              </a:rPr>
              <a:t>件胶囊咖啡机商品进入</a:t>
            </a:r>
            <a:r>
              <a:rPr lang="en-US" altLang="zh-CN" dirty="0">
                <a:ea typeface="Microsoft YaHei" panose="020B0503020204020204" pitchFamily="34" charset="-122"/>
              </a:rPr>
              <a:t>Top100</a:t>
            </a:r>
            <a:r>
              <a:rPr lang="zh-CN" altLang="en-US" dirty="0">
                <a:ea typeface="Microsoft YaHei" panose="020B0503020204020204" pitchFamily="34" charset="-122"/>
              </a:rPr>
              <a:t>榜单，其中心想胶囊咖啡机和小牛妈妈品质生活馆售卖的</a:t>
            </a:r>
            <a:r>
              <a:rPr lang="en-US" altLang="zh-CN" dirty="0">
                <a:ea typeface="Microsoft YaHei" panose="020B0503020204020204" pitchFamily="34" charset="-122"/>
              </a:rPr>
              <a:t>Nespresso </a:t>
            </a:r>
            <a:r>
              <a:rPr lang="en-US" altLang="zh-CN" dirty="0" err="1">
                <a:ea typeface="Microsoft YaHei" panose="020B0503020204020204" pitchFamily="34" charset="-122"/>
              </a:rPr>
              <a:t>Inissia</a:t>
            </a:r>
            <a:r>
              <a:rPr lang="en-US" altLang="zh-CN" dirty="0">
                <a:ea typeface="Microsoft YaHei" panose="020B0503020204020204" pitchFamily="34" charset="-122"/>
              </a:rPr>
              <a:t> EN80</a:t>
            </a:r>
            <a:r>
              <a:rPr lang="zh-CN" altLang="en-US" dirty="0">
                <a:solidFill>
                  <a:srgbClr val="000000"/>
                </a:solidFill>
                <a:latin typeface="微软雅黑" panose="020B0503020204020204" pitchFamily="34" charset="-122"/>
                <a:ea typeface="微软雅黑" panose="020B0503020204020204" pitchFamily="34" charset="-122"/>
              </a:rPr>
              <a:t>新入</a:t>
            </a:r>
            <a:r>
              <a:rPr lang="en-US" altLang="zh-CN" dirty="0">
                <a:solidFill>
                  <a:srgbClr val="000000"/>
                </a:solidFill>
                <a:latin typeface="微软雅黑" panose="020B0503020204020204" pitchFamily="34" charset="-122"/>
                <a:ea typeface="微软雅黑" panose="020B0503020204020204" pitchFamily="34" charset="-122"/>
              </a:rPr>
              <a:t>Top100</a:t>
            </a:r>
            <a:r>
              <a:rPr lang="zh-CN" altLang="en-US" dirty="0">
                <a:solidFill>
                  <a:srgbClr val="000000"/>
                </a:solidFill>
                <a:latin typeface="微软雅黑" panose="020B0503020204020204" pitchFamily="34" charset="-122"/>
                <a:ea typeface="微软雅黑" panose="020B0503020204020204" pitchFamily="34" charset="-122"/>
              </a:rPr>
              <a:t>榜单，但均有刷单嫌疑</a:t>
            </a:r>
            <a:endParaRPr lang="en-US" altLang="zh-CN" dirty="0">
              <a:ea typeface="Microsoft YaHei" panose="020B0503020204020204" pitchFamily="34" charset="-122"/>
            </a:endParaRPr>
          </a:p>
        </p:txBody>
      </p:sp>
      <p:sp>
        <p:nvSpPr>
          <p:cNvPr id="4" name="Text Placeholder 3">
            <a:extLst>
              <a:ext uri="{FF2B5EF4-FFF2-40B4-BE49-F238E27FC236}">
                <a16:creationId xmlns:a16="http://schemas.microsoft.com/office/drawing/2014/main" id="{B89182E8-89F0-9F4F-B360-CE8F88A08FD3}"/>
              </a:ext>
            </a:extLst>
          </p:cNvPr>
          <p:cNvSpPr>
            <a:spLocks noGrp="1"/>
          </p:cNvSpPr>
          <p:nvPr>
            <p:ph type="body" sz="quarter" idx="11"/>
          </p:nvPr>
        </p:nvSpPr>
        <p:spPr>
          <a:xfrm>
            <a:off x="282373" y="6372152"/>
            <a:ext cx="11627255" cy="300942"/>
          </a:xfrm>
        </p:spPr>
        <p:txBody>
          <a:bodyPr/>
          <a:lstStyle/>
          <a:p>
            <a:r>
              <a:rPr dirty="0" err="1"/>
              <a:t>数据来源：生意参谋</a:t>
            </a:r>
            <a:endParaRPr dirty="0"/>
          </a:p>
          <a:p>
            <a:r>
              <a:rPr dirty="0"/>
              <a:t>时间维度：2023.12</a:t>
            </a:r>
            <a:endParaRPr lang="en-US" altLang="zh-CN" dirty="0"/>
          </a:p>
          <a:p>
            <a:r>
              <a:rPr lang="en-US" altLang="zh-CN" dirty="0"/>
              <a:t>*2023</a:t>
            </a:r>
            <a:r>
              <a:rPr lang="zh-CN" altLang="en-US" dirty="0"/>
              <a:t>年</a:t>
            </a:r>
            <a:r>
              <a:rPr lang="en-US" altLang="zh-CN" dirty="0"/>
              <a:t>10-12</a:t>
            </a:r>
            <a:r>
              <a:rPr lang="zh-CN" altLang="en-US" dirty="0"/>
              <a:t>月由于生意参谋市场大盘值无法转化为真实值，用市场</a:t>
            </a:r>
            <a:r>
              <a:rPr lang="en-US" altLang="zh-CN" dirty="0"/>
              <a:t>Top50</a:t>
            </a:r>
            <a:r>
              <a:rPr lang="zh-CN" altLang="en-US" dirty="0"/>
              <a:t>品牌</a:t>
            </a:r>
            <a:r>
              <a:rPr lang="en-US" altLang="zh-CN" dirty="0"/>
              <a:t>GMV</a:t>
            </a:r>
            <a:r>
              <a:rPr lang="zh-CN" altLang="en-US" dirty="0"/>
              <a:t>加总代替，即：占比 </a:t>
            </a:r>
            <a:r>
              <a:rPr lang="en-US" altLang="zh-CN" dirty="0"/>
              <a:t>= </a:t>
            </a:r>
            <a:r>
              <a:rPr lang="zh-CN" altLang="en-US" dirty="0"/>
              <a:t>当月</a:t>
            </a:r>
            <a:r>
              <a:rPr lang="en-US" altLang="zh-CN" dirty="0"/>
              <a:t>Top300</a:t>
            </a:r>
            <a:r>
              <a:rPr lang="zh-CN" altLang="en-US" dirty="0"/>
              <a:t>中胶囊咖啡机交易金额 </a:t>
            </a:r>
            <a:r>
              <a:rPr lang="en-US" altLang="zh-CN" dirty="0"/>
              <a:t>/ </a:t>
            </a:r>
            <a:r>
              <a:rPr lang="zh-CN" altLang="en-US" dirty="0"/>
              <a:t>当月</a:t>
            </a:r>
            <a:r>
              <a:rPr lang="en-US" altLang="zh-CN" dirty="0"/>
              <a:t>Top50</a:t>
            </a:r>
            <a:r>
              <a:rPr lang="zh-CN" altLang="en-US" dirty="0"/>
              <a:t>品牌</a:t>
            </a:r>
            <a:r>
              <a:rPr lang="en-US" altLang="zh-CN" dirty="0"/>
              <a:t>GMV</a:t>
            </a:r>
            <a:r>
              <a:rPr lang="zh-CN" altLang="en-US" dirty="0"/>
              <a:t>加总</a:t>
            </a:r>
            <a:endParaRPr lang="en-US" altLang="zh-CN" dirty="0"/>
          </a:p>
          <a:p>
            <a:r>
              <a:rPr lang="en-US" altLang="zh-CN" dirty="0"/>
              <a:t>*Nespresso </a:t>
            </a:r>
            <a:r>
              <a:rPr lang="en-US" altLang="zh-CN" dirty="0" err="1"/>
              <a:t>Inissia</a:t>
            </a:r>
            <a:r>
              <a:rPr lang="en-US" altLang="zh-CN" dirty="0"/>
              <a:t> EN80</a:t>
            </a:r>
            <a:r>
              <a:rPr lang="zh-CN" altLang="en-US" dirty="0"/>
              <a:t>商品为小牛妈妈品质生活馆店铺售卖</a:t>
            </a:r>
            <a:endParaRPr dirty="0"/>
          </a:p>
        </p:txBody>
      </p:sp>
      <p:graphicFrame>
        <p:nvGraphicFramePr>
          <p:cNvPr id="5" name="图表 3">
            <a:extLst>
              <a:ext uri="{FF2B5EF4-FFF2-40B4-BE49-F238E27FC236}">
                <a16:creationId xmlns:a16="http://schemas.microsoft.com/office/drawing/2014/main" id="{2309F939-8791-2E42-AD46-2D9258E9EC52}"/>
              </a:ext>
            </a:extLst>
          </p:cNvPr>
          <p:cNvGraphicFramePr/>
          <p:nvPr>
            <p:extLst/>
          </p:nvPr>
        </p:nvGraphicFramePr>
        <p:xfrm>
          <a:off x="5336930" y="1878599"/>
          <a:ext cx="6500573" cy="2313325"/>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 name="图表 9">
            <a:extLst>
              <a:ext uri="{FF2B5EF4-FFF2-40B4-BE49-F238E27FC236}">
                <a16:creationId xmlns:a16="http://schemas.microsoft.com/office/drawing/2014/main" id="{DB03DB56-9CE9-554A-B98D-ACC78F91F707}"/>
              </a:ext>
            </a:extLst>
          </p:cNvPr>
          <p:cNvGraphicFramePr/>
          <p:nvPr>
            <p:extLst/>
          </p:nvPr>
        </p:nvGraphicFramePr>
        <p:xfrm>
          <a:off x="5394081" y="4253846"/>
          <a:ext cx="6572696" cy="2313325"/>
        </p:xfrm>
        <a:graphic>
          <a:graphicData uri="http://schemas.openxmlformats.org/drawingml/2006/chart">
            <c:chart xmlns:c="http://schemas.openxmlformats.org/drawingml/2006/chart" xmlns:r="http://schemas.openxmlformats.org/officeDocument/2006/relationships" r:id="rId3"/>
          </a:graphicData>
        </a:graphic>
      </p:graphicFrame>
      <p:sp>
        <p:nvSpPr>
          <p:cNvPr id="7" name="矩形: 圆角 10">
            <a:extLst>
              <a:ext uri="{FF2B5EF4-FFF2-40B4-BE49-F238E27FC236}">
                <a16:creationId xmlns:a16="http://schemas.microsoft.com/office/drawing/2014/main" id="{9C191869-F9B9-3B40-B9C8-D9E20A08F617}"/>
              </a:ext>
            </a:extLst>
          </p:cNvPr>
          <p:cNvSpPr/>
          <p:nvPr/>
        </p:nvSpPr>
        <p:spPr>
          <a:xfrm>
            <a:off x="436880" y="2720172"/>
            <a:ext cx="2176041" cy="456488"/>
          </a:xfrm>
          <a:prstGeom prst="roundRect">
            <a:avLst/>
          </a:prstGeom>
          <a:solidFill>
            <a:srgbClr val="DED5C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1" i="0" u="none" strike="noStrike" kern="1200" cap="none" spc="0" normalizeH="0" baseline="0" noProof="0" dirty="0">
                <a:ln>
                  <a:noFill/>
                </a:ln>
                <a:solidFill>
                  <a:srgbClr val="000000">
                    <a:lumMod val="65000"/>
                    <a:lumOff val="35000"/>
                  </a:srgbClr>
                </a:solidFill>
                <a:effectLst/>
                <a:uLnTx/>
                <a:uFillTx/>
                <a:latin typeface="Microsoft YaHei UI"/>
                <a:ea typeface="微软雅黑"/>
                <a:cs typeface="+mn-cs"/>
              </a:rPr>
              <a:t>2022.12</a:t>
            </a:r>
            <a:endParaRPr kumimoji="0" lang="zh-CN" altLang="en-US" sz="1600" b="1" i="0" u="sng" strike="noStrike" kern="1200" cap="none" spc="0" normalizeH="0" baseline="0" noProof="0" dirty="0">
              <a:ln>
                <a:noFill/>
              </a:ln>
              <a:solidFill>
                <a:srgbClr val="000000">
                  <a:lumMod val="65000"/>
                  <a:lumOff val="35000"/>
                </a:srgbClr>
              </a:solidFill>
              <a:effectLst/>
              <a:uLnTx/>
              <a:uFillTx/>
              <a:latin typeface="Microsoft YaHei UI"/>
              <a:ea typeface="微软雅黑"/>
              <a:cs typeface="+mn-cs"/>
            </a:endParaRPr>
          </a:p>
        </p:txBody>
      </p:sp>
      <p:sp>
        <p:nvSpPr>
          <p:cNvPr id="8" name="矩形: 圆角 11">
            <a:extLst>
              <a:ext uri="{FF2B5EF4-FFF2-40B4-BE49-F238E27FC236}">
                <a16:creationId xmlns:a16="http://schemas.microsoft.com/office/drawing/2014/main" id="{2415569F-E95A-1343-883F-BF42036327CE}"/>
              </a:ext>
            </a:extLst>
          </p:cNvPr>
          <p:cNvSpPr/>
          <p:nvPr/>
        </p:nvSpPr>
        <p:spPr>
          <a:xfrm>
            <a:off x="2917721" y="2720171"/>
            <a:ext cx="2176041" cy="456487"/>
          </a:xfrm>
          <a:prstGeom prst="roundRect">
            <a:avLst/>
          </a:prstGeom>
          <a:solidFill>
            <a:srgbClr val="9D7B5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1" i="0" u="none" strike="noStrike" kern="1200" cap="none" spc="0" normalizeH="0" baseline="0" noProof="0" dirty="0">
                <a:ln>
                  <a:noFill/>
                </a:ln>
                <a:solidFill>
                  <a:srgbClr val="FFFFFF"/>
                </a:solidFill>
                <a:effectLst/>
                <a:uLnTx/>
                <a:uFillTx/>
                <a:latin typeface="Microsoft YaHei UI"/>
                <a:ea typeface="微软雅黑"/>
                <a:cs typeface="+mn-cs"/>
              </a:rPr>
              <a:t>2023.12</a:t>
            </a:r>
            <a:endParaRPr kumimoji="0" lang="zh-CN" altLang="en-US" sz="1600" b="1" i="0" u="sng" strike="noStrike" kern="1200" cap="none" spc="0" normalizeH="0" baseline="0" noProof="0" dirty="0">
              <a:ln>
                <a:noFill/>
              </a:ln>
              <a:solidFill>
                <a:srgbClr val="FFFFFF"/>
              </a:solidFill>
              <a:effectLst/>
              <a:uLnTx/>
              <a:uFillTx/>
              <a:latin typeface="Microsoft YaHei UI"/>
              <a:ea typeface="微软雅黑"/>
              <a:cs typeface="+mn-cs"/>
            </a:endParaRPr>
          </a:p>
        </p:txBody>
      </p:sp>
      <p:sp>
        <p:nvSpPr>
          <p:cNvPr id="9" name="箭头: 下 12">
            <a:extLst>
              <a:ext uri="{FF2B5EF4-FFF2-40B4-BE49-F238E27FC236}">
                <a16:creationId xmlns:a16="http://schemas.microsoft.com/office/drawing/2014/main" id="{BDA5A244-6D0D-CD40-8865-E5DB9301894F}"/>
              </a:ext>
            </a:extLst>
          </p:cNvPr>
          <p:cNvSpPr/>
          <p:nvPr/>
        </p:nvSpPr>
        <p:spPr>
          <a:xfrm>
            <a:off x="1247108" y="3300332"/>
            <a:ext cx="555584" cy="351750"/>
          </a:xfrm>
          <a:prstGeom prst="downArrow">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10" name="箭头: 下 13">
            <a:extLst>
              <a:ext uri="{FF2B5EF4-FFF2-40B4-BE49-F238E27FC236}">
                <a16:creationId xmlns:a16="http://schemas.microsoft.com/office/drawing/2014/main" id="{9C6F2C90-5CA2-8347-A467-257EE6B9E38F}"/>
              </a:ext>
            </a:extLst>
          </p:cNvPr>
          <p:cNvSpPr/>
          <p:nvPr/>
        </p:nvSpPr>
        <p:spPr>
          <a:xfrm>
            <a:off x="3727949" y="3300331"/>
            <a:ext cx="555584" cy="351750"/>
          </a:xfrm>
          <a:prstGeom prst="downArrow">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11" name="矩形: 圆角 14">
            <a:extLst>
              <a:ext uri="{FF2B5EF4-FFF2-40B4-BE49-F238E27FC236}">
                <a16:creationId xmlns:a16="http://schemas.microsoft.com/office/drawing/2014/main" id="{4FDB20B3-9F67-6848-9FE8-0891201EC7E1}"/>
              </a:ext>
            </a:extLst>
          </p:cNvPr>
          <p:cNvSpPr/>
          <p:nvPr/>
        </p:nvSpPr>
        <p:spPr>
          <a:xfrm>
            <a:off x="436880" y="3775754"/>
            <a:ext cx="2176041" cy="722196"/>
          </a:xfrm>
          <a:prstGeom prst="roundRect">
            <a:avLst/>
          </a:prstGeom>
          <a:noFill/>
          <a:ln>
            <a:solidFill>
              <a:srgbClr val="DED5C9"/>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srgbClr val="F2F2F2">
                    <a:lumMod val="75000"/>
                  </a:srgbClr>
                </a:solidFill>
                <a:effectLst/>
                <a:uLnTx/>
                <a:uFillTx/>
                <a:latin typeface="Microsoft YaHei UI"/>
                <a:ea typeface="微软雅黑"/>
                <a:cs typeface="+mn-cs"/>
              </a:rPr>
              <a:t>半自动咖啡机</a:t>
            </a:r>
            <a:endParaRPr kumimoji="0" lang="en-US" altLang="zh-CN" sz="1200" b="0" i="0" u="none" strike="noStrike" kern="1200" cap="none" spc="0" normalizeH="0" baseline="0" noProof="0" dirty="0">
              <a:ln>
                <a:noFill/>
              </a:ln>
              <a:solidFill>
                <a:srgbClr val="F2F2F2">
                  <a:lumMod val="75000"/>
                </a:srgbClr>
              </a:solidFill>
              <a:effectLst/>
              <a:uLnTx/>
              <a:uFillTx/>
              <a:latin typeface="Microsoft YaHei UI"/>
              <a:ea typeface="微软雅黑"/>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1200" b="0" i="0" u="none" strike="noStrike" kern="1200" cap="none" spc="0" normalizeH="0" baseline="0" noProof="0" dirty="0">
              <a:ln>
                <a:noFill/>
              </a:ln>
              <a:solidFill>
                <a:srgbClr val="F2F2F2">
                  <a:lumMod val="75000"/>
                </a:srgbClr>
              </a:solidFill>
              <a:effectLst/>
              <a:uLnTx/>
              <a:uFillTx/>
              <a:latin typeface="Microsoft YaHei UI"/>
              <a:ea typeface="微软雅黑"/>
              <a:cs typeface="+mn-cs"/>
            </a:endParaRPr>
          </a:p>
        </p:txBody>
      </p:sp>
      <p:sp>
        <p:nvSpPr>
          <p:cNvPr id="12" name="矩形: 圆角 15">
            <a:extLst>
              <a:ext uri="{FF2B5EF4-FFF2-40B4-BE49-F238E27FC236}">
                <a16:creationId xmlns:a16="http://schemas.microsoft.com/office/drawing/2014/main" id="{F995CE46-9A1B-0E48-8291-9F70001D5914}"/>
              </a:ext>
            </a:extLst>
          </p:cNvPr>
          <p:cNvSpPr/>
          <p:nvPr/>
        </p:nvSpPr>
        <p:spPr>
          <a:xfrm>
            <a:off x="436880" y="4621622"/>
            <a:ext cx="2176041" cy="722196"/>
          </a:xfrm>
          <a:prstGeom prst="roundRect">
            <a:avLst/>
          </a:prstGeom>
          <a:noFill/>
          <a:ln>
            <a:solidFill>
              <a:srgbClr val="DED5C9"/>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srgbClr val="F2F2F2">
                    <a:lumMod val="75000"/>
                  </a:srgbClr>
                </a:solidFill>
                <a:effectLst/>
                <a:uLnTx/>
                <a:uFillTx/>
                <a:latin typeface="Microsoft YaHei UI"/>
                <a:ea typeface="微软雅黑"/>
                <a:cs typeface="+mn-cs"/>
              </a:rPr>
              <a:t>全自动咖啡机</a:t>
            </a:r>
            <a:endParaRPr kumimoji="0" lang="en-US" altLang="zh-CN" sz="1200" b="0" i="0" u="none" strike="noStrike" kern="1200" cap="none" spc="0" normalizeH="0" baseline="0" noProof="0" dirty="0">
              <a:ln>
                <a:noFill/>
              </a:ln>
              <a:solidFill>
                <a:srgbClr val="F2F2F2">
                  <a:lumMod val="75000"/>
                </a:srgbClr>
              </a:solidFill>
              <a:effectLst/>
              <a:uLnTx/>
              <a:uFillTx/>
              <a:latin typeface="Microsoft YaHei UI"/>
              <a:ea typeface="微软雅黑"/>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1200" b="0" i="0" u="none" strike="noStrike" kern="1200" cap="none" spc="0" normalizeH="0" baseline="0" noProof="0" dirty="0">
              <a:ln>
                <a:noFill/>
              </a:ln>
              <a:solidFill>
                <a:srgbClr val="F2F2F2">
                  <a:lumMod val="75000"/>
                </a:srgbClr>
              </a:solidFill>
              <a:effectLst/>
              <a:uLnTx/>
              <a:uFillTx/>
              <a:latin typeface="Microsoft YaHei UI"/>
              <a:ea typeface="微软雅黑"/>
              <a:cs typeface="+mn-cs"/>
            </a:endParaRPr>
          </a:p>
        </p:txBody>
      </p:sp>
      <p:sp>
        <p:nvSpPr>
          <p:cNvPr id="13" name="矩形: 圆角 17">
            <a:extLst>
              <a:ext uri="{FF2B5EF4-FFF2-40B4-BE49-F238E27FC236}">
                <a16:creationId xmlns:a16="http://schemas.microsoft.com/office/drawing/2014/main" id="{1415386D-E8ED-DF4D-B26A-7E59FE7F37E6}"/>
              </a:ext>
            </a:extLst>
          </p:cNvPr>
          <p:cNvSpPr/>
          <p:nvPr/>
        </p:nvSpPr>
        <p:spPr>
          <a:xfrm>
            <a:off x="436880" y="5467491"/>
            <a:ext cx="2176041" cy="722196"/>
          </a:xfrm>
          <a:prstGeom prst="roundRect">
            <a:avLst/>
          </a:prstGeom>
          <a:noFill/>
          <a:ln>
            <a:solidFill>
              <a:srgbClr val="DED5C9"/>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srgbClr val="F2F2F2">
                    <a:lumMod val="75000"/>
                  </a:srgbClr>
                </a:solidFill>
                <a:effectLst/>
                <a:uLnTx/>
                <a:uFillTx/>
                <a:latin typeface="Microsoft YaHei UI"/>
                <a:ea typeface="微软雅黑"/>
                <a:cs typeface="+mn-cs"/>
              </a:rPr>
              <a:t>胶囊咖啡机</a:t>
            </a:r>
            <a:endParaRPr kumimoji="0" lang="en-US" altLang="zh-CN" sz="1200" b="0" i="0" u="none" strike="noStrike" kern="1200" cap="none" spc="0" normalizeH="0" baseline="0" noProof="0" dirty="0">
              <a:ln>
                <a:noFill/>
              </a:ln>
              <a:solidFill>
                <a:srgbClr val="F2F2F2">
                  <a:lumMod val="75000"/>
                </a:srgbClr>
              </a:solidFill>
              <a:effectLst/>
              <a:uLnTx/>
              <a:uFillTx/>
              <a:latin typeface="Microsoft YaHei UI"/>
              <a:ea typeface="微软雅黑"/>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1200" b="0" i="0" u="none" strike="noStrike" kern="1200" cap="none" spc="0" normalizeH="0" baseline="0" noProof="0" dirty="0">
              <a:ln>
                <a:noFill/>
              </a:ln>
              <a:solidFill>
                <a:srgbClr val="F2F2F2">
                  <a:lumMod val="75000"/>
                </a:srgbClr>
              </a:solidFill>
              <a:effectLst/>
              <a:uLnTx/>
              <a:uFillTx/>
              <a:latin typeface="Microsoft YaHei UI"/>
              <a:ea typeface="微软雅黑"/>
              <a:cs typeface="+mn-cs"/>
            </a:endParaRPr>
          </a:p>
        </p:txBody>
      </p:sp>
      <p:sp>
        <p:nvSpPr>
          <p:cNvPr id="14" name="矩形: 圆角 18">
            <a:extLst>
              <a:ext uri="{FF2B5EF4-FFF2-40B4-BE49-F238E27FC236}">
                <a16:creationId xmlns:a16="http://schemas.microsoft.com/office/drawing/2014/main" id="{BFB293B4-1EE2-E047-B6CC-3B450D14022E}"/>
              </a:ext>
            </a:extLst>
          </p:cNvPr>
          <p:cNvSpPr/>
          <p:nvPr/>
        </p:nvSpPr>
        <p:spPr>
          <a:xfrm>
            <a:off x="2917721" y="3775754"/>
            <a:ext cx="2176041" cy="722196"/>
          </a:xfrm>
          <a:prstGeom prst="roundRect">
            <a:avLst/>
          </a:prstGeom>
          <a:noFill/>
          <a:ln>
            <a:solidFill>
              <a:srgbClr val="9D7B55"/>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srgbClr val="000000">
                    <a:lumMod val="65000"/>
                    <a:lumOff val="35000"/>
                  </a:srgbClr>
                </a:solidFill>
                <a:effectLst/>
                <a:uLnTx/>
                <a:uFillTx/>
                <a:latin typeface="Microsoft YaHei UI"/>
                <a:ea typeface="微软雅黑"/>
                <a:cs typeface="+mn-cs"/>
              </a:rPr>
              <a:t>半自动咖啡机</a:t>
            </a:r>
            <a:endParaRPr kumimoji="0" lang="en-US" altLang="zh-CN" sz="1200" b="0" i="0" u="none" strike="noStrike" kern="1200" cap="none" spc="0" normalizeH="0" baseline="0" noProof="0" dirty="0">
              <a:ln>
                <a:noFill/>
              </a:ln>
              <a:solidFill>
                <a:srgbClr val="000000">
                  <a:lumMod val="65000"/>
                  <a:lumOff val="35000"/>
                </a:srgbClr>
              </a:solidFill>
              <a:effectLst/>
              <a:uLnTx/>
              <a:uFillTx/>
              <a:latin typeface="Microsoft YaHei UI"/>
              <a:ea typeface="微软雅黑"/>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1200" b="0" i="0" u="none" strike="noStrike" kern="1200" cap="none" spc="0" normalizeH="0" baseline="0" noProof="0" dirty="0">
              <a:ln>
                <a:noFill/>
              </a:ln>
              <a:solidFill>
                <a:srgbClr val="000000">
                  <a:lumMod val="65000"/>
                  <a:lumOff val="35000"/>
                </a:srgbClr>
              </a:solidFill>
              <a:effectLst/>
              <a:uLnTx/>
              <a:uFillTx/>
              <a:latin typeface="Microsoft YaHei UI"/>
              <a:ea typeface="微软雅黑"/>
              <a:cs typeface="+mn-cs"/>
            </a:endParaRPr>
          </a:p>
        </p:txBody>
      </p:sp>
      <p:sp>
        <p:nvSpPr>
          <p:cNvPr id="15" name="矩形: 圆角 19">
            <a:extLst>
              <a:ext uri="{FF2B5EF4-FFF2-40B4-BE49-F238E27FC236}">
                <a16:creationId xmlns:a16="http://schemas.microsoft.com/office/drawing/2014/main" id="{8229E81E-DE48-184C-9CD6-C52949D5B922}"/>
              </a:ext>
            </a:extLst>
          </p:cNvPr>
          <p:cNvSpPr/>
          <p:nvPr/>
        </p:nvSpPr>
        <p:spPr>
          <a:xfrm>
            <a:off x="2917721" y="4621623"/>
            <a:ext cx="2176041" cy="722196"/>
          </a:xfrm>
          <a:prstGeom prst="roundRect">
            <a:avLst/>
          </a:prstGeom>
          <a:noFill/>
          <a:ln>
            <a:solidFill>
              <a:srgbClr val="9D7B55"/>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srgbClr val="000000">
                    <a:lumMod val="65000"/>
                    <a:lumOff val="35000"/>
                  </a:srgbClr>
                </a:solidFill>
                <a:effectLst/>
                <a:uLnTx/>
                <a:uFillTx/>
                <a:latin typeface="Microsoft YaHei UI"/>
                <a:ea typeface="微软雅黑"/>
                <a:cs typeface="+mn-cs"/>
              </a:rPr>
              <a:t>全自动咖啡机</a:t>
            </a:r>
            <a:endParaRPr kumimoji="0" lang="en-US" altLang="zh-CN" sz="1200" b="0" i="0" u="none" strike="noStrike" kern="1200" cap="none" spc="0" normalizeH="0" baseline="0" noProof="0" dirty="0">
              <a:ln>
                <a:noFill/>
              </a:ln>
              <a:solidFill>
                <a:srgbClr val="000000">
                  <a:lumMod val="65000"/>
                  <a:lumOff val="35000"/>
                </a:srgbClr>
              </a:solidFill>
              <a:effectLst/>
              <a:uLnTx/>
              <a:uFillTx/>
              <a:latin typeface="Microsoft YaHei UI"/>
              <a:ea typeface="微软雅黑"/>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1200" b="0" i="0" u="none" strike="noStrike" kern="1200" cap="none" spc="0" normalizeH="0" baseline="0" noProof="0" dirty="0">
              <a:ln>
                <a:noFill/>
              </a:ln>
              <a:solidFill>
                <a:srgbClr val="000000">
                  <a:lumMod val="65000"/>
                  <a:lumOff val="35000"/>
                </a:srgbClr>
              </a:solidFill>
              <a:effectLst/>
              <a:uLnTx/>
              <a:uFillTx/>
              <a:latin typeface="Microsoft YaHei UI"/>
              <a:ea typeface="微软雅黑"/>
              <a:cs typeface="+mn-cs"/>
            </a:endParaRPr>
          </a:p>
        </p:txBody>
      </p:sp>
      <p:sp>
        <p:nvSpPr>
          <p:cNvPr id="16" name="矩形: 圆角 20">
            <a:extLst>
              <a:ext uri="{FF2B5EF4-FFF2-40B4-BE49-F238E27FC236}">
                <a16:creationId xmlns:a16="http://schemas.microsoft.com/office/drawing/2014/main" id="{D1324A25-CE42-B24B-940A-0D1DDE116242}"/>
              </a:ext>
            </a:extLst>
          </p:cNvPr>
          <p:cNvSpPr/>
          <p:nvPr/>
        </p:nvSpPr>
        <p:spPr>
          <a:xfrm>
            <a:off x="2917721" y="5467491"/>
            <a:ext cx="2176041" cy="722196"/>
          </a:xfrm>
          <a:prstGeom prst="roundRect">
            <a:avLst/>
          </a:prstGeom>
          <a:noFill/>
          <a:ln>
            <a:solidFill>
              <a:srgbClr val="9D7B55"/>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srgbClr val="000000">
                    <a:lumMod val="65000"/>
                    <a:lumOff val="35000"/>
                  </a:srgbClr>
                </a:solidFill>
                <a:effectLst/>
                <a:uLnTx/>
                <a:uFillTx/>
                <a:latin typeface="Microsoft YaHei UI"/>
                <a:ea typeface="微软雅黑"/>
                <a:cs typeface="+mn-cs"/>
              </a:rPr>
              <a:t>胶囊咖啡机</a:t>
            </a:r>
            <a:endParaRPr kumimoji="0" lang="en-US" altLang="zh-CN" sz="1200" b="0" i="0" u="none" strike="noStrike" kern="1200" cap="none" spc="0" normalizeH="0" baseline="0" noProof="0" dirty="0">
              <a:ln>
                <a:noFill/>
              </a:ln>
              <a:solidFill>
                <a:srgbClr val="000000">
                  <a:lumMod val="65000"/>
                  <a:lumOff val="35000"/>
                </a:srgbClr>
              </a:solidFill>
              <a:effectLst/>
              <a:uLnTx/>
              <a:uFillTx/>
              <a:latin typeface="Microsoft YaHei UI"/>
              <a:ea typeface="微软雅黑"/>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1200" b="0" i="0" u="none" strike="noStrike" kern="1200" cap="none" spc="0" normalizeH="0" baseline="0" noProof="0" dirty="0">
              <a:ln>
                <a:noFill/>
              </a:ln>
              <a:solidFill>
                <a:srgbClr val="000000">
                  <a:lumMod val="65000"/>
                  <a:lumOff val="35000"/>
                </a:srgbClr>
              </a:solidFill>
              <a:effectLst/>
              <a:uLnTx/>
              <a:uFillTx/>
              <a:latin typeface="Microsoft YaHei UI"/>
              <a:ea typeface="微软雅黑"/>
              <a:cs typeface="+mn-cs"/>
            </a:endParaRPr>
          </a:p>
        </p:txBody>
      </p:sp>
      <p:sp>
        <p:nvSpPr>
          <p:cNvPr id="17" name="文本框 22">
            <a:extLst>
              <a:ext uri="{FF2B5EF4-FFF2-40B4-BE49-F238E27FC236}">
                <a16:creationId xmlns:a16="http://schemas.microsoft.com/office/drawing/2014/main" id="{2D53530E-0575-8540-82A1-39023ABBEE11}"/>
              </a:ext>
            </a:extLst>
          </p:cNvPr>
          <p:cNvSpPr txBox="1"/>
          <p:nvPr/>
        </p:nvSpPr>
        <p:spPr>
          <a:xfrm>
            <a:off x="1334690" y="2054466"/>
            <a:ext cx="3039014"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srgbClr val="000000"/>
                </a:solidFill>
                <a:effectLst/>
                <a:uLnTx/>
                <a:uFillTx/>
                <a:latin typeface="Microsoft YaHei UI"/>
                <a:ea typeface="微软雅黑"/>
                <a:cs typeface="+mn-cs"/>
              </a:rPr>
              <a:t>咖啡机市场</a:t>
            </a:r>
            <a:r>
              <a:rPr kumimoji="0" lang="en-US" altLang="zh-CN" sz="1400" b="1" i="0" u="none" strike="noStrike" kern="1200" cap="none" spc="0" normalizeH="0" baseline="0" noProof="0" dirty="0">
                <a:ln>
                  <a:noFill/>
                </a:ln>
                <a:solidFill>
                  <a:srgbClr val="000000"/>
                </a:solidFill>
                <a:effectLst/>
                <a:uLnTx/>
                <a:uFillTx/>
                <a:latin typeface="Microsoft YaHei UI"/>
                <a:ea typeface="微软雅黑"/>
                <a:cs typeface="+mn-cs"/>
              </a:rPr>
              <a:t>TOP</a:t>
            </a:r>
            <a:r>
              <a:rPr kumimoji="0" lang="zh-CN" altLang="en-US" sz="1400" b="1" i="0" u="none" strike="noStrike" kern="1200" cap="none" spc="0" normalizeH="0" baseline="0" noProof="0" dirty="0">
                <a:ln>
                  <a:noFill/>
                </a:ln>
                <a:solidFill>
                  <a:srgbClr val="000000"/>
                </a:solidFill>
                <a:effectLst/>
                <a:uLnTx/>
                <a:uFillTx/>
                <a:latin typeface="Microsoft YaHei UI"/>
                <a:ea typeface="微软雅黑"/>
                <a:cs typeface="+mn-cs"/>
              </a:rPr>
              <a:t> </a:t>
            </a:r>
            <a:r>
              <a:rPr kumimoji="0" lang="en-US" altLang="zh-CN" sz="1400" b="1" i="0" u="none" strike="noStrike" kern="1200" cap="none" spc="0" normalizeH="0" baseline="0" noProof="0" dirty="0">
                <a:ln>
                  <a:noFill/>
                </a:ln>
                <a:solidFill>
                  <a:srgbClr val="000000"/>
                </a:solidFill>
                <a:effectLst/>
                <a:uLnTx/>
                <a:uFillTx/>
                <a:latin typeface="Microsoft YaHei UI"/>
                <a:ea typeface="微软雅黑"/>
                <a:cs typeface="+mn-cs"/>
              </a:rPr>
              <a:t>300</a:t>
            </a:r>
            <a:r>
              <a:rPr kumimoji="0" lang="zh-CN" altLang="en-US" sz="1400" b="1" i="0" u="none" strike="noStrike" kern="1200" cap="none" spc="0" normalizeH="0" baseline="0" noProof="0" dirty="0">
                <a:ln>
                  <a:noFill/>
                </a:ln>
                <a:solidFill>
                  <a:srgbClr val="000000"/>
                </a:solidFill>
                <a:effectLst/>
                <a:uLnTx/>
                <a:uFillTx/>
                <a:latin typeface="Microsoft YaHei UI"/>
                <a:ea typeface="微软雅黑"/>
                <a:cs typeface="+mn-cs"/>
              </a:rPr>
              <a:t>中</a:t>
            </a:r>
            <a:endParaRPr kumimoji="0" lang="en-US" altLang="zh-CN" sz="1400" b="1" i="0" u="none" strike="noStrike" kern="1200" cap="none" spc="0" normalizeH="0" baseline="0" noProof="0" dirty="0">
              <a:ln>
                <a:noFill/>
              </a:ln>
              <a:solidFill>
                <a:srgbClr val="000000"/>
              </a:solidFill>
              <a:effectLst/>
              <a:uLnTx/>
              <a:uFillTx/>
              <a:latin typeface="Microsoft YaHei UI"/>
              <a:ea typeface="微软雅黑"/>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srgbClr val="000000"/>
                </a:solidFill>
                <a:effectLst/>
                <a:uLnTx/>
                <a:uFillTx/>
                <a:latin typeface="Microsoft YaHei UI"/>
                <a:ea typeface="微软雅黑"/>
                <a:cs typeface="+mn-cs"/>
              </a:rPr>
              <a:t>各类型咖啡机占比情况（个数）</a:t>
            </a:r>
          </a:p>
        </p:txBody>
      </p:sp>
      <p:sp>
        <p:nvSpPr>
          <p:cNvPr id="18" name="矩形 26">
            <a:extLst>
              <a:ext uri="{FF2B5EF4-FFF2-40B4-BE49-F238E27FC236}">
                <a16:creationId xmlns:a16="http://schemas.microsoft.com/office/drawing/2014/main" id="{57C85F95-24CB-B84D-BF7B-1F77E667A25B}"/>
              </a:ext>
            </a:extLst>
          </p:cNvPr>
          <p:cNvSpPr/>
          <p:nvPr/>
        </p:nvSpPr>
        <p:spPr>
          <a:xfrm>
            <a:off x="11239500" y="2375569"/>
            <a:ext cx="435078" cy="1820362"/>
          </a:xfrm>
          <a:prstGeom prst="rect">
            <a:avLst/>
          </a:prstGeom>
          <a:noFill/>
          <a:ln w="1905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19" name="TextBox 18">
            <a:extLst>
              <a:ext uri="{FF2B5EF4-FFF2-40B4-BE49-F238E27FC236}">
                <a16:creationId xmlns:a16="http://schemas.microsoft.com/office/drawing/2014/main" id="{15BD71BB-D3EE-244C-A52C-731D99D79796}"/>
              </a:ext>
            </a:extLst>
          </p:cNvPr>
          <p:cNvSpPr txBox="1"/>
          <p:nvPr/>
        </p:nvSpPr>
        <p:spPr>
          <a:xfrm>
            <a:off x="985744" y="4094923"/>
            <a:ext cx="453971" cy="27699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2F2F2">
                    <a:lumMod val="75000"/>
                  </a:srgbClr>
                </a:solidFill>
                <a:effectLst/>
                <a:uLnTx/>
                <a:uFillTx/>
                <a:latin typeface="Microsoft YaHei UI"/>
                <a:ea typeface="微软雅黑"/>
                <a:cs typeface="+mn-cs"/>
              </a:rPr>
              <a:t>167</a:t>
            </a:r>
            <a:endParaRPr kumimoji="0" lang="x-none" sz="1200" b="0" i="0" u="none" strike="noStrike" kern="1200" cap="none" spc="0" normalizeH="0" baseline="0" noProof="0" dirty="0">
              <a:ln>
                <a:noFill/>
              </a:ln>
              <a:solidFill>
                <a:srgbClr val="F2F2F2">
                  <a:lumMod val="75000"/>
                </a:srgbClr>
              </a:solidFill>
              <a:effectLst/>
              <a:uLnTx/>
              <a:uFillTx/>
              <a:latin typeface="Microsoft YaHei UI"/>
              <a:ea typeface="微软雅黑"/>
              <a:cs typeface="+mn-cs"/>
            </a:endParaRPr>
          </a:p>
        </p:txBody>
      </p:sp>
      <p:sp>
        <p:nvSpPr>
          <p:cNvPr id="31" name="TextBox 30">
            <a:extLst>
              <a:ext uri="{FF2B5EF4-FFF2-40B4-BE49-F238E27FC236}">
                <a16:creationId xmlns:a16="http://schemas.microsoft.com/office/drawing/2014/main" id="{968BB92E-28D6-C94D-9DFC-CB5A0A2F687F}"/>
              </a:ext>
            </a:extLst>
          </p:cNvPr>
          <p:cNvSpPr txBox="1"/>
          <p:nvPr/>
        </p:nvSpPr>
        <p:spPr>
          <a:xfrm>
            <a:off x="1030628" y="4940385"/>
            <a:ext cx="364203" cy="27699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2F2F2">
                    <a:lumMod val="75000"/>
                  </a:srgbClr>
                </a:solidFill>
                <a:effectLst/>
                <a:uLnTx/>
                <a:uFillTx/>
                <a:latin typeface="Microsoft YaHei UI"/>
                <a:ea typeface="微软雅黑"/>
                <a:cs typeface="+mn-cs"/>
              </a:rPr>
              <a:t>90</a:t>
            </a:r>
            <a:endParaRPr kumimoji="0" lang="x-none" sz="1200" b="0" i="0" u="none" strike="noStrike" kern="1200" cap="none" spc="0" normalizeH="0" baseline="0" noProof="0" dirty="0">
              <a:ln>
                <a:noFill/>
              </a:ln>
              <a:solidFill>
                <a:srgbClr val="F2F2F2">
                  <a:lumMod val="75000"/>
                </a:srgbClr>
              </a:solidFill>
              <a:effectLst/>
              <a:uLnTx/>
              <a:uFillTx/>
              <a:latin typeface="Microsoft YaHei UI"/>
              <a:ea typeface="微软雅黑"/>
              <a:cs typeface="+mn-cs"/>
            </a:endParaRPr>
          </a:p>
        </p:txBody>
      </p:sp>
      <p:sp>
        <p:nvSpPr>
          <p:cNvPr id="32" name="TextBox 31">
            <a:extLst>
              <a:ext uri="{FF2B5EF4-FFF2-40B4-BE49-F238E27FC236}">
                <a16:creationId xmlns:a16="http://schemas.microsoft.com/office/drawing/2014/main" id="{6E4745CC-5503-6A48-B791-9276646040B4}"/>
              </a:ext>
            </a:extLst>
          </p:cNvPr>
          <p:cNvSpPr txBox="1"/>
          <p:nvPr/>
        </p:nvSpPr>
        <p:spPr>
          <a:xfrm>
            <a:off x="1030628" y="5784359"/>
            <a:ext cx="364203" cy="27699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2F2F2">
                    <a:lumMod val="75000"/>
                  </a:srgbClr>
                </a:solidFill>
                <a:effectLst/>
                <a:uLnTx/>
                <a:uFillTx/>
                <a:latin typeface="Microsoft YaHei UI"/>
                <a:ea typeface="微软雅黑"/>
                <a:cs typeface="+mn-cs"/>
              </a:rPr>
              <a:t>41</a:t>
            </a:r>
            <a:endParaRPr kumimoji="0" lang="x-none" sz="1200" b="0" i="0" u="none" strike="noStrike" kern="1200" cap="none" spc="0" normalizeH="0" baseline="0" noProof="0" dirty="0">
              <a:ln>
                <a:noFill/>
              </a:ln>
              <a:solidFill>
                <a:srgbClr val="F2F2F2">
                  <a:lumMod val="75000"/>
                </a:srgbClr>
              </a:solidFill>
              <a:effectLst/>
              <a:uLnTx/>
              <a:uFillTx/>
              <a:latin typeface="Microsoft YaHei UI"/>
              <a:ea typeface="微软雅黑"/>
              <a:cs typeface="+mn-cs"/>
            </a:endParaRPr>
          </a:p>
        </p:txBody>
      </p:sp>
      <p:sp>
        <p:nvSpPr>
          <p:cNvPr id="33" name="TextBox 32">
            <a:extLst>
              <a:ext uri="{FF2B5EF4-FFF2-40B4-BE49-F238E27FC236}">
                <a16:creationId xmlns:a16="http://schemas.microsoft.com/office/drawing/2014/main" id="{9229C736-76B3-C743-979C-2EBF6D55690C}"/>
              </a:ext>
            </a:extLst>
          </p:cNvPr>
          <p:cNvSpPr txBox="1"/>
          <p:nvPr/>
        </p:nvSpPr>
        <p:spPr>
          <a:xfrm>
            <a:off x="1250289" y="4094923"/>
            <a:ext cx="808235" cy="27699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F2F2F2">
                    <a:lumMod val="75000"/>
                  </a:srgbClr>
                </a:solidFill>
                <a:effectLst/>
                <a:uLnTx/>
                <a:uFillTx/>
                <a:latin typeface="Microsoft YaHei UI"/>
                <a:ea typeface="微软雅黑"/>
                <a:cs typeface="+mn-cs"/>
              </a:rPr>
              <a:t>（56%）</a:t>
            </a:r>
            <a:endParaRPr kumimoji="0" lang="x-none" sz="1200" b="0" i="0" u="none" strike="noStrike" kern="1200" cap="none" spc="0" normalizeH="0" baseline="0" noProof="0" dirty="0">
              <a:ln>
                <a:noFill/>
              </a:ln>
              <a:solidFill>
                <a:srgbClr val="F2F2F2">
                  <a:lumMod val="75000"/>
                </a:srgbClr>
              </a:solidFill>
              <a:effectLst/>
              <a:uLnTx/>
              <a:uFillTx/>
              <a:latin typeface="Microsoft YaHei UI"/>
              <a:ea typeface="微软雅黑"/>
              <a:cs typeface="+mn-cs"/>
            </a:endParaRPr>
          </a:p>
        </p:txBody>
      </p:sp>
      <p:sp>
        <p:nvSpPr>
          <p:cNvPr id="34" name="TextBox 33">
            <a:extLst>
              <a:ext uri="{FF2B5EF4-FFF2-40B4-BE49-F238E27FC236}">
                <a16:creationId xmlns:a16="http://schemas.microsoft.com/office/drawing/2014/main" id="{0F75EAA7-BA58-AF4E-B01D-AA7B44595999}"/>
              </a:ext>
            </a:extLst>
          </p:cNvPr>
          <p:cNvSpPr txBox="1"/>
          <p:nvPr/>
        </p:nvSpPr>
        <p:spPr>
          <a:xfrm>
            <a:off x="1250289" y="4940385"/>
            <a:ext cx="808235" cy="27699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F2F2F2">
                    <a:lumMod val="75000"/>
                  </a:srgbClr>
                </a:solidFill>
                <a:effectLst/>
                <a:uLnTx/>
                <a:uFillTx/>
                <a:latin typeface="Microsoft YaHei UI"/>
                <a:ea typeface="微软雅黑"/>
                <a:cs typeface="+mn-cs"/>
              </a:rPr>
              <a:t>（30%）</a:t>
            </a:r>
            <a:endParaRPr kumimoji="0" lang="x-none" sz="1200" b="0" i="0" u="none" strike="noStrike" kern="1200" cap="none" spc="0" normalizeH="0" baseline="0" noProof="0" dirty="0">
              <a:ln>
                <a:noFill/>
              </a:ln>
              <a:solidFill>
                <a:srgbClr val="F2F2F2">
                  <a:lumMod val="75000"/>
                </a:srgbClr>
              </a:solidFill>
              <a:effectLst/>
              <a:uLnTx/>
              <a:uFillTx/>
              <a:latin typeface="Microsoft YaHei UI"/>
              <a:ea typeface="微软雅黑"/>
              <a:cs typeface="+mn-cs"/>
            </a:endParaRPr>
          </a:p>
        </p:txBody>
      </p:sp>
      <p:sp>
        <p:nvSpPr>
          <p:cNvPr id="35" name="TextBox 34">
            <a:extLst>
              <a:ext uri="{FF2B5EF4-FFF2-40B4-BE49-F238E27FC236}">
                <a16:creationId xmlns:a16="http://schemas.microsoft.com/office/drawing/2014/main" id="{77595C7C-9C94-664F-B967-DD70266023CA}"/>
              </a:ext>
            </a:extLst>
          </p:cNvPr>
          <p:cNvSpPr txBox="1"/>
          <p:nvPr/>
        </p:nvSpPr>
        <p:spPr>
          <a:xfrm>
            <a:off x="1250289" y="5784359"/>
            <a:ext cx="808235" cy="27699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F2F2F2">
                    <a:lumMod val="75000"/>
                  </a:srgbClr>
                </a:solidFill>
                <a:effectLst/>
                <a:uLnTx/>
                <a:uFillTx/>
                <a:latin typeface="Microsoft YaHei UI"/>
                <a:ea typeface="微软雅黑"/>
                <a:cs typeface="+mn-cs"/>
              </a:rPr>
              <a:t>（14%）</a:t>
            </a:r>
            <a:endParaRPr kumimoji="0" lang="x-none" sz="1200" b="0" i="0" u="none" strike="noStrike" kern="1200" cap="none" spc="0" normalizeH="0" baseline="0" noProof="0" dirty="0">
              <a:ln>
                <a:noFill/>
              </a:ln>
              <a:solidFill>
                <a:srgbClr val="F2F2F2">
                  <a:lumMod val="75000"/>
                </a:srgbClr>
              </a:solidFill>
              <a:effectLst/>
              <a:uLnTx/>
              <a:uFillTx/>
              <a:latin typeface="Microsoft YaHei UI"/>
              <a:ea typeface="微软雅黑"/>
              <a:cs typeface="+mn-cs"/>
            </a:endParaRPr>
          </a:p>
        </p:txBody>
      </p:sp>
      <p:sp>
        <p:nvSpPr>
          <p:cNvPr id="36" name="TextBox 35">
            <a:extLst>
              <a:ext uri="{FF2B5EF4-FFF2-40B4-BE49-F238E27FC236}">
                <a16:creationId xmlns:a16="http://schemas.microsoft.com/office/drawing/2014/main" id="{E6CD4061-194A-CB4A-A585-99F01702B37D}"/>
              </a:ext>
            </a:extLst>
          </p:cNvPr>
          <p:cNvSpPr txBox="1"/>
          <p:nvPr/>
        </p:nvSpPr>
        <p:spPr>
          <a:xfrm>
            <a:off x="3466488" y="4094922"/>
            <a:ext cx="453970" cy="27699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000000">
                    <a:lumMod val="65000"/>
                    <a:lumOff val="35000"/>
                  </a:srgbClr>
                </a:solidFill>
                <a:effectLst/>
                <a:uLnTx/>
                <a:uFillTx/>
                <a:latin typeface="Microsoft YaHei UI"/>
                <a:ea typeface="微软雅黑"/>
                <a:cs typeface="+mn-cs"/>
              </a:rPr>
              <a:t>141</a:t>
            </a:r>
            <a:endParaRPr kumimoji="0" lang="x-none" sz="1200" b="0" i="0" u="none" strike="noStrike" kern="1200" cap="none" spc="0" normalizeH="0" baseline="0" noProof="0" dirty="0">
              <a:ln>
                <a:noFill/>
              </a:ln>
              <a:solidFill>
                <a:srgbClr val="F2F2F2">
                  <a:lumMod val="75000"/>
                </a:srgbClr>
              </a:solidFill>
              <a:effectLst/>
              <a:uLnTx/>
              <a:uFillTx/>
              <a:latin typeface="Microsoft YaHei UI"/>
              <a:ea typeface="微软雅黑"/>
              <a:cs typeface="+mn-cs"/>
            </a:endParaRPr>
          </a:p>
        </p:txBody>
      </p:sp>
      <p:sp>
        <p:nvSpPr>
          <p:cNvPr id="37" name="TextBox 36">
            <a:extLst>
              <a:ext uri="{FF2B5EF4-FFF2-40B4-BE49-F238E27FC236}">
                <a16:creationId xmlns:a16="http://schemas.microsoft.com/office/drawing/2014/main" id="{FE5E28E2-07CB-BF4E-BD09-1E1F3D0C15E4}"/>
              </a:ext>
            </a:extLst>
          </p:cNvPr>
          <p:cNvSpPr txBox="1"/>
          <p:nvPr/>
        </p:nvSpPr>
        <p:spPr>
          <a:xfrm>
            <a:off x="3466488" y="4940384"/>
            <a:ext cx="453971" cy="27699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000000">
                    <a:lumMod val="65000"/>
                    <a:lumOff val="35000"/>
                  </a:srgbClr>
                </a:solidFill>
                <a:effectLst/>
                <a:uLnTx/>
                <a:uFillTx/>
                <a:latin typeface="Microsoft YaHei UI"/>
                <a:ea typeface="微软雅黑"/>
                <a:cs typeface="+mn-cs"/>
              </a:rPr>
              <a:t>122</a:t>
            </a:r>
            <a:endParaRPr kumimoji="0" lang="x-none" sz="1200" b="0" i="0" u="none" strike="noStrike" kern="1200" cap="none" spc="0" normalizeH="0" baseline="0" noProof="0" dirty="0">
              <a:ln>
                <a:noFill/>
              </a:ln>
              <a:solidFill>
                <a:srgbClr val="F2F2F2">
                  <a:lumMod val="75000"/>
                </a:srgbClr>
              </a:solidFill>
              <a:effectLst/>
              <a:uLnTx/>
              <a:uFillTx/>
              <a:latin typeface="Microsoft YaHei UI"/>
              <a:ea typeface="微软雅黑"/>
              <a:cs typeface="+mn-cs"/>
            </a:endParaRPr>
          </a:p>
        </p:txBody>
      </p:sp>
      <p:sp>
        <p:nvSpPr>
          <p:cNvPr id="38" name="TextBox 37">
            <a:extLst>
              <a:ext uri="{FF2B5EF4-FFF2-40B4-BE49-F238E27FC236}">
                <a16:creationId xmlns:a16="http://schemas.microsoft.com/office/drawing/2014/main" id="{69288DC5-4C35-224F-984F-28014D39002D}"/>
              </a:ext>
            </a:extLst>
          </p:cNvPr>
          <p:cNvSpPr txBox="1"/>
          <p:nvPr/>
        </p:nvSpPr>
        <p:spPr>
          <a:xfrm>
            <a:off x="3511372" y="5784358"/>
            <a:ext cx="364203" cy="27699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000000">
                    <a:lumMod val="65000"/>
                    <a:lumOff val="35000"/>
                  </a:srgbClr>
                </a:solidFill>
                <a:effectLst/>
                <a:uLnTx/>
                <a:uFillTx/>
                <a:latin typeface="Microsoft YaHei UI"/>
                <a:ea typeface="微软雅黑"/>
                <a:cs typeface="+mn-cs"/>
              </a:rPr>
              <a:t>27</a:t>
            </a:r>
            <a:endParaRPr kumimoji="0" lang="x-none" sz="1200" b="0" i="0" u="none" strike="noStrike" kern="1200" cap="none" spc="0" normalizeH="0" baseline="0" noProof="0" dirty="0">
              <a:ln>
                <a:noFill/>
              </a:ln>
              <a:solidFill>
                <a:srgbClr val="F2F2F2">
                  <a:lumMod val="75000"/>
                </a:srgbClr>
              </a:solidFill>
              <a:effectLst/>
              <a:uLnTx/>
              <a:uFillTx/>
              <a:latin typeface="Microsoft YaHei UI"/>
              <a:ea typeface="微软雅黑"/>
              <a:cs typeface="+mn-cs"/>
            </a:endParaRPr>
          </a:p>
        </p:txBody>
      </p:sp>
      <p:sp>
        <p:nvSpPr>
          <p:cNvPr id="39" name="TextBox 38">
            <a:extLst>
              <a:ext uri="{FF2B5EF4-FFF2-40B4-BE49-F238E27FC236}">
                <a16:creationId xmlns:a16="http://schemas.microsoft.com/office/drawing/2014/main" id="{BE881EA6-4C32-1C42-9E01-7773C08E6879}"/>
              </a:ext>
            </a:extLst>
          </p:cNvPr>
          <p:cNvSpPr txBox="1"/>
          <p:nvPr/>
        </p:nvSpPr>
        <p:spPr>
          <a:xfrm>
            <a:off x="3833082" y="4094565"/>
            <a:ext cx="603050" cy="27699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000000">
                    <a:lumMod val="65000"/>
                    <a:lumOff val="35000"/>
                  </a:srgbClr>
                </a:solidFill>
                <a:effectLst/>
                <a:uLnTx/>
                <a:uFillTx/>
                <a:latin typeface="Microsoft YaHei UI"/>
                <a:ea typeface="微软雅黑"/>
                <a:cs typeface="+mn-cs"/>
              </a:rPr>
              <a:t>（49%）</a:t>
            </a:r>
            <a:endParaRPr kumimoji="0" lang="x-none" sz="1200" b="0" i="0" u="none" strike="noStrike" kern="1200" cap="none" spc="0" normalizeH="0" baseline="0" noProof="0" dirty="0">
              <a:ln>
                <a:noFill/>
              </a:ln>
              <a:solidFill>
                <a:srgbClr val="F2F2F2">
                  <a:lumMod val="75000"/>
                </a:srgbClr>
              </a:solidFill>
              <a:effectLst/>
              <a:uLnTx/>
              <a:uFillTx/>
              <a:latin typeface="Microsoft YaHei UI"/>
              <a:ea typeface="微软雅黑"/>
              <a:cs typeface="+mn-cs"/>
            </a:endParaRPr>
          </a:p>
        </p:txBody>
      </p:sp>
      <p:sp>
        <p:nvSpPr>
          <p:cNvPr id="40" name="TextBox 39">
            <a:extLst>
              <a:ext uri="{FF2B5EF4-FFF2-40B4-BE49-F238E27FC236}">
                <a16:creationId xmlns:a16="http://schemas.microsoft.com/office/drawing/2014/main" id="{E9406658-F1A9-864E-BB55-52B354986DA8}"/>
              </a:ext>
            </a:extLst>
          </p:cNvPr>
          <p:cNvSpPr txBox="1"/>
          <p:nvPr/>
        </p:nvSpPr>
        <p:spPr>
          <a:xfrm>
            <a:off x="3833082" y="4940027"/>
            <a:ext cx="603050" cy="27699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000000">
                    <a:lumMod val="65000"/>
                    <a:lumOff val="35000"/>
                  </a:srgbClr>
                </a:solidFill>
                <a:effectLst/>
                <a:uLnTx/>
                <a:uFillTx/>
                <a:latin typeface="Microsoft YaHei UI"/>
                <a:ea typeface="微软雅黑"/>
                <a:cs typeface="+mn-cs"/>
              </a:rPr>
              <a:t>（43%）</a:t>
            </a:r>
            <a:endParaRPr kumimoji="0" lang="x-none" sz="1200" b="0" i="0" u="none" strike="noStrike" kern="1200" cap="none" spc="0" normalizeH="0" baseline="0" noProof="0" dirty="0">
              <a:ln>
                <a:noFill/>
              </a:ln>
              <a:solidFill>
                <a:srgbClr val="F2F2F2">
                  <a:lumMod val="75000"/>
                </a:srgbClr>
              </a:solidFill>
              <a:effectLst/>
              <a:uLnTx/>
              <a:uFillTx/>
              <a:latin typeface="Microsoft YaHei UI"/>
              <a:ea typeface="微软雅黑"/>
              <a:cs typeface="+mn-cs"/>
            </a:endParaRPr>
          </a:p>
        </p:txBody>
      </p:sp>
      <p:sp>
        <p:nvSpPr>
          <p:cNvPr id="41" name="TextBox 40">
            <a:extLst>
              <a:ext uri="{FF2B5EF4-FFF2-40B4-BE49-F238E27FC236}">
                <a16:creationId xmlns:a16="http://schemas.microsoft.com/office/drawing/2014/main" id="{922BD05C-60E9-FB47-9D86-6B659D5C3777}"/>
              </a:ext>
            </a:extLst>
          </p:cNvPr>
          <p:cNvSpPr txBox="1"/>
          <p:nvPr/>
        </p:nvSpPr>
        <p:spPr>
          <a:xfrm>
            <a:off x="3877967" y="5784001"/>
            <a:ext cx="513282" cy="27699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000000">
                    <a:lumMod val="65000"/>
                    <a:lumOff val="35000"/>
                  </a:srgbClr>
                </a:solidFill>
                <a:effectLst/>
                <a:uLnTx/>
                <a:uFillTx/>
                <a:latin typeface="Microsoft YaHei UI"/>
                <a:ea typeface="微软雅黑"/>
                <a:cs typeface="+mn-cs"/>
              </a:rPr>
              <a:t>（8%）</a:t>
            </a:r>
            <a:endParaRPr kumimoji="0" lang="x-none" sz="1200" b="0" i="0" u="none" strike="noStrike" kern="1200" cap="none" spc="0" normalizeH="0" baseline="0" noProof="0" dirty="0">
              <a:ln>
                <a:noFill/>
              </a:ln>
              <a:solidFill>
                <a:srgbClr val="F2F2F2">
                  <a:lumMod val="75000"/>
                </a:srgbClr>
              </a:solidFill>
              <a:effectLst/>
              <a:uLnTx/>
              <a:uFillTx/>
              <a:latin typeface="Microsoft YaHei UI"/>
              <a:ea typeface="微软雅黑"/>
              <a:cs typeface="+mn-cs"/>
            </a:endParaRPr>
          </a:p>
        </p:txBody>
      </p:sp>
      <p:sp>
        <p:nvSpPr>
          <p:cNvPr id="42" name="对话气泡: 矩形 41">
            <a:extLst>
              <a:ext uri="{FF2B5EF4-FFF2-40B4-BE49-F238E27FC236}">
                <a16:creationId xmlns:a16="http://schemas.microsoft.com/office/drawing/2014/main" id="{11CF285E-22C7-4A84-9BF0-410610E1541F}"/>
              </a:ext>
            </a:extLst>
          </p:cNvPr>
          <p:cNvSpPr/>
          <p:nvPr/>
        </p:nvSpPr>
        <p:spPr>
          <a:xfrm flipH="1">
            <a:off x="377240" y="1738297"/>
            <a:ext cx="5091070" cy="4465922"/>
          </a:xfrm>
          <a:prstGeom prst="wedgeRectCallout">
            <a:avLst>
              <a:gd name="adj1" fmla="val -48316"/>
              <a:gd name="adj2" fmla="val 7081"/>
            </a:avLst>
          </a:prstGeom>
          <a:solidFill>
            <a:schemeClr val="accent2">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cxnSp>
        <p:nvCxnSpPr>
          <p:cNvPr id="21" name="直接箭头连接符 20">
            <a:extLst>
              <a:ext uri="{FF2B5EF4-FFF2-40B4-BE49-F238E27FC236}">
                <a16:creationId xmlns:a16="http://schemas.microsoft.com/office/drawing/2014/main" id="{F7EAC604-E912-48FD-AD01-2471CED6AE3E}"/>
              </a:ext>
            </a:extLst>
          </p:cNvPr>
          <p:cNvCxnSpPr>
            <a:cxnSpLocks/>
          </p:cNvCxnSpPr>
          <p:nvPr/>
        </p:nvCxnSpPr>
        <p:spPr>
          <a:xfrm>
            <a:off x="5450054" y="2681383"/>
            <a:ext cx="5789446" cy="0"/>
          </a:xfrm>
          <a:prstGeom prst="straightConnector1">
            <a:avLst/>
          </a:prstGeom>
          <a:ln w="19050">
            <a:solidFill>
              <a:schemeClr val="accent2">
                <a:lumMod val="50000"/>
              </a:schemeClr>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graphicFrame>
        <p:nvGraphicFramePr>
          <p:cNvPr id="25" name="图表 24">
            <a:extLst>
              <a:ext uri="{FF2B5EF4-FFF2-40B4-BE49-F238E27FC236}">
                <a16:creationId xmlns:a16="http://schemas.microsoft.com/office/drawing/2014/main" id="{D2FE0ED0-2122-47DE-B19E-076A7B5215F3}"/>
              </a:ext>
            </a:extLst>
          </p:cNvPr>
          <p:cNvGraphicFramePr/>
          <p:nvPr>
            <p:extLst/>
          </p:nvPr>
        </p:nvGraphicFramePr>
        <p:xfrm>
          <a:off x="495991" y="2221933"/>
          <a:ext cx="2148424" cy="1768375"/>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46" name="图表 45">
            <a:extLst>
              <a:ext uri="{FF2B5EF4-FFF2-40B4-BE49-F238E27FC236}">
                <a16:creationId xmlns:a16="http://schemas.microsoft.com/office/drawing/2014/main" id="{A94DCED2-91C5-4C42-BE5B-11BE35EAB4E6}"/>
              </a:ext>
            </a:extLst>
          </p:cNvPr>
          <p:cNvGraphicFramePr/>
          <p:nvPr>
            <p:extLst/>
          </p:nvPr>
        </p:nvGraphicFramePr>
        <p:xfrm>
          <a:off x="2488640" y="2210603"/>
          <a:ext cx="2942156" cy="1942969"/>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51" name="图表 50">
            <a:extLst>
              <a:ext uri="{FF2B5EF4-FFF2-40B4-BE49-F238E27FC236}">
                <a16:creationId xmlns:a16="http://schemas.microsoft.com/office/drawing/2014/main" id="{6D4C7B46-A2FF-428C-9521-20DC8F8A4F49}"/>
              </a:ext>
            </a:extLst>
          </p:cNvPr>
          <p:cNvGraphicFramePr/>
          <p:nvPr>
            <p:extLst/>
          </p:nvPr>
        </p:nvGraphicFramePr>
        <p:xfrm>
          <a:off x="494914" y="4415186"/>
          <a:ext cx="2148424" cy="1768375"/>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52" name="图表 51">
            <a:extLst>
              <a:ext uri="{FF2B5EF4-FFF2-40B4-BE49-F238E27FC236}">
                <a16:creationId xmlns:a16="http://schemas.microsoft.com/office/drawing/2014/main" id="{F0D03E66-A042-4F89-A407-B6EC5F124FD2}"/>
              </a:ext>
            </a:extLst>
          </p:cNvPr>
          <p:cNvGraphicFramePr/>
          <p:nvPr>
            <p:extLst/>
          </p:nvPr>
        </p:nvGraphicFramePr>
        <p:xfrm>
          <a:off x="2488640" y="4381900"/>
          <a:ext cx="2942156" cy="1942969"/>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22" name="表格 21">
            <a:extLst>
              <a:ext uri="{FF2B5EF4-FFF2-40B4-BE49-F238E27FC236}">
                <a16:creationId xmlns:a16="http://schemas.microsoft.com/office/drawing/2014/main" id="{A29B00F1-D2EB-4586-B1AE-4499293F6F89}"/>
              </a:ext>
            </a:extLst>
          </p:cNvPr>
          <p:cNvGraphicFramePr>
            <a:graphicFrameLocks noGrp="1"/>
          </p:cNvGraphicFramePr>
          <p:nvPr>
            <p:extLst/>
          </p:nvPr>
        </p:nvGraphicFramePr>
        <p:xfrm>
          <a:off x="1450483" y="1851195"/>
          <a:ext cx="3876031" cy="487680"/>
        </p:xfrm>
        <a:graphic>
          <a:graphicData uri="http://schemas.openxmlformats.org/drawingml/2006/table">
            <a:tbl>
              <a:tblPr firstRow="1" bandRow="1">
                <a:tableStyleId>{5C22544A-7EE6-4342-B048-85BDC9FD1C3A}</a:tableStyleId>
              </a:tblPr>
              <a:tblGrid>
                <a:gridCol w="1139814">
                  <a:extLst>
                    <a:ext uri="{9D8B030D-6E8A-4147-A177-3AD203B41FA5}">
                      <a16:colId xmlns:a16="http://schemas.microsoft.com/office/drawing/2014/main" val="1094402936"/>
                    </a:ext>
                  </a:extLst>
                </a:gridCol>
                <a:gridCol w="1027205">
                  <a:extLst>
                    <a:ext uri="{9D8B030D-6E8A-4147-A177-3AD203B41FA5}">
                      <a16:colId xmlns:a16="http://schemas.microsoft.com/office/drawing/2014/main" val="380060024"/>
                    </a:ext>
                  </a:extLst>
                </a:gridCol>
                <a:gridCol w="854506">
                  <a:extLst>
                    <a:ext uri="{9D8B030D-6E8A-4147-A177-3AD203B41FA5}">
                      <a16:colId xmlns:a16="http://schemas.microsoft.com/office/drawing/2014/main" val="3021722970"/>
                    </a:ext>
                  </a:extLst>
                </a:gridCol>
                <a:gridCol w="854506">
                  <a:extLst>
                    <a:ext uri="{9D8B030D-6E8A-4147-A177-3AD203B41FA5}">
                      <a16:colId xmlns:a16="http://schemas.microsoft.com/office/drawing/2014/main" val="1156881871"/>
                    </a:ext>
                  </a:extLst>
                </a:gridCol>
              </a:tblGrid>
              <a:tr h="0">
                <a:tc>
                  <a:txBody>
                    <a:bodyPr/>
                    <a:lstStyle/>
                    <a:p>
                      <a:r>
                        <a:rPr lang="zh-CN" altLang="en-US" sz="1000" dirty="0"/>
                        <a:t>商品</a:t>
                      </a:r>
                    </a:p>
                  </a:txBody>
                  <a:tcPr/>
                </a:tc>
                <a:tc>
                  <a:txBody>
                    <a:bodyPr/>
                    <a:lstStyle/>
                    <a:p>
                      <a:r>
                        <a:rPr lang="en-US" altLang="zh-CN" sz="1000" dirty="0"/>
                        <a:t>12</a:t>
                      </a:r>
                      <a:r>
                        <a:rPr lang="zh-CN" altLang="en-US" sz="1000" dirty="0"/>
                        <a:t>月市场排行</a:t>
                      </a:r>
                    </a:p>
                  </a:txBody>
                  <a:tcPr/>
                </a:tc>
                <a:tc>
                  <a:txBody>
                    <a:bodyPr/>
                    <a:lstStyle/>
                    <a:p>
                      <a:r>
                        <a:rPr lang="zh-CN" altLang="en-US" sz="1000" dirty="0"/>
                        <a:t>交易金额</a:t>
                      </a:r>
                    </a:p>
                  </a:txBody>
                  <a:tcPr/>
                </a:tc>
                <a:tc>
                  <a:txBody>
                    <a:bodyPr/>
                    <a:lstStyle/>
                    <a:p>
                      <a:r>
                        <a:rPr lang="zh-CN" altLang="en-US" sz="1000" dirty="0"/>
                        <a:t>客单价</a:t>
                      </a:r>
                    </a:p>
                  </a:txBody>
                  <a:tcPr/>
                </a:tc>
                <a:extLst>
                  <a:ext uri="{0D108BD9-81ED-4DB2-BD59-A6C34878D82A}">
                    <a16:rowId xmlns:a16="http://schemas.microsoft.com/office/drawing/2014/main" val="2828155855"/>
                  </a:ext>
                </a:extLst>
              </a:tr>
              <a:tr h="205602">
                <a:tc>
                  <a:txBody>
                    <a:bodyPr/>
                    <a:lstStyle/>
                    <a:p>
                      <a:r>
                        <a:rPr lang="zh-CN" altLang="en-US" sz="1000" dirty="0"/>
                        <a:t>心想胶囊咖啡机</a:t>
                      </a:r>
                    </a:p>
                  </a:txBody>
                  <a:tcPr/>
                </a:tc>
                <a:tc>
                  <a:txBody>
                    <a:bodyPr/>
                    <a:lstStyle/>
                    <a:p>
                      <a:r>
                        <a:rPr lang="en-US" altLang="zh-CN" sz="1000" dirty="0"/>
                        <a:t>25</a:t>
                      </a:r>
                      <a:endParaRPr lang="zh-CN" altLang="en-US" sz="1000" dirty="0"/>
                    </a:p>
                  </a:txBody>
                  <a:tcPr/>
                </a:tc>
                <a:tc>
                  <a:txBody>
                    <a:bodyPr/>
                    <a:lstStyle/>
                    <a:p>
                      <a:r>
                        <a:rPr lang="en-US" altLang="zh-CN" sz="1000" dirty="0"/>
                        <a:t>102w</a:t>
                      </a:r>
                      <a:endParaRPr lang="zh-CN" altLang="en-US" sz="1000" dirty="0"/>
                    </a:p>
                  </a:txBody>
                  <a:tcPr/>
                </a:tc>
                <a:tc>
                  <a:txBody>
                    <a:bodyPr/>
                    <a:lstStyle/>
                    <a:p>
                      <a:r>
                        <a:rPr lang="en-US" altLang="zh-CN" sz="1000" dirty="0"/>
                        <a:t>5,723</a:t>
                      </a:r>
                      <a:endParaRPr lang="zh-CN" altLang="en-US" sz="1000" dirty="0"/>
                    </a:p>
                  </a:txBody>
                  <a:tcPr/>
                </a:tc>
                <a:extLst>
                  <a:ext uri="{0D108BD9-81ED-4DB2-BD59-A6C34878D82A}">
                    <a16:rowId xmlns:a16="http://schemas.microsoft.com/office/drawing/2014/main" val="379984942"/>
                  </a:ext>
                </a:extLst>
              </a:tr>
            </a:tbl>
          </a:graphicData>
        </a:graphic>
      </p:graphicFrame>
      <p:cxnSp>
        <p:nvCxnSpPr>
          <p:cNvPr id="28" name="直接箭头连接符 27">
            <a:extLst>
              <a:ext uri="{FF2B5EF4-FFF2-40B4-BE49-F238E27FC236}">
                <a16:creationId xmlns:a16="http://schemas.microsoft.com/office/drawing/2014/main" id="{D773C994-BA9D-4042-BF57-B62B380EBCD4}"/>
              </a:ext>
            </a:extLst>
          </p:cNvPr>
          <p:cNvCxnSpPr>
            <a:cxnSpLocks/>
          </p:cNvCxnSpPr>
          <p:nvPr/>
        </p:nvCxnSpPr>
        <p:spPr>
          <a:xfrm flipV="1">
            <a:off x="2445471" y="2479313"/>
            <a:ext cx="639311" cy="234732"/>
          </a:xfrm>
          <a:prstGeom prst="straightConnector1">
            <a:avLst/>
          </a:prstGeom>
          <a:ln w="127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47" name="流程图: 数据 46">
            <a:extLst>
              <a:ext uri="{FF2B5EF4-FFF2-40B4-BE49-F238E27FC236}">
                <a16:creationId xmlns:a16="http://schemas.microsoft.com/office/drawing/2014/main" id="{4ADC1B4D-F606-4DBA-9DAD-1DCCC18AA17C}"/>
              </a:ext>
            </a:extLst>
          </p:cNvPr>
          <p:cNvSpPr/>
          <p:nvPr/>
        </p:nvSpPr>
        <p:spPr>
          <a:xfrm rot="20022157" flipH="1">
            <a:off x="4562865" y="3131945"/>
            <a:ext cx="50989" cy="265291"/>
          </a:xfrm>
          <a:prstGeom prst="flowChartInputOutpu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100" b="0" i="0" u="none" strike="noStrike" kern="1200" cap="none" spc="0" normalizeH="0" baseline="0" noProof="0">
              <a:ln>
                <a:noFill/>
              </a:ln>
              <a:solidFill>
                <a:srgbClr val="FFFFFF"/>
              </a:solidFill>
              <a:effectLst/>
              <a:uLnTx/>
              <a:uFillTx/>
              <a:latin typeface="Microsoft YaHei UI"/>
              <a:ea typeface="微软雅黑"/>
              <a:cs typeface="+mn-cs"/>
            </a:endParaRPr>
          </a:p>
        </p:txBody>
      </p:sp>
      <p:sp>
        <p:nvSpPr>
          <p:cNvPr id="48" name="文本框 47">
            <a:extLst>
              <a:ext uri="{FF2B5EF4-FFF2-40B4-BE49-F238E27FC236}">
                <a16:creationId xmlns:a16="http://schemas.microsoft.com/office/drawing/2014/main" id="{03EDFDB6-9CD3-4E97-A7C7-954FCEC7AA8A}"/>
              </a:ext>
            </a:extLst>
          </p:cNvPr>
          <p:cNvSpPr txBox="1"/>
          <p:nvPr/>
        </p:nvSpPr>
        <p:spPr>
          <a:xfrm>
            <a:off x="4271776" y="2609860"/>
            <a:ext cx="848798"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800" b="0" i="0" u="none" strike="noStrike" kern="1200" cap="none" spc="0" normalizeH="0" baseline="0" noProof="0" dirty="0">
                <a:ln>
                  <a:noFill/>
                </a:ln>
                <a:solidFill>
                  <a:srgbClr val="F2F2F2">
                    <a:lumMod val="25000"/>
                  </a:srgbClr>
                </a:solidFill>
                <a:effectLst/>
                <a:uLnTx/>
                <a:uFillTx/>
                <a:latin typeface="Microsoft YaHei UI"/>
                <a:ea typeface="微软雅黑"/>
                <a:cs typeface="+mn-cs"/>
              </a:rPr>
              <a:t>客单价：</a:t>
            </a:r>
            <a:r>
              <a:rPr kumimoji="0" lang="en-US" altLang="zh-CN" sz="800" b="0" i="0" u="none" strike="noStrike" kern="1200" cap="none" spc="0" normalizeH="0" baseline="0" noProof="0" dirty="0">
                <a:ln>
                  <a:noFill/>
                </a:ln>
                <a:solidFill>
                  <a:srgbClr val="F2F2F2">
                    <a:lumMod val="25000"/>
                  </a:srgbClr>
                </a:solidFill>
                <a:effectLst/>
                <a:uLnTx/>
                <a:uFillTx/>
                <a:latin typeface="Microsoft YaHei UI"/>
                <a:ea typeface="微软雅黑"/>
                <a:cs typeface="+mn-cs"/>
              </a:rPr>
              <a:t>13w</a:t>
            </a:r>
            <a:r>
              <a:rPr kumimoji="0" lang="zh-CN" altLang="en-US" sz="800" b="0" i="0" u="none" strike="noStrike" kern="1200" cap="none" spc="0" normalizeH="0" baseline="0" noProof="0" dirty="0">
                <a:ln>
                  <a:noFill/>
                </a:ln>
                <a:solidFill>
                  <a:srgbClr val="F2F2F2">
                    <a:lumMod val="25000"/>
                  </a:srgbClr>
                </a:solidFill>
                <a:effectLst/>
                <a:uLnTx/>
                <a:uFillTx/>
                <a:latin typeface="Microsoft YaHei UI"/>
                <a:ea typeface="微软雅黑"/>
                <a:cs typeface="+mn-cs"/>
              </a:rPr>
              <a:t>件单价：</a:t>
            </a:r>
            <a:r>
              <a:rPr kumimoji="0" lang="en-US" altLang="zh-CN" sz="800" b="0" i="0" u="none" strike="noStrike" kern="1200" cap="none" spc="0" normalizeH="0" baseline="0" noProof="0" dirty="0">
                <a:ln>
                  <a:noFill/>
                </a:ln>
                <a:solidFill>
                  <a:srgbClr val="F2F2F2">
                    <a:lumMod val="25000"/>
                  </a:srgbClr>
                </a:solidFill>
                <a:effectLst/>
                <a:uLnTx/>
                <a:uFillTx/>
                <a:latin typeface="Microsoft YaHei UI"/>
                <a:ea typeface="微软雅黑"/>
                <a:cs typeface="+mn-cs"/>
              </a:rPr>
              <a:t>302</a:t>
            </a:r>
            <a:endParaRPr kumimoji="0" lang="zh-CN" altLang="en-US" sz="800" b="0" i="0" u="none" strike="noStrike" kern="1200" cap="none" spc="0" normalizeH="0" baseline="0" noProof="0" dirty="0">
              <a:ln>
                <a:noFill/>
              </a:ln>
              <a:solidFill>
                <a:srgbClr val="F2F2F2">
                  <a:lumMod val="25000"/>
                </a:srgbClr>
              </a:solidFill>
              <a:effectLst/>
              <a:uLnTx/>
              <a:uFillTx/>
              <a:latin typeface="Microsoft YaHei UI"/>
              <a:ea typeface="微软雅黑"/>
              <a:cs typeface="+mn-cs"/>
            </a:endParaRPr>
          </a:p>
        </p:txBody>
      </p:sp>
      <p:graphicFrame>
        <p:nvGraphicFramePr>
          <p:cNvPr id="49" name="表格 48">
            <a:extLst>
              <a:ext uri="{FF2B5EF4-FFF2-40B4-BE49-F238E27FC236}">
                <a16:creationId xmlns:a16="http://schemas.microsoft.com/office/drawing/2014/main" id="{BD05C161-F8ED-4334-B42F-C81A8FAC0CB7}"/>
              </a:ext>
            </a:extLst>
          </p:cNvPr>
          <p:cNvGraphicFramePr>
            <a:graphicFrameLocks noGrp="1"/>
          </p:cNvGraphicFramePr>
          <p:nvPr>
            <p:extLst/>
          </p:nvPr>
        </p:nvGraphicFramePr>
        <p:xfrm>
          <a:off x="1450483" y="4000287"/>
          <a:ext cx="3876033" cy="487680"/>
        </p:xfrm>
        <a:graphic>
          <a:graphicData uri="http://schemas.openxmlformats.org/drawingml/2006/table">
            <a:tbl>
              <a:tblPr firstRow="1" bandRow="1">
                <a:tableStyleId>{5C22544A-7EE6-4342-B048-85BDC9FD1C3A}</a:tableStyleId>
              </a:tblPr>
              <a:tblGrid>
                <a:gridCol w="1292717">
                  <a:extLst>
                    <a:ext uri="{9D8B030D-6E8A-4147-A177-3AD203B41FA5}">
                      <a16:colId xmlns:a16="http://schemas.microsoft.com/office/drawing/2014/main" val="1094402936"/>
                    </a:ext>
                  </a:extLst>
                </a:gridCol>
                <a:gridCol w="980388">
                  <a:extLst>
                    <a:ext uri="{9D8B030D-6E8A-4147-A177-3AD203B41FA5}">
                      <a16:colId xmlns:a16="http://schemas.microsoft.com/office/drawing/2014/main" val="380060024"/>
                    </a:ext>
                  </a:extLst>
                </a:gridCol>
                <a:gridCol w="801464">
                  <a:extLst>
                    <a:ext uri="{9D8B030D-6E8A-4147-A177-3AD203B41FA5}">
                      <a16:colId xmlns:a16="http://schemas.microsoft.com/office/drawing/2014/main" val="3021722970"/>
                    </a:ext>
                  </a:extLst>
                </a:gridCol>
                <a:gridCol w="801464">
                  <a:extLst>
                    <a:ext uri="{9D8B030D-6E8A-4147-A177-3AD203B41FA5}">
                      <a16:colId xmlns:a16="http://schemas.microsoft.com/office/drawing/2014/main" val="1156881871"/>
                    </a:ext>
                  </a:extLst>
                </a:gridCol>
              </a:tblGrid>
              <a:tr h="0">
                <a:tc>
                  <a:txBody>
                    <a:bodyPr/>
                    <a:lstStyle/>
                    <a:p>
                      <a:r>
                        <a:rPr lang="zh-CN" altLang="en-US" sz="1000" dirty="0"/>
                        <a:t>商品</a:t>
                      </a:r>
                    </a:p>
                  </a:txBody>
                  <a:tcPr/>
                </a:tc>
                <a:tc>
                  <a:txBody>
                    <a:bodyPr/>
                    <a:lstStyle/>
                    <a:p>
                      <a:r>
                        <a:rPr lang="en-US" altLang="zh-CN" sz="1000" dirty="0"/>
                        <a:t>12</a:t>
                      </a:r>
                      <a:r>
                        <a:rPr lang="zh-CN" altLang="en-US" sz="1000" dirty="0"/>
                        <a:t>月市场排行</a:t>
                      </a:r>
                    </a:p>
                  </a:txBody>
                  <a:tcPr/>
                </a:tc>
                <a:tc>
                  <a:txBody>
                    <a:bodyPr/>
                    <a:lstStyle/>
                    <a:p>
                      <a:r>
                        <a:rPr lang="zh-CN" altLang="en-US" sz="1000" dirty="0"/>
                        <a:t>交易金额</a:t>
                      </a:r>
                    </a:p>
                  </a:txBody>
                  <a:tcPr/>
                </a:tc>
                <a:tc>
                  <a:txBody>
                    <a:bodyPr/>
                    <a:lstStyle/>
                    <a:p>
                      <a:r>
                        <a:rPr lang="zh-CN" altLang="en-US" sz="1000" dirty="0"/>
                        <a:t>客单价</a:t>
                      </a:r>
                    </a:p>
                  </a:txBody>
                  <a:tcPr/>
                </a:tc>
                <a:extLst>
                  <a:ext uri="{0D108BD9-81ED-4DB2-BD59-A6C34878D82A}">
                    <a16:rowId xmlns:a16="http://schemas.microsoft.com/office/drawing/2014/main" val="2828155855"/>
                  </a:ext>
                </a:extLst>
              </a:tr>
              <a:tr h="205602">
                <a:tc>
                  <a:txBody>
                    <a:bodyPr/>
                    <a:lstStyle/>
                    <a:p>
                      <a:r>
                        <a:rPr lang="en-US" altLang="zh-CN" sz="1000" dirty="0" err="1"/>
                        <a:t>Inissia</a:t>
                      </a:r>
                      <a:r>
                        <a:rPr lang="en-US" altLang="zh-CN" sz="1000" dirty="0"/>
                        <a:t> EN80*</a:t>
                      </a:r>
                      <a:endParaRPr lang="zh-CN" altLang="en-US" sz="1000" dirty="0"/>
                    </a:p>
                  </a:txBody>
                  <a:tcPr/>
                </a:tc>
                <a:tc>
                  <a:txBody>
                    <a:bodyPr/>
                    <a:lstStyle/>
                    <a:p>
                      <a:r>
                        <a:rPr lang="en-US" altLang="zh-CN" sz="1000" dirty="0"/>
                        <a:t>95</a:t>
                      </a:r>
                      <a:endParaRPr lang="zh-CN" altLang="en-US" sz="1000" dirty="0"/>
                    </a:p>
                  </a:txBody>
                  <a:tcPr/>
                </a:tc>
                <a:tc>
                  <a:txBody>
                    <a:bodyPr/>
                    <a:lstStyle/>
                    <a:p>
                      <a:r>
                        <a:rPr lang="en-US" altLang="zh-CN" sz="1000" dirty="0"/>
                        <a:t>30w</a:t>
                      </a:r>
                      <a:endParaRPr lang="zh-CN" altLang="en-US" sz="1000" dirty="0"/>
                    </a:p>
                  </a:txBody>
                  <a:tcPr/>
                </a:tc>
                <a:tc>
                  <a:txBody>
                    <a:bodyPr/>
                    <a:lstStyle/>
                    <a:p>
                      <a:r>
                        <a:rPr lang="en-US" altLang="zh-CN" sz="1000" dirty="0"/>
                        <a:t>1,823</a:t>
                      </a:r>
                      <a:endParaRPr lang="zh-CN" altLang="en-US" sz="1000" dirty="0"/>
                    </a:p>
                  </a:txBody>
                  <a:tcPr/>
                </a:tc>
                <a:extLst>
                  <a:ext uri="{0D108BD9-81ED-4DB2-BD59-A6C34878D82A}">
                    <a16:rowId xmlns:a16="http://schemas.microsoft.com/office/drawing/2014/main" val="379984942"/>
                  </a:ext>
                </a:extLst>
              </a:tr>
            </a:tbl>
          </a:graphicData>
        </a:graphic>
      </p:graphicFrame>
      <p:pic>
        <p:nvPicPr>
          <p:cNvPr id="23" name="图片 22">
            <a:extLst>
              <a:ext uri="{FF2B5EF4-FFF2-40B4-BE49-F238E27FC236}">
                <a16:creationId xmlns:a16="http://schemas.microsoft.com/office/drawing/2014/main" id="{32184752-ACFF-4DD5-A90E-83626C8C5C16}"/>
              </a:ext>
            </a:extLst>
          </p:cNvPr>
          <p:cNvPicPr>
            <a:picLocks noChangeAspect="1"/>
          </p:cNvPicPr>
          <p:nvPr/>
        </p:nvPicPr>
        <p:blipFill>
          <a:blip r:embed="rId8"/>
          <a:stretch>
            <a:fillRect/>
          </a:stretch>
        </p:blipFill>
        <p:spPr>
          <a:xfrm>
            <a:off x="784412" y="3883167"/>
            <a:ext cx="604800" cy="604800"/>
          </a:xfrm>
          <a:prstGeom prst="rect">
            <a:avLst/>
          </a:prstGeom>
        </p:spPr>
      </p:pic>
      <p:pic>
        <p:nvPicPr>
          <p:cNvPr id="24" name="图片 23">
            <a:extLst>
              <a:ext uri="{FF2B5EF4-FFF2-40B4-BE49-F238E27FC236}">
                <a16:creationId xmlns:a16="http://schemas.microsoft.com/office/drawing/2014/main" id="{95BA2981-3170-43A2-A4D6-DFBE121BC93B}"/>
              </a:ext>
            </a:extLst>
          </p:cNvPr>
          <p:cNvPicPr>
            <a:picLocks noChangeAspect="1"/>
          </p:cNvPicPr>
          <p:nvPr/>
        </p:nvPicPr>
        <p:blipFill rotWithShape="1">
          <a:blip r:embed="rId9"/>
          <a:srcRect t="14198" r="-3038"/>
          <a:stretch/>
        </p:blipFill>
        <p:spPr>
          <a:xfrm>
            <a:off x="794857" y="1735929"/>
            <a:ext cx="604526" cy="671203"/>
          </a:xfrm>
          <a:prstGeom prst="rect">
            <a:avLst/>
          </a:prstGeom>
        </p:spPr>
      </p:pic>
    </p:spTree>
    <p:extLst>
      <p:ext uri="{BB962C8B-B14F-4D97-AF65-F5344CB8AC3E}">
        <p14:creationId xmlns:p14="http://schemas.microsoft.com/office/powerpoint/2010/main" val="337341907"/>
      </p:ext>
    </p:extLst>
  </p:cSld>
  <p:clrMapOvr>
    <a:masterClrMapping/>
  </p:clrMapOvr>
  <p:extLst mod="1">
    <p:ext uri="{6950BFC3-D8DA-4A85-94F7-54DA5524770B}">
      <p188:commentRel xmlns:p188="http://schemas.microsoft.com/office/powerpoint/2018/8/main" xmlns="" r:id="rId12"/>
    </p:ext>
  </p:extLs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F8626D-65B5-444A-AFCA-B96416CB9FF1}"/>
              </a:ext>
            </a:extLst>
          </p:cNvPr>
          <p:cNvSpPr>
            <a:spLocks noGrp="1"/>
          </p:cNvSpPr>
          <p:nvPr>
            <p:ph type="title"/>
          </p:nvPr>
        </p:nvSpPr>
        <p:spPr/>
        <p:txBody>
          <a:bodyPr/>
          <a:lstStyle/>
          <a:p>
            <a:r>
              <a:rPr lang="x-none" dirty="0"/>
              <a:t>店铺货品结构</a:t>
            </a:r>
          </a:p>
        </p:txBody>
      </p:sp>
      <p:sp>
        <p:nvSpPr>
          <p:cNvPr id="5" name="Text Placeholder 4">
            <a:extLst>
              <a:ext uri="{FF2B5EF4-FFF2-40B4-BE49-F238E27FC236}">
                <a16:creationId xmlns:a16="http://schemas.microsoft.com/office/drawing/2014/main" id="{5196D8BA-7D05-4146-8261-B4423838BCD3}"/>
              </a:ext>
            </a:extLst>
          </p:cNvPr>
          <p:cNvSpPr>
            <a:spLocks noGrp="1"/>
          </p:cNvSpPr>
          <p:nvPr>
            <p:ph type="body" sz="quarter" idx="10"/>
          </p:nvPr>
        </p:nvSpPr>
        <p:spPr/>
        <p:txBody>
          <a:bodyPr/>
          <a:lstStyle/>
          <a:p>
            <a:pPr>
              <a:lnSpc>
                <a:spcPct val="100000"/>
              </a:lnSpc>
            </a:pPr>
            <a:r>
              <a:rPr lang="zh-CN" altLang="en-US" dirty="0">
                <a:latin typeface="Microsoft YaHei UI" panose="020B0503020204020204" pitchFamily="34" charset="-122"/>
              </a:rPr>
              <a:t>新客占比增加一定程度带动咖啡机类目</a:t>
            </a:r>
            <a:r>
              <a:rPr lang="en-US" altLang="zh-CN" dirty="0">
                <a:latin typeface="Microsoft YaHei UI" panose="020B0503020204020204" pitchFamily="34" charset="-122"/>
              </a:rPr>
              <a:t>GMV</a:t>
            </a:r>
            <a:r>
              <a:rPr lang="zh-CN" altLang="en-US" dirty="0">
                <a:latin typeface="Microsoft YaHei UI" panose="020B0503020204020204" pitchFamily="34" charset="-122"/>
              </a:rPr>
              <a:t>占比增加；</a:t>
            </a:r>
            <a:endParaRPr lang="en-US" altLang="zh-CN" dirty="0">
              <a:latin typeface="Microsoft YaHei UI" panose="020B0503020204020204" pitchFamily="34" charset="-122"/>
            </a:endParaRPr>
          </a:p>
          <a:p>
            <a:pPr>
              <a:lnSpc>
                <a:spcPct val="100000"/>
              </a:lnSpc>
            </a:pPr>
            <a:r>
              <a:rPr lang="zh-CN" altLang="en-US" dirty="0">
                <a:latin typeface="Microsoft YaHei UI" panose="020B0503020204020204" pitchFamily="34" charset="-122"/>
              </a:rPr>
              <a:t>店铺客单价的下滑主要来源于胶囊咖啡类目客单同比减少；</a:t>
            </a:r>
            <a:endParaRPr lang="x-none" dirty="0">
              <a:latin typeface="Microsoft YaHei UI" panose="020B0503020204020204" pitchFamily="34" charset="-122"/>
            </a:endParaRPr>
          </a:p>
        </p:txBody>
      </p:sp>
      <p:sp>
        <p:nvSpPr>
          <p:cNvPr id="6" name="Text Placeholder 5">
            <a:extLst>
              <a:ext uri="{FF2B5EF4-FFF2-40B4-BE49-F238E27FC236}">
                <a16:creationId xmlns:a16="http://schemas.microsoft.com/office/drawing/2014/main" id="{A671925B-DB16-EA41-9FCF-3A805C7EED67}"/>
              </a:ext>
            </a:extLst>
          </p:cNvPr>
          <p:cNvSpPr>
            <a:spLocks noGrp="1"/>
          </p:cNvSpPr>
          <p:nvPr>
            <p:ph type="body" sz="quarter" idx="11"/>
          </p:nvPr>
        </p:nvSpPr>
        <p:spPr/>
        <p:txBody>
          <a:bodyPr/>
          <a:lstStyle/>
          <a:p>
            <a:r>
              <a:t>数据来源：生意参谋</a:t>
            </a:r>
          </a:p>
          <a:p>
            <a:r>
              <a:t>时间维度：2023.12</a:t>
            </a:r>
          </a:p>
        </p:txBody>
      </p:sp>
      <p:graphicFrame>
        <p:nvGraphicFramePr>
          <p:cNvPr id="7" name="图表 20">
            <a:extLst>
              <a:ext uri="{FF2B5EF4-FFF2-40B4-BE49-F238E27FC236}">
                <a16:creationId xmlns:a16="http://schemas.microsoft.com/office/drawing/2014/main" id="{61E5E3ED-FCFA-2042-9A74-03F7DBA9E53E}"/>
              </a:ext>
            </a:extLst>
          </p:cNvPr>
          <p:cNvGraphicFramePr/>
          <p:nvPr>
            <p:extLst>
              <p:ext uri="{D42A27DB-BD31-4B8C-83A1-F6EECF244321}">
                <p14:modId xmlns:p14="http://schemas.microsoft.com/office/powerpoint/2010/main" val="1668442751"/>
              </p:ext>
            </p:extLst>
          </p:nvPr>
        </p:nvGraphicFramePr>
        <p:xfrm>
          <a:off x="450813" y="1678400"/>
          <a:ext cx="3600000" cy="45216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0" name="图表 20">
            <a:extLst>
              <a:ext uri="{FF2B5EF4-FFF2-40B4-BE49-F238E27FC236}">
                <a16:creationId xmlns:a16="http://schemas.microsoft.com/office/drawing/2014/main" id="{D1A52439-09D9-8946-8396-6251BC939465}"/>
              </a:ext>
            </a:extLst>
          </p:cNvPr>
          <p:cNvGraphicFramePr/>
          <p:nvPr>
            <p:extLst>
              <p:ext uri="{D42A27DB-BD31-4B8C-83A1-F6EECF244321}">
                <p14:modId xmlns:p14="http://schemas.microsoft.com/office/powerpoint/2010/main" val="1450526434"/>
              </p:ext>
            </p:extLst>
          </p:nvPr>
        </p:nvGraphicFramePr>
        <p:xfrm>
          <a:off x="4286698" y="1678400"/>
          <a:ext cx="2700000" cy="45216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0" name="图表 33">
            <a:extLst>
              <a:ext uri="{FF2B5EF4-FFF2-40B4-BE49-F238E27FC236}">
                <a16:creationId xmlns:a16="http://schemas.microsoft.com/office/drawing/2014/main" id="{E891E0DD-CD9D-415E-9584-09C552745B4D}"/>
              </a:ext>
            </a:extLst>
          </p:cNvPr>
          <p:cNvGraphicFramePr/>
          <p:nvPr>
            <p:extLst>
              <p:ext uri="{D42A27DB-BD31-4B8C-83A1-F6EECF244321}">
                <p14:modId xmlns:p14="http://schemas.microsoft.com/office/powerpoint/2010/main" val="3278675516"/>
              </p:ext>
            </p:extLst>
          </p:nvPr>
        </p:nvGraphicFramePr>
        <p:xfrm>
          <a:off x="7323589" y="1797055"/>
          <a:ext cx="4233474" cy="4604545"/>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22" name="表格 21">
            <a:extLst>
              <a:ext uri="{FF2B5EF4-FFF2-40B4-BE49-F238E27FC236}">
                <a16:creationId xmlns:a16="http://schemas.microsoft.com/office/drawing/2014/main" id="{130DA22D-E733-48AE-AF1D-86701287F1FD}"/>
              </a:ext>
            </a:extLst>
          </p:cNvPr>
          <p:cNvGraphicFramePr>
            <a:graphicFrameLocks noGrp="1"/>
          </p:cNvGraphicFramePr>
          <p:nvPr>
            <p:extLst>
              <p:ext uri="{D42A27DB-BD31-4B8C-83A1-F6EECF244321}">
                <p14:modId xmlns:p14="http://schemas.microsoft.com/office/powerpoint/2010/main" val="1424729283"/>
              </p:ext>
            </p:extLst>
          </p:nvPr>
        </p:nvGraphicFramePr>
        <p:xfrm>
          <a:off x="1822449" y="2369253"/>
          <a:ext cx="2028582" cy="576000"/>
        </p:xfrm>
        <a:graphic>
          <a:graphicData uri="http://schemas.openxmlformats.org/drawingml/2006/table">
            <a:tbl>
              <a:tblPr>
                <a:tableStyleId>{5C22544A-7EE6-4342-B048-85BDC9FD1C3A}</a:tableStyleId>
              </a:tblPr>
              <a:tblGrid>
                <a:gridCol w="676194">
                  <a:extLst>
                    <a:ext uri="{9D8B030D-6E8A-4147-A177-3AD203B41FA5}">
                      <a16:colId xmlns:a16="http://schemas.microsoft.com/office/drawing/2014/main" val="1923594815"/>
                    </a:ext>
                  </a:extLst>
                </a:gridCol>
                <a:gridCol w="676194">
                  <a:extLst>
                    <a:ext uri="{9D8B030D-6E8A-4147-A177-3AD203B41FA5}">
                      <a16:colId xmlns:a16="http://schemas.microsoft.com/office/drawing/2014/main" val="2394381454"/>
                    </a:ext>
                  </a:extLst>
                </a:gridCol>
                <a:gridCol w="676194">
                  <a:extLst>
                    <a:ext uri="{9D8B030D-6E8A-4147-A177-3AD203B41FA5}">
                      <a16:colId xmlns:a16="http://schemas.microsoft.com/office/drawing/2014/main" val="3254367099"/>
                    </a:ext>
                  </a:extLst>
                </a:gridCol>
              </a:tblGrid>
              <a:tr h="192000">
                <a:tc>
                  <a:txBody>
                    <a:bodyPr/>
                    <a:lstStyle/>
                    <a:p>
                      <a:pPr algn="ctr" fontAlgn="ctr"/>
                      <a:r>
                        <a:rPr lang="zh-CN" altLang="en-US" sz="1050" b="1" i="0" u="none" strike="noStrike" dirty="0">
                          <a:solidFill>
                            <a:schemeClr val="tx1">
                              <a:lumMod val="75000"/>
                              <a:lumOff val="25000"/>
                            </a:schemeClr>
                          </a:solidFill>
                          <a:effectLst/>
                          <a:latin typeface="微软雅黑" panose="020B0503020204020204" pitchFamily="34" charset="-122"/>
                          <a:ea typeface="微软雅黑" panose="020B0503020204020204" pitchFamily="34" charset="-122"/>
                        </a:rPr>
                        <a:t>类目</a:t>
                      </a:r>
                    </a:p>
                  </a:txBody>
                  <a:tcPr marL="7620" marR="7620" marT="7620" marB="0" anchor="ctr">
                    <a:lnB w="9525" cap="flat" cmpd="sng" algn="ctr">
                      <a:noFill/>
                      <a:prstDash val="solid"/>
                      <a:round/>
                      <a:headEnd type="none" w="med" len="med"/>
                      <a:tailEnd type="none" w="med" len="med"/>
                    </a:lnB>
                    <a:solidFill>
                      <a:srgbClr val="F6F4F0"/>
                    </a:solidFill>
                  </a:tcPr>
                </a:tc>
                <a:tc>
                  <a:txBody>
                    <a:bodyPr/>
                    <a:lstStyle/>
                    <a:p>
                      <a:pPr algn="ctr" fontAlgn="ctr"/>
                      <a:r>
                        <a:rPr lang="zh-CN" altLang="en-US" sz="1050" b="1" i="0" u="none" strike="noStrike" dirty="0">
                          <a:solidFill>
                            <a:schemeClr val="tx1">
                              <a:lumMod val="75000"/>
                              <a:lumOff val="25000"/>
                            </a:schemeClr>
                          </a:solidFill>
                          <a:effectLst/>
                          <a:latin typeface="微软雅黑" panose="020B0503020204020204" pitchFamily="34" charset="-122"/>
                          <a:ea typeface="微软雅黑" panose="020B0503020204020204" pitchFamily="34" charset="-122"/>
                        </a:rPr>
                        <a:t>占比</a:t>
                      </a:r>
                      <a:endParaRPr lang="en-US" altLang="zh-CN" sz="1050" b="1" i="0" u="none" strike="noStrike" dirty="0">
                        <a:solidFill>
                          <a:schemeClr val="tx1">
                            <a:lumMod val="75000"/>
                            <a:lumOff val="25000"/>
                          </a:schemeClr>
                        </a:solidFill>
                        <a:effectLst/>
                        <a:latin typeface="微软雅黑" panose="020B0503020204020204" pitchFamily="34" charset="-122"/>
                        <a:ea typeface="微软雅黑" panose="020B0503020204020204" pitchFamily="34" charset="-122"/>
                      </a:endParaRPr>
                    </a:p>
                  </a:txBody>
                  <a:tcPr marL="7620" marR="7620" marT="7620" marB="0" anchor="ctr">
                    <a:lnB w="9525" cap="flat" cmpd="sng" algn="ctr">
                      <a:noFill/>
                      <a:prstDash val="solid"/>
                      <a:round/>
                      <a:headEnd type="none" w="med" len="med"/>
                      <a:tailEnd type="none" w="med" len="med"/>
                    </a:lnB>
                    <a:solidFill>
                      <a:srgbClr val="F6F4F0"/>
                    </a:solidFill>
                  </a:tcPr>
                </a:tc>
                <a:tc>
                  <a:txBody>
                    <a:bodyPr/>
                    <a:lstStyle/>
                    <a:p>
                      <a:pPr algn="ctr" fontAlgn="ctr"/>
                      <a:r>
                        <a:rPr lang="zh-CN" altLang="en-US" sz="1050" b="1" i="0" u="none" strike="noStrike" dirty="0">
                          <a:solidFill>
                            <a:schemeClr val="tx1">
                              <a:lumMod val="75000"/>
                              <a:lumOff val="25000"/>
                            </a:schemeClr>
                          </a:solidFill>
                          <a:effectLst/>
                          <a:latin typeface="微软雅黑" panose="020B0503020204020204" pitchFamily="34" charset="-122"/>
                          <a:ea typeface="微软雅黑" panose="020B0503020204020204" pitchFamily="34" charset="-122"/>
                        </a:rPr>
                        <a:t>占比变化</a:t>
                      </a:r>
                      <a:endParaRPr lang="en-US" altLang="zh-CN" sz="1050" b="1" i="0" u="none" strike="noStrike" dirty="0">
                        <a:solidFill>
                          <a:schemeClr val="tx1">
                            <a:lumMod val="75000"/>
                            <a:lumOff val="25000"/>
                          </a:schemeClr>
                        </a:solidFill>
                        <a:effectLst/>
                        <a:latin typeface="微软雅黑" panose="020B0503020204020204" pitchFamily="34" charset="-122"/>
                        <a:ea typeface="微软雅黑" panose="020B0503020204020204" pitchFamily="34" charset="-122"/>
                      </a:endParaRPr>
                    </a:p>
                  </a:txBody>
                  <a:tcPr marL="7620" marR="7620" marT="7620" marB="0" anchor="ctr">
                    <a:lnB w="9525" cap="flat" cmpd="sng" algn="ctr">
                      <a:noFill/>
                      <a:prstDash val="solid"/>
                      <a:round/>
                      <a:headEnd type="none" w="med" len="med"/>
                      <a:tailEnd type="none" w="med" len="med"/>
                    </a:lnB>
                    <a:solidFill>
                      <a:srgbClr val="F6F4F0"/>
                    </a:solidFill>
                  </a:tcPr>
                </a:tc>
                <a:extLst>
                  <a:ext uri="{0D108BD9-81ED-4DB2-BD59-A6C34878D82A}">
                    <a16:rowId xmlns:a16="http://schemas.microsoft.com/office/drawing/2014/main" val="902033981"/>
                  </a:ext>
                </a:extLst>
              </a:tr>
              <a:tr h="192000">
                <a:tc>
                  <a:txBody>
                    <a:bodyPr/>
                    <a:lstStyle/>
                    <a:p>
                      <a:pPr algn="ctr" fontAlgn="ctr"/>
                      <a:r>
                        <a:rPr lang="zh-CN" altLang="en-US" sz="1050" b="0" i="0" u="none" strike="noStrike" dirty="0">
                          <a:solidFill>
                            <a:schemeClr val="tx1"/>
                          </a:solidFill>
                          <a:effectLst/>
                          <a:latin typeface="微软雅黑" panose="020B0503020204020204" pitchFamily="34" charset="-122"/>
                          <a:ea typeface="微软雅黑" panose="020B0503020204020204" pitchFamily="34" charset="-122"/>
                        </a:rPr>
                        <a:t>咖啡机</a:t>
                      </a:r>
                      <a:endParaRPr lang="en-US" altLang="zh-CN" sz="1050" b="0" i="0" u="none" strike="noStrike" dirty="0">
                        <a:solidFill>
                          <a:schemeClr val="tx1"/>
                        </a:solidFill>
                        <a:effectLst/>
                        <a:latin typeface="微软雅黑" panose="020B0503020204020204" pitchFamily="34" charset="-122"/>
                        <a:ea typeface="微软雅黑" panose="020B0503020204020204" pitchFamily="34" charset="-122"/>
                      </a:endParaRPr>
                    </a:p>
                  </a:txBody>
                  <a:tcPr marL="0" marR="0" marT="0" marB="0" anchor="ctr">
                    <a:lnL w="9525" cap="flat" cmpd="sng" algn="ctr">
                      <a:solidFill>
                        <a:schemeClr val="accent2">
                          <a:lumMod val="20000"/>
                          <a:lumOff val="80000"/>
                        </a:schemeClr>
                      </a:solidFill>
                      <a:prstDash val="solid"/>
                      <a:round/>
                      <a:headEnd type="none" w="med" len="med"/>
                      <a:tailEnd type="none" w="med" len="med"/>
                    </a:lnL>
                    <a:lnR w="9525" cap="flat" cmpd="sng" algn="ctr">
                      <a:solidFill>
                        <a:schemeClr val="accent2">
                          <a:lumMod val="20000"/>
                          <a:lumOff val="8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lumMod val="20000"/>
                          <a:lumOff val="80000"/>
                        </a:schemeClr>
                      </a:solidFill>
                      <a:prstDash val="solid"/>
                      <a:round/>
                      <a:headEnd type="none" w="med" len="med"/>
                      <a:tailEnd type="none" w="med" len="med"/>
                    </a:lnB>
                    <a:solidFill>
                      <a:schemeClr val="bg1"/>
                    </a:solidFill>
                  </a:tcPr>
                </a:tc>
                <a:tc>
                  <a:txBody>
                    <a:bodyPr/>
                    <a:lstStyle/>
                    <a:p>
                      <a:pPr algn="ctr" fontAlgn="ctr"/>
                      <a:r>
                        <a:rPr lang="en-US" altLang="zh-CN" sz="1050" b="0" i="0" u="none" strike="noStrike" dirty="0">
                          <a:solidFill>
                            <a:schemeClr val="tx1"/>
                          </a:solidFill>
                          <a:effectLst/>
                          <a:latin typeface="微软雅黑" panose="020B0503020204020204" pitchFamily="34" charset="-122"/>
                          <a:ea typeface="微软雅黑" panose="020B0503020204020204" pitchFamily="34" charset="-122"/>
                        </a:rPr>
                        <a:t>39%</a:t>
                      </a:r>
                    </a:p>
                  </a:txBody>
                  <a:tcPr marL="0" marR="0" marT="0" marB="0" anchor="ctr">
                    <a:lnL w="9525" cap="flat" cmpd="sng" algn="ctr">
                      <a:solidFill>
                        <a:schemeClr val="accent2">
                          <a:lumMod val="20000"/>
                          <a:lumOff val="80000"/>
                        </a:schemeClr>
                      </a:solidFill>
                      <a:prstDash val="solid"/>
                      <a:round/>
                      <a:headEnd type="none" w="med" len="med"/>
                      <a:tailEnd type="none" w="med" len="med"/>
                    </a:lnL>
                    <a:lnR w="9525" cap="flat" cmpd="sng" algn="ctr">
                      <a:solidFill>
                        <a:schemeClr val="accent2">
                          <a:lumMod val="20000"/>
                          <a:lumOff val="8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lumMod val="20000"/>
                          <a:lumOff val="80000"/>
                        </a:schemeClr>
                      </a:solidFill>
                      <a:prstDash val="solid"/>
                      <a:round/>
                      <a:headEnd type="none" w="med" len="med"/>
                      <a:tailEnd type="none" w="med" len="med"/>
                    </a:lnB>
                    <a:solidFill>
                      <a:schemeClr val="bg1"/>
                    </a:solidFill>
                  </a:tcPr>
                </a:tc>
                <a:tc>
                  <a:txBody>
                    <a:bodyPr/>
                    <a:lstStyle/>
                    <a:p>
                      <a:pPr algn="ctr" fontAlgn="ctr"/>
                      <a:r>
                        <a:rPr lang="en-US" altLang="zh-CN" sz="1050" b="0" i="0" u="none" strike="noStrike" dirty="0">
                          <a:solidFill>
                            <a:schemeClr val="accent6"/>
                          </a:solidFill>
                          <a:effectLst/>
                          <a:latin typeface="微软雅黑" panose="020B0503020204020204" pitchFamily="34" charset="-122"/>
                          <a:ea typeface="微软雅黑" panose="020B0503020204020204" pitchFamily="34" charset="-122"/>
                        </a:rPr>
                        <a:t>+4%</a:t>
                      </a:r>
                    </a:p>
                  </a:txBody>
                  <a:tcPr marL="0" marR="0" marT="0" marB="0" anchor="ctr">
                    <a:lnL w="9525" cap="flat" cmpd="sng" algn="ctr">
                      <a:solidFill>
                        <a:schemeClr val="accent2">
                          <a:lumMod val="20000"/>
                          <a:lumOff val="80000"/>
                        </a:schemeClr>
                      </a:solidFill>
                      <a:prstDash val="solid"/>
                      <a:round/>
                      <a:headEnd type="none" w="med" len="med"/>
                      <a:tailEnd type="none" w="med" len="med"/>
                    </a:lnL>
                    <a:lnR w="9525" cap="flat" cmpd="sng" algn="ctr">
                      <a:solidFill>
                        <a:schemeClr val="accent2">
                          <a:lumMod val="20000"/>
                          <a:lumOff val="8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lumMod val="20000"/>
                          <a:lumOff val="8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470412625"/>
                  </a:ext>
                </a:extLst>
              </a:tr>
              <a:tr h="192000">
                <a:tc>
                  <a:txBody>
                    <a:bodyPr/>
                    <a:lstStyle/>
                    <a:p>
                      <a:pPr algn="ctr" fontAlgn="ctr"/>
                      <a:r>
                        <a:rPr lang="zh-CN" altLang="en-US" sz="1050" b="0" i="0" u="none" strike="noStrike" dirty="0">
                          <a:solidFill>
                            <a:schemeClr val="tx1"/>
                          </a:solidFill>
                          <a:effectLst/>
                          <a:latin typeface="微软雅黑" panose="020B0503020204020204" pitchFamily="34" charset="-122"/>
                          <a:ea typeface="微软雅黑" panose="020B0503020204020204" pitchFamily="34" charset="-122"/>
                        </a:rPr>
                        <a:t>胶囊咖啡</a:t>
                      </a:r>
                      <a:endParaRPr lang="en-US" altLang="zh-CN" sz="1050" b="0" i="0" u="none" strike="noStrike" dirty="0">
                        <a:solidFill>
                          <a:schemeClr val="tx1"/>
                        </a:solidFill>
                        <a:effectLst/>
                        <a:latin typeface="微软雅黑" panose="020B0503020204020204" pitchFamily="34" charset="-122"/>
                        <a:ea typeface="微软雅黑" panose="020B0503020204020204" pitchFamily="34" charset="-122"/>
                      </a:endParaRPr>
                    </a:p>
                  </a:txBody>
                  <a:tcPr marL="0" marR="0" marT="0" marB="0" anchor="ctr">
                    <a:lnL w="9525" cap="flat" cmpd="sng" algn="ctr">
                      <a:solidFill>
                        <a:schemeClr val="accent2">
                          <a:lumMod val="20000"/>
                          <a:lumOff val="80000"/>
                        </a:schemeClr>
                      </a:solidFill>
                      <a:prstDash val="solid"/>
                      <a:round/>
                      <a:headEnd type="none" w="med" len="med"/>
                      <a:tailEnd type="none" w="med" len="med"/>
                    </a:lnL>
                    <a:lnR w="9525" cap="flat" cmpd="sng" algn="ctr">
                      <a:solidFill>
                        <a:schemeClr val="accent2">
                          <a:lumMod val="20000"/>
                          <a:lumOff val="80000"/>
                        </a:schemeClr>
                      </a:solidFill>
                      <a:prstDash val="solid"/>
                      <a:round/>
                      <a:headEnd type="none" w="med" len="med"/>
                      <a:tailEnd type="none" w="med" len="med"/>
                    </a:lnR>
                    <a:lnT w="9525" cap="flat" cmpd="sng" algn="ctr">
                      <a:solidFill>
                        <a:schemeClr val="accent2">
                          <a:lumMod val="20000"/>
                          <a:lumOff val="80000"/>
                        </a:schemeClr>
                      </a:solidFill>
                      <a:prstDash val="solid"/>
                      <a:round/>
                      <a:headEnd type="none" w="med" len="med"/>
                      <a:tailEnd type="none" w="med" len="med"/>
                    </a:lnT>
                    <a:lnB w="9525" cap="flat" cmpd="sng" algn="ctr">
                      <a:solidFill>
                        <a:schemeClr val="accent2">
                          <a:lumMod val="20000"/>
                          <a:lumOff val="80000"/>
                        </a:schemeClr>
                      </a:solidFill>
                      <a:prstDash val="solid"/>
                      <a:round/>
                      <a:headEnd type="none" w="med" len="med"/>
                      <a:tailEnd type="none" w="med" len="med"/>
                    </a:lnB>
                    <a:solidFill>
                      <a:schemeClr val="bg1"/>
                    </a:solidFill>
                  </a:tcPr>
                </a:tc>
                <a:tc>
                  <a:txBody>
                    <a:bodyPr/>
                    <a:lstStyle/>
                    <a:p>
                      <a:pPr algn="ctr" fontAlgn="ctr"/>
                      <a:r>
                        <a:rPr lang="en-US" altLang="zh-CN" sz="1050" b="0" i="0" u="none" strike="noStrike" dirty="0">
                          <a:solidFill>
                            <a:schemeClr val="tx1"/>
                          </a:solidFill>
                          <a:effectLst/>
                          <a:latin typeface="微软雅黑" panose="020B0503020204020204" pitchFamily="34" charset="-122"/>
                          <a:ea typeface="微软雅黑" panose="020B0503020204020204" pitchFamily="34" charset="-122"/>
                        </a:rPr>
                        <a:t>56%</a:t>
                      </a:r>
                    </a:p>
                  </a:txBody>
                  <a:tcPr marL="0" marR="0" marT="0" marB="0" anchor="ctr">
                    <a:lnL w="9525" cap="flat" cmpd="sng" algn="ctr">
                      <a:solidFill>
                        <a:schemeClr val="accent2">
                          <a:lumMod val="20000"/>
                          <a:lumOff val="80000"/>
                        </a:schemeClr>
                      </a:solidFill>
                      <a:prstDash val="solid"/>
                      <a:round/>
                      <a:headEnd type="none" w="med" len="med"/>
                      <a:tailEnd type="none" w="med" len="med"/>
                    </a:lnL>
                    <a:lnR w="9525" cap="flat" cmpd="sng" algn="ctr">
                      <a:solidFill>
                        <a:schemeClr val="accent2">
                          <a:lumMod val="20000"/>
                          <a:lumOff val="80000"/>
                        </a:schemeClr>
                      </a:solidFill>
                      <a:prstDash val="solid"/>
                      <a:round/>
                      <a:headEnd type="none" w="med" len="med"/>
                      <a:tailEnd type="none" w="med" len="med"/>
                    </a:lnR>
                    <a:lnT w="9525" cap="flat" cmpd="sng" algn="ctr">
                      <a:solidFill>
                        <a:schemeClr val="accent2">
                          <a:lumMod val="20000"/>
                          <a:lumOff val="80000"/>
                        </a:schemeClr>
                      </a:solidFill>
                      <a:prstDash val="solid"/>
                      <a:round/>
                      <a:headEnd type="none" w="med" len="med"/>
                      <a:tailEnd type="none" w="med" len="med"/>
                    </a:lnT>
                    <a:lnB w="9525" cap="flat" cmpd="sng" algn="ctr">
                      <a:solidFill>
                        <a:schemeClr val="accent2">
                          <a:lumMod val="20000"/>
                          <a:lumOff val="80000"/>
                        </a:schemeClr>
                      </a:solidFill>
                      <a:prstDash val="solid"/>
                      <a:round/>
                      <a:headEnd type="none" w="med" len="med"/>
                      <a:tailEnd type="none" w="med" len="med"/>
                    </a:lnB>
                    <a:solidFill>
                      <a:schemeClr val="bg1"/>
                    </a:solidFill>
                  </a:tcPr>
                </a:tc>
                <a:tc>
                  <a:txBody>
                    <a:bodyPr/>
                    <a:lstStyle/>
                    <a:p>
                      <a:pPr algn="ctr" fontAlgn="ctr"/>
                      <a:r>
                        <a:rPr lang="en-US" altLang="zh-CN" sz="1050" b="0" i="0" u="none" strike="noStrike" dirty="0">
                          <a:solidFill>
                            <a:srgbClr val="C00000"/>
                          </a:solidFill>
                          <a:effectLst/>
                          <a:latin typeface="微软雅黑" panose="020B0503020204020204" pitchFamily="34" charset="-122"/>
                          <a:ea typeface="微软雅黑" panose="020B0503020204020204" pitchFamily="34" charset="-122"/>
                        </a:rPr>
                        <a:t>-4%</a:t>
                      </a:r>
                    </a:p>
                  </a:txBody>
                  <a:tcPr marL="0" marR="0" marT="0" marB="0" anchor="ctr">
                    <a:lnL w="9525" cap="flat" cmpd="sng" algn="ctr">
                      <a:solidFill>
                        <a:schemeClr val="accent2">
                          <a:lumMod val="20000"/>
                          <a:lumOff val="80000"/>
                        </a:schemeClr>
                      </a:solidFill>
                      <a:prstDash val="solid"/>
                      <a:round/>
                      <a:headEnd type="none" w="med" len="med"/>
                      <a:tailEnd type="none" w="med" len="med"/>
                    </a:lnL>
                    <a:lnR w="9525" cap="flat" cmpd="sng" algn="ctr">
                      <a:solidFill>
                        <a:schemeClr val="accent2">
                          <a:lumMod val="20000"/>
                          <a:lumOff val="80000"/>
                        </a:schemeClr>
                      </a:solidFill>
                      <a:prstDash val="solid"/>
                      <a:round/>
                      <a:headEnd type="none" w="med" len="med"/>
                      <a:tailEnd type="none" w="med" len="med"/>
                    </a:lnR>
                    <a:lnT w="9525" cap="flat" cmpd="sng" algn="ctr">
                      <a:solidFill>
                        <a:schemeClr val="accent2">
                          <a:lumMod val="20000"/>
                          <a:lumOff val="80000"/>
                        </a:schemeClr>
                      </a:solidFill>
                      <a:prstDash val="solid"/>
                      <a:round/>
                      <a:headEnd type="none" w="med" len="med"/>
                      <a:tailEnd type="none" w="med" len="med"/>
                    </a:lnT>
                    <a:lnB w="9525" cap="flat" cmpd="sng" algn="ctr">
                      <a:solidFill>
                        <a:schemeClr val="accent2">
                          <a:lumMod val="20000"/>
                          <a:lumOff val="8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708915113"/>
                  </a:ext>
                </a:extLst>
              </a:tr>
            </a:tbl>
          </a:graphicData>
        </a:graphic>
      </p:graphicFrame>
      <p:graphicFrame>
        <p:nvGraphicFramePr>
          <p:cNvPr id="23" name="表格 22">
            <a:extLst>
              <a:ext uri="{FF2B5EF4-FFF2-40B4-BE49-F238E27FC236}">
                <a16:creationId xmlns:a16="http://schemas.microsoft.com/office/drawing/2014/main" id="{9153DEB5-FD27-4EA1-A820-ED8DEAE977E4}"/>
              </a:ext>
            </a:extLst>
          </p:cNvPr>
          <p:cNvGraphicFramePr>
            <a:graphicFrameLocks noGrp="1"/>
          </p:cNvGraphicFramePr>
          <p:nvPr>
            <p:extLst>
              <p:ext uri="{D42A27DB-BD31-4B8C-83A1-F6EECF244321}">
                <p14:modId xmlns:p14="http://schemas.microsoft.com/office/powerpoint/2010/main" val="2347807697"/>
              </p:ext>
            </p:extLst>
          </p:nvPr>
        </p:nvGraphicFramePr>
        <p:xfrm>
          <a:off x="4676066" y="2389598"/>
          <a:ext cx="2023668" cy="576000"/>
        </p:xfrm>
        <a:graphic>
          <a:graphicData uri="http://schemas.openxmlformats.org/drawingml/2006/table">
            <a:tbl>
              <a:tblPr>
                <a:tableStyleId>{5C22544A-7EE6-4342-B048-85BDC9FD1C3A}</a:tableStyleId>
              </a:tblPr>
              <a:tblGrid>
                <a:gridCol w="674556">
                  <a:extLst>
                    <a:ext uri="{9D8B030D-6E8A-4147-A177-3AD203B41FA5}">
                      <a16:colId xmlns:a16="http://schemas.microsoft.com/office/drawing/2014/main" val="1923594815"/>
                    </a:ext>
                  </a:extLst>
                </a:gridCol>
                <a:gridCol w="674556">
                  <a:extLst>
                    <a:ext uri="{9D8B030D-6E8A-4147-A177-3AD203B41FA5}">
                      <a16:colId xmlns:a16="http://schemas.microsoft.com/office/drawing/2014/main" val="2394381454"/>
                    </a:ext>
                  </a:extLst>
                </a:gridCol>
                <a:gridCol w="674556">
                  <a:extLst>
                    <a:ext uri="{9D8B030D-6E8A-4147-A177-3AD203B41FA5}">
                      <a16:colId xmlns:a16="http://schemas.microsoft.com/office/drawing/2014/main" val="3254367099"/>
                    </a:ext>
                  </a:extLst>
                </a:gridCol>
              </a:tblGrid>
              <a:tr h="192000">
                <a:tc>
                  <a:txBody>
                    <a:bodyPr/>
                    <a:lstStyle/>
                    <a:p>
                      <a:pPr algn="ctr" fontAlgn="ctr"/>
                      <a:r>
                        <a:rPr lang="zh-CN" altLang="en-US" sz="1050" b="1" i="0" u="none" strike="noStrike" dirty="0">
                          <a:solidFill>
                            <a:schemeClr val="tx1">
                              <a:lumMod val="75000"/>
                              <a:lumOff val="25000"/>
                            </a:schemeClr>
                          </a:solidFill>
                          <a:effectLst/>
                          <a:latin typeface="微软雅黑" panose="020B0503020204020204" pitchFamily="34" charset="-122"/>
                          <a:ea typeface="微软雅黑" panose="020B0503020204020204" pitchFamily="34" charset="-122"/>
                        </a:rPr>
                        <a:t>类目</a:t>
                      </a:r>
                    </a:p>
                  </a:txBody>
                  <a:tcPr marL="7620" marR="7620" marT="7620" marB="0" anchor="ctr">
                    <a:lnB w="9525" cap="flat" cmpd="sng" algn="ctr">
                      <a:noFill/>
                      <a:prstDash val="solid"/>
                      <a:round/>
                      <a:headEnd type="none" w="med" len="med"/>
                      <a:tailEnd type="none" w="med" len="med"/>
                    </a:lnB>
                    <a:solidFill>
                      <a:srgbClr val="F6F4F0"/>
                    </a:solidFill>
                  </a:tcPr>
                </a:tc>
                <a:tc>
                  <a:txBody>
                    <a:bodyPr/>
                    <a:lstStyle/>
                    <a:p>
                      <a:pPr algn="ctr" fontAlgn="ctr"/>
                      <a:r>
                        <a:rPr lang="zh-CN" altLang="en-US" sz="1050" b="1" i="0" u="none" strike="noStrike" dirty="0">
                          <a:solidFill>
                            <a:schemeClr val="tx1">
                              <a:lumMod val="75000"/>
                              <a:lumOff val="25000"/>
                            </a:schemeClr>
                          </a:solidFill>
                          <a:effectLst/>
                          <a:latin typeface="微软雅黑" panose="020B0503020204020204" pitchFamily="34" charset="-122"/>
                          <a:ea typeface="微软雅黑" panose="020B0503020204020204" pitchFamily="34" charset="-122"/>
                        </a:rPr>
                        <a:t>占比</a:t>
                      </a:r>
                      <a:endParaRPr lang="en-US" altLang="zh-CN" sz="1050" b="1" i="0" u="none" strike="noStrike" dirty="0">
                        <a:solidFill>
                          <a:schemeClr val="tx1">
                            <a:lumMod val="75000"/>
                            <a:lumOff val="25000"/>
                          </a:schemeClr>
                        </a:solidFill>
                        <a:effectLst/>
                        <a:latin typeface="微软雅黑" panose="020B0503020204020204" pitchFamily="34" charset="-122"/>
                        <a:ea typeface="微软雅黑" panose="020B0503020204020204" pitchFamily="34" charset="-122"/>
                      </a:endParaRPr>
                    </a:p>
                  </a:txBody>
                  <a:tcPr marL="7620" marR="7620" marT="7620" marB="0" anchor="ctr">
                    <a:lnB w="9525" cap="flat" cmpd="sng" algn="ctr">
                      <a:noFill/>
                      <a:prstDash val="solid"/>
                      <a:round/>
                      <a:headEnd type="none" w="med" len="med"/>
                      <a:tailEnd type="none" w="med" len="med"/>
                    </a:lnB>
                    <a:solidFill>
                      <a:srgbClr val="F6F4F0"/>
                    </a:solidFill>
                  </a:tcPr>
                </a:tc>
                <a:tc>
                  <a:txBody>
                    <a:bodyPr/>
                    <a:lstStyle/>
                    <a:p>
                      <a:pPr algn="ctr" fontAlgn="ctr"/>
                      <a:r>
                        <a:rPr lang="zh-CN" altLang="en-US" sz="1050" b="1" i="0" u="none" strike="noStrike" dirty="0">
                          <a:solidFill>
                            <a:schemeClr val="tx1">
                              <a:lumMod val="75000"/>
                              <a:lumOff val="25000"/>
                            </a:schemeClr>
                          </a:solidFill>
                          <a:effectLst/>
                          <a:latin typeface="微软雅黑" panose="020B0503020204020204" pitchFamily="34" charset="-122"/>
                          <a:ea typeface="微软雅黑" panose="020B0503020204020204" pitchFamily="34" charset="-122"/>
                        </a:rPr>
                        <a:t>占比变化</a:t>
                      </a:r>
                      <a:endParaRPr lang="en-US" altLang="zh-CN" sz="1050" b="1" i="0" u="none" strike="noStrike" dirty="0">
                        <a:solidFill>
                          <a:schemeClr val="tx1">
                            <a:lumMod val="75000"/>
                            <a:lumOff val="25000"/>
                          </a:schemeClr>
                        </a:solidFill>
                        <a:effectLst/>
                        <a:latin typeface="微软雅黑" panose="020B0503020204020204" pitchFamily="34" charset="-122"/>
                        <a:ea typeface="微软雅黑" panose="020B0503020204020204" pitchFamily="34" charset="-122"/>
                      </a:endParaRPr>
                    </a:p>
                  </a:txBody>
                  <a:tcPr marL="7620" marR="7620" marT="7620" marB="0" anchor="ctr">
                    <a:lnB w="9525" cap="flat" cmpd="sng" algn="ctr">
                      <a:noFill/>
                      <a:prstDash val="solid"/>
                      <a:round/>
                      <a:headEnd type="none" w="med" len="med"/>
                      <a:tailEnd type="none" w="med" len="med"/>
                    </a:lnB>
                    <a:solidFill>
                      <a:srgbClr val="F6F4F0"/>
                    </a:solidFill>
                  </a:tcPr>
                </a:tc>
                <a:extLst>
                  <a:ext uri="{0D108BD9-81ED-4DB2-BD59-A6C34878D82A}">
                    <a16:rowId xmlns:a16="http://schemas.microsoft.com/office/drawing/2014/main" val="902033981"/>
                  </a:ext>
                </a:extLst>
              </a:tr>
              <a:tr h="192000">
                <a:tc>
                  <a:txBody>
                    <a:bodyPr/>
                    <a:lstStyle/>
                    <a:p>
                      <a:pPr algn="ctr" fontAlgn="ctr"/>
                      <a:r>
                        <a:rPr lang="zh-CN" altLang="en-US" sz="1050" b="0" i="0" u="none" strike="noStrike" dirty="0">
                          <a:solidFill>
                            <a:schemeClr val="tx1"/>
                          </a:solidFill>
                          <a:effectLst/>
                          <a:latin typeface="微软雅黑" panose="020B0503020204020204" pitchFamily="34" charset="-122"/>
                          <a:ea typeface="微软雅黑" panose="020B0503020204020204" pitchFamily="34" charset="-122"/>
                        </a:rPr>
                        <a:t>咖啡机</a:t>
                      </a:r>
                      <a:endParaRPr lang="en-US" altLang="zh-CN" sz="1050" b="0" i="0" u="none" strike="noStrike" dirty="0">
                        <a:solidFill>
                          <a:schemeClr val="tx1"/>
                        </a:solidFill>
                        <a:effectLst/>
                        <a:latin typeface="微软雅黑" panose="020B0503020204020204" pitchFamily="34" charset="-122"/>
                        <a:ea typeface="微软雅黑" panose="020B0503020204020204" pitchFamily="34" charset="-122"/>
                      </a:endParaRPr>
                    </a:p>
                  </a:txBody>
                  <a:tcPr marL="0" marR="0" marT="0" marB="0" anchor="ctr">
                    <a:lnL w="9525" cap="flat" cmpd="sng" algn="ctr">
                      <a:solidFill>
                        <a:schemeClr val="accent2">
                          <a:lumMod val="20000"/>
                          <a:lumOff val="80000"/>
                        </a:schemeClr>
                      </a:solidFill>
                      <a:prstDash val="solid"/>
                      <a:round/>
                      <a:headEnd type="none" w="med" len="med"/>
                      <a:tailEnd type="none" w="med" len="med"/>
                    </a:lnL>
                    <a:lnR w="9525" cap="flat" cmpd="sng" algn="ctr">
                      <a:solidFill>
                        <a:schemeClr val="accent2">
                          <a:lumMod val="20000"/>
                          <a:lumOff val="8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lumMod val="20000"/>
                          <a:lumOff val="80000"/>
                        </a:schemeClr>
                      </a:solidFill>
                      <a:prstDash val="solid"/>
                      <a:round/>
                      <a:headEnd type="none" w="med" len="med"/>
                      <a:tailEnd type="none" w="med" len="med"/>
                    </a:lnB>
                    <a:solidFill>
                      <a:schemeClr val="bg1"/>
                    </a:solidFill>
                  </a:tcPr>
                </a:tc>
                <a:tc>
                  <a:txBody>
                    <a:bodyPr/>
                    <a:lstStyle/>
                    <a:p>
                      <a:pPr algn="ctr" fontAlgn="ctr"/>
                      <a:r>
                        <a:rPr lang="en-US" altLang="zh-CN" sz="1050" b="0" i="0" u="none" strike="noStrike" dirty="0">
                          <a:solidFill>
                            <a:schemeClr val="tx1"/>
                          </a:solidFill>
                          <a:effectLst/>
                          <a:latin typeface="微软雅黑" panose="020B0503020204020204" pitchFamily="34" charset="-122"/>
                          <a:ea typeface="微软雅黑" panose="020B0503020204020204" pitchFamily="34" charset="-122"/>
                        </a:rPr>
                        <a:t>14%</a:t>
                      </a:r>
                    </a:p>
                  </a:txBody>
                  <a:tcPr marL="0" marR="0" marT="0" marB="0" anchor="ctr">
                    <a:lnL w="9525" cap="flat" cmpd="sng" algn="ctr">
                      <a:solidFill>
                        <a:schemeClr val="accent2">
                          <a:lumMod val="20000"/>
                          <a:lumOff val="80000"/>
                        </a:schemeClr>
                      </a:solidFill>
                      <a:prstDash val="solid"/>
                      <a:round/>
                      <a:headEnd type="none" w="med" len="med"/>
                      <a:tailEnd type="none" w="med" len="med"/>
                    </a:lnL>
                    <a:lnR w="9525" cap="flat" cmpd="sng" algn="ctr">
                      <a:solidFill>
                        <a:schemeClr val="accent2">
                          <a:lumMod val="20000"/>
                          <a:lumOff val="8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lumMod val="20000"/>
                          <a:lumOff val="80000"/>
                        </a:schemeClr>
                      </a:solidFill>
                      <a:prstDash val="solid"/>
                      <a:round/>
                      <a:headEnd type="none" w="med" len="med"/>
                      <a:tailEnd type="none" w="med" len="med"/>
                    </a:lnB>
                    <a:solidFill>
                      <a:schemeClr val="bg1"/>
                    </a:solidFill>
                  </a:tcPr>
                </a:tc>
                <a:tc>
                  <a:txBody>
                    <a:bodyPr/>
                    <a:lstStyle/>
                    <a:p>
                      <a:pPr algn="ctr" fontAlgn="ctr"/>
                      <a:r>
                        <a:rPr lang="en-US" altLang="zh-CN" sz="1050" b="0" i="0" u="none" strike="noStrike" dirty="0">
                          <a:solidFill>
                            <a:srgbClr val="C00000"/>
                          </a:solidFill>
                          <a:effectLst/>
                          <a:latin typeface="微软雅黑" panose="020B0503020204020204" pitchFamily="34" charset="-122"/>
                          <a:ea typeface="微软雅黑" panose="020B0503020204020204" pitchFamily="34" charset="-122"/>
                        </a:rPr>
                        <a:t>-4%</a:t>
                      </a:r>
                    </a:p>
                  </a:txBody>
                  <a:tcPr marL="0" marR="0" marT="0" marB="0" anchor="ctr">
                    <a:lnL w="9525" cap="flat" cmpd="sng" algn="ctr">
                      <a:solidFill>
                        <a:schemeClr val="accent2">
                          <a:lumMod val="20000"/>
                          <a:lumOff val="80000"/>
                        </a:schemeClr>
                      </a:solidFill>
                      <a:prstDash val="solid"/>
                      <a:round/>
                      <a:headEnd type="none" w="med" len="med"/>
                      <a:tailEnd type="none" w="med" len="med"/>
                    </a:lnL>
                    <a:lnR w="9525" cap="flat" cmpd="sng" algn="ctr">
                      <a:solidFill>
                        <a:schemeClr val="accent2">
                          <a:lumMod val="20000"/>
                          <a:lumOff val="8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lumMod val="20000"/>
                          <a:lumOff val="8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470412625"/>
                  </a:ext>
                </a:extLst>
              </a:tr>
              <a:tr h="192000">
                <a:tc>
                  <a:txBody>
                    <a:bodyPr/>
                    <a:lstStyle/>
                    <a:p>
                      <a:pPr algn="ctr" fontAlgn="ctr"/>
                      <a:r>
                        <a:rPr lang="zh-CN" altLang="en-US" sz="1050" b="0" i="0" u="none" strike="noStrike" dirty="0">
                          <a:solidFill>
                            <a:schemeClr val="tx1"/>
                          </a:solidFill>
                          <a:effectLst/>
                          <a:latin typeface="微软雅黑" panose="020B0503020204020204" pitchFamily="34" charset="-122"/>
                          <a:ea typeface="微软雅黑" panose="020B0503020204020204" pitchFamily="34" charset="-122"/>
                        </a:rPr>
                        <a:t>胶囊咖啡</a:t>
                      </a:r>
                      <a:endParaRPr lang="en-US" altLang="zh-CN" sz="1050" b="0" i="0" u="none" strike="noStrike" dirty="0">
                        <a:solidFill>
                          <a:schemeClr val="tx1"/>
                        </a:solidFill>
                        <a:effectLst/>
                        <a:latin typeface="微软雅黑" panose="020B0503020204020204" pitchFamily="34" charset="-122"/>
                        <a:ea typeface="微软雅黑" panose="020B0503020204020204" pitchFamily="34" charset="-122"/>
                      </a:endParaRPr>
                    </a:p>
                  </a:txBody>
                  <a:tcPr marL="0" marR="0" marT="0" marB="0" anchor="ctr">
                    <a:lnL w="9525" cap="flat" cmpd="sng" algn="ctr">
                      <a:solidFill>
                        <a:schemeClr val="accent2">
                          <a:lumMod val="20000"/>
                          <a:lumOff val="80000"/>
                        </a:schemeClr>
                      </a:solidFill>
                      <a:prstDash val="solid"/>
                      <a:round/>
                      <a:headEnd type="none" w="med" len="med"/>
                      <a:tailEnd type="none" w="med" len="med"/>
                    </a:lnL>
                    <a:lnR w="9525" cap="flat" cmpd="sng" algn="ctr">
                      <a:solidFill>
                        <a:schemeClr val="accent2">
                          <a:lumMod val="20000"/>
                          <a:lumOff val="80000"/>
                        </a:schemeClr>
                      </a:solidFill>
                      <a:prstDash val="solid"/>
                      <a:round/>
                      <a:headEnd type="none" w="med" len="med"/>
                      <a:tailEnd type="none" w="med" len="med"/>
                    </a:lnR>
                    <a:lnT w="9525" cap="flat" cmpd="sng" algn="ctr">
                      <a:solidFill>
                        <a:schemeClr val="accent2">
                          <a:lumMod val="20000"/>
                          <a:lumOff val="80000"/>
                        </a:schemeClr>
                      </a:solidFill>
                      <a:prstDash val="solid"/>
                      <a:round/>
                      <a:headEnd type="none" w="med" len="med"/>
                      <a:tailEnd type="none" w="med" len="med"/>
                    </a:lnT>
                    <a:lnB w="9525" cap="flat" cmpd="sng" algn="ctr">
                      <a:solidFill>
                        <a:schemeClr val="accent2">
                          <a:lumMod val="20000"/>
                          <a:lumOff val="80000"/>
                        </a:schemeClr>
                      </a:solidFill>
                      <a:prstDash val="solid"/>
                      <a:round/>
                      <a:headEnd type="none" w="med" len="med"/>
                      <a:tailEnd type="none" w="med" len="med"/>
                    </a:lnB>
                    <a:solidFill>
                      <a:schemeClr val="bg1"/>
                    </a:solidFill>
                  </a:tcPr>
                </a:tc>
                <a:tc>
                  <a:txBody>
                    <a:bodyPr/>
                    <a:lstStyle/>
                    <a:p>
                      <a:pPr algn="ctr" fontAlgn="ctr"/>
                      <a:r>
                        <a:rPr lang="en-US" altLang="zh-CN" sz="1050" b="0" i="0" u="none" strike="noStrike" dirty="0">
                          <a:solidFill>
                            <a:schemeClr val="tx1"/>
                          </a:solidFill>
                          <a:effectLst/>
                          <a:latin typeface="微软雅黑" panose="020B0503020204020204" pitchFamily="34" charset="-122"/>
                          <a:ea typeface="微软雅黑" panose="020B0503020204020204" pitchFamily="34" charset="-122"/>
                        </a:rPr>
                        <a:t>85%</a:t>
                      </a:r>
                    </a:p>
                  </a:txBody>
                  <a:tcPr marL="0" marR="0" marT="0" marB="0" anchor="ctr">
                    <a:lnL w="9525" cap="flat" cmpd="sng" algn="ctr">
                      <a:solidFill>
                        <a:schemeClr val="accent2">
                          <a:lumMod val="20000"/>
                          <a:lumOff val="80000"/>
                        </a:schemeClr>
                      </a:solidFill>
                      <a:prstDash val="solid"/>
                      <a:round/>
                      <a:headEnd type="none" w="med" len="med"/>
                      <a:tailEnd type="none" w="med" len="med"/>
                    </a:lnL>
                    <a:lnR w="9525" cap="flat" cmpd="sng" algn="ctr">
                      <a:solidFill>
                        <a:schemeClr val="accent2">
                          <a:lumMod val="20000"/>
                          <a:lumOff val="80000"/>
                        </a:schemeClr>
                      </a:solidFill>
                      <a:prstDash val="solid"/>
                      <a:round/>
                      <a:headEnd type="none" w="med" len="med"/>
                      <a:tailEnd type="none" w="med" len="med"/>
                    </a:lnR>
                    <a:lnT w="9525" cap="flat" cmpd="sng" algn="ctr">
                      <a:solidFill>
                        <a:schemeClr val="accent2">
                          <a:lumMod val="20000"/>
                          <a:lumOff val="80000"/>
                        </a:schemeClr>
                      </a:solidFill>
                      <a:prstDash val="solid"/>
                      <a:round/>
                      <a:headEnd type="none" w="med" len="med"/>
                      <a:tailEnd type="none" w="med" len="med"/>
                    </a:lnT>
                    <a:lnB w="9525" cap="flat" cmpd="sng" algn="ctr">
                      <a:solidFill>
                        <a:schemeClr val="accent2">
                          <a:lumMod val="20000"/>
                          <a:lumOff val="80000"/>
                        </a:schemeClr>
                      </a:solidFill>
                      <a:prstDash val="solid"/>
                      <a:round/>
                      <a:headEnd type="none" w="med" len="med"/>
                      <a:tailEnd type="none" w="med" len="med"/>
                    </a:lnB>
                    <a:solidFill>
                      <a:schemeClr val="bg1"/>
                    </a:solidFill>
                  </a:tcPr>
                </a:tc>
                <a:tc>
                  <a:txBody>
                    <a:bodyPr/>
                    <a:lstStyle/>
                    <a:p>
                      <a:pPr algn="ctr" fontAlgn="ctr"/>
                      <a:r>
                        <a:rPr lang="en-US" altLang="zh-CN" sz="1050" b="0" i="0" u="none" strike="noStrike" dirty="0">
                          <a:solidFill>
                            <a:schemeClr val="accent6"/>
                          </a:solidFill>
                          <a:effectLst/>
                          <a:latin typeface="微软雅黑" panose="020B0503020204020204" pitchFamily="34" charset="-122"/>
                          <a:ea typeface="微软雅黑" panose="020B0503020204020204" pitchFamily="34" charset="-122"/>
                        </a:rPr>
                        <a:t>+2%</a:t>
                      </a:r>
                    </a:p>
                  </a:txBody>
                  <a:tcPr marL="0" marR="0" marT="0" marB="0" anchor="ctr">
                    <a:lnL w="9525" cap="flat" cmpd="sng" algn="ctr">
                      <a:solidFill>
                        <a:schemeClr val="accent2">
                          <a:lumMod val="20000"/>
                          <a:lumOff val="80000"/>
                        </a:schemeClr>
                      </a:solidFill>
                      <a:prstDash val="solid"/>
                      <a:round/>
                      <a:headEnd type="none" w="med" len="med"/>
                      <a:tailEnd type="none" w="med" len="med"/>
                    </a:lnL>
                    <a:lnR w="9525" cap="flat" cmpd="sng" algn="ctr">
                      <a:solidFill>
                        <a:schemeClr val="accent2">
                          <a:lumMod val="20000"/>
                          <a:lumOff val="80000"/>
                        </a:schemeClr>
                      </a:solidFill>
                      <a:prstDash val="solid"/>
                      <a:round/>
                      <a:headEnd type="none" w="med" len="med"/>
                      <a:tailEnd type="none" w="med" len="med"/>
                    </a:lnR>
                    <a:lnT w="9525" cap="flat" cmpd="sng" algn="ctr">
                      <a:solidFill>
                        <a:schemeClr val="accent2">
                          <a:lumMod val="20000"/>
                          <a:lumOff val="80000"/>
                        </a:schemeClr>
                      </a:solidFill>
                      <a:prstDash val="solid"/>
                      <a:round/>
                      <a:headEnd type="none" w="med" len="med"/>
                      <a:tailEnd type="none" w="med" len="med"/>
                    </a:lnT>
                    <a:lnB w="9525" cap="flat" cmpd="sng" algn="ctr">
                      <a:solidFill>
                        <a:schemeClr val="accent2">
                          <a:lumMod val="20000"/>
                          <a:lumOff val="8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708915113"/>
                  </a:ext>
                </a:extLst>
              </a:tr>
            </a:tbl>
          </a:graphicData>
        </a:graphic>
      </p:graphicFrame>
    </p:spTree>
    <p:extLst>
      <p:ext uri="{BB962C8B-B14F-4D97-AF65-F5344CB8AC3E}">
        <p14:creationId xmlns:p14="http://schemas.microsoft.com/office/powerpoint/2010/main" val="8050710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对话气泡: 矩形 16">
            <a:extLst>
              <a:ext uri="{FF2B5EF4-FFF2-40B4-BE49-F238E27FC236}">
                <a16:creationId xmlns:a16="http://schemas.microsoft.com/office/drawing/2014/main" id="{B112D244-2431-4C1B-8EB0-1E99A636D0E0}"/>
              </a:ext>
            </a:extLst>
          </p:cNvPr>
          <p:cNvSpPr/>
          <p:nvPr/>
        </p:nvSpPr>
        <p:spPr>
          <a:xfrm>
            <a:off x="383752" y="1833563"/>
            <a:ext cx="2243125" cy="1534502"/>
          </a:xfrm>
          <a:prstGeom prst="wedgeRectCallout">
            <a:avLst>
              <a:gd name="adj1" fmla="val 62857"/>
              <a:gd name="adj2" fmla="val 29067"/>
            </a:avLst>
          </a:prstGeom>
          <a:solidFill>
            <a:srgbClr val="FDF7EE"/>
          </a:solidFill>
          <a:ln w="9525">
            <a:solidFill>
              <a:schemeClr val="tx2">
                <a:lumMod val="40000"/>
                <a:lumOff val="6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 name="Title 1">
            <a:extLst>
              <a:ext uri="{FF2B5EF4-FFF2-40B4-BE49-F238E27FC236}">
                <a16:creationId xmlns:a16="http://schemas.microsoft.com/office/drawing/2014/main" id="{8CCC1E87-7EA7-894A-B898-D3E29CAECE70}"/>
              </a:ext>
            </a:extLst>
          </p:cNvPr>
          <p:cNvSpPr>
            <a:spLocks noGrp="1"/>
          </p:cNvSpPr>
          <p:nvPr>
            <p:ph type="title"/>
          </p:nvPr>
        </p:nvSpPr>
        <p:spPr/>
        <p:txBody>
          <a:bodyPr/>
          <a:lstStyle/>
          <a:p>
            <a:r>
              <a:rPr lang="x-none" dirty="0"/>
              <a:t>店铺广告流量布局及转化率变化</a:t>
            </a:r>
          </a:p>
        </p:txBody>
      </p:sp>
      <p:sp>
        <p:nvSpPr>
          <p:cNvPr id="5" name="Text Placeholder 4">
            <a:extLst>
              <a:ext uri="{FF2B5EF4-FFF2-40B4-BE49-F238E27FC236}">
                <a16:creationId xmlns:a16="http://schemas.microsoft.com/office/drawing/2014/main" id="{D20A560A-FDB3-8B41-B5F3-740497A19E90}"/>
              </a:ext>
            </a:extLst>
          </p:cNvPr>
          <p:cNvSpPr>
            <a:spLocks noGrp="1"/>
          </p:cNvSpPr>
          <p:nvPr>
            <p:ph type="body" sz="quarter" idx="10"/>
          </p:nvPr>
        </p:nvSpPr>
        <p:spPr/>
        <p:txBody>
          <a:bodyPr/>
          <a:lstStyle/>
          <a:p>
            <a:pPr>
              <a:lnSpc>
                <a:spcPct val="100000"/>
              </a:lnSpc>
            </a:pPr>
            <a:r>
              <a:rPr lang="zh-CN" altLang="en-US" dirty="0">
                <a:latin typeface="Microsoft YaHei UI" panose="020B0503020204020204" pitchFamily="34" charset="-122"/>
              </a:rPr>
              <a:t>广告流量整体</a:t>
            </a:r>
            <a:r>
              <a:rPr lang="en-US" altLang="zh-CN" dirty="0">
                <a:latin typeface="Microsoft YaHei UI" panose="020B0503020204020204" pitchFamily="34" charset="-122"/>
              </a:rPr>
              <a:t>UV</a:t>
            </a:r>
            <a:r>
              <a:rPr lang="zh-CN" altLang="en-US" dirty="0">
                <a:latin typeface="Microsoft YaHei UI" panose="020B0503020204020204" pitchFamily="34" charset="-122"/>
              </a:rPr>
              <a:t>呈现同比下滑趋势；</a:t>
            </a:r>
            <a:endParaRPr lang="en-US" altLang="zh-CN" dirty="0">
              <a:latin typeface="Microsoft YaHei UI" panose="020B0503020204020204" pitchFamily="34" charset="-122"/>
            </a:endParaRPr>
          </a:p>
          <a:p>
            <a:pPr>
              <a:lnSpc>
                <a:spcPct val="100000"/>
              </a:lnSpc>
            </a:pPr>
            <a:r>
              <a:rPr lang="zh-CN" altLang="en-US" dirty="0">
                <a:latin typeface="Microsoft YaHei UI" panose="020B0503020204020204" pitchFamily="34" charset="-122"/>
              </a:rPr>
              <a:t>效果广告各细分渠道在</a:t>
            </a:r>
            <a:r>
              <a:rPr lang="en-US" altLang="zh-CN" dirty="0">
                <a:latin typeface="Microsoft YaHei UI" panose="020B0503020204020204" pitchFamily="34" charset="-122"/>
              </a:rPr>
              <a:t>UV</a:t>
            </a:r>
            <a:r>
              <a:rPr lang="zh-CN" altLang="en-US" dirty="0">
                <a:latin typeface="Microsoft YaHei UI" panose="020B0503020204020204" pitchFamily="34" charset="-122"/>
              </a:rPr>
              <a:t>体量下滑的同时转化率减少，其中引力魔方渠道转化率下滑幅度最大</a:t>
            </a:r>
            <a:endParaRPr lang="x-none" dirty="0">
              <a:latin typeface="Microsoft YaHei UI" panose="020B0503020204020204" pitchFamily="34" charset="-122"/>
            </a:endParaRPr>
          </a:p>
        </p:txBody>
      </p:sp>
      <p:sp>
        <p:nvSpPr>
          <p:cNvPr id="6" name="Text Placeholder 5">
            <a:extLst>
              <a:ext uri="{FF2B5EF4-FFF2-40B4-BE49-F238E27FC236}">
                <a16:creationId xmlns:a16="http://schemas.microsoft.com/office/drawing/2014/main" id="{92AC251B-F0B8-9B4E-B437-9B96EFC9749B}"/>
              </a:ext>
            </a:extLst>
          </p:cNvPr>
          <p:cNvSpPr>
            <a:spLocks noGrp="1"/>
          </p:cNvSpPr>
          <p:nvPr>
            <p:ph type="body" sz="quarter" idx="11"/>
          </p:nvPr>
        </p:nvSpPr>
        <p:spPr/>
        <p:txBody>
          <a:bodyPr/>
          <a:lstStyle/>
          <a:p>
            <a:r>
              <a:rPr dirty="0" err="1"/>
              <a:t>数据来源：生意参谋</a:t>
            </a:r>
            <a:r>
              <a:rPr lang="zh-CN" altLang="en-US" dirty="0"/>
              <a:t>；</a:t>
            </a:r>
            <a:r>
              <a:rPr dirty="0"/>
              <a:t>时间维度：2023.12</a:t>
            </a:r>
          </a:p>
          <a:p>
            <a:r>
              <a:rPr dirty="0"/>
              <a:t>*</a:t>
            </a:r>
            <a:r>
              <a:rPr dirty="0" err="1"/>
              <a:t>生意参谋暂不支持查看</a:t>
            </a:r>
            <a:r>
              <a:rPr lang="en-US" dirty="0" err="1"/>
              <a:t>UD</a:t>
            </a:r>
            <a:r>
              <a:rPr lang="zh-CN" altLang="en-US" dirty="0"/>
              <a:t>投放效果、流量宝、超级短视频、</a:t>
            </a:r>
            <a:r>
              <a:rPr dirty="0" err="1"/>
              <a:t>超级直播渠道的后链路转化表现</a:t>
            </a:r>
            <a:endParaRPr dirty="0"/>
          </a:p>
        </p:txBody>
      </p:sp>
      <p:graphicFrame>
        <p:nvGraphicFramePr>
          <p:cNvPr id="12" name="表格 15">
            <a:extLst>
              <a:ext uri="{FF2B5EF4-FFF2-40B4-BE49-F238E27FC236}">
                <a16:creationId xmlns:a16="http://schemas.microsoft.com/office/drawing/2014/main" id="{A5D749AA-72FD-4795-AA1C-4CA50CE73FA7}"/>
              </a:ext>
            </a:extLst>
          </p:cNvPr>
          <p:cNvGraphicFramePr>
            <a:graphicFrameLocks noGrp="1"/>
          </p:cNvGraphicFramePr>
          <p:nvPr>
            <p:extLst>
              <p:ext uri="{D42A27DB-BD31-4B8C-83A1-F6EECF244321}">
                <p14:modId xmlns:p14="http://schemas.microsoft.com/office/powerpoint/2010/main" val="878174165"/>
              </p:ext>
            </p:extLst>
          </p:nvPr>
        </p:nvGraphicFramePr>
        <p:xfrm>
          <a:off x="350952" y="5322458"/>
          <a:ext cx="10697348" cy="995944"/>
        </p:xfrm>
        <a:graphic>
          <a:graphicData uri="http://schemas.openxmlformats.org/drawingml/2006/table">
            <a:tbl>
              <a:tblPr firstRow="1" bandRow="1">
                <a:tableStyleId>{5C22544A-7EE6-4342-B048-85BDC9FD1C3A}</a:tableStyleId>
              </a:tblPr>
              <a:tblGrid>
                <a:gridCol w="275158">
                  <a:extLst>
                    <a:ext uri="{9D8B030D-6E8A-4147-A177-3AD203B41FA5}">
                      <a16:colId xmlns:a16="http://schemas.microsoft.com/office/drawing/2014/main" val="1569662307"/>
                    </a:ext>
                  </a:extLst>
                </a:gridCol>
                <a:gridCol w="790123">
                  <a:extLst>
                    <a:ext uri="{9D8B030D-6E8A-4147-A177-3AD203B41FA5}">
                      <a16:colId xmlns:a16="http://schemas.microsoft.com/office/drawing/2014/main" val="260454174"/>
                    </a:ext>
                  </a:extLst>
                </a:gridCol>
                <a:gridCol w="604437">
                  <a:extLst>
                    <a:ext uri="{9D8B030D-6E8A-4147-A177-3AD203B41FA5}">
                      <a16:colId xmlns:a16="http://schemas.microsoft.com/office/drawing/2014/main" val="1005581251"/>
                    </a:ext>
                  </a:extLst>
                </a:gridCol>
                <a:gridCol w="902763">
                  <a:extLst>
                    <a:ext uri="{9D8B030D-6E8A-4147-A177-3AD203B41FA5}">
                      <a16:colId xmlns:a16="http://schemas.microsoft.com/office/drawing/2014/main" val="3847526139"/>
                    </a:ext>
                  </a:extLst>
                </a:gridCol>
                <a:gridCol w="902763">
                  <a:extLst>
                    <a:ext uri="{9D8B030D-6E8A-4147-A177-3AD203B41FA5}">
                      <a16:colId xmlns:a16="http://schemas.microsoft.com/office/drawing/2014/main" val="3751921421"/>
                    </a:ext>
                  </a:extLst>
                </a:gridCol>
                <a:gridCol w="902763">
                  <a:extLst>
                    <a:ext uri="{9D8B030D-6E8A-4147-A177-3AD203B41FA5}">
                      <a16:colId xmlns:a16="http://schemas.microsoft.com/office/drawing/2014/main" val="3349848825"/>
                    </a:ext>
                  </a:extLst>
                </a:gridCol>
                <a:gridCol w="902763">
                  <a:extLst>
                    <a:ext uri="{9D8B030D-6E8A-4147-A177-3AD203B41FA5}">
                      <a16:colId xmlns:a16="http://schemas.microsoft.com/office/drawing/2014/main" val="567222659"/>
                    </a:ext>
                  </a:extLst>
                </a:gridCol>
                <a:gridCol w="902763">
                  <a:extLst>
                    <a:ext uri="{9D8B030D-6E8A-4147-A177-3AD203B41FA5}">
                      <a16:colId xmlns:a16="http://schemas.microsoft.com/office/drawing/2014/main" val="2391516373"/>
                    </a:ext>
                  </a:extLst>
                </a:gridCol>
                <a:gridCol w="902763">
                  <a:extLst>
                    <a:ext uri="{9D8B030D-6E8A-4147-A177-3AD203B41FA5}">
                      <a16:colId xmlns:a16="http://schemas.microsoft.com/office/drawing/2014/main" val="3028846577"/>
                    </a:ext>
                  </a:extLst>
                </a:gridCol>
                <a:gridCol w="902763">
                  <a:extLst>
                    <a:ext uri="{9D8B030D-6E8A-4147-A177-3AD203B41FA5}">
                      <a16:colId xmlns:a16="http://schemas.microsoft.com/office/drawing/2014/main" val="3405185712"/>
                    </a:ext>
                  </a:extLst>
                </a:gridCol>
                <a:gridCol w="902763">
                  <a:extLst>
                    <a:ext uri="{9D8B030D-6E8A-4147-A177-3AD203B41FA5}">
                      <a16:colId xmlns:a16="http://schemas.microsoft.com/office/drawing/2014/main" val="737964522"/>
                    </a:ext>
                  </a:extLst>
                </a:gridCol>
                <a:gridCol w="902763">
                  <a:extLst>
                    <a:ext uri="{9D8B030D-6E8A-4147-A177-3AD203B41FA5}">
                      <a16:colId xmlns:a16="http://schemas.microsoft.com/office/drawing/2014/main" val="2966010538"/>
                    </a:ext>
                  </a:extLst>
                </a:gridCol>
                <a:gridCol w="902763">
                  <a:extLst>
                    <a:ext uri="{9D8B030D-6E8A-4147-A177-3AD203B41FA5}">
                      <a16:colId xmlns:a16="http://schemas.microsoft.com/office/drawing/2014/main" val="2633988523"/>
                    </a:ext>
                  </a:extLst>
                </a:gridCol>
              </a:tblGrid>
              <a:tr h="371944">
                <a:tc rowSpan="3">
                  <a:txBody>
                    <a:bodyPr/>
                    <a:lstStyle/>
                    <a:p>
                      <a:pPr algn="ctr"/>
                      <a:r>
                        <a:rPr lang="zh-CN" altLang="en-US" sz="900" b="1" dirty="0">
                          <a:solidFill>
                            <a:schemeClr val="tx1"/>
                          </a:solidFill>
                          <a:latin typeface="+mn-ea"/>
                          <a:ea typeface="+mn-ea"/>
                        </a:rPr>
                        <a:t>同比</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60000"/>
                        <a:lumOff val="40000"/>
                      </a:schemeClr>
                    </a:solidFill>
                  </a:tcPr>
                </a:tc>
                <a:tc>
                  <a:txBody>
                    <a:bodyPr/>
                    <a:lstStyle/>
                    <a:p>
                      <a:pPr algn="ctr"/>
                      <a:r>
                        <a:rPr lang="zh-CN" altLang="en-US" sz="900" b="1" dirty="0">
                          <a:solidFill>
                            <a:schemeClr val="tx1"/>
                          </a:solidFill>
                          <a:latin typeface="+mn-ea"/>
                          <a:ea typeface="+mn-ea"/>
                        </a:rPr>
                        <a:t>支付人数</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-49%</a:t>
                      </a:r>
                    </a:p>
                  </a:txBody>
                  <a:tcPr marL="0" marR="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4">
                        <a:lumMod val="20000"/>
                        <a:lumOff val="80000"/>
                      </a:schemeClr>
                    </a:solidFill>
                  </a:tcPr>
                </a:tc>
                <a:tc>
                  <a:txBody>
                    <a:bodyPr/>
                    <a:lstStyle/>
                    <a:p>
                      <a:pPr algn="ctr" rtl="0" fontAlgn="ctr"/>
                      <a:r>
                        <a:rPr lang="en-US" altLang="zh-CN" sz="900" b="0" i="0" u="none" strike="noStrike" dirty="0">
                          <a:solidFill>
                            <a:srgbClr val="C00000"/>
                          </a:solidFill>
                          <a:effectLst/>
                          <a:latin typeface="微软雅黑" panose="020B0503020204020204" pitchFamily="34" charset="-122"/>
                          <a:ea typeface="微软雅黑" panose="020B0503020204020204" pitchFamily="34" charset="-122"/>
                        </a:rPr>
                        <a:t>-93%</a:t>
                      </a:r>
                    </a:p>
                  </a:txBody>
                  <a:tcPr marL="0" marR="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rtl="0" fontAlgn="ctr"/>
                      <a:r>
                        <a:rPr lang="en-US" altLang="zh-CN" sz="900" b="0" i="0" u="none" strike="noStrike" dirty="0">
                          <a:solidFill>
                            <a:srgbClr val="C00000"/>
                          </a:solidFill>
                          <a:effectLst/>
                          <a:latin typeface="微软雅黑" panose="020B0503020204020204" pitchFamily="34" charset="-122"/>
                          <a:ea typeface="微软雅黑" panose="020B0503020204020204" pitchFamily="34" charset="-122"/>
                        </a:rPr>
                        <a:t>-49%</a:t>
                      </a:r>
                    </a:p>
                  </a:txBody>
                  <a:tcPr marL="0" marR="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rtl="0" fontAlgn="ctr"/>
                      <a:r>
                        <a:rPr lang="en-US" altLang="zh-CN" sz="900" b="0" i="0" u="none" strike="noStrike" dirty="0">
                          <a:solidFill>
                            <a:srgbClr val="C00000"/>
                          </a:solidFill>
                          <a:effectLst/>
                          <a:latin typeface="微软雅黑" panose="020B0503020204020204" pitchFamily="34" charset="-122"/>
                          <a:ea typeface="微软雅黑" panose="020B0503020204020204" pitchFamily="34" charset="-122"/>
                        </a:rPr>
                        <a:t>-35%</a:t>
                      </a:r>
                    </a:p>
                  </a:txBody>
                  <a:tcPr marL="0" marR="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a:solidFill>
                            <a:srgbClr val="C00000"/>
                          </a:solidFill>
                          <a:effectLst/>
                          <a:latin typeface="+mn-ea"/>
                          <a:ea typeface="+mn-ea"/>
                          <a:cs typeface="+mn-cs"/>
                        </a:rPr>
                        <a:t>-39%</a:t>
                      </a:r>
                    </a:p>
                  </a:txBody>
                  <a:tcPr marL="0" marR="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a:solidFill>
                            <a:srgbClr val="C00000"/>
                          </a:solidFill>
                          <a:effectLst/>
                          <a:latin typeface="+mn-ea"/>
                          <a:ea typeface="+mn-ea"/>
                          <a:cs typeface="+mn-cs"/>
                        </a:rPr>
                        <a:t>-61%</a:t>
                      </a:r>
                    </a:p>
                  </a:txBody>
                  <a:tcPr marL="0" marR="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a:solidFill>
                            <a:srgbClr val="C00000"/>
                          </a:solidFill>
                          <a:effectLst/>
                          <a:latin typeface="+mn-ea"/>
                          <a:ea typeface="+mn-ea"/>
                          <a:cs typeface="+mn-cs"/>
                        </a:rPr>
                        <a:t>-68%</a:t>
                      </a:r>
                    </a:p>
                  </a:txBody>
                  <a:tcPr marL="0" marR="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chemeClr val="tx1"/>
                          </a:solidFill>
                          <a:effectLst/>
                          <a:latin typeface="+mn-ea"/>
                          <a:ea typeface="+mn-ea"/>
                          <a:cs typeface="+mn-cs"/>
                        </a:rPr>
                        <a:t>-</a:t>
                      </a:r>
                      <a:endParaRPr lang="zh-CN" altLang="en-US" sz="900" b="0" i="0" u="none" strike="noStrike" kern="1200" dirty="0">
                        <a:solidFill>
                          <a:schemeClr val="tx1"/>
                        </a:solidFill>
                        <a:effectLst/>
                        <a:latin typeface="+mn-ea"/>
                        <a:ea typeface="+mn-ea"/>
                        <a:cs typeface="+mn-cs"/>
                      </a:endParaRPr>
                    </a:p>
                  </a:txBody>
                  <a:tcPr marL="0" marR="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chemeClr val="tx1"/>
                          </a:solidFill>
                          <a:effectLst/>
                          <a:latin typeface="+mn-ea"/>
                          <a:ea typeface="+mn-ea"/>
                          <a:cs typeface="+mn-cs"/>
                        </a:rPr>
                        <a:t>-</a:t>
                      </a:r>
                      <a:endParaRPr lang="zh-CN" altLang="en-US" sz="900" b="0" i="0" u="none" strike="noStrike" kern="1200" dirty="0">
                        <a:solidFill>
                          <a:schemeClr val="tx1"/>
                        </a:solidFill>
                        <a:effectLst/>
                        <a:latin typeface="+mn-ea"/>
                        <a:ea typeface="+mn-ea"/>
                        <a:cs typeface="+mn-cs"/>
                      </a:endParaRPr>
                    </a:p>
                  </a:txBody>
                  <a:tcPr marL="0" marR="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chemeClr val="tx1"/>
                          </a:solidFill>
                          <a:effectLst/>
                          <a:latin typeface="+mn-ea"/>
                          <a:ea typeface="+mn-ea"/>
                          <a:cs typeface="+mn-cs"/>
                        </a:rPr>
                        <a:t>-</a:t>
                      </a:r>
                      <a:endParaRPr lang="zh-CN" altLang="en-US" sz="900" b="0" i="0" u="none" strike="noStrike" kern="1200" dirty="0">
                        <a:solidFill>
                          <a:schemeClr val="tx1"/>
                        </a:solidFill>
                        <a:effectLst/>
                        <a:latin typeface="+mn-ea"/>
                        <a:ea typeface="+mn-ea"/>
                        <a:cs typeface="+mn-cs"/>
                      </a:endParaRPr>
                    </a:p>
                  </a:txBody>
                  <a:tcPr marL="0" marR="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chemeClr val="tx1"/>
                          </a:solidFill>
                          <a:effectLst/>
                          <a:latin typeface="+mn-ea"/>
                          <a:ea typeface="+mn-ea"/>
                          <a:cs typeface="+mn-cs"/>
                        </a:rPr>
                        <a:t>-</a:t>
                      </a:r>
                      <a:endParaRPr lang="zh-CN" altLang="en-US" sz="900" b="0" i="0" u="none" strike="noStrike" kern="1200" dirty="0">
                        <a:solidFill>
                          <a:schemeClr val="tx1"/>
                        </a:solidFill>
                        <a:effectLst/>
                        <a:latin typeface="+mn-ea"/>
                        <a:ea typeface="+mn-ea"/>
                        <a:cs typeface="+mn-cs"/>
                      </a:endParaRPr>
                    </a:p>
                  </a:txBody>
                  <a:tcPr marL="0" marR="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1570516781"/>
                  </a:ext>
                </a:extLst>
              </a:tr>
              <a:tr h="312000">
                <a:tc vMerge="1">
                  <a:txBody>
                    <a:bodyPr/>
                    <a:lstStyle/>
                    <a:p>
                      <a:endParaRPr lang="zh-CN" altLang="en-US"/>
                    </a:p>
                  </a:txBody>
                  <a:tcPr/>
                </a:tc>
                <a:tc>
                  <a:txBody>
                    <a:bodyPr/>
                    <a:lstStyle/>
                    <a:p>
                      <a:pPr algn="ctr"/>
                      <a:r>
                        <a:rPr lang="zh-CN" altLang="en-US" sz="900" b="1" dirty="0">
                          <a:solidFill>
                            <a:schemeClr val="tx1"/>
                          </a:solidFill>
                          <a:latin typeface="+mn-ea"/>
                          <a:ea typeface="+mn-ea"/>
                        </a:rPr>
                        <a:t>访客数</a:t>
                      </a:r>
                    </a:p>
                  </a:txBody>
                  <a:tcPr anchor="ctr">
                    <a:lnL w="381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-39%</a:t>
                      </a:r>
                    </a:p>
                  </a:txBody>
                  <a:tcPr marL="0" marR="0" marT="0" marB="0" anchor="ctr">
                    <a:lnL w="38100" cmpd="sng">
                      <a:noFill/>
                    </a:lnL>
                    <a:lnR w="12700" cmpd="sng">
                      <a:noFill/>
                    </a:lnR>
                    <a:lnT w="38100" cmpd="sng">
                      <a:noFill/>
                    </a:lnT>
                    <a:lnB w="12700" cmpd="sng">
                      <a:noFill/>
                    </a:lnB>
                    <a:lnTlToBr w="12700" cmpd="sng">
                      <a:noFill/>
                      <a:prstDash val="solid"/>
                    </a:lnTlToBr>
                    <a:lnBlToTr w="12700" cmpd="sng">
                      <a:noFill/>
                      <a:prstDash val="solid"/>
                    </a:lnBlToTr>
                    <a:solidFill>
                      <a:schemeClr val="accent4">
                        <a:lumMod val="20000"/>
                        <a:lumOff val="80000"/>
                      </a:schemeClr>
                    </a:solidFill>
                  </a:tcPr>
                </a:tc>
                <a:tc>
                  <a:txBody>
                    <a:bodyPr/>
                    <a:lstStyle/>
                    <a:p>
                      <a:pPr algn="ctr" rtl="0" fontAlgn="ctr"/>
                      <a:r>
                        <a:rPr lang="en-US" altLang="zh-CN" sz="900" b="0" i="0" u="none" strike="noStrike">
                          <a:solidFill>
                            <a:srgbClr val="C00000"/>
                          </a:solidFill>
                          <a:effectLst/>
                          <a:latin typeface="微软雅黑" panose="020B0503020204020204" pitchFamily="34" charset="-122"/>
                          <a:ea typeface="微软雅黑" panose="020B0503020204020204" pitchFamily="34" charset="-122"/>
                        </a:rPr>
                        <a:t>-72%</a:t>
                      </a:r>
                    </a:p>
                  </a:txBody>
                  <a:tcPr marL="0" marR="0" marT="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rtl="0" fontAlgn="ctr"/>
                      <a:r>
                        <a:rPr lang="en-US" altLang="zh-CN" sz="900" b="0" i="0" u="none" strike="noStrike" dirty="0">
                          <a:solidFill>
                            <a:srgbClr val="C00000"/>
                          </a:solidFill>
                          <a:effectLst/>
                          <a:latin typeface="微软雅黑" panose="020B0503020204020204" pitchFamily="34" charset="-122"/>
                          <a:ea typeface="微软雅黑" panose="020B0503020204020204" pitchFamily="34" charset="-122"/>
                        </a:rPr>
                        <a:t>-25%</a:t>
                      </a:r>
                    </a:p>
                  </a:txBody>
                  <a:tcPr marL="0" marR="0" marT="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rtl="0" fontAlgn="ctr"/>
                      <a:r>
                        <a:rPr lang="en-US" altLang="zh-CN" sz="900" b="0" i="0" u="none" strike="noStrike" dirty="0">
                          <a:solidFill>
                            <a:srgbClr val="C00000"/>
                          </a:solidFill>
                          <a:effectLst/>
                          <a:latin typeface="微软雅黑" panose="020B0503020204020204" pitchFamily="34" charset="-122"/>
                          <a:ea typeface="微软雅黑" panose="020B0503020204020204" pitchFamily="34" charset="-122"/>
                        </a:rPr>
                        <a:t>-17%</a:t>
                      </a:r>
                    </a:p>
                  </a:txBody>
                  <a:tcPr marL="0" marR="0" marT="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-35%</a:t>
                      </a:r>
                    </a:p>
                  </a:txBody>
                  <a:tcPr marL="0" marR="0" marT="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-65%</a:t>
                      </a:r>
                    </a:p>
                  </a:txBody>
                  <a:tcPr marL="0" marR="0" marT="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-26%</a:t>
                      </a:r>
                    </a:p>
                  </a:txBody>
                  <a:tcPr marL="0" marR="0" marT="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-56%</a:t>
                      </a:r>
                    </a:p>
                  </a:txBody>
                  <a:tcPr marL="0" marR="0" marT="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-22%</a:t>
                      </a:r>
                    </a:p>
                  </a:txBody>
                  <a:tcPr marL="0" marR="0" marT="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marL="0" algn="ctr" defTabSz="914400" rtl="0" eaLnBrk="1" fontAlgn="ctr" latinLnBrk="0" hangingPunct="1"/>
                      <a:r>
                        <a:rPr lang="en-US" altLang="zh-CN" sz="900" b="0" i="0" u="none" strike="noStrike" kern="1200" dirty="0">
                          <a:solidFill>
                            <a:srgbClr val="49851E"/>
                          </a:solidFill>
                          <a:effectLst/>
                          <a:latin typeface="+mn-ea"/>
                          <a:ea typeface="+mn-ea"/>
                          <a:cs typeface="+mn-cs"/>
                        </a:rPr>
                        <a:t>&gt;999%</a:t>
                      </a:r>
                    </a:p>
                  </a:txBody>
                  <a:tcPr marL="0" marR="0" marT="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900" b="0" i="0" u="none" strike="noStrike" kern="1200" dirty="0">
                          <a:solidFill>
                            <a:srgbClr val="C00000"/>
                          </a:solidFill>
                          <a:effectLst/>
                          <a:latin typeface="+mn-ea"/>
                          <a:ea typeface="+mn-ea"/>
                          <a:cs typeface="+mn-cs"/>
                        </a:rPr>
                        <a:t>-17%</a:t>
                      </a:r>
                      <a:endParaRPr lang="zh-CN" altLang="en-US" sz="900" b="0" i="0" u="none" strike="noStrike" kern="1200" dirty="0">
                        <a:solidFill>
                          <a:srgbClr val="C00000"/>
                        </a:solidFill>
                        <a:effectLst/>
                        <a:latin typeface="+mn-ea"/>
                        <a:ea typeface="+mn-ea"/>
                        <a:cs typeface="+mn-cs"/>
                      </a:endParaRPr>
                    </a:p>
                  </a:txBody>
                  <a:tcPr marL="0" marR="0" marT="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1688396594"/>
                  </a:ext>
                </a:extLst>
              </a:tr>
              <a:tr h="312000">
                <a:tc vMerge="1">
                  <a:txBody>
                    <a:bodyPr/>
                    <a:lstStyle/>
                    <a:p>
                      <a:endParaRPr lang="zh-CN" altLang="en-US" dirty="0"/>
                    </a:p>
                  </a:txBody>
                  <a:tcPr/>
                </a:tc>
                <a:tc>
                  <a:txBody>
                    <a:bodyPr/>
                    <a:lstStyle/>
                    <a:p>
                      <a:pPr algn="ctr"/>
                      <a:r>
                        <a:rPr lang="zh-CN" altLang="en-US" sz="900" b="1" dirty="0">
                          <a:solidFill>
                            <a:schemeClr val="tx1"/>
                          </a:solidFill>
                          <a:latin typeface="+mn-ea"/>
                          <a:ea typeface="+mn-ea"/>
                        </a:rPr>
                        <a:t>支付转化率</a:t>
                      </a:r>
                    </a:p>
                  </a:txBody>
                  <a:tcPr anchor="ctr">
                    <a:lnL w="381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-0.3pp</a:t>
                      </a:r>
                    </a:p>
                  </a:txBody>
                  <a:tcPr marL="0" marR="0" marT="0" marB="0" anchor="ctr">
                    <a:lnL w="38100" cmpd="sng">
                      <a:noFill/>
                    </a:lnL>
                    <a:lnR w="12700" cmpd="sng">
                      <a:noFill/>
                    </a:lnR>
                    <a:lnT w="38100" cmpd="sng">
                      <a:noFill/>
                    </a:lnT>
                    <a:lnB w="12700" cmpd="sng">
                      <a:noFill/>
                    </a:lnB>
                    <a:lnTlToBr w="12700" cmpd="sng">
                      <a:noFill/>
                      <a:prstDash val="solid"/>
                    </a:lnTlToBr>
                    <a:lnBlToTr w="12700" cmpd="sng">
                      <a:noFill/>
                      <a:prstDash val="solid"/>
                    </a:lnBlToTr>
                    <a:solidFill>
                      <a:schemeClr val="accent4">
                        <a:lumMod val="20000"/>
                        <a:lumOff val="80000"/>
                      </a:schemeClr>
                    </a:solidFill>
                  </a:tcPr>
                </a:tc>
                <a:tc>
                  <a:txBody>
                    <a:bodyPr/>
                    <a:lstStyle/>
                    <a:p>
                      <a:pPr algn="ctr" rtl="0" fontAlgn="ctr"/>
                      <a:r>
                        <a:rPr lang="en-US" altLang="zh-CN" sz="900" b="0" i="0" u="none" strike="noStrike" dirty="0">
                          <a:solidFill>
                            <a:srgbClr val="C00000"/>
                          </a:solidFill>
                          <a:effectLst/>
                          <a:latin typeface="微软雅黑" panose="020B0503020204020204" pitchFamily="34" charset="-122"/>
                          <a:ea typeface="微软雅黑" panose="020B0503020204020204" pitchFamily="34" charset="-122"/>
                        </a:rPr>
                        <a:t>-0.2pp</a:t>
                      </a:r>
                    </a:p>
                  </a:txBody>
                  <a:tcPr marL="0" marR="0" marT="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rtl="0" fontAlgn="ctr"/>
                      <a:r>
                        <a:rPr lang="en-US" altLang="zh-CN" sz="900" b="1" i="0" u="none" strike="noStrike" dirty="0">
                          <a:solidFill>
                            <a:srgbClr val="C00000"/>
                          </a:solidFill>
                          <a:effectLst/>
                          <a:latin typeface="微软雅黑" panose="020B0503020204020204" pitchFamily="34" charset="-122"/>
                          <a:ea typeface="微软雅黑" panose="020B0503020204020204" pitchFamily="34" charset="-122"/>
                        </a:rPr>
                        <a:t>-0.8pp</a:t>
                      </a:r>
                    </a:p>
                  </a:txBody>
                  <a:tcPr marL="0" marR="0" marT="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rtl="0" fontAlgn="ctr"/>
                      <a:r>
                        <a:rPr lang="en-US" altLang="zh-CN" sz="900" b="0" i="0" u="none" strike="noStrike" dirty="0">
                          <a:solidFill>
                            <a:srgbClr val="C00000"/>
                          </a:solidFill>
                          <a:effectLst/>
                          <a:latin typeface="微软雅黑" panose="020B0503020204020204" pitchFamily="34" charset="-122"/>
                          <a:ea typeface="微软雅黑" panose="020B0503020204020204" pitchFamily="34" charset="-122"/>
                        </a:rPr>
                        <a:t>-0.6pp</a:t>
                      </a:r>
                    </a:p>
                  </a:txBody>
                  <a:tcPr marL="0" marR="0" marT="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-0.6pp</a:t>
                      </a:r>
                    </a:p>
                  </a:txBody>
                  <a:tcPr marL="0" marR="0" marT="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marL="0" algn="ctr" defTabSz="914400" rtl="0" eaLnBrk="1" fontAlgn="ctr" latinLnBrk="0" hangingPunct="1"/>
                      <a:r>
                        <a:rPr lang="en-US" altLang="zh-CN" sz="900" b="0" i="0" u="none" strike="noStrike" kern="1200" dirty="0">
                          <a:solidFill>
                            <a:srgbClr val="49851E"/>
                          </a:solidFill>
                          <a:effectLst/>
                          <a:latin typeface="+mn-ea"/>
                          <a:ea typeface="+mn-ea"/>
                          <a:cs typeface="+mn-cs"/>
                        </a:rPr>
                        <a:t>+0.5pp</a:t>
                      </a:r>
                    </a:p>
                  </a:txBody>
                  <a:tcPr marL="0" marR="0" marT="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-6pp</a:t>
                      </a:r>
                    </a:p>
                  </a:txBody>
                  <a:tcPr marL="0" marR="0" marT="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marL="0" algn="ctr" defTabSz="914400" rtl="0" eaLnBrk="1" fontAlgn="ctr" latinLnBrk="0" hangingPunct="1"/>
                      <a:r>
                        <a:rPr lang="en-US" altLang="zh-CN" sz="900" b="0" i="0" u="none" strike="noStrike" kern="1200" dirty="0">
                          <a:solidFill>
                            <a:schemeClr val="tx1"/>
                          </a:solidFill>
                          <a:effectLst/>
                          <a:latin typeface="+mn-ea"/>
                          <a:ea typeface="+mn-ea"/>
                          <a:cs typeface="+mn-cs"/>
                        </a:rPr>
                        <a:t>-</a:t>
                      </a:r>
                      <a:endParaRPr lang="zh-CN" altLang="en-US" sz="900" b="0" i="0" u="none" strike="noStrike" kern="1200" dirty="0">
                        <a:solidFill>
                          <a:schemeClr val="tx1"/>
                        </a:solidFill>
                        <a:effectLst/>
                        <a:latin typeface="+mn-ea"/>
                        <a:ea typeface="+mn-ea"/>
                        <a:cs typeface="+mn-cs"/>
                      </a:endParaRPr>
                    </a:p>
                  </a:txBody>
                  <a:tcPr marL="0" marR="0" marT="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marL="0" algn="ctr" defTabSz="914400" rtl="0" eaLnBrk="1" fontAlgn="ctr" latinLnBrk="0" hangingPunct="1"/>
                      <a:r>
                        <a:rPr lang="en-US" altLang="zh-CN" sz="900" b="0" i="0" u="none" strike="noStrike" kern="1200" dirty="0">
                          <a:solidFill>
                            <a:schemeClr val="tx1"/>
                          </a:solidFill>
                          <a:effectLst/>
                          <a:latin typeface="+mn-ea"/>
                          <a:ea typeface="+mn-ea"/>
                          <a:cs typeface="+mn-cs"/>
                        </a:rPr>
                        <a:t>-</a:t>
                      </a:r>
                      <a:endParaRPr lang="zh-CN" altLang="en-US" sz="900" b="0" i="0" u="none" strike="noStrike" kern="1200" dirty="0">
                        <a:solidFill>
                          <a:schemeClr val="tx1"/>
                        </a:solidFill>
                        <a:effectLst/>
                        <a:latin typeface="+mn-ea"/>
                        <a:ea typeface="+mn-ea"/>
                        <a:cs typeface="+mn-cs"/>
                      </a:endParaRPr>
                    </a:p>
                  </a:txBody>
                  <a:tcPr marL="0" marR="0" marT="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marL="0" algn="ctr" defTabSz="914400" rtl="0" eaLnBrk="1" fontAlgn="ctr" latinLnBrk="0" hangingPunct="1"/>
                      <a:r>
                        <a:rPr lang="en-US" altLang="zh-CN" sz="900" b="0" i="0" u="none" strike="noStrike" kern="1200" dirty="0">
                          <a:solidFill>
                            <a:schemeClr val="tx1"/>
                          </a:solidFill>
                          <a:effectLst/>
                          <a:latin typeface="+mn-ea"/>
                          <a:ea typeface="+mn-ea"/>
                          <a:cs typeface="+mn-cs"/>
                        </a:rPr>
                        <a:t>-</a:t>
                      </a:r>
                      <a:endParaRPr lang="zh-CN" altLang="en-US" sz="900" b="0" i="0" u="none" strike="noStrike" kern="1200" dirty="0">
                        <a:solidFill>
                          <a:schemeClr val="tx1"/>
                        </a:solidFill>
                        <a:effectLst/>
                        <a:latin typeface="+mn-ea"/>
                        <a:ea typeface="+mn-ea"/>
                        <a:cs typeface="+mn-cs"/>
                      </a:endParaRPr>
                    </a:p>
                  </a:txBody>
                  <a:tcPr marL="0" marR="0" marT="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marL="0" algn="ctr" defTabSz="914400" rtl="0" eaLnBrk="1" fontAlgn="ctr" latinLnBrk="0" hangingPunct="1"/>
                      <a:r>
                        <a:rPr lang="en-US" altLang="zh-CN" sz="900" b="0" i="0" u="none" strike="noStrike" kern="1200" dirty="0">
                          <a:solidFill>
                            <a:schemeClr val="tx1"/>
                          </a:solidFill>
                          <a:effectLst/>
                          <a:latin typeface="+mn-ea"/>
                          <a:ea typeface="+mn-ea"/>
                          <a:cs typeface="+mn-cs"/>
                        </a:rPr>
                        <a:t>-</a:t>
                      </a:r>
                      <a:endParaRPr lang="zh-CN" altLang="en-US" sz="900" b="0" i="0" u="none" strike="noStrike" kern="1200" dirty="0">
                        <a:solidFill>
                          <a:schemeClr val="tx1"/>
                        </a:solidFill>
                        <a:effectLst/>
                        <a:latin typeface="+mn-ea"/>
                        <a:ea typeface="+mn-ea"/>
                        <a:cs typeface="+mn-cs"/>
                      </a:endParaRPr>
                    </a:p>
                  </a:txBody>
                  <a:tcPr marL="0" marR="0" marT="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4087860039"/>
                  </a:ext>
                </a:extLst>
              </a:tr>
            </a:tbl>
          </a:graphicData>
        </a:graphic>
      </p:graphicFrame>
      <p:graphicFrame>
        <p:nvGraphicFramePr>
          <p:cNvPr id="13" name="图表 10">
            <a:extLst>
              <a:ext uri="{FF2B5EF4-FFF2-40B4-BE49-F238E27FC236}">
                <a16:creationId xmlns:a16="http://schemas.microsoft.com/office/drawing/2014/main" id="{FC9B5EA9-6D4B-4F41-A545-129FBC4D1438}"/>
              </a:ext>
            </a:extLst>
          </p:cNvPr>
          <p:cNvGraphicFramePr/>
          <p:nvPr>
            <p:extLst>
              <p:ext uri="{D42A27DB-BD31-4B8C-83A1-F6EECF244321}">
                <p14:modId xmlns:p14="http://schemas.microsoft.com/office/powerpoint/2010/main" val="3794131542"/>
              </p:ext>
            </p:extLst>
          </p:nvPr>
        </p:nvGraphicFramePr>
        <p:xfrm>
          <a:off x="1440000" y="1800000"/>
          <a:ext cx="10080000" cy="3420000"/>
        </p:xfrm>
        <a:graphic>
          <a:graphicData uri="http://schemas.openxmlformats.org/drawingml/2006/chart">
            <c:chart xmlns:c="http://schemas.openxmlformats.org/drawingml/2006/chart" xmlns:r="http://schemas.openxmlformats.org/officeDocument/2006/relationships" r:id="rId2"/>
          </a:graphicData>
        </a:graphic>
      </p:graphicFrame>
      <p:sp>
        <p:nvSpPr>
          <p:cNvPr id="14" name="文本框 11">
            <a:extLst>
              <a:ext uri="{FF2B5EF4-FFF2-40B4-BE49-F238E27FC236}">
                <a16:creationId xmlns:a16="http://schemas.microsoft.com/office/drawing/2014/main" id="{862672CC-866C-4325-82B5-668B7315064E}"/>
              </a:ext>
            </a:extLst>
          </p:cNvPr>
          <p:cNvSpPr txBox="1"/>
          <p:nvPr/>
        </p:nvSpPr>
        <p:spPr>
          <a:xfrm>
            <a:off x="1251741" y="5106458"/>
            <a:ext cx="864000" cy="21600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zh-CN" altLang="en-US" sz="800" b="0" i="0" u="none" strike="noStrike" kern="1200" cap="none" spc="0" normalizeH="0" baseline="0" noProof="0" dirty="0">
                <a:ln>
                  <a:noFill/>
                </a:ln>
                <a:solidFill>
                  <a:srgbClr val="000000"/>
                </a:solidFill>
                <a:effectLst/>
                <a:uLnTx/>
                <a:uFillTx/>
                <a:latin typeface="Microsoft YaHei UI"/>
                <a:ea typeface="微软雅黑"/>
                <a:cs typeface="+mn-cs"/>
              </a:rPr>
              <a:t>广告流量总体</a:t>
            </a:r>
          </a:p>
        </p:txBody>
      </p:sp>
      <p:sp>
        <p:nvSpPr>
          <p:cNvPr id="15" name="矩形 14">
            <a:extLst>
              <a:ext uri="{FF2B5EF4-FFF2-40B4-BE49-F238E27FC236}">
                <a16:creationId xmlns:a16="http://schemas.microsoft.com/office/drawing/2014/main" id="{24D8351D-B888-4174-849F-CC1C15973F21}"/>
              </a:ext>
            </a:extLst>
          </p:cNvPr>
          <p:cNvSpPr/>
          <p:nvPr/>
        </p:nvSpPr>
        <p:spPr>
          <a:xfrm>
            <a:off x="2919370" y="2545080"/>
            <a:ext cx="864000" cy="3822384"/>
          </a:xfrm>
          <a:prstGeom prst="rect">
            <a:avLst/>
          </a:prstGeom>
          <a:noFill/>
          <a:ln w="19050">
            <a:solidFill>
              <a:schemeClr val="accent4"/>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400" dirty="0">
              <a:solidFill>
                <a:schemeClr val="tx1"/>
              </a:solidFill>
              <a:latin typeface="微软雅黑" panose="020B0503020204020204" pitchFamily="34" charset="-122"/>
              <a:ea typeface="微软雅黑" panose="020B0503020204020204" pitchFamily="34" charset="-122"/>
              <a:sym typeface="微软雅黑" panose="020B0503020204020204" pitchFamily="34" charset="-122"/>
            </a:endParaRPr>
          </a:p>
        </p:txBody>
      </p:sp>
      <p:graphicFrame>
        <p:nvGraphicFramePr>
          <p:cNvPr id="16" name="表格 15">
            <a:extLst>
              <a:ext uri="{FF2B5EF4-FFF2-40B4-BE49-F238E27FC236}">
                <a16:creationId xmlns:a16="http://schemas.microsoft.com/office/drawing/2014/main" id="{A1CB32B0-9D05-4B00-B726-E7133135F921}"/>
              </a:ext>
            </a:extLst>
          </p:cNvPr>
          <p:cNvGraphicFramePr>
            <a:graphicFrameLocks noGrp="1"/>
          </p:cNvGraphicFramePr>
          <p:nvPr>
            <p:extLst>
              <p:ext uri="{D42A27DB-BD31-4B8C-83A1-F6EECF244321}">
                <p14:modId xmlns:p14="http://schemas.microsoft.com/office/powerpoint/2010/main" val="2802529859"/>
              </p:ext>
            </p:extLst>
          </p:nvPr>
        </p:nvGraphicFramePr>
        <p:xfrm>
          <a:off x="479314" y="2133685"/>
          <a:ext cx="2052000" cy="1151766"/>
        </p:xfrm>
        <a:graphic>
          <a:graphicData uri="http://schemas.openxmlformats.org/drawingml/2006/table">
            <a:tbl>
              <a:tblPr>
                <a:tableStyleId>{5C22544A-7EE6-4342-B048-85BDC9FD1C3A}</a:tableStyleId>
              </a:tblPr>
              <a:tblGrid>
                <a:gridCol w="684000">
                  <a:extLst>
                    <a:ext uri="{9D8B030D-6E8A-4147-A177-3AD203B41FA5}">
                      <a16:colId xmlns:a16="http://schemas.microsoft.com/office/drawing/2014/main" val="3073790404"/>
                    </a:ext>
                  </a:extLst>
                </a:gridCol>
                <a:gridCol w="684000">
                  <a:extLst>
                    <a:ext uri="{9D8B030D-6E8A-4147-A177-3AD203B41FA5}">
                      <a16:colId xmlns:a16="http://schemas.microsoft.com/office/drawing/2014/main" val="1291666760"/>
                    </a:ext>
                  </a:extLst>
                </a:gridCol>
                <a:gridCol w="684000">
                  <a:extLst>
                    <a:ext uri="{9D8B030D-6E8A-4147-A177-3AD203B41FA5}">
                      <a16:colId xmlns:a16="http://schemas.microsoft.com/office/drawing/2014/main" val="3254367099"/>
                    </a:ext>
                  </a:extLst>
                </a:gridCol>
              </a:tblGrid>
              <a:tr h="215766">
                <a:tc>
                  <a:txBody>
                    <a:bodyPr/>
                    <a:lstStyle/>
                    <a:p>
                      <a:pPr algn="ctr" fontAlgn="ctr"/>
                      <a:r>
                        <a:rPr lang="zh-CN" altLang="en-US" sz="1100" b="1" i="0" u="none" strike="noStrike" dirty="0">
                          <a:solidFill>
                            <a:schemeClr val="tx1">
                              <a:lumMod val="75000"/>
                              <a:lumOff val="25000"/>
                            </a:schemeClr>
                          </a:solidFill>
                          <a:effectLst/>
                          <a:latin typeface="微软雅黑" panose="020B0503020204020204" pitchFamily="34" charset="-122"/>
                          <a:ea typeface="微软雅黑" panose="020B0503020204020204" pitchFamily="34" charset="-122"/>
                        </a:rPr>
                        <a:t>类目</a:t>
                      </a:r>
                      <a:endParaRPr lang="en-US" altLang="zh-CN" sz="1100" b="1" i="0" u="none" strike="noStrike" dirty="0">
                        <a:solidFill>
                          <a:schemeClr val="tx1">
                            <a:lumMod val="75000"/>
                            <a:lumOff val="25000"/>
                          </a:schemeClr>
                        </a:solidFill>
                        <a:effectLst/>
                        <a:latin typeface="微软雅黑" panose="020B0503020204020204" pitchFamily="34" charset="-122"/>
                        <a:ea typeface="微软雅黑" panose="020B0503020204020204" pitchFamily="34" charset="-122"/>
                      </a:endParaRPr>
                    </a:p>
                  </a:txBody>
                  <a:tcPr marL="7620" marR="7620" marT="7620" marB="0" anchor="ctr">
                    <a:lnB w="9525" cap="flat" cmpd="sng" algn="ctr">
                      <a:noFill/>
                      <a:prstDash val="solid"/>
                      <a:round/>
                      <a:headEnd type="none" w="med" len="med"/>
                      <a:tailEnd type="none" w="med" len="med"/>
                    </a:lnB>
                    <a:solidFill>
                      <a:schemeClr val="accent4">
                        <a:lumMod val="20000"/>
                        <a:lumOff val="80000"/>
                      </a:schemeClr>
                    </a:solidFill>
                  </a:tcPr>
                </a:tc>
                <a:tc>
                  <a:txBody>
                    <a:bodyPr/>
                    <a:lstStyle/>
                    <a:p>
                      <a:pPr algn="ctr" fontAlgn="ctr"/>
                      <a:r>
                        <a:rPr lang="zh-CN" altLang="en-US" sz="1100" b="1" i="0" u="none" strike="noStrike" dirty="0">
                          <a:solidFill>
                            <a:schemeClr val="tx1">
                              <a:lumMod val="75000"/>
                              <a:lumOff val="25000"/>
                            </a:schemeClr>
                          </a:solidFill>
                          <a:effectLst/>
                          <a:latin typeface="微软雅黑" panose="020B0503020204020204" pitchFamily="34" charset="-122"/>
                          <a:ea typeface="微软雅黑" panose="020B0503020204020204" pitchFamily="34" charset="-122"/>
                        </a:rPr>
                        <a:t>访客人数</a:t>
                      </a:r>
                      <a:endParaRPr lang="en-US" altLang="zh-CN" sz="1100" b="1" i="0" u="none" strike="noStrike" dirty="0">
                        <a:solidFill>
                          <a:schemeClr val="tx1">
                            <a:lumMod val="75000"/>
                            <a:lumOff val="25000"/>
                          </a:schemeClr>
                        </a:solidFill>
                        <a:effectLst/>
                        <a:latin typeface="微软雅黑" panose="020B0503020204020204" pitchFamily="34" charset="-122"/>
                        <a:ea typeface="微软雅黑" panose="020B0503020204020204" pitchFamily="34" charset="-122"/>
                      </a:endParaRPr>
                    </a:p>
                  </a:txBody>
                  <a:tcPr marL="7620" marR="7620" marT="7620" marB="0" anchor="ctr">
                    <a:lnB w="9525" cap="flat" cmpd="sng" algn="ctr">
                      <a:noFill/>
                      <a:prstDash val="solid"/>
                      <a:round/>
                      <a:headEnd type="none" w="med" len="med"/>
                      <a:tailEnd type="none" w="med" len="med"/>
                    </a:lnB>
                    <a:solidFill>
                      <a:schemeClr val="accent4">
                        <a:lumMod val="20000"/>
                        <a:lumOff val="80000"/>
                      </a:schemeClr>
                    </a:solidFill>
                  </a:tcPr>
                </a:tc>
                <a:tc>
                  <a:txBody>
                    <a:bodyPr/>
                    <a:lstStyle/>
                    <a:p>
                      <a:pPr algn="ctr" fontAlgn="ctr"/>
                      <a:r>
                        <a:rPr lang="zh-CN" altLang="en-US" sz="1100" b="1" i="0" u="none" strike="noStrike" dirty="0">
                          <a:solidFill>
                            <a:schemeClr val="tx1">
                              <a:lumMod val="75000"/>
                              <a:lumOff val="25000"/>
                            </a:schemeClr>
                          </a:solidFill>
                          <a:effectLst/>
                          <a:latin typeface="微软雅黑" panose="020B0503020204020204" pitchFamily="34" charset="-122"/>
                          <a:ea typeface="微软雅黑" panose="020B0503020204020204" pitchFamily="34" charset="-122"/>
                        </a:rPr>
                        <a:t>转化率</a:t>
                      </a:r>
                      <a:endParaRPr lang="en-US" altLang="zh-CN" sz="1100" b="1" i="0" u="none" strike="noStrike" dirty="0">
                        <a:solidFill>
                          <a:schemeClr val="tx1">
                            <a:lumMod val="75000"/>
                            <a:lumOff val="25000"/>
                          </a:schemeClr>
                        </a:solidFill>
                        <a:effectLst/>
                        <a:latin typeface="微软雅黑" panose="020B0503020204020204" pitchFamily="34" charset="-122"/>
                        <a:ea typeface="微软雅黑" panose="020B0503020204020204" pitchFamily="34" charset="-122"/>
                      </a:endParaRPr>
                    </a:p>
                  </a:txBody>
                  <a:tcPr marL="7620" marR="7620" marT="7620" marB="0" anchor="ctr">
                    <a:lnB w="9525" cap="flat" cmpd="sng" algn="ctr">
                      <a:no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902033981"/>
                  </a:ext>
                </a:extLst>
              </a:tr>
              <a:tr h="468000">
                <a:tc>
                  <a:txBody>
                    <a:bodyPr/>
                    <a:lstStyle/>
                    <a:p>
                      <a:pPr algn="ctr" fontAlgn="b"/>
                      <a:r>
                        <a:rPr lang="zh-CN" altLang="en-US" sz="1100" b="0" i="0" u="none" strike="noStrike" dirty="0">
                          <a:solidFill>
                            <a:srgbClr val="000000"/>
                          </a:solidFill>
                          <a:effectLst/>
                          <a:latin typeface="微软雅黑" panose="020B0503020204020204" pitchFamily="34" charset="-122"/>
                          <a:ea typeface="微软雅黑" panose="020B0503020204020204" pitchFamily="34" charset="-122"/>
                        </a:rPr>
                        <a:t>咖啡机</a:t>
                      </a:r>
                    </a:p>
                  </a:txBody>
                  <a:tcPr marL="0" marR="0" marT="0" marB="0" anchor="ctr">
                    <a:lnL w="9525" cap="flat" cmpd="sng" algn="ctr">
                      <a:solidFill>
                        <a:schemeClr val="accent2">
                          <a:lumMod val="20000"/>
                          <a:lumOff val="80000"/>
                        </a:schemeClr>
                      </a:solidFill>
                      <a:prstDash val="solid"/>
                      <a:round/>
                      <a:headEnd type="none" w="med" len="med"/>
                      <a:tailEnd type="none" w="med" len="med"/>
                    </a:lnL>
                    <a:lnR w="9525" cap="flat" cmpd="sng" algn="ctr">
                      <a:solidFill>
                        <a:schemeClr val="accent2">
                          <a:lumMod val="20000"/>
                          <a:lumOff val="8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lumMod val="20000"/>
                          <a:lumOff val="80000"/>
                        </a:schemeClr>
                      </a:solidFill>
                      <a:prstDash val="solid"/>
                      <a:round/>
                      <a:headEnd type="none" w="med" len="med"/>
                      <a:tailEnd type="none" w="med" len="med"/>
                    </a:lnB>
                    <a:solidFill>
                      <a:schemeClr val="bg1"/>
                    </a:solidFill>
                  </a:tcPr>
                </a:tc>
                <a:tc>
                  <a:txBody>
                    <a:bodyPr/>
                    <a:lstStyle/>
                    <a:p>
                      <a:pPr algn="ctr" fontAlgn="b"/>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63,964</a:t>
                      </a:r>
                    </a:p>
                    <a:p>
                      <a:pPr algn="ctr" fontAlgn="b"/>
                      <a:r>
                        <a:rPr lang="en-US" altLang="zh-CN" sz="1000" b="1" i="0" u="none" strike="noStrike" kern="1200" dirty="0">
                          <a:solidFill>
                            <a:srgbClr val="C00000"/>
                          </a:solidFill>
                          <a:effectLst/>
                          <a:latin typeface="微软雅黑" panose="020B0503020204020204" pitchFamily="34" charset="-122"/>
                          <a:ea typeface="微软雅黑" panose="020B0503020204020204" pitchFamily="34" charset="-122"/>
                          <a:cs typeface="+mn-cs"/>
                        </a:rPr>
                        <a:t>-74%</a:t>
                      </a:r>
                    </a:p>
                  </a:txBody>
                  <a:tcPr marL="0" marR="0" marT="0" marB="0" anchor="ctr">
                    <a:lnL w="9525" cap="flat" cmpd="sng" algn="ctr">
                      <a:solidFill>
                        <a:schemeClr val="accent2">
                          <a:lumMod val="20000"/>
                          <a:lumOff val="80000"/>
                        </a:schemeClr>
                      </a:solidFill>
                      <a:prstDash val="solid"/>
                      <a:round/>
                      <a:headEnd type="none" w="med" len="med"/>
                      <a:tailEnd type="none" w="med" len="med"/>
                    </a:lnL>
                    <a:lnR w="9525" cap="flat" cmpd="sng" algn="ctr">
                      <a:solidFill>
                        <a:schemeClr val="accent2">
                          <a:lumMod val="20000"/>
                          <a:lumOff val="8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lumMod val="20000"/>
                          <a:lumOff val="80000"/>
                        </a:schemeClr>
                      </a:solidFill>
                      <a:prstDash val="solid"/>
                      <a:round/>
                      <a:headEnd type="none" w="med" len="med"/>
                      <a:tailEnd type="none" w="med" len="med"/>
                    </a:lnB>
                    <a:solidFill>
                      <a:schemeClr val="bg1"/>
                    </a:solidFill>
                  </a:tcPr>
                </a:tc>
                <a:tc>
                  <a:txBody>
                    <a:bodyPr/>
                    <a:lstStyle/>
                    <a:p>
                      <a:pPr algn="ctr" fontAlgn="ctr"/>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0.005%</a:t>
                      </a:r>
                    </a:p>
                    <a:p>
                      <a:pPr algn="ctr" fontAlgn="ctr"/>
                      <a:r>
                        <a:rPr lang="en-US" altLang="zh-CN" sz="1000" b="1" i="0" u="none" strike="noStrike" kern="1200" dirty="0">
                          <a:solidFill>
                            <a:srgbClr val="C00000"/>
                          </a:solidFill>
                          <a:effectLst/>
                          <a:latin typeface="微软雅黑" panose="020B0503020204020204" pitchFamily="34" charset="-122"/>
                          <a:ea typeface="微软雅黑" panose="020B0503020204020204" pitchFamily="34" charset="-122"/>
                          <a:cs typeface="+mn-cs"/>
                        </a:rPr>
                        <a:t>-0.1pp</a:t>
                      </a:r>
                    </a:p>
                  </a:txBody>
                  <a:tcPr marL="0" marR="0" marT="0" marB="0" anchor="ctr">
                    <a:lnL w="9525" cap="flat" cmpd="sng" algn="ctr">
                      <a:solidFill>
                        <a:schemeClr val="accent2">
                          <a:lumMod val="20000"/>
                          <a:lumOff val="80000"/>
                        </a:schemeClr>
                      </a:solidFill>
                      <a:prstDash val="solid"/>
                      <a:round/>
                      <a:headEnd type="none" w="med" len="med"/>
                      <a:tailEnd type="none" w="med" len="med"/>
                    </a:lnL>
                    <a:lnR w="9525" cap="flat" cmpd="sng" algn="ctr">
                      <a:solidFill>
                        <a:schemeClr val="accent2">
                          <a:lumMod val="20000"/>
                          <a:lumOff val="8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lumMod val="20000"/>
                          <a:lumOff val="8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470412625"/>
                  </a:ext>
                </a:extLst>
              </a:tr>
              <a:tr h="468000">
                <a:tc>
                  <a:txBody>
                    <a:bodyPr/>
                    <a:lstStyle/>
                    <a:p>
                      <a:pPr algn="ctr" fontAlgn="b"/>
                      <a:r>
                        <a:rPr lang="zh-CN" altLang="en-US" sz="1100" b="0" i="0" u="none" strike="noStrike" dirty="0">
                          <a:solidFill>
                            <a:srgbClr val="000000"/>
                          </a:solidFill>
                          <a:effectLst/>
                          <a:latin typeface="微软雅黑" panose="020B0503020204020204" pitchFamily="34" charset="-122"/>
                          <a:ea typeface="微软雅黑" panose="020B0503020204020204" pitchFamily="34" charset="-122"/>
                        </a:rPr>
                        <a:t>胶囊咖啡</a:t>
                      </a:r>
                    </a:p>
                  </a:txBody>
                  <a:tcPr marL="0" marR="0" marT="0" marB="0" anchor="ctr">
                    <a:lnL w="9525" cap="flat" cmpd="sng" algn="ctr">
                      <a:solidFill>
                        <a:schemeClr val="accent2">
                          <a:lumMod val="20000"/>
                          <a:lumOff val="80000"/>
                        </a:schemeClr>
                      </a:solidFill>
                      <a:prstDash val="solid"/>
                      <a:round/>
                      <a:headEnd type="none" w="med" len="med"/>
                      <a:tailEnd type="none" w="med" len="med"/>
                    </a:lnL>
                    <a:lnR w="9525" cap="flat" cmpd="sng" algn="ctr">
                      <a:solidFill>
                        <a:schemeClr val="accent2">
                          <a:lumMod val="20000"/>
                          <a:lumOff val="80000"/>
                        </a:schemeClr>
                      </a:solidFill>
                      <a:prstDash val="solid"/>
                      <a:round/>
                      <a:headEnd type="none" w="med" len="med"/>
                      <a:tailEnd type="none" w="med" len="med"/>
                    </a:lnR>
                    <a:lnT w="9525" cap="flat" cmpd="sng" algn="ctr">
                      <a:solidFill>
                        <a:schemeClr val="accent2">
                          <a:lumMod val="20000"/>
                          <a:lumOff val="80000"/>
                        </a:schemeClr>
                      </a:solidFill>
                      <a:prstDash val="solid"/>
                      <a:round/>
                      <a:headEnd type="none" w="med" len="med"/>
                      <a:tailEnd type="none" w="med" len="med"/>
                    </a:lnT>
                    <a:lnB w="9525" cap="flat" cmpd="sng" algn="ctr">
                      <a:solidFill>
                        <a:schemeClr val="accent2">
                          <a:lumMod val="20000"/>
                          <a:lumOff val="80000"/>
                        </a:schemeClr>
                      </a:solidFill>
                      <a:prstDash val="solid"/>
                      <a:round/>
                      <a:headEnd type="none" w="med" len="med"/>
                      <a:tailEnd type="none" w="med" len="med"/>
                    </a:lnB>
                    <a:solidFill>
                      <a:schemeClr val="bg1"/>
                    </a:solid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53,476</a:t>
                      </a:r>
                    </a:p>
                    <a:p>
                      <a:pPr algn="ctr" fontAlgn="ctr"/>
                      <a:r>
                        <a:rPr lang="en-US" altLang="zh-CN" sz="1000" b="1" i="0" u="none" strike="noStrike" kern="1200" dirty="0">
                          <a:solidFill>
                            <a:srgbClr val="C00000"/>
                          </a:solidFill>
                          <a:effectLst/>
                          <a:latin typeface="微软雅黑" panose="020B0503020204020204" pitchFamily="34" charset="-122"/>
                          <a:ea typeface="微软雅黑" panose="020B0503020204020204" pitchFamily="34" charset="-122"/>
                          <a:cs typeface="+mn-cs"/>
                        </a:rPr>
                        <a:t>-67%</a:t>
                      </a:r>
                    </a:p>
                  </a:txBody>
                  <a:tcPr marL="0" marR="0" marT="0" marB="0" anchor="ctr">
                    <a:lnL w="9525" cap="flat" cmpd="sng" algn="ctr">
                      <a:solidFill>
                        <a:schemeClr val="accent2">
                          <a:lumMod val="20000"/>
                          <a:lumOff val="80000"/>
                        </a:schemeClr>
                      </a:solidFill>
                      <a:prstDash val="solid"/>
                      <a:round/>
                      <a:headEnd type="none" w="med" len="med"/>
                      <a:tailEnd type="none" w="med" len="med"/>
                    </a:lnL>
                    <a:lnR w="9525" cap="flat" cmpd="sng" algn="ctr">
                      <a:solidFill>
                        <a:schemeClr val="accent2">
                          <a:lumMod val="20000"/>
                          <a:lumOff val="80000"/>
                        </a:schemeClr>
                      </a:solidFill>
                      <a:prstDash val="solid"/>
                      <a:round/>
                      <a:headEnd type="none" w="med" len="med"/>
                      <a:tailEnd type="none" w="med" len="med"/>
                    </a:lnR>
                    <a:lnT w="9525" cap="flat" cmpd="sng" algn="ctr">
                      <a:solidFill>
                        <a:schemeClr val="accent2">
                          <a:lumMod val="20000"/>
                          <a:lumOff val="80000"/>
                        </a:schemeClr>
                      </a:solidFill>
                      <a:prstDash val="solid"/>
                      <a:round/>
                      <a:headEnd type="none" w="med" len="med"/>
                      <a:tailEnd type="none" w="med" len="med"/>
                    </a:lnT>
                    <a:lnB w="9525" cap="flat" cmpd="sng" algn="ctr">
                      <a:solidFill>
                        <a:schemeClr val="accent2">
                          <a:lumMod val="20000"/>
                          <a:lumOff val="80000"/>
                        </a:schemeClr>
                      </a:solidFill>
                      <a:prstDash val="solid"/>
                      <a:round/>
                      <a:headEnd type="none" w="med" len="med"/>
                      <a:tailEnd type="none" w="med" len="med"/>
                    </a:lnB>
                    <a:solidFill>
                      <a:schemeClr val="bg1"/>
                    </a:solidFill>
                  </a:tcPr>
                </a:tc>
                <a:tc>
                  <a:txBody>
                    <a:bodyPr/>
                    <a:lstStyle/>
                    <a:p>
                      <a:pPr algn="ctr" fontAlgn="ctr"/>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0.11%</a:t>
                      </a:r>
                    </a:p>
                    <a:p>
                      <a:pPr algn="ctr" fontAlgn="ctr"/>
                      <a:r>
                        <a:rPr lang="en-US" altLang="zh-CN" sz="1000" b="1" i="0" u="none" strike="noStrike" kern="1200" dirty="0">
                          <a:solidFill>
                            <a:srgbClr val="C00000"/>
                          </a:solidFill>
                          <a:effectLst/>
                          <a:latin typeface="微软雅黑" panose="020B0503020204020204" pitchFamily="34" charset="-122"/>
                          <a:ea typeface="微软雅黑" panose="020B0503020204020204" pitchFamily="34" charset="-122"/>
                          <a:cs typeface="+mn-cs"/>
                        </a:rPr>
                        <a:t>-0.3pp</a:t>
                      </a:r>
                    </a:p>
                  </a:txBody>
                  <a:tcPr marL="0" marR="0" marT="0" marB="0" anchor="ctr">
                    <a:lnL w="9525" cap="flat" cmpd="sng" algn="ctr">
                      <a:solidFill>
                        <a:schemeClr val="accent2">
                          <a:lumMod val="20000"/>
                          <a:lumOff val="80000"/>
                        </a:schemeClr>
                      </a:solidFill>
                      <a:prstDash val="solid"/>
                      <a:round/>
                      <a:headEnd type="none" w="med" len="med"/>
                      <a:tailEnd type="none" w="med" len="med"/>
                    </a:lnL>
                    <a:lnR w="9525" cap="flat" cmpd="sng" algn="ctr">
                      <a:solidFill>
                        <a:schemeClr val="accent2">
                          <a:lumMod val="20000"/>
                          <a:lumOff val="80000"/>
                        </a:schemeClr>
                      </a:solidFill>
                      <a:prstDash val="solid"/>
                      <a:round/>
                      <a:headEnd type="none" w="med" len="med"/>
                      <a:tailEnd type="none" w="med" len="med"/>
                    </a:lnR>
                    <a:lnT w="9525" cap="flat" cmpd="sng" algn="ctr">
                      <a:solidFill>
                        <a:schemeClr val="accent2">
                          <a:lumMod val="20000"/>
                          <a:lumOff val="80000"/>
                        </a:schemeClr>
                      </a:solidFill>
                      <a:prstDash val="solid"/>
                      <a:round/>
                      <a:headEnd type="none" w="med" len="med"/>
                      <a:tailEnd type="none" w="med" len="med"/>
                    </a:lnT>
                    <a:lnB w="9525" cap="flat" cmpd="sng" algn="ctr">
                      <a:solidFill>
                        <a:schemeClr val="accent2">
                          <a:lumMod val="20000"/>
                          <a:lumOff val="8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708915113"/>
                  </a:ext>
                </a:extLst>
              </a:tr>
            </a:tbl>
          </a:graphicData>
        </a:graphic>
      </p:graphicFrame>
      <p:sp>
        <p:nvSpPr>
          <p:cNvPr id="18" name="文本占位符 2">
            <a:extLst>
              <a:ext uri="{FF2B5EF4-FFF2-40B4-BE49-F238E27FC236}">
                <a16:creationId xmlns:a16="http://schemas.microsoft.com/office/drawing/2014/main" id="{DD177660-1EA5-4627-A3A5-C4FFE975C5E6}"/>
              </a:ext>
            </a:extLst>
          </p:cNvPr>
          <p:cNvSpPr txBox="1">
            <a:spLocks/>
          </p:cNvSpPr>
          <p:nvPr/>
        </p:nvSpPr>
        <p:spPr>
          <a:xfrm>
            <a:off x="479314" y="1870160"/>
            <a:ext cx="2052000" cy="300942"/>
          </a:xfrm>
          <a:prstGeom prst="rect">
            <a:avLst/>
          </a:prstGeom>
        </p:spPr>
        <p:txBody>
          <a:bodyPr/>
          <a:lstStyle>
            <a:lvl1pPr marL="285750" marR="0" indent="-285750" algn="l" defTabSz="914400" rtl="0" eaLnBrk="1" fontAlgn="auto" latinLnBrk="0" hangingPunct="1">
              <a:lnSpc>
                <a:spcPct val="150000"/>
              </a:lnSpc>
              <a:spcBef>
                <a:spcPts val="0"/>
              </a:spcBef>
              <a:spcAft>
                <a:spcPts val="600"/>
              </a:spcAft>
              <a:buClrTx/>
              <a:buSzTx/>
              <a:buFont typeface="Arial" panose="020B0604020202020204" pitchFamily="34" charset="0"/>
              <a:buChar char="•"/>
              <a:tabLst/>
              <a:defRPr sz="1200" kern="1200">
                <a:solidFill>
                  <a:schemeClr val="tx1"/>
                </a:solidFill>
                <a:latin typeface="Verdana" panose="020B0604030504040204" pitchFamily="34" charset="0"/>
                <a:ea typeface="Microsoft YaHei" panose="020B0503020204020204" pitchFamily="34" charset="-122"/>
                <a:cs typeface="Verdan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Verdana" panose="020B0604030504040204" pitchFamily="34" charset="0"/>
                <a:ea typeface="Microsoft YaHei" panose="020B0503020204020204" pitchFamily="34" charset="-122"/>
                <a:cs typeface="Verdan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Verdana" panose="020B0604030504040204" pitchFamily="34" charset="0"/>
                <a:ea typeface="Microsoft YaHei" panose="020B0503020204020204" pitchFamily="34" charset="-122"/>
                <a:cs typeface="Verdan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Verdana" panose="020B0604030504040204" pitchFamily="34" charset="0"/>
                <a:ea typeface="Microsoft YaHei" panose="020B0503020204020204" pitchFamily="34" charset="-122"/>
                <a:cs typeface="Verdan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Verdana" panose="020B0604030504040204" pitchFamily="34" charset="0"/>
                <a:ea typeface="Microsoft YaHei" panose="020B0503020204020204" pitchFamily="34" charset="-122"/>
                <a:cs typeface="Verdan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None/>
              <a:defRPr/>
            </a:pPr>
            <a:r>
              <a:rPr kumimoji="0" lang="zh-CN" altLang="en-US" b="1" i="0" u="none" strike="noStrike" kern="1200" cap="none" spc="0" normalizeH="0" baseline="0" noProof="0" dirty="0">
                <a:ln>
                  <a:noFill/>
                </a:ln>
                <a:solidFill>
                  <a:schemeClr val="tx1">
                    <a:lumMod val="75000"/>
                    <a:lumOff val="25000"/>
                  </a:schemeClr>
                </a:solidFill>
                <a:effectLst/>
                <a:uLnTx/>
                <a:uFillTx/>
                <a:latin typeface="微软雅黑"/>
                <a:ea typeface="微软雅黑"/>
                <a:cs typeface="Verdana" panose="020B0604030504040204" pitchFamily="34" charset="0"/>
              </a:rPr>
              <a:t>分类目引力魔方渠道表现</a:t>
            </a:r>
            <a:endParaRPr kumimoji="0" lang="en-US" altLang="zh-CN" b="1" i="0" u="none" strike="noStrike" kern="1200" cap="none" spc="0" normalizeH="0" baseline="0" noProof="0" dirty="0">
              <a:ln>
                <a:noFill/>
              </a:ln>
              <a:solidFill>
                <a:schemeClr val="tx1">
                  <a:lumMod val="75000"/>
                  <a:lumOff val="25000"/>
                </a:schemeClr>
              </a:solidFill>
              <a:effectLst/>
              <a:uLnTx/>
              <a:uFillTx/>
              <a:latin typeface="微软雅黑"/>
              <a:ea typeface="微软雅黑"/>
              <a:cs typeface="Verdana" panose="020B0604030504040204" pitchFamily="34" charset="0"/>
            </a:endParaRPr>
          </a:p>
        </p:txBody>
      </p:sp>
    </p:spTree>
    <p:extLst>
      <p:ext uri="{BB962C8B-B14F-4D97-AF65-F5344CB8AC3E}">
        <p14:creationId xmlns:p14="http://schemas.microsoft.com/office/powerpoint/2010/main" val="2867455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7D67B91-1569-194C-89CA-F966BB3C3653}"/>
              </a:ext>
            </a:extLst>
          </p:cNvPr>
          <p:cNvSpPr>
            <a:spLocks noGrp="1"/>
          </p:cNvSpPr>
          <p:nvPr>
            <p:ph type="title"/>
          </p:nvPr>
        </p:nvSpPr>
        <p:spPr/>
        <p:txBody>
          <a:bodyPr/>
          <a:lstStyle/>
          <a:p>
            <a:r>
              <a:rPr lang="x-none" dirty="0"/>
              <a:t>店铺平台流量布局及转化率变化</a:t>
            </a:r>
          </a:p>
        </p:txBody>
      </p:sp>
      <p:sp>
        <p:nvSpPr>
          <p:cNvPr id="6" name="Text Placeholder 5">
            <a:extLst>
              <a:ext uri="{FF2B5EF4-FFF2-40B4-BE49-F238E27FC236}">
                <a16:creationId xmlns:a16="http://schemas.microsoft.com/office/drawing/2014/main" id="{B13000E1-CDE0-2744-B2A8-E5EA28D3709F}"/>
              </a:ext>
            </a:extLst>
          </p:cNvPr>
          <p:cNvSpPr>
            <a:spLocks noGrp="1"/>
          </p:cNvSpPr>
          <p:nvPr>
            <p:ph type="body" sz="quarter" idx="10"/>
          </p:nvPr>
        </p:nvSpPr>
        <p:spPr/>
        <p:txBody>
          <a:bodyPr/>
          <a:lstStyle/>
          <a:p>
            <a:pPr>
              <a:lnSpc>
                <a:spcPct val="100000"/>
              </a:lnSpc>
            </a:pPr>
            <a:r>
              <a:rPr lang="zh-CN" altLang="en-US" dirty="0">
                <a:latin typeface="+mn-ea"/>
              </a:rPr>
              <a:t>平台流量体量同比呈现下滑，且支付转化率同步下跌；</a:t>
            </a:r>
            <a:endParaRPr lang="en-US" altLang="zh-CN" dirty="0">
              <a:latin typeface="+mn-ea"/>
            </a:endParaRPr>
          </a:p>
          <a:p>
            <a:pPr>
              <a:lnSpc>
                <a:spcPct val="100000"/>
              </a:lnSpc>
            </a:pPr>
            <a:r>
              <a:rPr lang="zh-CN" altLang="en-US" dirty="0">
                <a:latin typeface="+mn-ea"/>
              </a:rPr>
              <a:t>受老客减少以及</a:t>
            </a:r>
            <a:r>
              <a:rPr lang="en-US" altLang="zh-CN" dirty="0">
                <a:latin typeface="+mn-ea"/>
              </a:rPr>
              <a:t>12</a:t>
            </a:r>
            <a:r>
              <a:rPr lang="zh-CN" altLang="en-US" dirty="0">
                <a:latin typeface="+mn-ea"/>
              </a:rPr>
              <a:t>月活动影响，我的淘宝及购物车等渠道访客人数同比减少；</a:t>
            </a:r>
            <a:endParaRPr lang="x-none" dirty="0">
              <a:latin typeface="+mn-ea"/>
            </a:endParaRPr>
          </a:p>
        </p:txBody>
      </p:sp>
      <p:sp>
        <p:nvSpPr>
          <p:cNvPr id="7" name="Text Placeholder 6">
            <a:extLst>
              <a:ext uri="{FF2B5EF4-FFF2-40B4-BE49-F238E27FC236}">
                <a16:creationId xmlns:a16="http://schemas.microsoft.com/office/drawing/2014/main" id="{2B940433-8192-B24A-9D32-7957C7B7611A}"/>
              </a:ext>
            </a:extLst>
          </p:cNvPr>
          <p:cNvSpPr>
            <a:spLocks noGrp="1"/>
          </p:cNvSpPr>
          <p:nvPr>
            <p:ph type="body" sz="quarter" idx="11"/>
          </p:nvPr>
        </p:nvSpPr>
        <p:spPr/>
        <p:txBody>
          <a:bodyPr/>
          <a:lstStyle/>
          <a:p>
            <a:r>
              <a:t>数据来源：生意参谋</a:t>
            </a:r>
          </a:p>
          <a:p>
            <a:r>
              <a:t>时间维度：2023.12</a:t>
            </a:r>
          </a:p>
        </p:txBody>
      </p:sp>
      <p:graphicFrame>
        <p:nvGraphicFramePr>
          <p:cNvPr id="8" name="图表 11">
            <a:extLst>
              <a:ext uri="{FF2B5EF4-FFF2-40B4-BE49-F238E27FC236}">
                <a16:creationId xmlns:a16="http://schemas.microsoft.com/office/drawing/2014/main" id="{E63E38CF-36A0-E449-83D2-BEDE7DA36438}"/>
              </a:ext>
            </a:extLst>
          </p:cNvPr>
          <p:cNvGraphicFramePr/>
          <p:nvPr>
            <p:extLst/>
          </p:nvPr>
        </p:nvGraphicFramePr>
        <p:xfrm>
          <a:off x="1440000" y="1800000"/>
          <a:ext cx="10080000" cy="34200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9" name="表格 15">
            <a:extLst>
              <a:ext uri="{FF2B5EF4-FFF2-40B4-BE49-F238E27FC236}">
                <a16:creationId xmlns:a16="http://schemas.microsoft.com/office/drawing/2014/main" id="{6AEBEE74-A78E-5448-A012-26F84766C959}"/>
              </a:ext>
            </a:extLst>
          </p:cNvPr>
          <p:cNvGraphicFramePr>
            <a:graphicFrameLocks noGrp="1"/>
          </p:cNvGraphicFramePr>
          <p:nvPr>
            <p:extLst>
              <p:ext uri="{D42A27DB-BD31-4B8C-83A1-F6EECF244321}">
                <p14:modId xmlns:p14="http://schemas.microsoft.com/office/powerpoint/2010/main" val="2060502869"/>
              </p:ext>
            </p:extLst>
          </p:nvPr>
        </p:nvGraphicFramePr>
        <p:xfrm>
          <a:off x="282372" y="5321902"/>
          <a:ext cx="10594093" cy="900000"/>
        </p:xfrm>
        <a:graphic>
          <a:graphicData uri="http://schemas.openxmlformats.org/drawingml/2006/table">
            <a:tbl>
              <a:tblPr firstRow="1" bandRow="1">
                <a:tableStyleId>{5C22544A-7EE6-4342-B048-85BDC9FD1C3A}</a:tableStyleId>
              </a:tblPr>
              <a:tblGrid>
                <a:gridCol w="232580">
                  <a:extLst>
                    <a:ext uri="{9D8B030D-6E8A-4147-A177-3AD203B41FA5}">
                      <a16:colId xmlns:a16="http://schemas.microsoft.com/office/drawing/2014/main" val="1569662307"/>
                    </a:ext>
                  </a:extLst>
                </a:gridCol>
                <a:gridCol w="779540">
                  <a:extLst>
                    <a:ext uri="{9D8B030D-6E8A-4147-A177-3AD203B41FA5}">
                      <a16:colId xmlns:a16="http://schemas.microsoft.com/office/drawing/2014/main" val="260454174"/>
                    </a:ext>
                  </a:extLst>
                </a:gridCol>
                <a:gridCol w="885093">
                  <a:extLst>
                    <a:ext uri="{9D8B030D-6E8A-4147-A177-3AD203B41FA5}">
                      <a16:colId xmlns:a16="http://schemas.microsoft.com/office/drawing/2014/main" val="2473384081"/>
                    </a:ext>
                  </a:extLst>
                </a:gridCol>
                <a:gridCol w="1115293">
                  <a:extLst>
                    <a:ext uri="{9D8B030D-6E8A-4147-A177-3AD203B41FA5}">
                      <a16:colId xmlns:a16="http://schemas.microsoft.com/office/drawing/2014/main" val="3847526139"/>
                    </a:ext>
                  </a:extLst>
                </a:gridCol>
                <a:gridCol w="1349709">
                  <a:extLst>
                    <a:ext uri="{9D8B030D-6E8A-4147-A177-3AD203B41FA5}">
                      <a16:colId xmlns:a16="http://schemas.microsoft.com/office/drawing/2014/main" val="3751921421"/>
                    </a:ext>
                  </a:extLst>
                </a:gridCol>
                <a:gridCol w="1349709">
                  <a:extLst>
                    <a:ext uri="{9D8B030D-6E8A-4147-A177-3AD203B41FA5}">
                      <a16:colId xmlns:a16="http://schemas.microsoft.com/office/drawing/2014/main" val="3107892118"/>
                    </a:ext>
                  </a:extLst>
                </a:gridCol>
                <a:gridCol w="1279149">
                  <a:extLst>
                    <a:ext uri="{9D8B030D-6E8A-4147-A177-3AD203B41FA5}">
                      <a16:colId xmlns:a16="http://schemas.microsoft.com/office/drawing/2014/main" val="3349848825"/>
                    </a:ext>
                  </a:extLst>
                </a:gridCol>
                <a:gridCol w="1228679">
                  <a:extLst>
                    <a:ext uri="{9D8B030D-6E8A-4147-A177-3AD203B41FA5}">
                      <a16:colId xmlns:a16="http://schemas.microsoft.com/office/drawing/2014/main" val="567222659"/>
                    </a:ext>
                  </a:extLst>
                </a:gridCol>
                <a:gridCol w="1245284">
                  <a:extLst>
                    <a:ext uri="{9D8B030D-6E8A-4147-A177-3AD203B41FA5}">
                      <a16:colId xmlns:a16="http://schemas.microsoft.com/office/drawing/2014/main" val="2391516373"/>
                    </a:ext>
                  </a:extLst>
                </a:gridCol>
                <a:gridCol w="1129057">
                  <a:extLst>
                    <a:ext uri="{9D8B030D-6E8A-4147-A177-3AD203B41FA5}">
                      <a16:colId xmlns:a16="http://schemas.microsoft.com/office/drawing/2014/main" val="3405185712"/>
                    </a:ext>
                  </a:extLst>
                </a:gridCol>
              </a:tblGrid>
              <a:tr h="300000">
                <a:tc rowSpan="3">
                  <a:txBody>
                    <a:bodyPr/>
                    <a:lstStyle/>
                    <a:p>
                      <a:pPr algn="ctr"/>
                      <a:r>
                        <a:rPr lang="zh-CN" altLang="en-US" sz="900" b="1" dirty="0">
                          <a:solidFill>
                            <a:schemeClr val="tx1"/>
                          </a:solidFill>
                          <a:latin typeface="+mn-ea"/>
                          <a:ea typeface="+mn-ea"/>
                        </a:rPr>
                        <a:t>同比</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60000"/>
                        <a:lumOff val="40000"/>
                      </a:schemeClr>
                    </a:solidFill>
                  </a:tcPr>
                </a:tc>
                <a:tc>
                  <a:txBody>
                    <a:bodyPr/>
                    <a:lstStyle/>
                    <a:p>
                      <a:pPr algn="ctr"/>
                      <a:r>
                        <a:rPr lang="zh-CN" altLang="en-US" sz="900" b="1" dirty="0">
                          <a:solidFill>
                            <a:schemeClr val="tx1"/>
                          </a:solidFill>
                          <a:latin typeface="+mn-ea"/>
                          <a:ea typeface="+mn-ea"/>
                        </a:rPr>
                        <a:t>支付人数</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-46%</a:t>
                      </a:r>
                    </a:p>
                  </a:txBody>
                  <a:tcPr marL="0" marR="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4">
                        <a:lumMod val="20000"/>
                        <a:lumOff val="80000"/>
                      </a:schemeClr>
                    </a:solidFill>
                  </a:tcPr>
                </a:tc>
                <a:tc>
                  <a:txBody>
                    <a:bodyPr/>
                    <a:lstStyle/>
                    <a:p>
                      <a:pPr marL="0" algn="ctr" defTabSz="914400" rtl="0" eaLnBrk="1" fontAlgn="ctr" latinLnBrk="0" hangingPunct="1"/>
                      <a:r>
                        <a:rPr lang="en-US" altLang="zh-CN" sz="900" b="0" i="0" u="none" strike="noStrike" kern="1200" dirty="0">
                          <a:solidFill>
                            <a:schemeClr val="accent6"/>
                          </a:solidFill>
                          <a:effectLst/>
                          <a:latin typeface="+mn-ea"/>
                          <a:ea typeface="+mn-ea"/>
                          <a:cs typeface="+mn-cs"/>
                        </a:rPr>
                        <a:t>+5%</a:t>
                      </a:r>
                    </a:p>
                  </a:txBody>
                  <a:tcPr marL="0" marR="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-59%</a:t>
                      </a:r>
                    </a:p>
                  </a:txBody>
                  <a:tcPr marL="0" marR="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-55%</a:t>
                      </a:r>
                    </a:p>
                  </a:txBody>
                  <a:tcPr marL="0" marR="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-43%</a:t>
                      </a:r>
                    </a:p>
                  </a:txBody>
                  <a:tcPr marL="0" marR="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a:solidFill>
                            <a:srgbClr val="C00000"/>
                          </a:solidFill>
                          <a:effectLst/>
                          <a:latin typeface="+mn-ea"/>
                          <a:ea typeface="+mn-ea"/>
                          <a:cs typeface="+mn-cs"/>
                        </a:rPr>
                        <a:t>-60%</a:t>
                      </a:r>
                    </a:p>
                  </a:txBody>
                  <a:tcPr marL="0" marR="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a:solidFill>
                            <a:srgbClr val="C00000"/>
                          </a:solidFill>
                          <a:effectLst/>
                          <a:latin typeface="+mn-ea"/>
                          <a:ea typeface="+mn-ea"/>
                          <a:cs typeface="+mn-cs"/>
                        </a:rPr>
                        <a:t>-34%</a:t>
                      </a:r>
                    </a:p>
                  </a:txBody>
                  <a:tcPr marL="0" marR="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a:solidFill>
                            <a:srgbClr val="C00000"/>
                          </a:solidFill>
                          <a:effectLst/>
                          <a:latin typeface="+mn-ea"/>
                          <a:ea typeface="+mn-ea"/>
                          <a:cs typeface="+mn-cs"/>
                        </a:rPr>
                        <a:t>-32%</a:t>
                      </a:r>
                    </a:p>
                  </a:txBody>
                  <a:tcPr marL="0" marR="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1570516781"/>
                  </a:ext>
                </a:extLst>
              </a:tr>
              <a:tr h="300000">
                <a:tc vMerge="1">
                  <a:txBody>
                    <a:bodyPr/>
                    <a:lstStyle/>
                    <a:p>
                      <a:endParaRPr lang="zh-CN" altLang="en-US"/>
                    </a:p>
                  </a:txBody>
                  <a:tcPr/>
                </a:tc>
                <a:tc>
                  <a:txBody>
                    <a:bodyPr/>
                    <a:lstStyle/>
                    <a:p>
                      <a:pPr algn="ctr"/>
                      <a:r>
                        <a:rPr lang="zh-CN" altLang="en-US" sz="900" b="1" dirty="0">
                          <a:solidFill>
                            <a:schemeClr val="tx1"/>
                          </a:solidFill>
                          <a:latin typeface="+mn-ea"/>
                          <a:ea typeface="+mn-ea"/>
                        </a:rPr>
                        <a:t>访客数</a:t>
                      </a:r>
                    </a:p>
                  </a:txBody>
                  <a:tcPr anchor="ctr">
                    <a:lnL w="381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-38%</a:t>
                      </a:r>
                    </a:p>
                  </a:txBody>
                  <a:tcPr marL="0" marR="0" marT="0" marB="0" anchor="ctr">
                    <a:lnL w="38100" cmpd="sng">
                      <a:noFill/>
                    </a:lnL>
                    <a:lnR w="12700" cmpd="sng">
                      <a:noFill/>
                    </a:lnR>
                    <a:lnT w="38100" cmpd="sng">
                      <a:noFill/>
                    </a:lnT>
                    <a:lnB w="12700" cmpd="sng">
                      <a:noFill/>
                    </a:lnB>
                    <a:lnTlToBr w="12700" cmpd="sng">
                      <a:noFill/>
                      <a:prstDash val="solid"/>
                    </a:lnTlToBr>
                    <a:lnBlToTr w="12700" cmpd="sng">
                      <a:noFill/>
                      <a:prstDash val="solid"/>
                    </a:lnBlToTr>
                    <a:solidFill>
                      <a:schemeClr val="accent4">
                        <a:lumMod val="20000"/>
                        <a:lumOff val="80000"/>
                      </a:schemeClr>
                    </a:solidFill>
                  </a:tcPr>
                </a:tc>
                <a:tc>
                  <a:txBody>
                    <a:bodyPr/>
                    <a:lstStyle/>
                    <a:p>
                      <a:pPr marL="0" algn="ctr" defTabSz="914400" rtl="0" eaLnBrk="1" fontAlgn="ctr" latinLnBrk="0" hangingPunct="1"/>
                      <a:r>
                        <a:rPr lang="en-US" altLang="zh-CN" sz="900" b="0" i="0" u="none" strike="noStrike" kern="1200" dirty="0">
                          <a:solidFill>
                            <a:schemeClr val="accent6"/>
                          </a:solidFill>
                          <a:effectLst/>
                          <a:latin typeface="+mn-ea"/>
                          <a:ea typeface="+mn-ea"/>
                          <a:cs typeface="+mn-cs"/>
                        </a:rPr>
                        <a:t>+3%</a:t>
                      </a:r>
                    </a:p>
                  </a:txBody>
                  <a:tcPr marL="0" marR="0" marT="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-14%</a:t>
                      </a:r>
                    </a:p>
                  </a:txBody>
                  <a:tcPr marL="0" marR="0" marT="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-50%</a:t>
                      </a:r>
                    </a:p>
                  </a:txBody>
                  <a:tcPr marL="0" marR="0" marT="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-38%</a:t>
                      </a:r>
                    </a:p>
                  </a:txBody>
                  <a:tcPr marL="0" marR="0" marT="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-42%</a:t>
                      </a:r>
                    </a:p>
                  </a:txBody>
                  <a:tcPr marL="0" marR="0" marT="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marL="0" algn="ctr" defTabSz="914400" rtl="0" eaLnBrk="1" fontAlgn="ctr" latinLnBrk="0" hangingPunct="1"/>
                      <a:r>
                        <a:rPr lang="en-US" altLang="zh-CN" sz="900" b="0" i="0" u="none" strike="noStrike" kern="1200">
                          <a:solidFill>
                            <a:srgbClr val="C00000"/>
                          </a:solidFill>
                          <a:effectLst/>
                          <a:latin typeface="+mn-ea"/>
                          <a:ea typeface="+mn-ea"/>
                          <a:cs typeface="+mn-cs"/>
                        </a:rPr>
                        <a:t>-50%</a:t>
                      </a:r>
                    </a:p>
                  </a:txBody>
                  <a:tcPr marL="0" marR="0" marT="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marL="0" algn="ctr" defTabSz="914400" rtl="0" eaLnBrk="1" fontAlgn="ctr" latinLnBrk="0" hangingPunct="1"/>
                      <a:r>
                        <a:rPr lang="en-US" altLang="zh-CN" sz="900" b="0" i="0" u="none" strike="noStrike" kern="1200" dirty="0">
                          <a:solidFill>
                            <a:srgbClr val="49851E"/>
                          </a:solidFill>
                          <a:effectLst/>
                          <a:latin typeface="+mn-ea"/>
                          <a:ea typeface="+mn-ea"/>
                          <a:cs typeface="+mn-cs"/>
                        </a:rPr>
                        <a:t>+57%</a:t>
                      </a:r>
                    </a:p>
                  </a:txBody>
                  <a:tcPr marL="0" marR="0" marT="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1688396594"/>
                  </a:ext>
                </a:extLst>
              </a:tr>
              <a:tr h="300000">
                <a:tc vMerge="1">
                  <a:txBody>
                    <a:bodyPr/>
                    <a:lstStyle/>
                    <a:p>
                      <a:endParaRPr lang="zh-CN" altLang="en-US" dirty="0"/>
                    </a:p>
                  </a:txBody>
                  <a:tcPr/>
                </a:tc>
                <a:tc>
                  <a:txBody>
                    <a:bodyPr/>
                    <a:lstStyle/>
                    <a:p>
                      <a:pPr algn="ctr"/>
                      <a:r>
                        <a:rPr lang="zh-CN" altLang="en-US" sz="900" b="1" dirty="0">
                          <a:solidFill>
                            <a:schemeClr val="tx1"/>
                          </a:solidFill>
                          <a:latin typeface="+mn-ea"/>
                          <a:ea typeface="+mn-ea"/>
                        </a:rPr>
                        <a:t>支付转化率</a:t>
                      </a:r>
                    </a:p>
                  </a:txBody>
                  <a:tcPr anchor="ctr">
                    <a:lnL w="381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-0.8pp</a:t>
                      </a:r>
                    </a:p>
                  </a:txBody>
                  <a:tcPr marL="0" marR="0" marT="0" marB="0" anchor="ctr">
                    <a:lnL w="38100" cmpd="sng">
                      <a:noFill/>
                    </a:lnL>
                    <a:lnR w="12700" cmpd="sng">
                      <a:noFill/>
                    </a:lnR>
                    <a:lnT w="38100" cmpd="sng">
                      <a:noFill/>
                    </a:lnT>
                    <a:lnB w="12700" cmpd="sng">
                      <a:noFill/>
                    </a:lnB>
                    <a:lnTlToBr w="12700" cmpd="sng">
                      <a:noFill/>
                      <a:prstDash val="solid"/>
                    </a:lnTlToBr>
                    <a:lnBlToTr w="12700" cmpd="sng">
                      <a:noFill/>
                      <a:prstDash val="solid"/>
                    </a:lnBlToTr>
                    <a:solidFill>
                      <a:schemeClr val="accent4">
                        <a:lumMod val="20000"/>
                        <a:lumOff val="80000"/>
                      </a:schemeClr>
                    </a:solidFill>
                  </a:tcPr>
                </a:tc>
                <a:tc>
                  <a:txBody>
                    <a:bodyPr/>
                    <a:lstStyle/>
                    <a:p>
                      <a:pPr marL="0" algn="ctr" defTabSz="914400" rtl="0" eaLnBrk="1" fontAlgn="ctr" latinLnBrk="0" hangingPunct="1"/>
                      <a:r>
                        <a:rPr lang="en-US" altLang="zh-CN" sz="900" b="0" i="0" u="none" strike="noStrike" kern="1200" dirty="0">
                          <a:solidFill>
                            <a:schemeClr val="accent6"/>
                          </a:solidFill>
                          <a:effectLst/>
                          <a:latin typeface="+mn-ea"/>
                          <a:ea typeface="+mn-ea"/>
                          <a:cs typeface="+mn-cs"/>
                        </a:rPr>
                        <a:t>+0.1pp</a:t>
                      </a:r>
                    </a:p>
                  </a:txBody>
                  <a:tcPr marL="0" marR="0" marT="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-0.8pp</a:t>
                      </a:r>
                    </a:p>
                  </a:txBody>
                  <a:tcPr marL="0" marR="0" marT="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-0.1pp</a:t>
                      </a:r>
                    </a:p>
                  </a:txBody>
                  <a:tcPr marL="0" marR="0" marT="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-1.0pp</a:t>
                      </a:r>
                    </a:p>
                  </a:txBody>
                  <a:tcPr marL="0" marR="0" marT="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-10pp</a:t>
                      </a:r>
                    </a:p>
                  </a:txBody>
                  <a:tcPr marL="0" marR="0" marT="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marL="0" algn="ctr" defTabSz="914400" rtl="0" eaLnBrk="1" fontAlgn="ctr" latinLnBrk="0" hangingPunct="1"/>
                      <a:r>
                        <a:rPr lang="en-US" altLang="zh-CN" sz="900" b="0" i="0" u="none" strike="noStrike" kern="1200" dirty="0">
                          <a:solidFill>
                            <a:srgbClr val="49851E"/>
                          </a:solidFill>
                          <a:effectLst/>
                          <a:latin typeface="+mn-ea"/>
                          <a:ea typeface="+mn-ea"/>
                          <a:cs typeface="+mn-cs"/>
                        </a:rPr>
                        <a:t>+1.9pp</a:t>
                      </a:r>
                    </a:p>
                  </a:txBody>
                  <a:tcPr marL="0" marR="0" marT="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-2pp</a:t>
                      </a:r>
                    </a:p>
                  </a:txBody>
                  <a:tcPr marL="0" marR="0" marT="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4087860039"/>
                  </a:ext>
                </a:extLst>
              </a:tr>
            </a:tbl>
          </a:graphicData>
        </a:graphic>
      </p:graphicFrame>
      <p:sp>
        <p:nvSpPr>
          <p:cNvPr id="10" name="文本框 11">
            <a:extLst>
              <a:ext uri="{FF2B5EF4-FFF2-40B4-BE49-F238E27FC236}">
                <a16:creationId xmlns:a16="http://schemas.microsoft.com/office/drawing/2014/main" id="{0259ABF0-F0B1-9C49-9D0F-4F6D15575A00}"/>
              </a:ext>
            </a:extLst>
          </p:cNvPr>
          <p:cNvSpPr txBox="1"/>
          <p:nvPr/>
        </p:nvSpPr>
        <p:spPr>
          <a:xfrm>
            <a:off x="1315536" y="5106458"/>
            <a:ext cx="864000" cy="21544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zh-CN" altLang="en-US" sz="800" b="0" i="0" u="none" strike="noStrike" kern="1200" cap="none" spc="0" normalizeH="0" baseline="0" noProof="0" dirty="0">
                <a:ln>
                  <a:noFill/>
                </a:ln>
                <a:solidFill>
                  <a:srgbClr val="000000"/>
                </a:solidFill>
                <a:effectLst/>
                <a:uLnTx/>
                <a:uFillTx/>
                <a:latin typeface="Microsoft YaHei UI"/>
                <a:ea typeface="微软雅黑"/>
                <a:cs typeface="+mn-cs"/>
              </a:rPr>
              <a:t>平台流量总体</a:t>
            </a:r>
          </a:p>
        </p:txBody>
      </p:sp>
      <p:sp>
        <p:nvSpPr>
          <p:cNvPr id="12" name="矩形 11">
            <a:extLst>
              <a:ext uri="{FF2B5EF4-FFF2-40B4-BE49-F238E27FC236}">
                <a16:creationId xmlns:a16="http://schemas.microsoft.com/office/drawing/2014/main" id="{5DED944A-DCE0-45F0-AAB6-CB0F67D8E52E}"/>
              </a:ext>
            </a:extLst>
          </p:cNvPr>
          <p:cNvSpPr/>
          <p:nvPr/>
        </p:nvSpPr>
        <p:spPr>
          <a:xfrm>
            <a:off x="3606549" y="5920960"/>
            <a:ext cx="736852" cy="300942"/>
          </a:xfrm>
          <a:prstGeom prst="rect">
            <a:avLst/>
          </a:prstGeom>
          <a:noFill/>
          <a:ln w="15875">
            <a:solidFill>
              <a:schemeClr val="accent4"/>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Tree>
    <p:extLst>
      <p:ext uri="{BB962C8B-B14F-4D97-AF65-F5344CB8AC3E}">
        <p14:creationId xmlns:p14="http://schemas.microsoft.com/office/powerpoint/2010/main" val="241499918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LIDE.ICON" val="#369153;#381468;"/>
</p:tagLst>
</file>

<file path=ppt/tags/tag2.xml><?xml version="1.0" encoding="utf-8"?>
<p:tagLst xmlns:a="http://schemas.openxmlformats.org/drawingml/2006/main" xmlns:r="http://schemas.openxmlformats.org/officeDocument/2006/relationships" xmlns:p="http://schemas.openxmlformats.org/presentationml/2006/main">
  <p:tag name="ISLIDE.ICON" val="#369153;#381468;"/>
</p:tagLst>
</file>

<file path=ppt/tags/tag3.xml><?xml version="1.0" encoding="utf-8"?>
<p:tagLst xmlns:a="http://schemas.openxmlformats.org/drawingml/2006/main" xmlns:r="http://schemas.openxmlformats.org/officeDocument/2006/relationships" xmlns:p="http://schemas.openxmlformats.org/presentationml/2006/main">
  <p:tag name="ISLIDE.ICON" val="#369153;#381468;"/>
</p:tagLst>
</file>

<file path=ppt/theme/theme1.xml><?xml version="1.0" encoding="utf-8"?>
<a:theme xmlns:a="http://schemas.openxmlformats.org/drawingml/2006/main" name="自定义设计方案">
  <a:themeElements>
    <a:clrScheme name="Nespresso">
      <a:dk1>
        <a:srgbClr val="000000"/>
      </a:dk1>
      <a:lt1>
        <a:srgbClr val="FFFFFF"/>
      </a:lt1>
      <a:dk2>
        <a:srgbClr val="A5A5A5"/>
      </a:dk2>
      <a:lt2>
        <a:srgbClr val="F2F2F2"/>
      </a:lt2>
      <a:accent1>
        <a:srgbClr val="73461F"/>
      </a:accent1>
      <a:accent2>
        <a:srgbClr val="D2C6B6"/>
      </a:accent2>
      <a:accent3>
        <a:srgbClr val="D58C2D"/>
      </a:accent3>
      <a:accent4>
        <a:srgbClr val="EDAD56"/>
      </a:accent4>
      <a:accent5>
        <a:srgbClr val="B1A190"/>
      </a:accent5>
      <a:accent6>
        <a:srgbClr val="49711E"/>
      </a:accent6>
      <a:hlink>
        <a:srgbClr val="7F7F7F"/>
      </a:hlink>
      <a:folHlink>
        <a:srgbClr val="192F60"/>
      </a:folHlink>
    </a:clrScheme>
    <a:fontScheme name="自定义 1">
      <a:majorFont>
        <a:latin typeface="Microsoft YaHei UI"/>
        <a:ea typeface="微软雅黑"/>
        <a:cs typeface=""/>
      </a:majorFont>
      <a:minorFont>
        <a:latin typeface="Microsoft YaHei UI"/>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Nespresso">
      <a:dk1>
        <a:srgbClr val="000000"/>
      </a:dk1>
      <a:lt1>
        <a:srgbClr val="FFFFFF"/>
      </a:lt1>
      <a:dk2>
        <a:srgbClr val="A5A5A5"/>
      </a:dk2>
      <a:lt2>
        <a:srgbClr val="F2F2F2"/>
      </a:lt2>
      <a:accent1>
        <a:srgbClr val="73461F"/>
      </a:accent1>
      <a:accent2>
        <a:srgbClr val="D2C6B6"/>
      </a:accent2>
      <a:accent3>
        <a:srgbClr val="D58C2D"/>
      </a:accent3>
      <a:accent4>
        <a:srgbClr val="EDAD56"/>
      </a:accent4>
      <a:accent5>
        <a:srgbClr val="B1A190"/>
      </a:accent5>
      <a:accent6>
        <a:srgbClr val="49711E"/>
      </a:accent6>
      <a:hlink>
        <a:srgbClr val="7F7F7F"/>
      </a:hlink>
      <a:folHlink>
        <a:srgbClr val="192F60"/>
      </a:folHlink>
    </a:clrScheme>
    <a:fontScheme name="自定义 1">
      <a:majorFont>
        <a:latin typeface="Microsoft YaHei UI"/>
        <a:ea typeface="微软雅黑"/>
        <a:cs typeface=""/>
      </a:majorFont>
      <a:minorFont>
        <a:latin typeface="Microsoft YaHei UI"/>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a:solidFill>
            <a:schemeClr val="tx2"/>
          </a:solidFill>
        </a:ln>
      </a:spPr>
      <a:bodyPr wrap="square" rtlCol="0" anchor="ctr">
        <a:noAutofit/>
      </a:bodyPr>
      <a:lstStyle>
        <a:defPPr algn="l">
          <a:defRPr sz="1400"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自定义设计方案">
  <a:themeElements>
    <a:clrScheme name="Nespresso">
      <a:dk1>
        <a:srgbClr val="000000"/>
      </a:dk1>
      <a:lt1>
        <a:srgbClr val="FFFFFF"/>
      </a:lt1>
      <a:dk2>
        <a:srgbClr val="A5A5A5"/>
      </a:dk2>
      <a:lt2>
        <a:srgbClr val="F2F2F2"/>
      </a:lt2>
      <a:accent1>
        <a:srgbClr val="73461F"/>
      </a:accent1>
      <a:accent2>
        <a:srgbClr val="D2C6B6"/>
      </a:accent2>
      <a:accent3>
        <a:srgbClr val="D58C2D"/>
      </a:accent3>
      <a:accent4>
        <a:srgbClr val="EDAD56"/>
      </a:accent4>
      <a:accent5>
        <a:srgbClr val="B1A190"/>
      </a:accent5>
      <a:accent6>
        <a:srgbClr val="49711E"/>
      </a:accent6>
      <a:hlink>
        <a:srgbClr val="7F7F7F"/>
      </a:hlink>
      <a:folHlink>
        <a:srgbClr val="192F60"/>
      </a:folHlink>
    </a:clrScheme>
    <a:fontScheme name="自定义 1">
      <a:majorFont>
        <a:latin typeface="Microsoft YaHei UI"/>
        <a:ea typeface="微软雅黑"/>
        <a:cs typeface=""/>
      </a:majorFont>
      <a:minorFont>
        <a:latin typeface="Microsoft YaHei UI"/>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2_Office 主题​​">
  <a:themeElements>
    <a:clrScheme name="Nespresso">
      <a:dk1>
        <a:srgbClr val="000000"/>
      </a:dk1>
      <a:lt1>
        <a:srgbClr val="FFFFFF"/>
      </a:lt1>
      <a:dk2>
        <a:srgbClr val="A5A5A5"/>
      </a:dk2>
      <a:lt2>
        <a:srgbClr val="F2F2F2"/>
      </a:lt2>
      <a:accent1>
        <a:srgbClr val="73461F"/>
      </a:accent1>
      <a:accent2>
        <a:srgbClr val="D2C6B6"/>
      </a:accent2>
      <a:accent3>
        <a:srgbClr val="D58C2D"/>
      </a:accent3>
      <a:accent4>
        <a:srgbClr val="EDAD56"/>
      </a:accent4>
      <a:accent5>
        <a:srgbClr val="B1A190"/>
      </a:accent5>
      <a:accent6>
        <a:srgbClr val="49711E"/>
      </a:accent6>
      <a:hlink>
        <a:srgbClr val="7F7F7F"/>
      </a:hlink>
      <a:folHlink>
        <a:srgbClr val="192F60"/>
      </a:folHlink>
    </a:clrScheme>
    <a:fontScheme name="自定义 1">
      <a:majorFont>
        <a:latin typeface="Microsoft YaHei UI"/>
        <a:ea typeface="微软雅黑"/>
        <a:cs typeface=""/>
      </a:majorFont>
      <a:minorFont>
        <a:latin typeface="Microsoft YaHei UI"/>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a:solidFill>
            <a:schemeClr val="tx2"/>
          </a:solidFill>
        </a:ln>
      </a:spPr>
      <a:bodyPr wrap="square" rtlCol="0" anchor="ctr">
        <a:noAutofit/>
      </a:bodyPr>
      <a:lstStyle>
        <a:defPPr algn="l">
          <a:defRPr sz="1400"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3_Office 主题​​">
  <a:themeElements>
    <a:clrScheme name="Nespresso">
      <a:dk1>
        <a:srgbClr val="000000"/>
      </a:dk1>
      <a:lt1>
        <a:srgbClr val="FFFFFF"/>
      </a:lt1>
      <a:dk2>
        <a:srgbClr val="A5A5A5"/>
      </a:dk2>
      <a:lt2>
        <a:srgbClr val="F2F2F2"/>
      </a:lt2>
      <a:accent1>
        <a:srgbClr val="73461F"/>
      </a:accent1>
      <a:accent2>
        <a:srgbClr val="D2C6B6"/>
      </a:accent2>
      <a:accent3>
        <a:srgbClr val="D58C2D"/>
      </a:accent3>
      <a:accent4>
        <a:srgbClr val="EDAD56"/>
      </a:accent4>
      <a:accent5>
        <a:srgbClr val="B1A190"/>
      </a:accent5>
      <a:accent6>
        <a:srgbClr val="49711E"/>
      </a:accent6>
      <a:hlink>
        <a:srgbClr val="7F7F7F"/>
      </a:hlink>
      <a:folHlink>
        <a:srgbClr val="192F60"/>
      </a:folHlink>
    </a:clrScheme>
    <a:fontScheme name="自定义 1">
      <a:majorFont>
        <a:latin typeface="Microsoft YaHei UI"/>
        <a:ea typeface="微软雅黑"/>
        <a:cs typeface=""/>
      </a:majorFont>
      <a:minorFont>
        <a:latin typeface="Microsoft YaHei UI"/>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a:solidFill>
            <a:schemeClr val="tx2"/>
          </a:solidFill>
        </a:ln>
      </a:spPr>
      <a:bodyPr wrap="square" rtlCol="0" anchor="ctr">
        <a:noAutofit/>
      </a:bodyPr>
      <a:lstStyle>
        <a:defPPr algn="l">
          <a:defRPr sz="1400"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Nespresso">
    <a:dk1>
      <a:srgbClr val="000000"/>
    </a:dk1>
    <a:lt1>
      <a:srgbClr val="FFFFFF"/>
    </a:lt1>
    <a:dk2>
      <a:srgbClr val="A5A5A5"/>
    </a:dk2>
    <a:lt2>
      <a:srgbClr val="F2F2F2"/>
    </a:lt2>
    <a:accent1>
      <a:srgbClr val="C7B198"/>
    </a:accent1>
    <a:accent2>
      <a:srgbClr val="DED5C9"/>
    </a:accent2>
    <a:accent3>
      <a:srgbClr val="F0ECE2"/>
    </a:accent3>
    <a:accent4>
      <a:srgbClr val="C00000"/>
    </a:accent4>
    <a:accent5>
      <a:srgbClr val="00B050"/>
    </a:accent5>
    <a:accent6>
      <a:srgbClr val="726250"/>
    </a:accent6>
    <a:hlink>
      <a:srgbClr val="7F7F7F"/>
    </a:hlink>
    <a:folHlink>
      <a:srgbClr val="192F60"/>
    </a:folHlink>
  </a:clrScheme>
  <a:fontScheme name="一财专用字体">
    <a:majorFont>
      <a:latin typeface="Verdana"/>
      <a:ea typeface="微软雅黑"/>
      <a:cs typeface=""/>
    </a:majorFont>
    <a:minorFont>
      <a:latin typeface="Verdana"/>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Nespresso">
    <a:dk1>
      <a:srgbClr val="000000"/>
    </a:dk1>
    <a:lt1>
      <a:srgbClr val="FFFFFF"/>
    </a:lt1>
    <a:dk2>
      <a:srgbClr val="A5A5A5"/>
    </a:dk2>
    <a:lt2>
      <a:srgbClr val="F2F2F2"/>
    </a:lt2>
    <a:accent1>
      <a:srgbClr val="C7B198"/>
    </a:accent1>
    <a:accent2>
      <a:srgbClr val="DED5C9"/>
    </a:accent2>
    <a:accent3>
      <a:srgbClr val="F0ECE2"/>
    </a:accent3>
    <a:accent4>
      <a:srgbClr val="C00000"/>
    </a:accent4>
    <a:accent5>
      <a:srgbClr val="00B050"/>
    </a:accent5>
    <a:accent6>
      <a:srgbClr val="726250"/>
    </a:accent6>
    <a:hlink>
      <a:srgbClr val="7F7F7F"/>
    </a:hlink>
    <a:folHlink>
      <a:srgbClr val="192F60"/>
    </a:folHlink>
  </a:clrScheme>
  <a:fontScheme name="一财专用字体">
    <a:majorFont>
      <a:latin typeface="Verdana"/>
      <a:ea typeface="微软雅黑"/>
      <a:cs typeface=""/>
    </a:majorFont>
    <a:minorFont>
      <a:latin typeface="Verdana"/>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xml><?xml version="1.0" encoding="utf-8"?>
<a:themeOverride xmlns:a="http://schemas.openxmlformats.org/drawingml/2006/main">
  <a:clrScheme name="Nespresso">
    <a:dk1>
      <a:srgbClr val="000000"/>
    </a:dk1>
    <a:lt1>
      <a:srgbClr val="FFFFFF"/>
    </a:lt1>
    <a:dk2>
      <a:srgbClr val="A5A5A5"/>
    </a:dk2>
    <a:lt2>
      <a:srgbClr val="F2F2F2"/>
    </a:lt2>
    <a:accent1>
      <a:srgbClr val="C7B198"/>
    </a:accent1>
    <a:accent2>
      <a:srgbClr val="DED5C9"/>
    </a:accent2>
    <a:accent3>
      <a:srgbClr val="F0ECE2"/>
    </a:accent3>
    <a:accent4>
      <a:srgbClr val="C00000"/>
    </a:accent4>
    <a:accent5>
      <a:srgbClr val="00B050"/>
    </a:accent5>
    <a:accent6>
      <a:srgbClr val="726250"/>
    </a:accent6>
    <a:hlink>
      <a:srgbClr val="7F7F7F"/>
    </a:hlink>
    <a:folHlink>
      <a:srgbClr val="192F60"/>
    </a:folHlink>
  </a:clrScheme>
  <a:fontScheme name="一财专用字体">
    <a:majorFont>
      <a:latin typeface="Verdana"/>
      <a:ea typeface="微软雅黑"/>
      <a:cs typeface=""/>
    </a:majorFont>
    <a:minorFont>
      <a:latin typeface="Verdana"/>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xml><?xml version="1.0" encoding="utf-8"?>
<a:themeOverride xmlns:a="http://schemas.openxmlformats.org/drawingml/2006/main">
  <a:clrScheme name="Nespresso">
    <a:dk1>
      <a:srgbClr val="000000"/>
    </a:dk1>
    <a:lt1>
      <a:srgbClr val="FFFFFF"/>
    </a:lt1>
    <a:dk2>
      <a:srgbClr val="A5A5A5"/>
    </a:dk2>
    <a:lt2>
      <a:srgbClr val="F2F2F2"/>
    </a:lt2>
    <a:accent1>
      <a:srgbClr val="73461F"/>
    </a:accent1>
    <a:accent2>
      <a:srgbClr val="D2C6B6"/>
    </a:accent2>
    <a:accent3>
      <a:srgbClr val="D58C2D"/>
    </a:accent3>
    <a:accent4>
      <a:srgbClr val="EDAD56"/>
    </a:accent4>
    <a:accent5>
      <a:srgbClr val="B1A190"/>
    </a:accent5>
    <a:accent6>
      <a:srgbClr val="49711E"/>
    </a:accent6>
    <a:hlink>
      <a:srgbClr val="7F7F7F"/>
    </a:hlink>
    <a:folHlink>
      <a:srgbClr val="192F60"/>
    </a:folHlink>
  </a:clrScheme>
</a:themeOverride>
</file>

<file path=docProps/app.xml><?xml version="1.0" encoding="utf-8"?>
<Properties xmlns="http://schemas.openxmlformats.org/officeDocument/2006/extended-properties" xmlns:vt="http://schemas.openxmlformats.org/officeDocument/2006/docPropsVTypes">
  <Template/>
  <TotalTime>150368</TotalTime>
  <Words>13315</Words>
  <Application>Microsoft Office PowerPoint</Application>
  <PresentationFormat>宽屏</PresentationFormat>
  <Paragraphs>3651</Paragraphs>
  <Slides>69</Slides>
  <Notes>5</Notes>
  <HiddenSlides>17</HiddenSlides>
  <MMClips>0</MMClips>
  <ScaleCrop>false</ScaleCrop>
  <HeadingPairs>
    <vt:vector size="6" baseType="variant">
      <vt:variant>
        <vt:lpstr>已用的字体</vt:lpstr>
      </vt:variant>
      <vt:variant>
        <vt:i4>8</vt:i4>
      </vt:variant>
      <vt:variant>
        <vt:lpstr>主题</vt:lpstr>
      </vt:variant>
      <vt:variant>
        <vt:i4>5</vt:i4>
      </vt:variant>
      <vt:variant>
        <vt:lpstr>幻灯片标题</vt:lpstr>
      </vt:variant>
      <vt:variant>
        <vt:i4>69</vt:i4>
      </vt:variant>
    </vt:vector>
  </HeadingPairs>
  <TitlesOfParts>
    <vt:vector size="82" baseType="lpstr">
      <vt:lpstr>FZLanTingHeiS-R-GB</vt:lpstr>
      <vt:lpstr>Microsoft YaHei UI</vt:lpstr>
      <vt:lpstr>等线</vt:lpstr>
      <vt:lpstr>宋体</vt:lpstr>
      <vt:lpstr>Microsoft YaHei</vt:lpstr>
      <vt:lpstr>Microsoft YaHei</vt:lpstr>
      <vt:lpstr>Arial</vt:lpstr>
      <vt:lpstr>Verdana</vt:lpstr>
      <vt:lpstr>自定义设计方案</vt:lpstr>
      <vt:lpstr>1_Office 主题​​</vt:lpstr>
      <vt:lpstr>1_自定义设计方案</vt:lpstr>
      <vt:lpstr>2_Office 主题​​</vt:lpstr>
      <vt:lpstr>3_Office 主题​​</vt:lpstr>
      <vt:lpstr>Nespresso 2023年12月月报</vt:lpstr>
      <vt:lpstr>店铺生意表现</vt:lpstr>
      <vt:lpstr>PowerPoint 演示文稿</vt:lpstr>
      <vt:lpstr>店铺整体生意表现</vt:lpstr>
      <vt:lpstr>店铺整体生意表现</vt:lpstr>
      <vt:lpstr>店铺整体新老客情况</vt:lpstr>
      <vt:lpstr>店铺货品结构</vt:lpstr>
      <vt:lpstr>店铺广告流量布局及转化率变化</vt:lpstr>
      <vt:lpstr>店铺平台流量布局及转化率变化</vt:lpstr>
      <vt:lpstr>Nespresso相关搜索词情况</vt:lpstr>
      <vt:lpstr>Nespresso相关搜索词情况</vt:lpstr>
      <vt:lpstr>PowerPoint 演示文稿</vt:lpstr>
      <vt:lpstr>PowerPoint 演示文稿</vt:lpstr>
      <vt:lpstr>咖啡机市场大盘数据</vt:lpstr>
      <vt:lpstr>咖啡机市场品牌格局</vt:lpstr>
      <vt:lpstr>咖啡机市场品牌格局</vt:lpstr>
      <vt:lpstr>客单及UV共同驱动小熊品牌生意增长</vt:lpstr>
      <vt:lpstr>咖啡机市场品牌分销情况</vt:lpstr>
      <vt:lpstr>咖啡机市场品牌分销情况</vt:lpstr>
      <vt:lpstr>Nespresso官旗咖啡机数据</vt:lpstr>
      <vt:lpstr>PowerPoint 演示文稿</vt:lpstr>
      <vt:lpstr>咖啡机人群变化</vt:lpstr>
      <vt:lpstr>咖啡机新老客购买人群画像</vt:lpstr>
      <vt:lpstr>店铺咖啡机品牌新客来源</vt:lpstr>
      <vt:lpstr>店铺咖啡机老客复购咖啡机</vt:lpstr>
      <vt:lpstr>店铺咖啡机老客复购胶囊咖啡</vt:lpstr>
      <vt:lpstr>PowerPoint 演示文稿</vt:lpstr>
      <vt:lpstr>咖啡机市场单品格局</vt:lpstr>
      <vt:lpstr>咖啡机市场单品排名</vt:lpstr>
      <vt:lpstr>店铺咖啡机TOP5单品</vt:lpstr>
      <vt:lpstr>店铺咖啡机TOP5单品</vt:lpstr>
      <vt:lpstr>PowerPoint 演示文稿</vt:lpstr>
      <vt:lpstr>Nespresso官旗咖啡机品类广告流量布局</vt:lpstr>
      <vt:lpstr>Nespresso官旗咖啡机品类平台流量布局</vt:lpstr>
      <vt:lpstr>咖啡机品类平台流量布局（vs. 竞品）</vt:lpstr>
      <vt:lpstr>咖啡机品类广告流量布局（vs. 竞品）</vt:lpstr>
      <vt:lpstr>咖啡机品类搜索词</vt:lpstr>
      <vt:lpstr>咖啡机品类Overview</vt:lpstr>
      <vt:lpstr>PowerPoint 演示文稿</vt:lpstr>
      <vt:lpstr>PowerPoint 演示文稿</vt:lpstr>
      <vt:lpstr>咖啡市场大盘数据</vt:lpstr>
      <vt:lpstr>咖啡市场品类拆解</vt:lpstr>
      <vt:lpstr>PowerPoint 演示文稿</vt:lpstr>
      <vt:lpstr>胶囊咖啡市场大盘数据</vt:lpstr>
      <vt:lpstr>胶囊咖啡市场品牌格局</vt:lpstr>
      <vt:lpstr>Peet’s官旗生意高度集中在Top3商品且均呈两位数增长，从投放策略上看，不同商品渠道侧重不同</vt:lpstr>
      <vt:lpstr>胶囊咖啡市场品牌分销情况</vt:lpstr>
      <vt:lpstr>Nespresso官旗胶囊咖啡数据</vt:lpstr>
      <vt:lpstr>PowerPoint 演示文稿</vt:lpstr>
      <vt:lpstr>胶囊咖啡人群变化</vt:lpstr>
      <vt:lpstr>胶囊咖啡新老客购买人群画像</vt:lpstr>
      <vt:lpstr>店铺胶囊咖啡品牌新客来源</vt:lpstr>
      <vt:lpstr>胶囊咖啡兴趣客竞争力分析</vt:lpstr>
      <vt:lpstr>店铺胶囊咖啡老客复购</vt:lpstr>
      <vt:lpstr>PowerPoint 演示文稿</vt:lpstr>
      <vt:lpstr>胶囊咖啡市场单品排名</vt:lpstr>
      <vt:lpstr>店铺胶囊咖啡TOP5单品</vt:lpstr>
      <vt:lpstr>店铺胶囊咖啡TOP5单品</vt:lpstr>
      <vt:lpstr>PowerPoint 演示文稿</vt:lpstr>
      <vt:lpstr>Nespresso官旗胶囊咖啡品类广告流量布局</vt:lpstr>
      <vt:lpstr>Nespresso官旗胶囊咖啡品类平台流量布局</vt:lpstr>
      <vt:lpstr>胶囊咖啡品类平台流量布局（vs. 竞品）</vt:lpstr>
      <vt:lpstr>胶囊咖啡品类广告流量布局（vs. 竞品）</vt:lpstr>
      <vt:lpstr>胶囊咖啡品类广告流量布局（vs. 竞品）</vt:lpstr>
      <vt:lpstr>胶囊咖啡品类搜索词</vt:lpstr>
      <vt:lpstr>咖啡&amp;胶囊咖啡品类Overview</vt:lpstr>
      <vt:lpstr>PowerPoint 演示文稿</vt:lpstr>
      <vt:lpstr>PowerPoint 演示文稿</vt:lpstr>
      <vt:lpstr>咖啡机市场单品格局</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LuoLuo</dc:creator>
  <cp:lastModifiedBy>Yinfinity</cp:lastModifiedBy>
  <cp:revision>6099</cp:revision>
  <dcterms:created xsi:type="dcterms:W3CDTF">2022-09-23T10:49:03Z</dcterms:created>
  <dcterms:modified xsi:type="dcterms:W3CDTF">2024-01-19T10:32:48Z</dcterms:modified>
</cp:coreProperties>
</file>